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58" r:id="rId3"/>
    <p:sldId id="256" r:id="rId4"/>
    <p:sldId id="260" r:id="rId5"/>
    <p:sldId id="262" r:id="rId6"/>
    <p:sldId id="272" r:id="rId7"/>
    <p:sldId id="265" r:id="rId8"/>
    <p:sldId id="259" r:id="rId9"/>
    <p:sldId id="283" r:id="rId10"/>
    <p:sldId id="284" r:id="rId11"/>
    <p:sldId id="266" r:id="rId12"/>
    <p:sldId id="267" r:id="rId13"/>
    <p:sldId id="268" r:id="rId14"/>
    <p:sldId id="285" r:id="rId15"/>
    <p:sldId id="280" r:id="rId16"/>
    <p:sldId id="26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Bookman Old Style" panose="02050604050505020204" pitchFamily="18"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52" userDrawn="1">
          <p15:clr>
            <a:srgbClr val="A4A3A4"/>
          </p15:clr>
        </p15:guide>
        <p15:guide id="2" pos="2880" userDrawn="1">
          <p15:clr>
            <a:srgbClr val="A4A3A4"/>
          </p15:clr>
        </p15:guide>
        <p15:guide id="3" orient="horz" pos="359"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658" y="53"/>
      </p:cViewPr>
      <p:guideLst>
        <p:guide orient="horz" pos="1152"/>
        <p:guide pos="2880"/>
        <p:guide orient="horz" pos="3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1025990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914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479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97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25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1188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20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200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57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367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63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96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28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363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2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Department of Computer Science and Engineering</a:t>
            </a: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smtClean="0"/>
              <a:t>Department of Computer Science and Engineering</a:t>
            </a: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lang="en-US"/>
          </a:p>
        </p:txBody>
      </p:sp>
      <p:sp>
        <p:nvSpPr>
          <p:cNvPr id="120" name="Google Shape;120;p1"/>
          <p:cNvSpPr/>
          <p:nvPr/>
        </p:nvSpPr>
        <p:spPr>
          <a:xfrm>
            <a:off x="3415004" y="323391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122045" y="1003935"/>
            <a:ext cx="6864985" cy="636270"/>
          </a:xfrm>
        </p:spPr>
        <p:txBody>
          <a:bodyPr/>
          <a:lstStyle/>
          <a:p>
            <a:r>
              <a:rPr lang="en-US" sz="2400" dirty="0">
                <a:latin typeface="Bookman Old Style" panose="02050604050505020204" pitchFamily="18" charset="0"/>
              </a:rPr>
              <a:t>Data Integrity Audit Scheme Based on Blockchain Expansion </a:t>
            </a:r>
            <a:br>
              <a:rPr lang="en-US" sz="2400" dirty="0">
                <a:latin typeface="Bookman Old Style" panose="02050604050505020204" pitchFamily="18" charset="0"/>
              </a:rPr>
            </a:br>
            <a:r>
              <a:rPr lang="en-US" sz="2400" dirty="0">
                <a:latin typeface="Bookman Old Style" panose="02050604050505020204" pitchFamily="18" charset="0"/>
              </a:rPr>
              <a:t>Technology</a:t>
            </a:r>
          </a:p>
        </p:txBody>
      </p:sp>
      <p:sp>
        <p:nvSpPr>
          <p:cNvPr id="3" name="TextBox 2"/>
          <p:cNvSpPr txBox="1"/>
          <p:nvPr/>
        </p:nvSpPr>
        <p:spPr>
          <a:xfrm>
            <a:off x="736600" y="3176905"/>
            <a:ext cx="2579370" cy="138366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sym typeface="+mn-ea"/>
              </a:rPr>
              <a:t>Team Details </a:t>
            </a:r>
            <a:r>
              <a:rPr lang="en-US" b="1" dirty="0" smtClean="0">
                <a:latin typeface="Times New Roman" panose="02020603050405020304" pitchFamily="18" charset="0"/>
                <a:cs typeface="Times New Roman" panose="02020603050405020304" pitchFamily="18" charset="0"/>
                <a:sym typeface="+mn-ea"/>
              </a:rPr>
              <a:t>:10</a:t>
            </a:r>
            <a:endParaRPr lang="en-US" b="1" dirty="0" smtClean="0">
              <a:latin typeface="Times New Roman" panose="02020603050405020304" pitchFamily="18" charset="0"/>
              <a:cs typeface="Times New Roman" panose="02020603050405020304" pitchFamily="18" charset="0"/>
            </a:endParaRPr>
          </a:p>
          <a:p>
            <a:r>
              <a:rPr lang="nn-NO" dirty="0" smtClean="0">
                <a:latin typeface="Times New Roman" panose="02020603050405020304" pitchFamily="18" charset="0"/>
                <a:cs typeface="Times New Roman" panose="02020603050405020304" pitchFamily="18" charset="0"/>
                <a:sym typeface="+mn-ea"/>
              </a:rPr>
              <a:t>1</a:t>
            </a:r>
            <a:r>
              <a:rPr lang="nn-NO" dirty="0">
                <a:latin typeface="Times New Roman" panose="02020603050405020304" pitchFamily="18" charset="0"/>
                <a:cs typeface="Times New Roman" panose="02020603050405020304" pitchFamily="18" charset="0"/>
                <a:sym typeface="+mn-ea"/>
              </a:rPr>
              <a:t>.  G.Sairam </a:t>
            </a:r>
            <a:r>
              <a:rPr lang="nn-NO" dirty="0" smtClean="0">
                <a:latin typeface="Times New Roman" panose="02020603050405020304" pitchFamily="18" charset="0"/>
                <a:cs typeface="Times New Roman" panose="02020603050405020304" pitchFamily="18" charset="0"/>
                <a:sym typeface="+mn-ea"/>
              </a:rPr>
              <a:t>    (</a:t>
            </a:r>
            <a:r>
              <a:rPr lang="nn-NO" dirty="0">
                <a:latin typeface="Times New Roman" panose="02020603050405020304" pitchFamily="18" charset="0"/>
                <a:cs typeface="Times New Roman" panose="02020603050405020304" pitchFamily="18" charset="0"/>
                <a:sym typeface="+mn-ea"/>
              </a:rPr>
              <a:t>21EG505828) </a:t>
            </a:r>
            <a:endParaRPr lang="nn-NO" dirty="0">
              <a:latin typeface="Times New Roman" panose="02020603050405020304" pitchFamily="18" charset="0"/>
              <a:cs typeface="Times New Roman" panose="02020603050405020304" pitchFamily="18" charset="0"/>
            </a:endParaRPr>
          </a:p>
          <a:p>
            <a:r>
              <a:rPr lang="en-US" altLang="nn-NO" dirty="0">
                <a:latin typeface="Times New Roman" panose="02020603050405020304" pitchFamily="18" charset="0"/>
                <a:cs typeface="Times New Roman" panose="02020603050405020304" pitchFamily="18" charset="0"/>
                <a:sym typeface="+mn-ea"/>
              </a:rPr>
              <a:t>2</a:t>
            </a:r>
            <a:r>
              <a:rPr lang="nn-NO" dirty="0">
                <a:latin typeface="Times New Roman" panose="02020603050405020304" pitchFamily="18" charset="0"/>
                <a:cs typeface="Times New Roman" panose="02020603050405020304" pitchFamily="18" charset="0"/>
                <a:sym typeface="+mn-ea"/>
              </a:rPr>
              <a:t>. </a:t>
            </a:r>
            <a:r>
              <a:rPr lang="en-US" altLang="nn-NO" dirty="0">
                <a:latin typeface="Times New Roman" panose="02020603050405020304" pitchFamily="18" charset="0"/>
                <a:cs typeface="Times New Roman" panose="02020603050405020304" pitchFamily="18" charset="0"/>
                <a:sym typeface="+mn-ea"/>
              </a:rPr>
              <a:t> </a:t>
            </a:r>
            <a:r>
              <a:rPr lang="nn-NO" dirty="0">
                <a:latin typeface="Times New Roman" panose="02020603050405020304" pitchFamily="18" charset="0"/>
                <a:cs typeface="Times New Roman" panose="02020603050405020304" pitchFamily="18" charset="0"/>
                <a:sym typeface="+mn-ea"/>
              </a:rPr>
              <a:t>J.Dayamani (21EG505831) </a:t>
            </a:r>
            <a:endParaRPr lang="en-US" dirty="0">
              <a:latin typeface="Times New Roman" panose="02020603050405020304" pitchFamily="18" charset="0"/>
              <a:cs typeface="Times New Roman" panose="02020603050405020304" pitchFamily="18" charset="0"/>
            </a:endParaRPr>
          </a:p>
          <a:p>
            <a:r>
              <a:rPr lang="en-US" altLang="nn-NO" dirty="0">
                <a:latin typeface="Times New Roman" panose="02020603050405020304" pitchFamily="18" charset="0"/>
                <a:cs typeface="Times New Roman" panose="02020603050405020304" pitchFamily="18" charset="0"/>
                <a:sym typeface="+mn-ea"/>
              </a:rPr>
              <a:t>3.</a:t>
            </a:r>
            <a:r>
              <a:rPr lang="nn-NO" dirty="0">
                <a:latin typeface="Times New Roman" panose="02020603050405020304" pitchFamily="18" charset="0"/>
                <a:cs typeface="Times New Roman" panose="02020603050405020304" pitchFamily="18" charset="0"/>
                <a:sym typeface="+mn-ea"/>
              </a:rPr>
              <a:t> </a:t>
            </a:r>
            <a:r>
              <a:rPr lang="nn-NO" dirty="0" smtClean="0">
                <a:latin typeface="Times New Roman" panose="02020603050405020304" pitchFamily="18" charset="0"/>
                <a:cs typeface="Times New Roman" panose="02020603050405020304" pitchFamily="18" charset="0"/>
                <a:sym typeface="+mn-ea"/>
              </a:rPr>
              <a:t>V.Likitha     (21EG505870</a:t>
            </a:r>
            <a:r>
              <a:rPr lang="nn-NO" dirty="0">
                <a:latin typeface="Times New Roman" panose="02020603050405020304" pitchFamily="18" charset="0"/>
                <a:cs typeface="Times New Roman" panose="02020603050405020304" pitchFamily="18" charset="0"/>
                <a:sym typeface="+mn-ea"/>
              </a:rPr>
              <a:t>)</a:t>
            </a:r>
          </a:p>
          <a:p>
            <a:endParaRPr lang="en-US" dirty="0">
              <a:latin typeface="Times New Roman" panose="02020603050405020304" pitchFamily="18" charset="0"/>
              <a:cs typeface="Times New Roman" panose="02020603050405020304" pitchFamily="18" charset="0"/>
            </a:endParaRPr>
          </a:p>
          <a:p>
            <a:endParaRPr lang="en-US" dirty="0">
              <a:latin typeface="Bookman Old Style" panose="02050604050505020204" pitchFamily="18" charset="0"/>
            </a:endParaRPr>
          </a:p>
        </p:txBody>
      </p:sp>
      <p:sp>
        <p:nvSpPr>
          <p:cNvPr id="8" name="TextBox 7"/>
          <p:cNvSpPr txBox="1"/>
          <p:nvPr/>
        </p:nvSpPr>
        <p:spPr>
          <a:xfrm>
            <a:off x="5667482" y="3176685"/>
            <a:ext cx="2070599" cy="95313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sym typeface="+mn-ea"/>
              </a:rPr>
              <a:t>Project Supervisor </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Dr. P. Ravinder Rao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Assistant Professor</a:t>
            </a:r>
            <a:endParaRPr lang="en-US" dirty="0">
              <a:latin typeface="Times New Roman" panose="02020603050405020304" pitchFamily="18" charset="0"/>
              <a:cs typeface="Times New Roman" panose="02020603050405020304" pitchFamily="18" charset="0"/>
            </a:endParaRPr>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r>
              <a:rPr lang="en-IN" altLang="en-US" dirty="0" smtClean="0"/>
              <a:t>26/03/2024</a:t>
            </a:r>
            <a:endParaRPr lang="en-IN" altLang="en-US" dirty="0"/>
          </a:p>
        </p:txBody>
      </p:sp>
      <p:sp>
        <p:nvSpPr>
          <p:cNvPr id="5" name="Footer Placeholder 4"/>
          <p:cNvSpPr>
            <a:spLocks noGrp="1"/>
          </p:cNvSpPr>
          <p:nvPr>
            <p:ph type="ftr" idx="11"/>
          </p:nvPr>
        </p:nvSpPr>
        <p:spPr/>
        <p:txBody>
          <a:bodyPr/>
          <a:lstStyle/>
          <a:p>
            <a:r>
              <a:rPr lang="en-US" smtClean="0"/>
              <a:t>Department of Computer Science and Engineering</a:t>
            </a:r>
            <a:endParaRPr lang="en-US"/>
          </a:p>
        </p:txBody>
      </p:sp>
      <p:sp>
        <p:nvSpPr>
          <p:cNvPr id="6" name="Text Box 5"/>
          <p:cNvSpPr txBox="1"/>
          <p:nvPr/>
        </p:nvSpPr>
        <p:spPr>
          <a:xfrm>
            <a:off x="2286000" y="2418080"/>
            <a:ext cx="4572000" cy="306705"/>
          </a:xfrm>
          <a:prstGeom prst="rect">
            <a:avLst/>
          </a:prstGeom>
          <a:noFill/>
        </p:spPr>
        <p:txBody>
          <a:bodyPr wrap="square" rtlCol="0" anchor="t">
            <a:spAutoFit/>
          </a:bodyPr>
          <a:lstStyle/>
          <a:p>
            <a:endParaRPr lang="nn-NO"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12077" y="288787"/>
            <a:ext cx="6117431" cy="627321"/>
          </a:xfrm>
        </p:spPr>
        <p:txBody>
          <a:bodyPr/>
          <a:lstStyle/>
          <a:p>
            <a:r>
              <a:rPr lang="en-US" sz="3600" dirty="0" smtClean="0"/>
              <a:t>Experiment Screen shorts </a:t>
            </a:r>
            <a:endParaRPr lang="en-US" sz="3600" dirty="0"/>
          </a:p>
        </p:txBody>
      </p:sp>
      <p:sp>
        <p:nvSpPr>
          <p:cNvPr id="4" name="Date Placeholder 3"/>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
        <p:nvSpPr>
          <p:cNvPr id="5" name="TextBox 4"/>
          <p:cNvSpPr txBox="1"/>
          <p:nvPr/>
        </p:nvSpPr>
        <p:spPr>
          <a:xfrm flipH="1">
            <a:off x="807719" y="1026016"/>
            <a:ext cx="3888972" cy="307777"/>
          </a:xfrm>
          <a:prstGeom prst="rect">
            <a:avLst/>
          </a:prstGeom>
          <a:noFill/>
        </p:spPr>
        <p:txBody>
          <a:bodyPr wrap="square" rtlCol="0">
            <a:spAutoFit/>
          </a:bodyPr>
          <a:lstStyle/>
          <a:p>
            <a:r>
              <a:rPr lang="en-US" dirty="0" smtClean="0"/>
              <a:t>Verifying the Contents of the Block:</a:t>
            </a:r>
            <a:endParaRPr lang="en-IN" dirty="0"/>
          </a:p>
        </p:txBody>
      </p:sp>
      <p:pic>
        <p:nvPicPr>
          <p:cNvPr id="8" name="Picture 7"/>
          <p:cNvPicPr>
            <a:picLocks noChangeAspect="1"/>
          </p:cNvPicPr>
          <p:nvPr/>
        </p:nvPicPr>
        <p:blipFill>
          <a:blip r:embed="rId3"/>
          <a:stretch>
            <a:fillRect/>
          </a:stretch>
        </p:blipFill>
        <p:spPr>
          <a:xfrm>
            <a:off x="235527" y="1333793"/>
            <a:ext cx="4003964" cy="3357878"/>
          </a:xfrm>
          <a:prstGeom prst="rect">
            <a:avLst/>
          </a:prstGeom>
        </p:spPr>
      </p:pic>
      <p:pic>
        <p:nvPicPr>
          <p:cNvPr id="10" name="Picture 9"/>
          <p:cNvPicPr>
            <a:picLocks noChangeAspect="1"/>
          </p:cNvPicPr>
          <p:nvPr/>
        </p:nvPicPr>
        <p:blipFill>
          <a:blip r:embed="rId4"/>
          <a:stretch>
            <a:fillRect/>
          </a:stretch>
        </p:blipFill>
        <p:spPr>
          <a:xfrm>
            <a:off x="4378036" y="1333794"/>
            <a:ext cx="4114801" cy="3357878"/>
          </a:xfrm>
          <a:prstGeom prst="rect">
            <a:avLst/>
          </a:prstGeom>
        </p:spPr>
      </p:pic>
    </p:spTree>
    <p:extLst>
      <p:ext uri="{BB962C8B-B14F-4D97-AF65-F5344CB8AC3E}">
        <p14:creationId xmlns:p14="http://schemas.microsoft.com/office/powerpoint/2010/main" val="334258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687864" y="216535"/>
            <a:ext cx="6117431" cy="627321"/>
          </a:xfrm>
        </p:spPr>
        <p:txBody>
          <a:bodyPr/>
          <a:lstStyle/>
          <a:p>
            <a:r>
              <a:rPr lang="en-US" sz="3600" dirty="0" smtClean="0"/>
              <a:t>Experiment Results </a:t>
            </a:r>
            <a:endParaRPr lang="en-US" sz="3600" dirty="0"/>
          </a:p>
        </p:txBody>
      </p:sp>
      <p:sp>
        <p:nvSpPr>
          <p:cNvPr id="4" name="Date Placeholder 3"/>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pic>
        <p:nvPicPr>
          <p:cNvPr id="3" name="Picture 2"/>
          <p:cNvPicPr>
            <a:picLocks noChangeAspect="1"/>
          </p:cNvPicPr>
          <p:nvPr/>
        </p:nvPicPr>
        <p:blipFill>
          <a:blip r:embed="rId3"/>
          <a:stretch>
            <a:fillRect/>
          </a:stretch>
        </p:blipFill>
        <p:spPr>
          <a:xfrm>
            <a:off x="845127" y="999661"/>
            <a:ext cx="6961909" cy="3648540"/>
          </a:xfrm>
          <a:prstGeom prst="rect">
            <a:avLst/>
          </a:prstGeom>
        </p:spPr>
      </p:pic>
      <p:sp>
        <p:nvSpPr>
          <p:cNvPr id="5" name="TextBox 4"/>
          <p:cNvSpPr txBox="1"/>
          <p:nvPr/>
        </p:nvSpPr>
        <p:spPr>
          <a:xfrm>
            <a:off x="911247" y="999661"/>
            <a:ext cx="2926463" cy="307777"/>
          </a:xfrm>
          <a:prstGeom prst="rect">
            <a:avLst/>
          </a:prstGeom>
          <a:noFill/>
        </p:spPr>
        <p:txBody>
          <a:bodyPr wrap="square" rtlCol="0">
            <a:spAutoFit/>
          </a:bodyPr>
          <a:lstStyle/>
          <a:p>
            <a:r>
              <a:rPr lang="en-US" dirty="0" smtClean="0"/>
              <a:t>Homepage: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12019" y="245110"/>
            <a:ext cx="6117431" cy="627321"/>
          </a:xfrm>
        </p:spPr>
        <p:txBody>
          <a:bodyPr/>
          <a:lstStyle/>
          <a:p>
            <a:r>
              <a:rPr lang="en-US" sz="3600" dirty="0" smtClean="0"/>
              <a:t>Experiment Results </a:t>
            </a:r>
            <a:endParaRPr lang="en-US" sz="3600" dirty="0"/>
          </a:p>
        </p:txBody>
      </p:sp>
      <p:sp>
        <p:nvSpPr>
          <p:cNvPr id="4" name="Date Placeholder 3"/>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pic>
        <p:nvPicPr>
          <p:cNvPr id="3" name="Picture 2"/>
          <p:cNvPicPr>
            <a:picLocks noChangeAspect="1"/>
          </p:cNvPicPr>
          <p:nvPr/>
        </p:nvPicPr>
        <p:blipFill>
          <a:blip r:embed="rId3"/>
          <a:stretch>
            <a:fillRect/>
          </a:stretch>
        </p:blipFill>
        <p:spPr>
          <a:xfrm>
            <a:off x="457201" y="1057093"/>
            <a:ext cx="2867890" cy="3563397"/>
          </a:xfrm>
          <a:prstGeom prst="rect">
            <a:avLst/>
          </a:prstGeom>
        </p:spPr>
      </p:pic>
      <p:pic>
        <p:nvPicPr>
          <p:cNvPr id="5" name="Picture 4"/>
          <p:cNvPicPr>
            <a:picLocks noChangeAspect="1"/>
          </p:cNvPicPr>
          <p:nvPr/>
        </p:nvPicPr>
        <p:blipFill>
          <a:blip r:embed="rId4"/>
          <a:stretch>
            <a:fillRect/>
          </a:stretch>
        </p:blipFill>
        <p:spPr>
          <a:xfrm>
            <a:off x="3477492" y="963338"/>
            <a:ext cx="4946072" cy="3713018"/>
          </a:xfrm>
          <a:prstGeom prst="rect">
            <a:avLst/>
          </a:prstGeom>
        </p:spPr>
      </p:pic>
      <p:sp>
        <p:nvSpPr>
          <p:cNvPr id="9" name="TextBox 8"/>
          <p:cNvSpPr txBox="1"/>
          <p:nvPr/>
        </p:nvSpPr>
        <p:spPr>
          <a:xfrm>
            <a:off x="726427" y="810874"/>
            <a:ext cx="3582336" cy="307777"/>
          </a:xfrm>
          <a:prstGeom prst="rect">
            <a:avLst/>
          </a:prstGeom>
          <a:noFill/>
        </p:spPr>
        <p:txBody>
          <a:bodyPr wrap="square" rtlCol="0">
            <a:spAutoFit/>
          </a:bodyPr>
          <a:lstStyle/>
          <a:p>
            <a:r>
              <a:rPr lang="en-US" dirty="0" smtClean="0"/>
              <a:t>Data in Blockchain:</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803434" y="388620"/>
            <a:ext cx="6117431" cy="627321"/>
          </a:xfrm>
        </p:spPr>
        <p:txBody>
          <a:bodyPr/>
          <a:lstStyle/>
          <a:p>
            <a:r>
              <a:rPr lang="en-US" sz="3600" dirty="0" smtClean="0"/>
              <a:t>Experiment Results </a:t>
            </a:r>
            <a:endParaRPr lang="en-US" sz="3600" dirty="0"/>
          </a:p>
        </p:txBody>
      </p:sp>
      <p:sp>
        <p:nvSpPr>
          <p:cNvPr id="4" name="Date Placeholder 3"/>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pic>
        <p:nvPicPr>
          <p:cNvPr id="3" name="Picture 2"/>
          <p:cNvPicPr>
            <a:picLocks noChangeAspect="1"/>
          </p:cNvPicPr>
          <p:nvPr/>
        </p:nvPicPr>
        <p:blipFill>
          <a:blip r:embed="rId3"/>
          <a:stretch>
            <a:fillRect/>
          </a:stretch>
        </p:blipFill>
        <p:spPr>
          <a:xfrm>
            <a:off x="369251" y="3419996"/>
            <a:ext cx="3701392" cy="484408"/>
          </a:xfrm>
          <a:prstGeom prst="rect">
            <a:avLst/>
          </a:prstGeom>
        </p:spPr>
      </p:pic>
      <p:pic>
        <p:nvPicPr>
          <p:cNvPr id="5" name="Picture 4"/>
          <p:cNvPicPr>
            <a:picLocks noChangeAspect="1"/>
          </p:cNvPicPr>
          <p:nvPr/>
        </p:nvPicPr>
        <p:blipFill>
          <a:blip r:embed="rId4"/>
          <a:stretch>
            <a:fillRect/>
          </a:stretch>
        </p:blipFill>
        <p:spPr>
          <a:xfrm>
            <a:off x="369251" y="1460654"/>
            <a:ext cx="3701392" cy="1954355"/>
          </a:xfrm>
          <a:prstGeom prst="rect">
            <a:avLst/>
          </a:prstGeom>
        </p:spPr>
      </p:pic>
      <p:pic>
        <p:nvPicPr>
          <p:cNvPr id="7" name="Picture 6"/>
          <p:cNvPicPr>
            <a:picLocks noChangeAspect="1"/>
          </p:cNvPicPr>
          <p:nvPr/>
        </p:nvPicPr>
        <p:blipFill>
          <a:blip r:embed="rId5"/>
          <a:stretch>
            <a:fillRect/>
          </a:stretch>
        </p:blipFill>
        <p:spPr>
          <a:xfrm>
            <a:off x="4218709" y="1509148"/>
            <a:ext cx="3851563" cy="2461013"/>
          </a:xfrm>
          <a:prstGeom prst="rect">
            <a:avLst/>
          </a:prstGeom>
        </p:spPr>
      </p:pic>
      <p:sp>
        <p:nvSpPr>
          <p:cNvPr id="10" name="TextBox 9"/>
          <p:cNvSpPr txBox="1"/>
          <p:nvPr/>
        </p:nvSpPr>
        <p:spPr>
          <a:xfrm>
            <a:off x="864973" y="1038706"/>
            <a:ext cx="3582336" cy="307777"/>
          </a:xfrm>
          <a:prstGeom prst="rect">
            <a:avLst/>
          </a:prstGeom>
          <a:noFill/>
        </p:spPr>
        <p:txBody>
          <a:bodyPr wrap="square" rtlCol="0">
            <a:spAutoFit/>
          </a:bodyPr>
          <a:lstStyle/>
          <a:p>
            <a:r>
              <a:rPr lang="en-US" dirty="0" smtClean="0"/>
              <a:t>Verifying Block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803434" y="388620"/>
            <a:ext cx="6117431" cy="627321"/>
          </a:xfrm>
        </p:spPr>
        <p:txBody>
          <a:bodyPr/>
          <a:lstStyle/>
          <a:p>
            <a:r>
              <a:rPr lang="en-US" sz="3600" dirty="0" smtClean="0"/>
              <a:t>Experiment Results </a:t>
            </a:r>
            <a:endParaRPr lang="en-US" sz="3600" dirty="0"/>
          </a:p>
        </p:txBody>
      </p:sp>
      <p:sp>
        <p:nvSpPr>
          <p:cNvPr id="4" name="Date Placeholder 3"/>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pic>
        <p:nvPicPr>
          <p:cNvPr id="8" name="Picture 7"/>
          <p:cNvPicPr>
            <a:picLocks noChangeAspect="1"/>
          </p:cNvPicPr>
          <p:nvPr/>
        </p:nvPicPr>
        <p:blipFill>
          <a:blip r:embed="rId3"/>
          <a:stretch>
            <a:fillRect/>
          </a:stretch>
        </p:blipFill>
        <p:spPr>
          <a:xfrm>
            <a:off x="613995" y="1015941"/>
            <a:ext cx="3141085" cy="1997423"/>
          </a:xfrm>
          <a:prstGeom prst="rect">
            <a:avLst/>
          </a:prstGeom>
        </p:spPr>
      </p:pic>
      <p:pic>
        <p:nvPicPr>
          <p:cNvPr id="9" name="Picture 8"/>
          <p:cNvPicPr>
            <a:picLocks noChangeAspect="1"/>
          </p:cNvPicPr>
          <p:nvPr/>
        </p:nvPicPr>
        <p:blipFill>
          <a:blip r:embed="rId4"/>
          <a:stretch>
            <a:fillRect/>
          </a:stretch>
        </p:blipFill>
        <p:spPr>
          <a:xfrm>
            <a:off x="587551" y="3013364"/>
            <a:ext cx="3167529" cy="1285650"/>
          </a:xfrm>
          <a:prstGeom prst="rect">
            <a:avLst/>
          </a:prstGeom>
        </p:spPr>
      </p:pic>
      <p:pic>
        <p:nvPicPr>
          <p:cNvPr id="10" name="Picture 9"/>
          <p:cNvPicPr>
            <a:picLocks noChangeAspect="1"/>
          </p:cNvPicPr>
          <p:nvPr/>
        </p:nvPicPr>
        <p:blipFill>
          <a:blip r:embed="rId5"/>
          <a:stretch>
            <a:fillRect/>
          </a:stretch>
        </p:blipFill>
        <p:spPr>
          <a:xfrm>
            <a:off x="3862149" y="1939180"/>
            <a:ext cx="4752789" cy="538402"/>
          </a:xfrm>
          <a:prstGeom prst="rect">
            <a:avLst/>
          </a:prstGeom>
        </p:spPr>
      </p:pic>
      <p:pic>
        <p:nvPicPr>
          <p:cNvPr id="11" name="Picture 10"/>
          <p:cNvPicPr>
            <a:picLocks noChangeAspect="1"/>
          </p:cNvPicPr>
          <p:nvPr/>
        </p:nvPicPr>
        <p:blipFill>
          <a:blip r:embed="rId6"/>
          <a:stretch>
            <a:fillRect/>
          </a:stretch>
        </p:blipFill>
        <p:spPr>
          <a:xfrm>
            <a:off x="3862149" y="2699501"/>
            <a:ext cx="4752789" cy="492661"/>
          </a:xfrm>
          <a:prstGeom prst="rect">
            <a:avLst/>
          </a:prstGeom>
        </p:spPr>
      </p:pic>
    </p:spTree>
    <p:extLst>
      <p:ext uri="{BB962C8B-B14F-4D97-AF65-F5344CB8AC3E}">
        <p14:creationId xmlns:p14="http://schemas.microsoft.com/office/powerpoint/2010/main" val="407739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idx="10"/>
          </p:nvPr>
        </p:nvSpPr>
        <p:spPr/>
        <p:txBody>
          <a:bodyPr/>
          <a:lstStyle/>
          <a:p>
            <a:r>
              <a:rPr lang="en-IN" dirty="0" smtClean="0"/>
              <a:t>26/3/2024</a:t>
            </a:r>
            <a:endParaRPr lang="en-IN" dirty="0"/>
          </a:p>
        </p:txBody>
      </p:sp>
      <p:sp>
        <p:nvSpPr>
          <p:cNvPr id="8" name="Footer Placeholder 7"/>
          <p:cNvSpPr>
            <a:spLocks noGrp="1"/>
          </p:cNvSpPr>
          <p:nvPr>
            <p:ph type="ftr" idx="11"/>
          </p:nvPr>
        </p:nvSpPr>
        <p:spPr/>
        <p:txBody>
          <a:bodyPr/>
          <a:lstStyle/>
          <a:p>
            <a:r>
              <a:rPr lang="en-US" smtClean="0"/>
              <a:t>Department of Computer Science and Engineering</a:t>
            </a:r>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
        <p:nvSpPr>
          <p:cNvPr id="10" name="Text Box 9"/>
          <p:cNvSpPr txBox="1"/>
          <p:nvPr/>
        </p:nvSpPr>
        <p:spPr>
          <a:xfrm>
            <a:off x="970915" y="325755"/>
            <a:ext cx="6024880" cy="645160"/>
          </a:xfrm>
          <a:prstGeom prst="rect">
            <a:avLst/>
          </a:prstGeom>
          <a:noFill/>
        </p:spPr>
        <p:txBody>
          <a:bodyPr wrap="square" rtlCol="0" anchor="t">
            <a:spAutoFit/>
          </a:bodyPr>
          <a:lstStyle/>
          <a:p>
            <a:r>
              <a:rPr lang="en-IN" altLang="en-US" sz="3600" dirty="0" smtClean="0">
                <a:latin typeface="Bookman Old Style" panose="02050604050505020204" pitchFamily="18" charset="0"/>
                <a:sym typeface="+mn-ea"/>
              </a:rPr>
              <a:t>               </a:t>
            </a:r>
            <a:r>
              <a:rPr lang="en-US" sz="3600" dirty="0" smtClean="0">
                <a:latin typeface="Bookman Old Style" panose="02050604050505020204" pitchFamily="18" charset="0"/>
                <a:sym typeface="+mn-ea"/>
              </a:rPr>
              <a:t>Finding </a:t>
            </a:r>
          </a:p>
        </p:txBody>
      </p:sp>
      <p:sp>
        <p:nvSpPr>
          <p:cNvPr id="11" name="Text Box 10"/>
          <p:cNvSpPr txBox="1"/>
          <p:nvPr/>
        </p:nvSpPr>
        <p:spPr>
          <a:xfrm>
            <a:off x="970915" y="1457730"/>
            <a:ext cx="6560128" cy="1600438"/>
          </a:xfrm>
          <a:prstGeom prst="rect">
            <a:avLst/>
          </a:prstGeom>
          <a:noFill/>
        </p:spPr>
        <p:txBody>
          <a:bodyPr wrap="square" rtlCol="0" anchor="t">
            <a:spAutoFit/>
          </a:bodyPr>
          <a:lstStyle/>
          <a:p>
            <a:pPr marL="285750" indent="-285750" algn="just">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proposed data integrity system based on blockchain expansion technology presents a promising approach to enhancing data integrity, reducing costs, and improving efficiency in cloud storage environments.</a:t>
            </a:r>
          </a:p>
          <a:p>
            <a:pPr marL="285750" indent="-285750"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contracts are deployed on both the main chain and sub-chains, enabling users and cloud service providers (CSP) to collaborate efficiently</a:t>
            </a:r>
            <a:r>
              <a:rPr lang="en-US" dirty="0" smtClean="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211580" y="727710"/>
            <a:ext cx="6117590" cy="381635"/>
          </a:xfrm>
        </p:spPr>
        <p:txBody>
          <a:bodyPr/>
          <a:lstStyle/>
          <a:p>
            <a:r>
              <a:rPr lang="en-US" sz="3600" dirty="0" smtClean="0">
                <a:latin typeface="Bookman Old Style" panose="02050604050505020204" pitchFamily="18" charset="0"/>
              </a:rPr>
              <a:t>Justification </a:t>
            </a:r>
            <a:br>
              <a:rPr lang="en-US" sz="3600" dirty="0" smtClean="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5" name="TextBox 4"/>
          <p:cNvSpPr txBox="1"/>
          <p:nvPr/>
        </p:nvSpPr>
        <p:spPr>
          <a:xfrm>
            <a:off x="1017905" y="1109345"/>
            <a:ext cx="7811770" cy="3923665"/>
          </a:xfrm>
          <a:prstGeom prst="rect">
            <a:avLst/>
          </a:prstGeom>
          <a:noFill/>
        </p:spPr>
        <p:txBody>
          <a:bodyPr wrap="square" rtlCol="0">
            <a:noAutofit/>
          </a:bodyPr>
          <a:lstStyle/>
          <a:p>
            <a:pPr algn="l">
              <a:lnSpc>
                <a:spcPct val="100000"/>
              </a:lnSpc>
            </a:pPr>
            <a:r>
              <a:rPr lang="en-US" b="1" dirty="0" smtClean="0">
                <a:latin typeface="Times New Roman" panose="02020603050405020304" pitchFamily="18" charset="0"/>
                <a:cs typeface="Times New Roman" panose="02020603050405020304" pitchFamily="18" charset="0"/>
              </a:rPr>
              <a:t>1.What are parameters improved by your method</a:t>
            </a:r>
          </a:p>
          <a:p>
            <a:pPr algn="l">
              <a:lnSpc>
                <a:spcPct val="100000"/>
              </a:lnSpc>
            </a:pPr>
            <a:endParaRPr lang="en-US" b="1" dirty="0" smtClean="0">
              <a:latin typeface="Times New Roman" panose="02020603050405020304" pitchFamily="18" charset="0"/>
              <a:cs typeface="Times New Roman" panose="02020603050405020304" pitchFamily="18" charset="0"/>
            </a:endParaRPr>
          </a:p>
          <a:p>
            <a:pPr marL="0" indent="0" algn="l">
              <a:lnSpc>
                <a:spcPct val="100000"/>
              </a:lnSpc>
              <a:buFont typeface="Arial" panose="020B0604020202020204" pitchFamily="34" charset="0"/>
              <a:buNone/>
            </a:pPr>
            <a:r>
              <a:rPr lang="en-IN" altLang="en-US" dirty="0" smtClean="0">
                <a:latin typeface="Times New Roman" panose="02020603050405020304" pitchFamily="18" charset="0"/>
                <a:cs typeface="Times New Roman" panose="02020603050405020304" pitchFamily="18" charset="0"/>
              </a:rPr>
              <a:t>      i)</a:t>
            </a:r>
            <a:r>
              <a:rPr lang="en-IN" dirty="0">
                <a:latin typeface="Times New Roman" panose="02020603050405020304" pitchFamily="18" charset="0"/>
                <a:cs typeface="Times New Roman" panose="02020603050405020304" pitchFamily="18" charset="0"/>
                <a:sym typeface="+mn-ea"/>
              </a:rPr>
              <a:t>Scalability                          </a:t>
            </a:r>
          </a:p>
          <a:p>
            <a:pPr marL="0" indent="0" algn="l">
              <a:lnSpc>
                <a:spcPct val="10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ii)Cost Effectiveness</a:t>
            </a:r>
          </a:p>
          <a:p>
            <a:pPr marL="0" indent="0" algn="l">
              <a:lnSpc>
                <a:spcPct val="100000"/>
              </a:lnSpc>
              <a:buFont typeface="Arial" panose="020B0604020202020204" pitchFamily="34" charset="0"/>
              <a:buNone/>
            </a:pPr>
            <a:r>
              <a:rPr lang="en-IN" altLang="en-US" dirty="0" smtClean="0">
                <a:latin typeface="Times New Roman" panose="02020603050405020304" pitchFamily="18" charset="0"/>
                <a:cs typeface="Times New Roman" panose="02020603050405020304" pitchFamily="18" charset="0"/>
                <a:sym typeface="+mn-ea"/>
              </a:rPr>
              <a:t>    iii)</a:t>
            </a:r>
            <a:r>
              <a:rPr lang="en-IN" dirty="0">
                <a:latin typeface="Times New Roman" panose="02020603050405020304" pitchFamily="18" charset="0"/>
                <a:cs typeface="Times New Roman" panose="02020603050405020304" pitchFamily="18" charset="0"/>
                <a:sym typeface="+mn-ea"/>
              </a:rPr>
              <a:t>Security Efficiency            </a:t>
            </a:r>
          </a:p>
          <a:p>
            <a:pPr marL="0" indent="0" algn="l">
              <a:lnSpc>
                <a:spcPct val="10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sym typeface="+mn-ea"/>
              </a:rPr>
              <a:t>    </a:t>
            </a:r>
            <a:endParaRPr lang="en-IN" dirty="0">
              <a:latin typeface="Times New Roman" panose="02020603050405020304" pitchFamily="18" charset="0"/>
              <a:cs typeface="Times New Roman" panose="02020603050405020304" pitchFamily="18" charset="0"/>
              <a:sym typeface="+mn-ea"/>
            </a:endParaRPr>
          </a:p>
          <a:p>
            <a:pPr algn="just"/>
            <a:r>
              <a:rPr lang="en-US" b="1" dirty="0" smtClean="0">
                <a:latin typeface="Times New Roman" panose="02020603050405020304" pitchFamily="18" charset="0"/>
                <a:cs typeface="Times New Roman" panose="02020603050405020304" pitchFamily="18" charset="0"/>
              </a:rPr>
              <a:t>2</a:t>
            </a:r>
            <a:r>
              <a:rPr lang="en-IN" altLang="en-US"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sym typeface="+mn-ea"/>
              </a:rPr>
              <a:t>why </a:t>
            </a:r>
            <a:r>
              <a:rPr lang="en-US" b="1" dirty="0">
                <a:latin typeface="Times New Roman" panose="02020603050405020304" pitchFamily="18" charset="0"/>
                <a:cs typeface="Times New Roman" panose="02020603050405020304" pitchFamily="18" charset="0"/>
                <a:sym typeface="+mn-ea"/>
              </a:rPr>
              <a:t>your parameter values improved?</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T</a:t>
            </a:r>
            <a:r>
              <a:rPr lang="en-US" dirty="0">
                <a:latin typeface="Times New Roman" panose="02020603050405020304" pitchFamily="18" charset="0"/>
                <a:cs typeface="Times New Roman" panose="02020603050405020304" pitchFamily="18" charset="0"/>
                <a:sym typeface="+mn-ea"/>
              </a:rPr>
              <a:t>he proposed system's design and features are aimed at optimizing performance, reducing costs, enhancing security, and improving user experience, which collectively contribute to the improvement in parameter values compared to existing blockchain-based data integrity audit schemes.</a:t>
            </a:r>
          </a:p>
          <a:p>
            <a:pPr algn="l">
              <a:lnSpc>
                <a:spcPct val="100000"/>
              </a:lnSpc>
            </a:pPr>
            <a:r>
              <a:rPr lang="en-IN" altLang="en-US" dirty="0" smtClean="0">
                <a:latin typeface="Times New Roman" panose="02020603050405020304" pitchFamily="18" charset="0"/>
                <a:cs typeface="Times New Roman" panose="02020603050405020304" pitchFamily="18" charset="0"/>
              </a:rPr>
              <a:t>   </a:t>
            </a:r>
            <a:endParaRPr lang="en-IN" altLang="en-US" dirty="0" smtClean="0">
              <a:latin typeface="Times New Roman" panose="02020603050405020304" pitchFamily="18" charset="0"/>
              <a:cs typeface="Times New Roman" panose="02020603050405020304" pitchFamily="18" charset="0"/>
            </a:endParaRPr>
          </a:p>
          <a:p>
            <a:pPr algn="l">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98379" y="367665"/>
            <a:ext cx="6117431" cy="627321"/>
          </a:xfrm>
        </p:spPr>
        <p:txBody>
          <a:bodyPr/>
          <a:lstStyle/>
          <a:p>
            <a:r>
              <a:rPr lang="en-US" sz="3600" dirty="0" smtClean="0">
                <a:latin typeface="Bookman Old Style" panose="02050604050505020204" pitchFamily="18" charset="0"/>
              </a:rPr>
              <a:t>Introduction</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6" name="Text Box 5"/>
          <p:cNvSpPr txBox="1"/>
          <p:nvPr/>
        </p:nvSpPr>
        <p:spPr>
          <a:xfrm>
            <a:off x="900544" y="1502424"/>
            <a:ext cx="6816437" cy="3108543"/>
          </a:xfrm>
          <a:prstGeom prst="rect">
            <a:avLst/>
          </a:prstGeom>
          <a:noFill/>
        </p:spPr>
        <p:txBody>
          <a:bodyPr wrap="square" rtlCol="0" anchor="t">
            <a:spAutoFit/>
          </a:bodyPr>
          <a:lstStyle/>
          <a:p>
            <a:pPr marL="0" indent="0" algn="just">
              <a:lnSpc>
                <a:spcPct val="100000"/>
              </a:lnSpc>
              <a:buFont typeface="Arial" panose="020B0604020202020204" pitchFamily="34" charset="0"/>
              <a:buNone/>
            </a:pPr>
            <a:r>
              <a:rPr lang="en-US" dirty="0">
                <a:latin typeface="Times New Roman" panose="02020603050405020304" pitchFamily="18" charset="0"/>
                <a:cs typeface="Times New Roman" panose="02020603050405020304" pitchFamily="18" charset="0"/>
                <a:sym typeface="+mn-ea"/>
              </a:rPr>
              <a:t>Cloud computing, a distributed model reliant on a shared virtualized computing resource pool, facilitates user access to robust computing and storage capabilities. While it </a:t>
            </a:r>
            <a:r>
              <a:rPr lang="en-US" dirty="0" smtClean="0">
                <a:latin typeface="Times New Roman" panose="02020603050405020304" pitchFamily="18" charset="0"/>
                <a:cs typeface="Times New Roman" panose="02020603050405020304" pitchFamily="18" charset="0"/>
                <a:sym typeface="+mn-ea"/>
              </a:rPr>
              <a:t>reduces </a:t>
            </a:r>
            <a:r>
              <a:rPr lang="en-US" dirty="0">
                <a:latin typeface="Times New Roman" panose="02020603050405020304" pitchFamily="18" charset="0"/>
                <a:cs typeface="Times New Roman" panose="02020603050405020304" pitchFamily="18" charset="0"/>
                <a:sym typeface="+mn-ea"/>
              </a:rPr>
              <a:t>the burden of data storage for </a:t>
            </a:r>
            <a:r>
              <a:rPr lang="en-US" dirty="0" smtClean="0">
                <a:latin typeface="Times New Roman" panose="02020603050405020304" pitchFamily="18" charset="0"/>
                <a:cs typeface="Times New Roman" panose="02020603050405020304" pitchFamily="18" charset="0"/>
                <a:sym typeface="+mn-ea"/>
              </a:rPr>
              <a:t>users, </a:t>
            </a:r>
            <a:r>
              <a:rPr lang="en-US" dirty="0" smtClean="0">
                <a:latin typeface="Times New Roman" panose="02020603050405020304" pitchFamily="18" charset="0"/>
                <a:cs typeface="Times New Roman" panose="02020603050405020304" pitchFamily="18" charset="0"/>
                <a:sym typeface="+mn-ea"/>
              </a:rPr>
              <a:t>security</a:t>
            </a:r>
            <a:r>
              <a:rPr lang="en-US" dirty="0">
                <a:latin typeface="Times New Roman" panose="02020603050405020304" pitchFamily="18" charset="0"/>
                <a:cs typeface="Times New Roman" panose="02020603050405020304" pitchFamily="18" charset="0"/>
                <a:sym typeface="+mn-ea"/>
              </a:rPr>
              <a:t>, reliability, and privacy. Ensuring the integrity of outsourced data becomes critical, given potential risks like data damage or deletion by cloud service providers (CSP). </a:t>
            </a:r>
            <a:r>
              <a:rPr lang="en-US" dirty="0" smtClean="0">
                <a:latin typeface="Times New Roman" panose="02020603050405020304" pitchFamily="18" charset="0"/>
                <a:cs typeface="Times New Roman" panose="02020603050405020304" pitchFamily="18" charset="0"/>
                <a:sym typeface="+mn-ea"/>
              </a:rPr>
              <a:t>Current auditing </a:t>
            </a:r>
            <a:r>
              <a:rPr lang="en-US" dirty="0">
                <a:latin typeface="Times New Roman" panose="02020603050405020304" pitchFamily="18" charset="0"/>
                <a:cs typeface="Times New Roman" panose="02020603050405020304" pitchFamily="18" charset="0"/>
                <a:sym typeface="+mn-ea"/>
              </a:rPr>
              <a:t>schemes face shortcomings. Blockchain emerges as a solution with decentralization, tamper resistance, and traceability properties. However, its rapid growth poses maintenance challenges. A proposed data integrity verification scheme, utilizing blockchain expansion technology, addresses these issues through a protocol based on plasma smart </a:t>
            </a:r>
            <a:r>
              <a:rPr lang="en-US" dirty="0" smtClean="0">
                <a:latin typeface="Times New Roman" panose="02020603050405020304" pitchFamily="18" charset="0"/>
                <a:cs typeface="Times New Roman" panose="02020603050405020304" pitchFamily="18" charset="0"/>
                <a:sym typeface="+mn-ea"/>
              </a:rPr>
              <a:t>contracts. </a:t>
            </a: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90124" y="252095"/>
            <a:ext cx="6117431" cy="627321"/>
          </a:xfrm>
        </p:spPr>
        <p:txBody>
          <a:bodyPr/>
          <a:lstStyle/>
          <a:p>
            <a:r>
              <a:rPr lang="en-US" sz="3600" dirty="0" smtClean="0">
                <a:latin typeface="Bookman Old Style" panose="02050604050505020204" pitchFamily="18" charset="0"/>
              </a:rPr>
              <a:t>Problem Statement</a:t>
            </a:r>
            <a:endParaRPr lang="en-US" sz="3600" dirty="0">
              <a:latin typeface="Bookman Old Style" panose="02050604050505020204" pitchFamily="18" charset="0"/>
            </a:endParaRPr>
          </a:p>
        </p:txBody>
      </p:sp>
      <p:sp>
        <p:nvSpPr>
          <p:cNvPr id="9" name="Date Placeholder 8"/>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10" name="Footer Placeholder 9"/>
          <p:cNvSpPr>
            <a:spLocks noGrp="1"/>
          </p:cNvSpPr>
          <p:nvPr>
            <p:ph type="ftr" idx="11"/>
          </p:nvPr>
        </p:nvSpPr>
        <p:spPr/>
        <p:txBody>
          <a:bodyPr/>
          <a:lstStyle/>
          <a:p>
            <a:r>
              <a:rPr lang="en-US" smtClean="0"/>
              <a:t>Department of Computer Science and Engineering</a:t>
            </a:r>
            <a:endParaRPr lang="en-US"/>
          </a:p>
        </p:txBody>
      </p:sp>
      <p:sp>
        <p:nvSpPr>
          <p:cNvPr id="3" name="Text Box 2"/>
          <p:cNvSpPr txBox="1"/>
          <p:nvPr/>
        </p:nvSpPr>
        <p:spPr>
          <a:xfrm>
            <a:off x="928255" y="1353632"/>
            <a:ext cx="6629399" cy="2939415"/>
          </a:xfrm>
          <a:prstGeom prst="rect">
            <a:avLst/>
          </a:prstGeom>
          <a:noFill/>
        </p:spPr>
        <p:txBody>
          <a:bodyPr wrap="square" rtlCol="0" anchor="t">
            <a:noAutofit/>
          </a:bodyPr>
          <a:lstStyle/>
          <a:p>
            <a:pPr algn="just">
              <a:lnSpc>
                <a:spcPct val="100000"/>
              </a:lnSpc>
            </a:pPr>
            <a:r>
              <a:rPr lang="en-IN" dirty="0">
                <a:latin typeface="Times New Roman" panose="02020603050405020304" pitchFamily="18" charset="0"/>
                <a:cs typeface="Times New Roman" panose="02020603050405020304" pitchFamily="18" charset="0"/>
                <a:sym typeface="+mn-ea"/>
              </a:rPr>
              <a:t>The increase in cloud data outsourcing faces a critical hurdle – ensuring data integrity. In the existing system, various methods like smart contracts, decentralization, and </a:t>
            </a:r>
            <a:r>
              <a:rPr lang="en-IN" dirty="0" smtClean="0">
                <a:latin typeface="Times New Roman" panose="02020603050405020304" pitchFamily="18" charset="0"/>
                <a:cs typeface="Times New Roman" panose="02020603050405020304" pitchFamily="18" charset="0"/>
                <a:sym typeface="+mn-ea"/>
              </a:rPr>
              <a:t>deduplication </a:t>
            </a:r>
            <a:r>
              <a:rPr lang="en-IN" dirty="0">
                <a:latin typeface="Times New Roman" panose="02020603050405020304" pitchFamily="18" charset="0"/>
                <a:cs typeface="Times New Roman" panose="02020603050405020304" pitchFamily="18" charset="0"/>
                <a:sym typeface="+mn-ea"/>
              </a:rPr>
              <a:t>have been proposed to ensure data integrity in cloud storage. However, these lack robust data auditing techniques and effective hashing mechanisms. For instance, replacing Third Party Auditors (TPA) with smart contracts, falls short in resisting replay attacks by Cloud Service Providers (CSP). Some expansion schemes address blockchain scalability but overlook crucial elements like data auditing techniques and hashing processes, leaving potential vulnerabilities.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073829" y="309708"/>
            <a:ext cx="6117431" cy="627321"/>
          </a:xfrm>
        </p:spPr>
        <p:txBody>
          <a:bodyPr/>
          <a:lstStyle/>
          <a:p>
            <a:r>
              <a:rPr lang="en-US" sz="3600" dirty="0">
                <a:latin typeface="Bookman Old Style" panose="02050604050505020204" pitchFamily="18" charset="0"/>
                <a:sym typeface="+mn-ea"/>
              </a:rPr>
              <a:t>Problem I</a:t>
            </a:r>
            <a:r>
              <a:rPr lang="en-US" sz="3600" dirty="0" smtClean="0">
                <a:latin typeface="Bookman Old Style" panose="02050604050505020204" pitchFamily="18" charset="0"/>
                <a:sym typeface="+mn-ea"/>
              </a:rPr>
              <a:t>llustration</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7" name="Text Box 6"/>
          <p:cNvSpPr txBox="1"/>
          <p:nvPr/>
        </p:nvSpPr>
        <p:spPr>
          <a:xfrm>
            <a:off x="983774" y="1388671"/>
            <a:ext cx="6553099" cy="2677656"/>
          </a:xfrm>
          <a:prstGeom prst="rect">
            <a:avLst/>
          </a:prstGeom>
          <a:noFill/>
        </p:spPr>
        <p:txBody>
          <a:bodyPr wrap="square" rtlCol="0" anchor="t">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Imagine a scenario where a company uploads sensitive business data to the cloud for storage and processing. There's a risk that the CSP might tamper with or delete the data, either accidentally or intentionally. Moreover, traditional auditing methods, such as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Third Party Auditors (TPAs), are not </a:t>
            </a:r>
            <a:r>
              <a:rPr lang="en-IN" dirty="0" smtClean="0">
                <a:latin typeface="Times New Roman" panose="02020603050405020304" pitchFamily="18" charset="0"/>
                <a:cs typeface="Times New Roman" panose="02020603050405020304" pitchFamily="18" charset="0"/>
              </a:rPr>
              <a:t>entirely </a:t>
            </a:r>
            <a:r>
              <a:rPr lang="en-IN" dirty="0">
                <a:latin typeface="Times New Roman" panose="02020603050405020304" pitchFamily="18" charset="0"/>
                <a:cs typeface="Times New Roman" panose="02020603050405020304" pitchFamily="18" charset="0"/>
              </a:rPr>
              <a:t>efficient, as they may be prone to human error or manipulation.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address these concerns,  various methods are proposed in the existing system, such as using smart contracts, decentralization, and </a:t>
            </a:r>
            <a:r>
              <a:rPr lang="en-IN" dirty="0" smtClean="0">
                <a:latin typeface="Times New Roman" panose="02020603050405020304" pitchFamily="18" charset="0"/>
                <a:cs typeface="Times New Roman" panose="02020603050405020304" pitchFamily="18" charset="0"/>
              </a:rPr>
              <a:t>deduplication(</a:t>
            </a:r>
            <a:r>
              <a:rPr lang="en-IN" dirty="0" err="1" smtClean="0">
                <a:latin typeface="Times New Roman" panose="02020603050405020304" pitchFamily="18" charset="0"/>
                <a:cs typeface="Times New Roman" panose="02020603050405020304" pitchFamily="18" charset="0"/>
              </a:rPr>
              <a:t>eg:replacing</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TPAs with smart </a:t>
            </a:r>
            <a:r>
              <a:rPr lang="en-IN" dirty="0" smtClean="0">
                <a:latin typeface="Times New Roman" panose="02020603050405020304" pitchFamily="18" charset="0"/>
                <a:cs typeface="Times New Roman" panose="02020603050405020304" pitchFamily="18" charset="0"/>
              </a:rPr>
              <a:t>contracts). </a:t>
            </a:r>
            <a:r>
              <a:rPr lang="en-IN" dirty="0">
                <a:latin typeface="Times New Roman" panose="02020603050405020304" pitchFamily="18" charset="0"/>
                <a:cs typeface="Times New Roman" panose="02020603050405020304" pitchFamily="18" charset="0"/>
              </a:rPr>
              <a:t>While these methods offer some level of </a:t>
            </a:r>
            <a:r>
              <a:rPr lang="en-IN" dirty="0" smtClean="0">
                <a:latin typeface="Times New Roman" panose="02020603050405020304" pitchFamily="18" charset="0"/>
                <a:cs typeface="Times New Roman" panose="02020603050405020304" pitchFamily="18" charset="0"/>
              </a:rPr>
              <a:t>assurance but still lack in maintaining integrity of data. </a:t>
            </a: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Furthermore</a:t>
            </a:r>
            <a:r>
              <a:rPr lang="en-IN" dirty="0">
                <a:latin typeface="Times New Roman" panose="02020603050405020304" pitchFamily="18" charset="0"/>
                <a:cs typeface="Times New Roman" panose="02020603050405020304" pitchFamily="18" charset="0"/>
              </a:rPr>
              <a:t>, some expansion schemes in blockchain, which aim to address scalability issues, overlook crucial elements like data auditing techniques and hashing processes.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43054" y="415578"/>
            <a:ext cx="6117431" cy="627321"/>
          </a:xfrm>
        </p:spPr>
        <p:txBody>
          <a:bodyPr/>
          <a:lstStyle/>
          <a:p>
            <a:r>
              <a:rPr lang="en-US" sz="3600" dirty="0" smtClean="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7" name="Text Box 6"/>
          <p:cNvSpPr txBox="1"/>
          <p:nvPr/>
        </p:nvSpPr>
        <p:spPr>
          <a:xfrm>
            <a:off x="1005398" y="1834946"/>
            <a:ext cx="6117431" cy="1384995"/>
          </a:xfrm>
          <a:prstGeom prst="rect">
            <a:avLst/>
          </a:prstGeom>
          <a:noFill/>
        </p:spPr>
        <p:txBody>
          <a:bodyPr wrap="square" rtlCol="0" anchor="t">
            <a:spAutoFit/>
          </a:bodyPr>
          <a:lstStyle/>
          <a:p>
            <a:pPr algn="just">
              <a:lnSpc>
                <a:spcPct val="100000"/>
              </a:lnSpc>
            </a:pPr>
            <a:r>
              <a:rPr lang="en-IN" dirty="0">
                <a:latin typeface="Times New Roman" panose="02020603050405020304" pitchFamily="18" charset="0"/>
                <a:cs typeface="Times New Roman" panose="02020603050405020304" pitchFamily="18" charset="0"/>
                <a:sym typeface="+mn-ea"/>
              </a:rPr>
              <a:t>The proposed system of this project introduces a data integrity audit protocol based on plasma smart contracts, leveraging plasma sub-chains to reduce main chain storage pressure. Batch auditing is implemented for efficient multi-task processing, employing non-interactive audits. A reward pool mechanism ensures correctness, and security analysis. </a:t>
            </a:r>
            <a:endParaRPr lang="en-IN"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2000"/>
              <a:buFont typeface="Noto Sans Symbols"/>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1005" y="65636"/>
            <a:ext cx="7198995" cy="841375"/>
          </a:xfrm>
        </p:spPr>
        <p:txBody>
          <a:bodyPr/>
          <a:lstStyle/>
          <a:p>
            <a:r>
              <a:rPr lang="en-IN" altLang="en-US" sz="3600" b="0">
                <a:latin typeface="Bookman Old Style" panose="02050604050505020204" pitchFamily="18" charset="0"/>
                <a:cs typeface="Bookman Old Style" panose="02050604050505020204" pitchFamily="18" charset="0"/>
                <a:sym typeface="+mn-ea"/>
              </a:rPr>
              <a:t>        Proposed </a:t>
            </a:r>
            <a:r>
              <a:rPr lang="en-US" sz="3600" b="0" dirty="0" smtClean="0">
                <a:latin typeface="Bookman Old Style" panose="02050604050505020204" pitchFamily="18" charset="0"/>
                <a:cs typeface="Bookman Old Style" panose="02050604050505020204" pitchFamily="18" charset="0"/>
                <a:sym typeface="+mn-ea"/>
              </a:rPr>
              <a:t>Illustration</a:t>
            </a:r>
            <a:endParaRPr lang="en-IN" altLang="en-US" sz="3600" b="0">
              <a:latin typeface="Bookman Old Style" panose="02050604050505020204" pitchFamily="18" charset="0"/>
              <a:cs typeface="Bookman Old Style" panose="02050604050505020204" pitchFamily="18" charset="0"/>
            </a:endParaRPr>
          </a:p>
        </p:txBody>
      </p:sp>
      <p:sp>
        <p:nvSpPr>
          <p:cNvPr id="7" name="Date Placeholder 6"/>
          <p:cNvSpPr>
            <a:spLocks noGrp="1"/>
          </p:cNvSpPr>
          <p:nvPr>
            <p:ph type="dt" idx="10"/>
          </p:nvPr>
        </p:nvSpPr>
        <p:spPr/>
        <p:txBody>
          <a:bodyPr/>
          <a:lstStyle/>
          <a:p>
            <a:r>
              <a:rPr lang="en-IN" altLang="en-US" dirty="0" smtClean="0">
                <a:sym typeface="+mn-ea"/>
              </a:rPr>
              <a:t>26/03/2024</a:t>
            </a:r>
            <a:endParaRPr lang="en-IN" altLang="en-US" dirty="0"/>
          </a:p>
          <a:p>
            <a:endParaRPr lang="en-IN" altLang="en-US" dirty="0"/>
          </a:p>
        </p:txBody>
      </p:sp>
      <p:sp>
        <p:nvSpPr>
          <p:cNvPr id="8" name="Footer Placeholder 7"/>
          <p:cNvSpPr>
            <a:spLocks noGrp="1"/>
          </p:cNvSpPr>
          <p:nvPr>
            <p:ph type="ftr" idx="11"/>
          </p:nvPr>
        </p:nvSpPr>
        <p:spPr/>
        <p:txBody>
          <a:bodyPr/>
          <a:lstStyle/>
          <a:p>
            <a:r>
              <a:rPr lang="en-US" smtClean="0"/>
              <a:t>Department of Computer Science and Engineering</a:t>
            </a:r>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sp>
        <p:nvSpPr>
          <p:cNvPr id="10" name="Text Box 9"/>
          <p:cNvSpPr txBox="1"/>
          <p:nvPr/>
        </p:nvSpPr>
        <p:spPr>
          <a:xfrm>
            <a:off x="990600" y="1273810"/>
            <a:ext cx="6490855" cy="2246769"/>
          </a:xfrm>
          <a:prstGeom prst="rect">
            <a:avLst/>
          </a:prstGeom>
          <a:noFill/>
        </p:spPr>
        <p:txBody>
          <a:bodyPr wrap="square" rtlCol="0" anchor="t">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Let's consider a company</a:t>
            </a:r>
            <a:r>
              <a:rPr lang="en-IN" dirty="0" smtClean="0">
                <a:latin typeface="Times New Roman" panose="02020603050405020304" pitchFamily="18" charset="0"/>
                <a:cs typeface="Times New Roman" panose="02020603050405020304" pitchFamily="18" charset="0"/>
              </a:rPr>
              <a:t>, which </a:t>
            </a:r>
            <a:r>
              <a:rPr lang="en-IN" dirty="0">
                <a:latin typeface="Times New Roman" panose="02020603050405020304" pitchFamily="18" charset="0"/>
                <a:cs typeface="Times New Roman" panose="02020603050405020304" pitchFamily="18" charset="0"/>
              </a:rPr>
              <a:t>uses cloud to store and process sensitive data. However, it faces issues regarding the integrity and security of its outsourced data.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existing system, various security measures are used such as encryption and access controls to protect its data. However, these measures do not provide complete assurance. Company’s audit team audits manually  to verify data integrity, which is time-consuming which also lacks transparency.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proposed scheme integrates plasma smart contract to ensure the integrity of data. These smart contracts establish network of plasma sub-chains, interconnected with the </a:t>
            </a:r>
            <a:r>
              <a:rPr lang="en-IN" dirty="0" err="1">
                <a:latin typeface="Times New Roman" panose="02020603050405020304" pitchFamily="18" charset="0"/>
                <a:cs typeface="Times New Roman" panose="02020603050405020304" pitchFamily="18" charset="0"/>
              </a:rPr>
              <a:t>Ethereum</a:t>
            </a:r>
            <a:r>
              <a:rPr lang="en-IN" dirty="0">
                <a:latin typeface="Times New Roman" panose="02020603050405020304" pitchFamily="18" charset="0"/>
                <a:cs typeface="Times New Roman" panose="02020603050405020304" pitchFamily="18" charset="0"/>
              </a:rPr>
              <a:t> main chain. Each plasma sub-chain serves as a secure repository for company's data, enabling tamper-resistant storage and traceability.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86285" y="256283"/>
            <a:ext cx="6117431" cy="627321"/>
          </a:xfrm>
        </p:spPr>
        <p:txBody>
          <a:bodyPr/>
          <a:lstStyle/>
          <a:p>
            <a:r>
              <a:rPr lang="en-US" sz="3600" dirty="0" smtClean="0"/>
              <a:t>Experiment Environment </a:t>
            </a:r>
            <a:endParaRPr lang="en-US" sz="3600" dirty="0"/>
          </a:p>
        </p:txBody>
      </p:sp>
      <p:sp>
        <p:nvSpPr>
          <p:cNvPr id="4" name="Date Placeholder 3"/>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
        <p:nvSpPr>
          <p:cNvPr id="5" name="Text Box 4"/>
          <p:cNvSpPr txBox="1"/>
          <p:nvPr/>
        </p:nvSpPr>
        <p:spPr>
          <a:xfrm>
            <a:off x="1203960" y="1113155"/>
            <a:ext cx="6577330" cy="2893100"/>
          </a:xfrm>
          <a:prstGeom prst="rect">
            <a:avLst/>
          </a:prstGeom>
          <a:noFill/>
        </p:spPr>
        <p:txBody>
          <a:bodyPr wrap="square" rtlCol="0" anchor="t">
            <a:spAutoFit/>
          </a:bodyPr>
          <a:lstStyle/>
          <a:p>
            <a:pPr algn="just">
              <a:lnSpc>
                <a:spcPct val="100000"/>
              </a:lnSpc>
            </a:pPr>
            <a:r>
              <a:rPr lang="en-US" b="1" dirty="0">
                <a:latin typeface="Times New Roman" panose="02020603050405020304" pitchFamily="18" charset="0"/>
                <a:cs typeface="Times New Roman" panose="02020603050405020304" pitchFamily="18" charset="0"/>
                <a:sym typeface="+mn-ea"/>
              </a:rPr>
              <a:t>Hardware System Configuration</a:t>
            </a:r>
            <a:r>
              <a:rPr lang="en-US" dirty="0">
                <a:latin typeface="Times New Roman" panose="02020603050405020304" pitchFamily="18" charset="0"/>
                <a:cs typeface="Times New Roman" panose="02020603050405020304" pitchFamily="18" charset="0"/>
                <a:sym typeface="+mn-ea"/>
              </a:rPr>
              <a:t>:</a:t>
            </a:r>
            <a:endParaRPr lang="en-IN" dirty="0">
              <a:latin typeface="Times New Roman" panose="02020603050405020304" pitchFamily="18" charset="0"/>
              <a:cs typeface="Times New Roman" panose="02020603050405020304" pitchFamily="18" charset="0"/>
            </a:endParaRPr>
          </a:p>
          <a:p>
            <a:pPr marL="171450" lvl="1" indent="-171450"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Processor: Pentium IV</a:t>
            </a:r>
            <a:endParaRPr lang="en-IN" dirty="0">
              <a:latin typeface="Times New Roman" panose="02020603050405020304" pitchFamily="18" charset="0"/>
              <a:cs typeface="Times New Roman" panose="02020603050405020304" pitchFamily="18" charset="0"/>
            </a:endParaRPr>
          </a:p>
          <a:p>
            <a:pPr marL="171450" lvl="1" indent="-171450"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RAM: 4 GB (minimum)</a:t>
            </a:r>
            <a:endParaRPr lang="en-IN" dirty="0">
              <a:latin typeface="Times New Roman" panose="02020603050405020304" pitchFamily="18" charset="0"/>
              <a:cs typeface="Times New Roman" panose="02020603050405020304" pitchFamily="18" charset="0"/>
            </a:endParaRPr>
          </a:p>
          <a:p>
            <a:pPr marL="171450" lvl="1" indent="-171450"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Hard Disk: 20 GB</a:t>
            </a:r>
            <a:endParaRPr lang="en-IN" dirty="0">
              <a:latin typeface="Times New Roman" panose="02020603050405020304" pitchFamily="18" charset="0"/>
              <a:cs typeface="Times New Roman" panose="02020603050405020304" pitchFamily="18" charset="0"/>
            </a:endParaRPr>
          </a:p>
          <a:p>
            <a:pPr algn="just">
              <a:lnSpc>
                <a:spcPct val="100000"/>
              </a:lnSpc>
            </a:pPr>
            <a:endParaRPr lang="en-US" dirty="0" smtClean="0">
              <a:latin typeface="Times New Roman" panose="02020603050405020304" pitchFamily="18" charset="0"/>
              <a:cs typeface="Times New Roman" panose="02020603050405020304" pitchFamily="18" charset="0"/>
            </a:endParaRPr>
          </a:p>
          <a:p>
            <a:pPr algn="just">
              <a:lnSpc>
                <a:spcPct val="100000"/>
              </a:lnSpc>
            </a:pPr>
            <a:r>
              <a:rPr lang="en-US" b="1" dirty="0">
                <a:latin typeface="Times New Roman" panose="02020603050405020304" pitchFamily="18" charset="0"/>
                <a:cs typeface="Times New Roman" panose="02020603050405020304" pitchFamily="18" charset="0"/>
                <a:sym typeface="+mn-ea"/>
              </a:rPr>
              <a:t>Software Requirements:</a:t>
            </a:r>
            <a:endParaRPr lang="en-IN" dirty="0">
              <a:latin typeface="Times New Roman" panose="02020603050405020304" pitchFamily="18" charset="0"/>
              <a:cs typeface="Times New Roman" panose="02020603050405020304" pitchFamily="18" charset="0"/>
            </a:endParaRPr>
          </a:p>
          <a:p>
            <a:pPr marL="171450" lvl="0" indent="-171450"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Operating System: Windows XP</a:t>
            </a:r>
            <a:endParaRPr lang="en-IN" dirty="0">
              <a:latin typeface="Times New Roman" panose="02020603050405020304" pitchFamily="18" charset="0"/>
              <a:cs typeface="Times New Roman" panose="02020603050405020304" pitchFamily="18" charset="0"/>
            </a:endParaRPr>
          </a:p>
          <a:p>
            <a:pPr marL="171450" indent="-171450" algn="just">
              <a:lnSpc>
                <a:spcPct val="10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sym typeface="+mn-ea"/>
              </a:rPr>
              <a:t>Programming </a:t>
            </a:r>
            <a:r>
              <a:rPr lang="en-US" dirty="0">
                <a:latin typeface="Times New Roman" panose="02020603050405020304" pitchFamily="18" charset="0"/>
                <a:cs typeface="Times New Roman" panose="02020603050405020304" pitchFamily="18" charset="0"/>
                <a:sym typeface="+mn-ea"/>
              </a:rPr>
              <a:t>Language: </a:t>
            </a:r>
            <a:r>
              <a:rPr lang="en-US" dirty="0" smtClean="0">
                <a:latin typeface="Times New Roman" panose="02020603050405020304" pitchFamily="18" charset="0"/>
                <a:cs typeface="Times New Roman" panose="02020603050405020304" pitchFamily="18" charset="0"/>
                <a:sym typeface="+mn-ea"/>
              </a:rPr>
              <a:t>Java</a:t>
            </a:r>
            <a:r>
              <a:rPr lang="en-US" dirty="0" smtClean="0">
                <a:latin typeface="Times New Roman" panose="02020603050405020304" pitchFamily="18" charset="0"/>
                <a:cs typeface="Times New Roman" panose="02020603050405020304" pitchFamily="18" charset="0"/>
                <a:sym typeface="+mn-ea"/>
              </a:rPr>
              <a:t>,</a:t>
            </a:r>
            <a:r>
              <a:rPr lang="en-US" dirty="0" smtClean="0">
                <a:latin typeface="Times New Roman" panose="02020603050405020304" pitchFamily="18" charset="0"/>
                <a:cs typeface="Times New Roman" panose="02020603050405020304" pitchFamily="18" charset="0"/>
                <a:sym typeface="+mn-ea"/>
              </a:rPr>
              <a:t> J2EE</a:t>
            </a:r>
            <a:endParaRPr lang="en-IN" dirty="0">
              <a:latin typeface="Times New Roman" panose="02020603050405020304" pitchFamily="18" charset="0"/>
              <a:cs typeface="Times New Roman" panose="02020603050405020304" pitchFamily="18" charset="0"/>
            </a:endParaRPr>
          </a:p>
          <a:p>
            <a:pPr marL="171450" indent="-171450"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Blockchain Framework: </a:t>
            </a:r>
            <a:r>
              <a:rPr lang="en-US" dirty="0" smtClean="0">
                <a:latin typeface="Times New Roman" panose="02020603050405020304" pitchFamily="18" charset="0"/>
                <a:cs typeface="Times New Roman" panose="02020603050405020304" pitchFamily="18" charset="0"/>
                <a:sym typeface="+mn-ea"/>
              </a:rPr>
              <a:t>Ethereum</a:t>
            </a:r>
            <a:endParaRPr lang="en-IN" dirty="0">
              <a:latin typeface="Times New Roman" panose="02020603050405020304" pitchFamily="18" charset="0"/>
              <a:cs typeface="Times New Roman" panose="02020603050405020304" pitchFamily="18" charset="0"/>
            </a:endParaRPr>
          </a:p>
          <a:p>
            <a:pPr marL="171450" indent="-171450"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Integrated Development Environment (IDE): </a:t>
            </a:r>
            <a:r>
              <a:rPr lang="en-US" dirty="0" smtClean="0">
                <a:latin typeface="Times New Roman" panose="02020603050405020304" pitchFamily="18" charset="0"/>
                <a:cs typeface="Times New Roman" panose="02020603050405020304" pitchFamily="18" charset="0"/>
                <a:sym typeface="+mn-ea"/>
              </a:rPr>
              <a:t>Netbeans IDE.</a:t>
            </a:r>
            <a:endParaRPr lang="en-IN" dirty="0">
              <a:latin typeface="Times New Roman" panose="02020603050405020304" pitchFamily="18" charset="0"/>
              <a:cs typeface="Times New Roman" panose="02020603050405020304" pitchFamily="18" charset="0"/>
            </a:endParaRPr>
          </a:p>
          <a:p>
            <a:pPr marL="171450" indent="-171450"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Database: MySQL </a:t>
            </a:r>
            <a:endParaRPr lang="en-US" dirty="0" smtClean="0">
              <a:latin typeface="Times New Roman" panose="02020603050405020304" pitchFamily="18" charset="0"/>
              <a:cs typeface="Times New Roman" panose="02020603050405020304" pitchFamily="18" charset="0"/>
            </a:endParaRPr>
          </a:p>
          <a:p>
            <a:pPr marL="171450" indent="-171450" algn="just">
              <a:lnSpc>
                <a:spcPct val="10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sym typeface="+mn-ea"/>
              </a:rPr>
              <a:t>Web </a:t>
            </a:r>
            <a:r>
              <a:rPr lang="en-US" dirty="0">
                <a:latin typeface="Times New Roman" panose="02020603050405020304" pitchFamily="18" charset="0"/>
                <a:cs typeface="Times New Roman" panose="02020603050405020304" pitchFamily="18" charset="0"/>
                <a:sym typeface="+mn-ea"/>
              </a:rPr>
              <a:t>Development: HTML, CSS, and </a:t>
            </a:r>
            <a:r>
              <a:rPr lang="en-US" dirty="0" smtClean="0">
                <a:latin typeface="Times New Roman" panose="02020603050405020304" pitchFamily="18" charset="0"/>
                <a:cs typeface="Times New Roman" panose="02020603050405020304" pitchFamily="18" charset="0"/>
                <a:sym typeface="+mn-ea"/>
              </a:rPr>
              <a:t>JavaScript</a:t>
            </a:r>
            <a:endParaRPr lang="en-US"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19004" y="295275"/>
            <a:ext cx="6117431" cy="627321"/>
          </a:xfrm>
        </p:spPr>
        <p:txBody>
          <a:bodyPr/>
          <a:lstStyle/>
          <a:p>
            <a:r>
              <a:rPr lang="en-US" sz="3600" dirty="0" smtClean="0"/>
              <a:t>Experiment Screen shorts </a:t>
            </a:r>
            <a:endParaRPr lang="en-US" sz="3600" dirty="0"/>
          </a:p>
        </p:txBody>
      </p:sp>
      <p:sp>
        <p:nvSpPr>
          <p:cNvPr id="4" name="Date Placeholder 3"/>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pic>
        <p:nvPicPr>
          <p:cNvPr id="3" name="Picture 2"/>
          <p:cNvPicPr>
            <a:picLocks noChangeAspect="1"/>
          </p:cNvPicPr>
          <p:nvPr/>
        </p:nvPicPr>
        <p:blipFill>
          <a:blip r:embed="rId3"/>
          <a:stretch>
            <a:fillRect/>
          </a:stretch>
        </p:blipFill>
        <p:spPr>
          <a:xfrm>
            <a:off x="807719" y="1506485"/>
            <a:ext cx="4191360" cy="2781496"/>
          </a:xfrm>
          <a:prstGeom prst="rect">
            <a:avLst/>
          </a:prstGeom>
        </p:spPr>
      </p:pic>
      <p:sp>
        <p:nvSpPr>
          <p:cNvPr id="5" name="TextBox 4"/>
          <p:cNvSpPr txBox="1"/>
          <p:nvPr/>
        </p:nvSpPr>
        <p:spPr>
          <a:xfrm flipH="1">
            <a:off x="807719" y="1026016"/>
            <a:ext cx="3888972" cy="30777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Connecting to Database</a:t>
            </a:r>
            <a:r>
              <a:rPr lang="en-US" dirty="0" smtClean="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19004" y="295275"/>
            <a:ext cx="6117431" cy="627321"/>
          </a:xfrm>
        </p:spPr>
        <p:txBody>
          <a:bodyPr/>
          <a:lstStyle/>
          <a:p>
            <a:r>
              <a:rPr lang="en-US" sz="3600" dirty="0" smtClean="0"/>
              <a:t>Experiment Screen shorts </a:t>
            </a:r>
            <a:endParaRPr lang="en-US" sz="3600" dirty="0"/>
          </a:p>
        </p:txBody>
      </p:sp>
      <p:sp>
        <p:nvSpPr>
          <p:cNvPr id="4" name="Date Placeholder 3"/>
          <p:cNvSpPr>
            <a:spLocks noGrp="1"/>
          </p:cNvSpPr>
          <p:nvPr>
            <p:ph type="dt" idx="10"/>
          </p:nvPr>
        </p:nvSpPr>
        <p:spPr/>
        <p:txBody>
          <a:bodyPr/>
          <a:lstStyle/>
          <a:p>
            <a:r>
              <a:rPr lang="en-IN" altLang="en-US" dirty="0" smtClean="0">
                <a:sym typeface="+mn-ea"/>
              </a:rPr>
              <a:t>26/03/2024</a:t>
            </a:r>
            <a:endParaRPr lang="en-IN" altLang="en-US" dirty="0"/>
          </a:p>
          <a:p>
            <a:endParaRPr lang="en-US" dirty="0"/>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
        <p:nvSpPr>
          <p:cNvPr id="5" name="TextBox 4"/>
          <p:cNvSpPr txBox="1"/>
          <p:nvPr/>
        </p:nvSpPr>
        <p:spPr>
          <a:xfrm flipH="1">
            <a:off x="807719" y="1026016"/>
            <a:ext cx="3888972" cy="30777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Inclusion of Blockchain </a:t>
            </a:r>
            <a:r>
              <a:rPr lang="en-US" dirty="0" smtClean="0"/>
              <a:t>:</a:t>
            </a:r>
            <a:endParaRPr lang="en-IN" dirty="0"/>
          </a:p>
        </p:txBody>
      </p:sp>
      <p:pic>
        <p:nvPicPr>
          <p:cNvPr id="7" name="Picture 6"/>
          <p:cNvPicPr>
            <a:picLocks noChangeAspect="1"/>
          </p:cNvPicPr>
          <p:nvPr/>
        </p:nvPicPr>
        <p:blipFill>
          <a:blip r:embed="rId3"/>
          <a:stretch>
            <a:fillRect/>
          </a:stretch>
        </p:blipFill>
        <p:spPr>
          <a:xfrm>
            <a:off x="339436" y="1333793"/>
            <a:ext cx="3983182" cy="3394364"/>
          </a:xfrm>
          <a:prstGeom prst="rect">
            <a:avLst/>
          </a:prstGeom>
        </p:spPr>
      </p:pic>
      <p:pic>
        <p:nvPicPr>
          <p:cNvPr id="8" name="Picture 7"/>
          <p:cNvPicPr>
            <a:picLocks noChangeAspect="1"/>
          </p:cNvPicPr>
          <p:nvPr/>
        </p:nvPicPr>
        <p:blipFill>
          <a:blip r:embed="rId4"/>
          <a:stretch>
            <a:fillRect/>
          </a:stretch>
        </p:blipFill>
        <p:spPr>
          <a:xfrm>
            <a:off x="4398817" y="1375017"/>
            <a:ext cx="4142509" cy="3353140"/>
          </a:xfrm>
          <a:prstGeom prst="rect">
            <a:avLst/>
          </a:prstGeom>
        </p:spPr>
      </p:pic>
    </p:spTree>
    <p:extLst>
      <p:ext uri="{BB962C8B-B14F-4D97-AF65-F5344CB8AC3E}">
        <p14:creationId xmlns:p14="http://schemas.microsoft.com/office/powerpoint/2010/main" val="292996805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949</Words>
  <Application>Microsoft Office PowerPoint</Application>
  <PresentationFormat>On-screen Show (16:9)</PresentationFormat>
  <Paragraphs>116</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Bookman Old Style</vt:lpstr>
      <vt:lpstr>Noto Sans Symbols</vt:lpstr>
      <vt:lpstr>Wingdings</vt:lpstr>
      <vt:lpstr>Times New Roman</vt:lpstr>
      <vt:lpstr>Arial</vt:lpstr>
      <vt:lpstr>Trebuchet MS</vt:lpstr>
      <vt:lpstr>1_Office Theme</vt:lpstr>
      <vt:lpstr>Data Integrity Audit Scheme Based on Blockchain Expansion  Technology</vt:lpstr>
      <vt:lpstr>Introduction</vt:lpstr>
      <vt:lpstr>Problem Statement</vt:lpstr>
      <vt:lpstr>Problem Illustration</vt:lpstr>
      <vt:lpstr>Proposed Method</vt:lpstr>
      <vt:lpstr>PowerPoint Presentation</vt:lpstr>
      <vt:lpstr>Experiment Environment </vt:lpstr>
      <vt:lpstr>Experiment Screen shorts </vt:lpstr>
      <vt:lpstr>Experiment Screen shorts </vt:lpstr>
      <vt:lpstr>Experiment Screen shorts </vt:lpstr>
      <vt:lpstr>Experiment Results </vt:lpstr>
      <vt:lpstr>Experiment Results </vt:lpstr>
      <vt:lpstr>Experiment Results </vt:lpstr>
      <vt:lpstr>Experiment Results </vt:lpstr>
      <vt:lpstr>PowerPoint Presentation</vt:lpstr>
      <vt:lpstr>Justification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LENOVO</cp:lastModifiedBy>
  <cp:revision>39</cp:revision>
  <dcterms:created xsi:type="dcterms:W3CDTF">2024-03-21T07:49:00Z</dcterms:created>
  <dcterms:modified xsi:type="dcterms:W3CDTF">2024-03-26T09:17:33Z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E204B5301BB84ECF92E8AAE5E3BA4F15_12</vt:lpwstr>
  </property>
  <property fmtid="{D5CDD505-2E9C-101B-9397-08002B2CF9AE}" pid="3" name="KSOProductBuildVer">
    <vt:lpwstr>1033-12.2.0.13489</vt:lpwstr>
  </property>
</Properties>
</file>