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116" d="100"/>
          <a:sy n="116" d="100"/>
        </p:scale>
        <p:origin x="490" y="77"/>
      </p:cViewPr>
      <p:guideLst>
        <p:guide orient="horz" pos="2880"/>
        <p:guide pos="21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600" b="0" i="0">
                <a:solidFill>
                  <a:schemeClr val="tx1"/>
                </a:solidFill>
                <a:latin typeface="Georgia" panose="02040502050405020303"/>
                <a:cs typeface="Georgia" panose="02040502050405020303"/>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812800" marR="5080" indent="-800735">
              <a:lnSpc>
                <a:spcPts val="1430"/>
              </a:lnSpc>
              <a:spcBef>
                <a:spcPts val="100"/>
              </a:spcBef>
            </a:pPr>
            <a:r>
              <a:rPr spc="-10" dirty="0"/>
              <a:t>Department</a:t>
            </a:r>
            <a:r>
              <a:rPr spc="50" dirty="0"/>
              <a:t> </a:t>
            </a:r>
            <a:r>
              <a:rPr dirty="0"/>
              <a:t>of</a:t>
            </a:r>
            <a:r>
              <a:rPr spc="-25" dirty="0"/>
              <a:t> </a:t>
            </a:r>
            <a:r>
              <a:rPr spc="-10" dirty="0"/>
              <a:t>Computer</a:t>
            </a:r>
            <a:r>
              <a:rPr spc="60" dirty="0"/>
              <a:t> </a:t>
            </a:r>
            <a:r>
              <a:rPr dirty="0"/>
              <a:t>Science</a:t>
            </a:r>
            <a:r>
              <a:rPr spc="-65" dirty="0"/>
              <a:t> </a:t>
            </a:r>
            <a:r>
              <a:rPr spc="-25" dirty="0"/>
              <a:t>and </a:t>
            </a:r>
            <a:r>
              <a:rPr spc="-10" dirty="0"/>
              <a:t>Engineering</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57150">
              <a:lnSpc>
                <a:spcPct val="100000"/>
              </a:lnSpc>
              <a:spcBef>
                <a:spcPts val="45"/>
              </a:spcBef>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Georgia" panose="02040502050405020303"/>
                <a:cs typeface="Georgia" panose="02040502050405020303"/>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812800" marR="5080" indent="-800735">
              <a:lnSpc>
                <a:spcPts val="1430"/>
              </a:lnSpc>
              <a:spcBef>
                <a:spcPts val="100"/>
              </a:spcBef>
            </a:pPr>
            <a:r>
              <a:rPr spc="-10" dirty="0"/>
              <a:t>Department</a:t>
            </a:r>
            <a:r>
              <a:rPr spc="50" dirty="0"/>
              <a:t> </a:t>
            </a:r>
            <a:r>
              <a:rPr dirty="0"/>
              <a:t>of</a:t>
            </a:r>
            <a:r>
              <a:rPr spc="-25" dirty="0"/>
              <a:t> </a:t>
            </a:r>
            <a:r>
              <a:rPr spc="-10" dirty="0"/>
              <a:t>Computer</a:t>
            </a:r>
            <a:r>
              <a:rPr spc="60" dirty="0"/>
              <a:t> </a:t>
            </a:r>
            <a:r>
              <a:rPr dirty="0"/>
              <a:t>Science</a:t>
            </a:r>
            <a:r>
              <a:rPr spc="-65" dirty="0"/>
              <a:t> </a:t>
            </a:r>
            <a:r>
              <a:rPr spc="-25" dirty="0"/>
              <a:t>and </a:t>
            </a:r>
            <a:r>
              <a:rPr spc="-10" dirty="0"/>
              <a:t>Engineering</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57150">
              <a:lnSpc>
                <a:spcPct val="100000"/>
              </a:lnSpc>
              <a:spcBef>
                <a:spcPts val="45"/>
              </a:spcBef>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Georgia" panose="02040502050405020303"/>
                <a:cs typeface="Georgia" panose="02040502050405020303"/>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812800" marR="5080" indent="-800735">
              <a:lnSpc>
                <a:spcPts val="1430"/>
              </a:lnSpc>
              <a:spcBef>
                <a:spcPts val="100"/>
              </a:spcBef>
            </a:pPr>
            <a:r>
              <a:rPr spc="-10" dirty="0"/>
              <a:t>Department</a:t>
            </a:r>
            <a:r>
              <a:rPr spc="50" dirty="0"/>
              <a:t> </a:t>
            </a:r>
            <a:r>
              <a:rPr dirty="0"/>
              <a:t>of</a:t>
            </a:r>
            <a:r>
              <a:rPr spc="-25" dirty="0"/>
              <a:t> </a:t>
            </a:r>
            <a:r>
              <a:rPr spc="-10" dirty="0"/>
              <a:t>Computer</a:t>
            </a:r>
            <a:r>
              <a:rPr spc="60" dirty="0"/>
              <a:t> </a:t>
            </a:r>
            <a:r>
              <a:rPr dirty="0"/>
              <a:t>Science</a:t>
            </a:r>
            <a:r>
              <a:rPr spc="-65" dirty="0"/>
              <a:t> </a:t>
            </a:r>
            <a:r>
              <a:rPr spc="-25" dirty="0"/>
              <a:t>and </a:t>
            </a:r>
            <a:r>
              <a:rPr spc="-10" dirty="0"/>
              <a:t>Engineering</a:t>
            </a:r>
            <a:endParaRPr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57150">
              <a:lnSpc>
                <a:spcPct val="100000"/>
              </a:lnSpc>
              <a:spcBef>
                <a:spcPts val="45"/>
              </a:spcBef>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Georgia" panose="02040502050405020303"/>
                <a:cs typeface="Georgia" panose="02040502050405020303"/>
              </a:defRPr>
            </a:lvl1pPr>
          </a:lstStyle>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812800" marR="5080" indent="-800735">
              <a:lnSpc>
                <a:spcPts val="1430"/>
              </a:lnSpc>
              <a:spcBef>
                <a:spcPts val="100"/>
              </a:spcBef>
            </a:pPr>
            <a:r>
              <a:rPr spc="-10" dirty="0"/>
              <a:t>Department</a:t>
            </a:r>
            <a:r>
              <a:rPr spc="50" dirty="0"/>
              <a:t> </a:t>
            </a:r>
            <a:r>
              <a:rPr dirty="0"/>
              <a:t>of</a:t>
            </a:r>
            <a:r>
              <a:rPr spc="-25" dirty="0"/>
              <a:t> </a:t>
            </a:r>
            <a:r>
              <a:rPr spc="-10" dirty="0"/>
              <a:t>Computer</a:t>
            </a:r>
            <a:r>
              <a:rPr spc="60" dirty="0"/>
              <a:t> </a:t>
            </a:r>
            <a:r>
              <a:rPr dirty="0"/>
              <a:t>Science</a:t>
            </a:r>
            <a:r>
              <a:rPr spc="-65" dirty="0"/>
              <a:t> </a:t>
            </a:r>
            <a:r>
              <a:rPr spc="-25" dirty="0"/>
              <a:t>and </a:t>
            </a:r>
            <a:r>
              <a:rPr spc="-10" dirty="0"/>
              <a:t>Engineering</a:t>
            </a:r>
            <a:endParaRP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57150">
              <a:lnSpc>
                <a:spcPct val="100000"/>
              </a:lnSpc>
              <a:spcBef>
                <a:spcPts val="45"/>
              </a:spcBef>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812800" marR="5080" indent="-800735">
              <a:lnSpc>
                <a:spcPts val="1430"/>
              </a:lnSpc>
              <a:spcBef>
                <a:spcPts val="100"/>
              </a:spcBef>
            </a:pPr>
            <a:r>
              <a:rPr spc="-10" dirty="0"/>
              <a:t>Department</a:t>
            </a:r>
            <a:r>
              <a:rPr spc="50" dirty="0"/>
              <a:t> </a:t>
            </a:r>
            <a:r>
              <a:rPr dirty="0"/>
              <a:t>of</a:t>
            </a:r>
            <a:r>
              <a:rPr spc="-25" dirty="0"/>
              <a:t> </a:t>
            </a:r>
            <a:r>
              <a:rPr spc="-10" dirty="0"/>
              <a:t>Computer</a:t>
            </a:r>
            <a:r>
              <a:rPr spc="60" dirty="0"/>
              <a:t> </a:t>
            </a:r>
            <a:r>
              <a:rPr dirty="0"/>
              <a:t>Science</a:t>
            </a:r>
            <a:r>
              <a:rPr spc="-65" dirty="0"/>
              <a:t> </a:t>
            </a:r>
            <a:r>
              <a:rPr spc="-25" dirty="0"/>
              <a:t>and </a:t>
            </a:r>
            <a:r>
              <a:rPr spc="-10" dirty="0"/>
              <a:t>Engineering</a:t>
            </a:r>
            <a:endParaRP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57150">
              <a:lnSpc>
                <a:spcPct val="100000"/>
              </a:lnSpc>
              <a:spcBef>
                <a:spcPts val="45"/>
              </a:spcBef>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0"/>
            <a:ext cx="9143999" cy="5143498"/>
          </a:xfrm>
          <a:prstGeom prst="rect">
            <a:avLst/>
          </a:prstGeom>
        </p:spPr>
      </p:pic>
      <p:sp>
        <p:nvSpPr>
          <p:cNvPr id="2" name="Holder 2"/>
          <p:cNvSpPr>
            <a:spLocks noGrp="1"/>
          </p:cNvSpPr>
          <p:nvPr>
            <p:ph type="title"/>
          </p:nvPr>
        </p:nvSpPr>
        <p:spPr>
          <a:xfrm>
            <a:off x="1498600" y="7874"/>
            <a:ext cx="4297680" cy="725487"/>
          </a:xfrm>
          <a:prstGeom prst="rect">
            <a:avLst/>
          </a:prstGeom>
        </p:spPr>
        <p:txBody>
          <a:bodyPr wrap="square" lIns="0" tIns="0" rIns="0" bIns="0">
            <a:spAutoFit/>
          </a:bodyPr>
          <a:lstStyle>
            <a:lvl1pPr>
              <a:defRPr sz="3600" b="0" i="0">
                <a:solidFill>
                  <a:schemeClr val="tx1"/>
                </a:solidFill>
                <a:latin typeface="Georgia" panose="02040502050405020303"/>
                <a:cs typeface="Georgia" panose="02040502050405020303"/>
              </a:defRPr>
            </a:lvl1pPr>
          </a:lstStyle>
          <a:p/>
        </p:txBody>
      </p:sp>
      <p:sp>
        <p:nvSpPr>
          <p:cNvPr id="3" name="Holder 3"/>
          <p:cNvSpPr>
            <a:spLocks noGrp="1"/>
          </p:cNvSpPr>
          <p:nvPr>
            <p:ph type="body" idx="1"/>
          </p:nvPr>
        </p:nvSpPr>
        <p:spPr>
          <a:xfrm>
            <a:off x="1080439" y="1274762"/>
            <a:ext cx="6689090" cy="2091689"/>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390646" y="4715197"/>
            <a:ext cx="2361565" cy="393700"/>
          </a:xfrm>
          <a:prstGeom prst="rect">
            <a:avLst/>
          </a:prstGeom>
        </p:spPr>
        <p:txBody>
          <a:bodyPr wrap="square" lIns="0" tIns="0" rIns="0" bIns="0">
            <a:spAutoFit/>
          </a:bodyPr>
          <a:lstStyle>
            <a:lvl1pPr>
              <a:defRPr sz="1200" b="0" i="0">
                <a:solidFill>
                  <a:srgbClr val="878787"/>
                </a:solidFill>
                <a:latin typeface="Calibri" panose="020F0502020204030204"/>
                <a:cs typeface="Calibri" panose="020F0502020204030204"/>
              </a:defRPr>
            </a:lvl1pPr>
          </a:lstStyle>
          <a:p>
            <a:pPr marL="812800" marR="5080" indent="-800735">
              <a:lnSpc>
                <a:spcPts val="1430"/>
              </a:lnSpc>
              <a:spcBef>
                <a:spcPts val="100"/>
              </a:spcBef>
            </a:pPr>
            <a:r>
              <a:rPr spc="-10" dirty="0"/>
              <a:t>Department</a:t>
            </a:r>
            <a:r>
              <a:rPr spc="50" dirty="0"/>
              <a:t> </a:t>
            </a:r>
            <a:r>
              <a:rPr dirty="0"/>
              <a:t>of</a:t>
            </a:r>
            <a:r>
              <a:rPr spc="-25" dirty="0"/>
              <a:t> </a:t>
            </a:r>
            <a:r>
              <a:rPr spc="-10" dirty="0"/>
              <a:t>Computer</a:t>
            </a:r>
            <a:r>
              <a:rPr spc="60" dirty="0"/>
              <a:t> </a:t>
            </a:r>
            <a:r>
              <a:rPr dirty="0"/>
              <a:t>Science</a:t>
            </a:r>
            <a:r>
              <a:rPr spc="-65" dirty="0"/>
              <a:t> </a:t>
            </a:r>
            <a:r>
              <a:rPr spc="-25" dirty="0"/>
              <a:t>and </a:t>
            </a:r>
            <a:r>
              <a:rPr spc="-10" dirty="0"/>
              <a:t>Engineering</a:t>
            </a:r>
            <a:endParaRPr spc="-10"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465819" y="4806637"/>
            <a:ext cx="185420" cy="212089"/>
          </a:xfrm>
          <a:prstGeom prst="rect">
            <a:avLst/>
          </a:prstGeom>
        </p:spPr>
        <p:txBody>
          <a:bodyPr wrap="square" lIns="0" tIns="0" rIns="0" bIns="0">
            <a:spAutoFit/>
          </a:bodyPr>
          <a:lstStyle>
            <a:lvl1pPr>
              <a:defRPr sz="1200" b="0" i="0">
                <a:solidFill>
                  <a:srgbClr val="878787"/>
                </a:solidFill>
                <a:latin typeface="Calibri" panose="020F0502020204030204"/>
                <a:cs typeface="Calibri" panose="020F0502020204030204"/>
              </a:defRPr>
            </a:lvl1pPr>
          </a:lstStyle>
          <a:p>
            <a:pPr marL="57150">
              <a:lnSpc>
                <a:spcPct val="100000"/>
              </a:lnSpc>
              <a:spcBef>
                <a:spcPts val="45"/>
              </a:spcBef>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7305" y="618807"/>
            <a:ext cx="6557009" cy="1686359"/>
          </a:xfrm>
          <a:prstGeom prst="rect">
            <a:avLst/>
          </a:prstGeom>
        </p:spPr>
        <p:txBody>
          <a:bodyPr vert="horz" wrap="square" lIns="0" tIns="31750" rIns="0" bIns="0" rtlCol="0">
            <a:spAutoFit/>
          </a:bodyPr>
          <a:lstStyle/>
          <a:p>
            <a:pPr marL="1328420" marR="5080" indent="-1315720" algn="l">
              <a:lnSpc>
                <a:spcPts val="4280"/>
              </a:lnSpc>
              <a:spcBef>
                <a:spcPts val="250"/>
              </a:spcBef>
            </a:pPr>
            <a:r>
              <a:rPr lang="en-US" dirty="0" smtClean="0"/>
              <a:t>        </a:t>
            </a:r>
            <a:r>
              <a:rPr dirty="0" smtClean="0">
                <a:latin typeface="Times New Roman" panose="02020603050405020304" pitchFamily="18" charset="0"/>
                <a:cs typeface="Times New Roman" panose="02020603050405020304" pitchFamily="18" charset="0"/>
              </a:rPr>
              <a:t>DIGITA</a:t>
            </a:r>
            <a:r>
              <a:rPr lang="en-US" dirty="0" smtClean="0">
                <a:latin typeface="Times New Roman" panose="02020603050405020304" pitchFamily="18" charset="0"/>
                <a:cs typeface="Times New Roman" panose="02020603050405020304" pitchFamily="18" charset="0"/>
              </a:rPr>
              <a:t>L  </a:t>
            </a:r>
            <a:r>
              <a:rPr dirty="0" smtClean="0">
                <a:latin typeface="Times New Roman" panose="02020603050405020304" pitchFamily="18" charset="0"/>
                <a:cs typeface="Times New Roman" panose="02020603050405020304" pitchFamily="18" charset="0"/>
              </a:rPr>
              <a:t>WATCHMAN</a:t>
            </a:r>
            <a:r>
              <a:rPr spc="270" dirty="0" smtClean="0">
                <a:latin typeface="Times New Roman" panose="02020603050405020304" pitchFamily="18" charset="0"/>
                <a:cs typeface="Times New Roman" panose="02020603050405020304" pitchFamily="18" charset="0"/>
              </a:rPr>
              <a:t> </a:t>
            </a:r>
            <a:br>
              <a:rPr lang="en-US" spc="270" dirty="0" smtClean="0">
                <a:latin typeface="Times New Roman" panose="02020603050405020304" pitchFamily="18" charset="0"/>
                <a:cs typeface="Times New Roman" panose="02020603050405020304" pitchFamily="18" charset="0"/>
              </a:rPr>
            </a:br>
            <a:r>
              <a:rPr lang="en-US" spc="270" dirty="0" smtClean="0">
                <a:latin typeface="Times New Roman" panose="02020603050405020304" pitchFamily="18" charset="0"/>
                <a:cs typeface="Times New Roman" panose="02020603050405020304" pitchFamily="18" charset="0"/>
              </a:rPr>
              <a:t>        </a:t>
            </a:r>
            <a:r>
              <a:rPr spc="50" dirty="0" smtClean="0">
                <a:latin typeface="Times New Roman" panose="02020603050405020304" pitchFamily="18" charset="0"/>
                <a:cs typeface="Times New Roman" panose="02020603050405020304" pitchFamily="18" charset="0"/>
              </a:rPr>
              <a:t>USING </a:t>
            </a:r>
            <a:br>
              <a:rPr lang="en-US" spc="50" dirty="0" smtClean="0">
                <a:latin typeface="Times New Roman" panose="02020603050405020304" pitchFamily="18" charset="0"/>
                <a:cs typeface="Times New Roman" panose="02020603050405020304" pitchFamily="18" charset="0"/>
              </a:rPr>
            </a:br>
            <a:r>
              <a:rPr spc="135" dirty="0" smtClean="0">
                <a:latin typeface="Times New Roman" panose="02020603050405020304" pitchFamily="18" charset="0"/>
                <a:cs typeface="Times New Roman" panose="02020603050405020304" pitchFamily="18" charset="0"/>
              </a:rPr>
              <a:t>DEEP</a:t>
            </a:r>
            <a:r>
              <a:rPr spc="360" dirty="0" smtClean="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LEARNING</a:t>
            </a:r>
            <a:endParaRPr spc="-1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ftr" sz="quarter" idx="5"/>
          </p:nvPr>
        </p:nvSpPr>
        <p:spPr>
          <a:prstGeom prst="rect">
            <a:avLst/>
          </a:prstGeom>
        </p:spPr>
        <p:txBody>
          <a:bodyPr vert="horz" wrap="square" lIns="0" tIns="12700" rIns="0" bIns="0" rtlCol="0">
            <a:spAutoFit/>
          </a:bodyPr>
          <a:lstStyle/>
          <a:p>
            <a:pPr marL="812800" marR="5080" indent="-800735">
              <a:lnSpc>
                <a:spcPts val="1430"/>
              </a:lnSpc>
              <a:spcBef>
                <a:spcPts val="100"/>
              </a:spcBef>
            </a:pPr>
            <a:r>
              <a:rPr spc="-10" dirty="0"/>
              <a:t>Department</a:t>
            </a:r>
            <a:r>
              <a:rPr spc="50" dirty="0"/>
              <a:t> </a:t>
            </a:r>
            <a:r>
              <a:rPr dirty="0"/>
              <a:t>of</a:t>
            </a:r>
            <a:r>
              <a:rPr spc="-25" dirty="0"/>
              <a:t> </a:t>
            </a:r>
            <a:r>
              <a:rPr spc="-10" dirty="0"/>
              <a:t>Computer</a:t>
            </a:r>
            <a:r>
              <a:rPr spc="60" dirty="0"/>
              <a:t> </a:t>
            </a:r>
            <a:r>
              <a:rPr dirty="0"/>
              <a:t>Science</a:t>
            </a:r>
            <a:r>
              <a:rPr spc="-65" dirty="0"/>
              <a:t> </a:t>
            </a:r>
            <a:r>
              <a:rPr spc="-25" dirty="0"/>
              <a:t>and </a:t>
            </a:r>
            <a:r>
              <a:rPr spc="-10" dirty="0"/>
              <a:t>Engineering</a:t>
            </a:r>
            <a:endParaRPr spc="-10" dirty="0"/>
          </a:p>
        </p:txBody>
      </p:sp>
      <p:sp>
        <p:nvSpPr>
          <p:cNvPr id="8" name="object 8"/>
          <p:cNvSpPr txBox="1">
            <a:spLocks noGrp="1"/>
          </p:cNvSpPr>
          <p:nvPr>
            <p:ph type="sldNum" sz="quarter" idx="7"/>
          </p:nvPr>
        </p:nvSpPr>
        <p:spPr>
          <a:prstGeom prst="rect">
            <a:avLst/>
          </a:prstGeom>
        </p:spPr>
        <p:txBody>
          <a:bodyPr vert="horz" wrap="square" lIns="0" tIns="5715" rIns="0" bIns="0" rtlCol="0">
            <a:spAutoFit/>
          </a:bodyPr>
          <a:lstStyle/>
          <a:p>
            <a:pPr marL="57150">
              <a:lnSpc>
                <a:spcPct val="100000"/>
              </a:lnSpc>
              <a:spcBef>
                <a:spcPts val="45"/>
              </a:spcBef>
            </a:pPr>
            <a:fld id="{81D60167-4931-47E6-BA6A-407CBD079E47}" type="slidenum">
              <a:rPr dirty="0"/>
            </a:fld>
            <a:endParaRPr dirty="0"/>
          </a:p>
        </p:txBody>
      </p:sp>
      <p:sp>
        <p:nvSpPr>
          <p:cNvPr id="3" name="object 3"/>
          <p:cNvSpPr txBox="1"/>
          <p:nvPr/>
        </p:nvSpPr>
        <p:spPr>
          <a:xfrm>
            <a:off x="434340" y="3295332"/>
            <a:ext cx="1166495" cy="231474"/>
          </a:xfrm>
          <a:prstGeom prst="rect">
            <a:avLst/>
          </a:prstGeom>
        </p:spPr>
        <p:txBody>
          <a:bodyPr vert="horz" wrap="square" lIns="0" tIns="15875" rIns="0" bIns="0" rtlCol="0">
            <a:spAutoFit/>
          </a:bodyPr>
          <a:lstStyle/>
          <a:p>
            <a:pPr marL="12700">
              <a:lnSpc>
                <a:spcPct val="100000"/>
              </a:lnSpc>
              <a:spcBef>
                <a:spcPts val="125"/>
              </a:spcBef>
            </a:pPr>
            <a:r>
              <a:rPr sz="1400" spc="75" dirty="0">
                <a:latin typeface="Times New Roman" panose="02020603050405020304" pitchFamily="18" charset="0"/>
                <a:cs typeface="Times New Roman" panose="02020603050405020304" pitchFamily="18" charset="0"/>
              </a:rPr>
              <a:t>Team</a:t>
            </a:r>
            <a:r>
              <a:rPr sz="1400" spc="-30" dirty="0">
                <a:latin typeface="Times New Roman" panose="02020603050405020304" pitchFamily="18" charset="0"/>
                <a:cs typeface="Times New Roman" panose="02020603050405020304" pitchFamily="18" charset="0"/>
              </a:rPr>
              <a:t> </a:t>
            </a:r>
            <a:r>
              <a:rPr lang="en-US" sz="1400" spc="60" dirty="0" smtClean="0">
                <a:latin typeface="Times New Roman" panose="02020603050405020304" pitchFamily="18" charset="0"/>
                <a:cs typeface="Times New Roman" panose="02020603050405020304" pitchFamily="18" charset="0"/>
              </a:rPr>
              <a:t>10:</a:t>
            </a:r>
            <a:endParaRPr sz="14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434340" y="3505136"/>
            <a:ext cx="2755900" cy="680314"/>
          </a:xfrm>
          <a:prstGeom prst="rect">
            <a:avLst/>
          </a:prstGeom>
        </p:spPr>
        <p:txBody>
          <a:bodyPr vert="horz" wrap="square" lIns="0" tIns="15875" rIns="0" bIns="0" rtlCol="0">
            <a:spAutoFit/>
          </a:bodyPr>
          <a:lstStyle/>
          <a:p>
            <a:pPr marL="355600" indent="-342900">
              <a:lnSpc>
                <a:spcPct val="100000"/>
              </a:lnSpc>
              <a:spcBef>
                <a:spcPts val="125"/>
              </a:spcBef>
              <a:buAutoNum type="arabicPeriod"/>
              <a:tabLst>
                <a:tab pos="355600" algn="l"/>
              </a:tabLst>
            </a:pPr>
            <a:r>
              <a:rPr sz="1400" spc="55" dirty="0" err="1" smtClean="0">
                <a:latin typeface="Times New Roman" panose="02020603050405020304" pitchFamily="18" charset="0"/>
                <a:cs typeface="Times New Roman" panose="02020603050405020304" pitchFamily="18" charset="0"/>
              </a:rPr>
              <a:t>V.Likitha</a:t>
            </a:r>
            <a:r>
              <a:rPr lang="en-US" sz="1400" spc="55" dirty="0" smtClean="0">
                <a:latin typeface="Times New Roman" panose="02020603050405020304" pitchFamily="18" charset="0"/>
                <a:cs typeface="Times New Roman" panose="02020603050405020304" pitchFamily="18" charset="0"/>
              </a:rPr>
              <a:t>      (21EG505870)</a:t>
            </a:r>
            <a:endParaRPr sz="1400" dirty="0">
              <a:latin typeface="Times New Roman" panose="02020603050405020304" pitchFamily="18" charset="0"/>
              <a:cs typeface="Times New Roman" panose="02020603050405020304" pitchFamily="18" charset="0"/>
            </a:endParaRPr>
          </a:p>
          <a:p>
            <a:pPr marL="355600" indent="-342900">
              <a:lnSpc>
                <a:spcPts val="1665"/>
              </a:lnSpc>
              <a:spcBef>
                <a:spcPts val="50"/>
              </a:spcBef>
              <a:buAutoNum type="arabicPeriod"/>
              <a:tabLst>
                <a:tab pos="355600" algn="l"/>
              </a:tabLst>
            </a:pPr>
            <a:r>
              <a:rPr sz="1400" spc="80" dirty="0" err="1" smtClean="0">
                <a:latin typeface="Times New Roman" panose="02020603050405020304" pitchFamily="18" charset="0"/>
                <a:cs typeface="Times New Roman" panose="02020603050405020304" pitchFamily="18" charset="0"/>
              </a:rPr>
              <a:t>G.Sairam</a:t>
            </a:r>
            <a:r>
              <a:rPr lang="en-US" sz="1400" spc="80" dirty="0" smtClean="0">
                <a:latin typeface="Times New Roman" panose="02020603050405020304" pitchFamily="18" charset="0"/>
                <a:cs typeface="Times New Roman" panose="02020603050405020304" pitchFamily="18" charset="0"/>
              </a:rPr>
              <a:t>     (21EG505828)</a:t>
            </a:r>
            <a:endParaRPr sz="1400" dirty="0">
              <a:latin typeface="Times New Roman" panose="02020603050405020304" pitchFamily="18" charset="0"/>
              <a:cs typeface="Times New Roman" panose="02020603050405020304" pitchFamily="18" charset="0"/>
            </a:endParaRPr>
          </a:p>
          <a:p>
            <a:pPr marL="355600" indent="-342900">
              <a:lnSpc>
                <a:spcPts val="1665"/>
              </a:lnSpc>
              <a:buAutoNum type="arabicPeriod"/>
              <a:tabLst>
                <a:tab pos="355600" algn="l"/>
              </a:tabLst>
            </a:pPr>
            <a:r>
              <a:rPr sz="1400" spc="85" dirty="0" err="1" smtClean="0">
                <a:latin typeface="Times New Roman" panose="02020603050405020304" pitchFamily="18" charset="0"/>
                <a:cs typeface="Times New Roman" panose="02020603050405020304" pitchFamily="18" charset="0"/>
              </a:rPr>
              <a:t>J.Dayamani</a:t>
            </a:r>
            <a:r>
              <a:rPr sz="1400" spc="15" dirty="0" smtClean="0">
                <a:latin typeface="Times New Roman" panose="02020603050405020304" pitchFamily="18" charset="0"/>
                <a:cs typeface="Times New Roman" panose="02020603050405020304" pitchFamily="18" charset="0"/>
              </a:rPr>
              <a:t> </a:t>
            </a:r>
            <a:r>
              <a:rPr lang="en-US" sz="1400" spc="15" dirty="0" smtClean="0">
                <a:latin typeface="Times New Roman" panose="02020603050405020304" pitchFamily="18" charset="0"/>
                <a:cs typeface="Times New Roman" panose="02020603050405020304" pitchFamily="18" charset="0"/>
              </a:rPr>
              <a:t> </a:t>
            </a:r>
            <a:r>
              <a:rPr sz="1400" spc="80" dirty="0" smtClean="0">
                <a:latin typeface="Times New Roman" panose="02020603050405020304" pitchFamily="18" charset="0"/>
                <a:cs typeface="Times New Roman" panose="02020603050405020304" pitchFamily="18" charset="0"/>
              </a:rPr>
              <a:t>(</a:t>
            </a:r>
            <a:r>
              <a:rPr sz="1400" spc="80" dirty="0">
                <a:latin typeface="Times New Roman" panose="02020603050405020304" pitchFamily="18" charset="0"/>
                <a:cs typeface="Times New Roman" panose="02020603050405020304" pitchFamily="18" charset="0"/>
              </a:rPr>
              <a:t>21EG505831</a:t>
            </a:r>
            <a:r>
              <a:rPr sz="1400" spc="80" dirty="0">
                <a:latin typeface="Georgia" panose="02040502050405020303"/>
                <a:cs typeface="Georgia" panose="02040502050405020303"/>
              </a:rPr>
              <a:t>)</a:t>
            </a:r>
            <a:endParaRPr sz="1400" dirty="0">
              <a:latin typeface="Georgia" panose="02040502050405020303"/>
              <a:cs typeface="Georgia" panose="02040502050405020303"/>
            </a:endParaRPr>
          </a:p>
        </p:txBody>
      </p:sp>
      <p:sp>
        <p:nvSpPr>
          <p:cNvPr id="6" name="object 6"/>
          <p:cNvSpPr txBox="1"/>
          <p:nvPr/>
        </p:nvSpPr>
        <p:spPr>
          <a:xfrm>
            <a:off x="5950839" y="3450018"/>
            <a:ext cx="1783080" cy="680720"/>
          </a:xfrm>
          <a:prstGeom prst="rect">
            <a:avLst/>
          </a:prstGeom>
        </p:spPr>
        <p:txBody>
          <a:bodyPr vert="horz" wrap="square" lIns="0" tIns="14604" rIns="0" bIns="0" rtlCol="0">
            <a:spAutoFit/>
          </a:bodyPr>
          <a:lstStyle/>
          <a:p>
            <a:pPr marL="12700" marR="5080">
              <a:lnSpc>
                <a:spcPct val="101000"/>
              </a:lnSpc>
              <a:spcBef>
                <a:spcPts val="115"/>
              </a:spcBef>
            </a:pPr>
            <a:r>
              <a:rPr sz="1400" spc="50" dirty="0">
                <a:latin typeface="Times New Roman" panose="02020603050405020304" pitchFamily="18" charset="0"/>
                <a:cs typeface="Times New Roman" panose="02020603050405020304" pitchFamily="18" charset="0"/>
              </a:rPr>
              <a:t>Project</a:t>
            </a:r>
            <a:r>
              <a:rPr sz="1400" spc="-25" dirty="0">
                <a:latin typeface="Times New Roman" panose="02020603050405020304" pitchFamily="18" charset="0"/>
                <a:cs typeface="Times New Roman" panose="02020603050405020304" pitchFamily="18" charset="0"/>
              </a:rPr>
              <a:t> </a:t>
            </a:r>
            <a:r>
              <a:rPr sz="1400" spc="75" dirty="0">
                <a:latin typeface="Times New Roman" panose="02020603050405020304" pitchFamily="18" charset="0"/>
                <a:cs typeface="Times New Roman" panose="02020603050405020304" pitchFamily="18" charset="0"/>
              </a:rPr>
              <a:t>Supervisor</a:t>
            </a:r>
            <a:endParaRPr sz="1400" spc="75" dirty="0">
              <a:latin typeface="Times New Roman" panose="02020603050405020304" pitchFamily="18" charset="0"/>
              <a:cs typeface="Times New Roman" panose="02020603050405020304" pitchFamily="18" charset="0"/>
            </a:endParaRPr>
          </a:p>
          <a:p>
            <a:pPr marL="12700" marR="5080">
              <a:lnSpc>
                <a:spcPct val="101000"/>
              </a:lnSpc>
              <a:spcBef>
                <a:spcPts val="115"/>
              </a:spcBef>
            </a:pPr>
            <a:r>
              <a:rPr sz="1400" spc="75" dirty="0">
                <a:latin typeface="Times New Roman" panose="02020603050405020304" pitchFamily="18" charset="0"/>
                <a:cs typeface="Times New Roman" panose="02020603050405020304" pitchFamily="18" charset="0"/>
              </a:rPr>
              <a:t> </a:t>
            </a:r>
            <a:r>
              <a:rPr lang="en-US" altLang="en-US" sz="1400" spc="75" dirty="0">
                <a:latin typeface="Times New Roman" panose="02020603050405020304" pitchFamily="18" charset="0"/>
                <a:cs typeface="Times New Roman" panose="02020603050405020304" pitchFamily="18" charset="0"/>
              </a:rPr>
              <a:t>D</a:t>
            </a:r>
            <a:r>
              <a:rPr sz="1400" dirty="0">
                <a:latin typeface="Times New Roman" panose="02020603050405020304" pitchFamily="18" charset="0"/>
                <a:cs typeface="Times New Roman" panose="02020603050405020304" pitchFamily="18" charset="0"/>
              </a:rPr>
              <a:t>r.</a:t>
            </a:r>
            <a:r>
              <a:rPr sz="1400" spc="135"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P.</a:t>
            </a:r>
            <a:r>
              <a:rPr sz="1400" spc="135" dirty="0">
                <a:latin typeface="Times New Roman" panose="02020603050405020304" pitchFamily="18" charset="0"/>
                <a:cs typeface="Times New Roman" panose="02020603050405020304" pitchFamily="18" charset="0"/>
              </a:rPr>
              <a:t> </a:t>
            </a:r>
            <a:r>
              <a:rPr sz="1400" spc="75" dirty="0">
                <a:latin typeface="Times New Roman" panose="02020603050405020304" pitchFamily="18" charset="0"/>
                <a:cs typeface="Times New Roman" panose="02020603050405020304" pitchFamily="18" charset="0"/>
              </a:rPr>
              <a:t>Ravinder</a:t>
            </a:r>
            <a:r>
              <a:rPr sz="1400" spc="-50" dirty="0">
                <a:latin typeface="Times New Roman" panose="02020603050405020304" pitchFamily="18" charset="0"/>
                <a:cs typeface="Times New Roman" panose="02020603050405020304" pitchFamily="18" charset="0"/>
              </a:rPr>
              <a:t> </a:t>
            </a:r>
            <a:r>
              <a:rPr sz="1400" spc="45" dirty="0">
                <a:latin typeface="Times New Roman" panose="02020603050405020304" pitchFamily="18" charset="0"/>
                <a:cs typeface="Times New Roman" panose="02020603050405020304" pitchFamily="18" charset="0"/>
              </a:rPr>
              <a:t>Rao </a:t>
            </a:r>
            <a:r>
              <a:rPr sz="1400" spc="90" dirty="0">
                <a:latin typeface="Times New Roman" panose="02020603050405020304" pitchFamily="18" charset="0"/>
                <a:cs typeface="Times New Roman" panose="02020603050405020304" pitchFamily="18" charset="0"/>
              </a:rPr>
              <a:t>Assistant</a:t>
            </a:r>
            <a:r>
              <a:rPr sz="1400" spc="-45" dirty="0">
                <a:latin typeface="Times New Roman" panose="02020603050405020304" pitchFamily="18" charset="0"/>
                <a:cs typeface="Times New Roman" panose="02020603050405020304" pitchFamily="18" charset="0"/>
              </a:rPr>
              <a:t> </a:t>
            </a:r>
            <a:r>
              <a:rPr sz="1400" spc="50" dirty="0">
                <a:latin typeface="Times New Roman" panose="02020603050405020304" pitchFamily="18" charset="0"/>
                <a:cs typeface="Times New Roman" panose="02020603050405020304" pitchFamily="18" charset="0"/>
              </a:rPr>
              <a:t>Professor</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509183"/>
            <a:ext cx="4297680" cy="639341"/>
          </a:xfrm>
          <a:prstGeom prst="rect">
            <a:avLst/>
          </a:prstGeom>
        </p:spPr>
        <p:txBody>
          <a:bodyPr vert="horz" wrap="square" lIns="0" tIns="84518" rIns="0" bIns="0" rtlCol="0">
            <a:spAutoFit/>
          </a:bodyPr>
          <a:lstStyle/>
          <a:p>
            <a:pPr marL="1096645" algn="just">
              <a:lnSpc>
                <a:spcPct val="100000"/>
              </a:lnSpc>
              <a:spcBef>
                <a:spcPts val="105"/>
              </a:spcBef>
            </a:pPr>
            <a:r>
              <a:rPr spc="110" dirty="0">
                <a:latin typeface="Times New Roman" panose="02020603050405020304" pitchFamily="18" charset="0"/>
                <a:cs typeface="Times New Roman" panose="02020603050405020304" pitchFamily="18" charset="0"/>
              </a:rPr>
              <a:t>Introduction</a:t>
            </a:r>
            <a:endParaRPr spc="11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ftr" sz="quarter" idx="5"/>
          </p:nvPr>
        </p:nvSpPr>
        <p:spPr>
          <a:prstGeom prst="rect">
            <a:avLst/>
          </a:prstGeom>
        </p:spPr>
        <p:txBody>
          <a:bodyPr vert="horz" wrap="square" lIns="0" tIns="12700" rIns="0" bIns="0" rtlCol="0">
            <a:spAutoFit/>
          </a:bodyPr>
          <a:lstStyle/>
          <a:p>
            <a:pPr marL="812800" marR="5080" indent="-800735">
              <a:lnSpc>
                <a:spcPts val="1430"/>
              </a:lnSpc>
              <a:spcBef>
                <a:spcPts val="100"/>
              </a:spcBef>
            </a:pPr>
            <a:r>
              <a:rPr spc="-10" dirty="0"/>
              <a:t>Department</a:t>
            </a:r>
            <a:r>
              <a:rPr spc="50" dirty="0"/>
              <a:t> </a:t>
            </a:r>
            <a:r>
              <a:rPr dirty="0"/>
              <a:t>of</a:t>
            </a:r>
            <a:r>
              <a:rPr spc="-25" dirty="0"/>
              <a:t> </a:t>
            </a:r>
            <a:r>
              <a:rPr spc="-10" dirty="0"/>
              <a:t>Computer</a:t>
            </a:r>
            <a:r>
              <a:rPr spc="60" dirty="0"/>
              <a:t> </a:t>
            </a:r>
            <a:r>
              <a:rPr dirty="0"/>
              <a:t>Science</a:t>
            </a:r>
            <a:r>
              <a:rPr spc="-65" dirty="0"/>
              <a:t> </a:t>
            </a:r>
            <a:r>
              <a:rPr spc="-25" dirty="0"/>
              <a:t>and </a:t>
            </a:r>
            <a:r>
              <a:rPr spc="-10" dirty="0"/>
              <a:t>Engineering</a:t>
            </a:r>
            <a:endParaRPr spc="-10" dirty="0"/>
          </a:p>
        </p:txBody>
      </p:sp>
      <p:sp>
        <p:nvSpPr>
          <p:cNvPr id="5" name="object 5"/>
          <p:cNvSpPr txBox="1">
            <a:spLocks noGrp="1"/>
          </p:cNvSpPr>
          <p:nvPr>
            <p:ph type="sldNum" sz="quarter" idx="7"/>
          </p:nvPr>
        </p:nvSpPr>
        <p:spPr>
          <a:prstGeom prst="rect">
            <a:avLst/>
          </a:prstGeom>
        </p:spPr>
        <p:txBody>
          <a:bodyPr vert="horz" wrap="square" lIns="0" tIns="5715" rIns="0" bIns="0" rtlCol="0">
            <a:spAutoFit/>
          </a:bodyPr>
          <a:lstStyle/>
          <a:p>
            <a:pPr marL="57150">
              <a:lnSpc>
                <a:spcPct val="100000"/>
              </a:lnSpc>
              <a:spcBef>
                <a:spcPts val="45"/>
              </a:spcBef>
            </a:pPr>
            <a:fld id="{81D60167-4931-47E6-BA6A-407CBD079E47}" type="slidenum">
              <a:rPr dirty="0"/>
            </a:fld>
            <a:endParaRPr dirty="0"/>
          </a:p>
        </p:txBody>
      </p:sp>
      <p:sp>
        <p:nvSpPr>
          <p:cNvPr id="3" name="object 3"/>
          <p:cNvSpPr txBox="1"/>
          <p:nvPr/>
        </p:nvSpPr>
        <p:spPr>
          <a:xfrm>
            <a:off x="1217612" y="1198816"/>
            <a:ext cx="7011988" cy="2375535"/>
          </a:xfrm>
          <a:prstGeom prst="rect">
            <a:avLst/>
          </a:prstGeom>
        </p:spPr>
        <p:txBody>
          <a:bodyPr vert="horz" wrap="square" lIns="0" tIns="15240" rIns="0" bIns="0" rtlCol="0">
            <a:spAutoFit/>
          </a:bodyPr>
          <a:lstStyle/>
          <a:p>
            <a:pPr marL="12065" marR="19685" algn="just">
              <a:lnSpc>
                <a:spcPct val="100000"/>
              </a:lnSpc>
              <a:spcBef>
                <a:spcPts val="120"/>
              </a:spcBef>
              <a:tabLst>
                <a:tab pos="298450" algn="l"/>
              </a:tabLst>
            </a:pPr>
            <a:endParaRPr sz="1400" dirty="0" smtClean="0">
              <a:latin typeface="Times New Roman" panose="02020603050405020304" pitchFamily="18" charset="0"/>
              <a:cs typeface="Times New Roman" panose="02020603050405020304" pitchFamily="18" charset="0"/>
            </a:endParaRPr>
          </a:p>
          <a:p>
            <a:pPr algn="just">
              <a:lnSpc>
                <a:spcPct val="100000"/>
              </a:lnSpc>
              <a:spcBef>
                <a:spcPts val="45"/>
              </a:spcBef>
              <a:buFont typeface="Arial MT"/>
              <a:buChar char="•"/>
            </a:pPr>
            <a:endParaRPr sz="135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spc="65" dirty="0" smtClean="0">
                <a:latin typeface="Times New Roman" panose="02020603050405020304" pitchFamily="18" charset="0"/>
                <a:cs typeface="Times New Roman" panose="02020603050405020304" pitchFamily="18" charset="0"/>
              </a:rPr>
              <a:t>Security and safety is a big concern for today’s modern world.  In today’s insecure world the video surveillance plays an important role for the security of the indoor as well as outdoor places. This hierarchical technique detects various suspicious activities such as loitering, fainting, illicit access. If detected, it sends an alert message to the concerned authorities. By this we can protect our society from harmful or dangerous activities. </a:t>
            </a:r>
            <a:endParaRPr lang="en-IN" sz="1400" dirty="0" smtClean="0">
              <a:latin typeface="Times New Roman" panose="02020603050405020304" pitchFamily="18" charset="0"/>
              <a:cs typeface="Times New Roman" panose="02020603050405020304" pitchFamily="18" charset="0"/>
            </a:endParaRPr>
          </a:p>
          <a:p>
            <a:pPr algn="just"/>
            <a:endParaRPr sz="1400" dirty="0">
              <a:latin typeface="Times New Roman" panose="02020603050405020304" pitchFamily="18" charset="0"/>
              <a:cs typeface="Times New Roman" panose="02020603050405020304" pitchFamily="18" charset="0"/>
            </a:endParaRPr>
          </a:p>
          <a:p>
            <a:pPr marL="298450" marR="278130" indent="-286385" algn="just">
              <a:lnSpc>
                <a:spcPts val="1650"/>
              </a:lnSpc>
              <a:buFont typeface="Arial MT"/>
              <a:buChar char="•"/>
              <a:tabLst>
                <a:tab pos="298450" algn="l"/>
              </a:tabLst>
            </a:pPr>
            <a:r>
              <a:rPr sz="1400" spc="65" dirty="0">
                <a:latin typeface="Times New Roman" panose="02020603050405020304" pitchFamily="18" charset="0"/>
                <a:cs typeface="Times New Roman" panose="02020603050405020304" pitchFamily="18" charset="0"/>
              </a:rPr>
              <a:t>Applications:</a:t>
            </a:r>
            <a:r>
              <a:rPr sz="1400" spc="-35"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Retail</a:t>
            </a:r>
            <a:r>
              <a:rPr sz="1400" spc="-5" dirty="0">
                <a:latin typeface="Times New Roman" panose="02020603050405020304" pitchFamily="18" charset="0"/>
                <a:cs typeface="Times New Roman" panose="02020603050405020304" pitchFamily="18" charset="0"/>
              </a:rPr>
              <a:t> </a:t>
            </a:r>
            <a:r>
              <a:rPr sz="1400" spc="75" dirty="0">
                <a:latin typeface="Times New Roman" panose="02020603050405020304" pitchFamily="18" charset="0"/>
                <a:cs typeface="Times New Roman" panose="02020603050405020304" pitchFamily="18" charset="0"/>
              </a:rPr>
              <a:t>stores,</a:t>
            </a:r>
            <a:r>
              <a:rPr sz="1400" spc="-35" dirty="0">
                <a:latin typeface="Times New Roman" panose="02020603050405020304" pitchFamily="18" charset="0"/>
                <a:cs typeface="Times New Roman" panose="02020603050405020304" pitchFamily="18" charset="0"/>
              </a:rPr>
              <a:t> </a:t>
            </a:r>
            <a:r>
              <a:rPr sz="1400" spc="130" dirty="0">
                <a:latin typeface="Times New Roman" panose="02020603050405020304" pitchFamily="18" charset="0"/>
                <a:cs typeface="Times New Roman" panose="02020603050405020304" pitchFamily="18" charset="0"/>
              </a:rPr>
              <a:t>Banks</a:t>
            </a:r>
            <a:r>
              <a:rPr sz="1400" spc="-15" dirty="0">
                <a:latin typeface="Times New Roman" panose="02020603050405020304" pitchFamily="18" charset="0"/>
                <a:cs typeface="Times New Roman" panose="02020603050405020304" pitchFamily="18" charset="0"/>
              </a:rPr>
              <a:t> </a:t>
            </a:r>
            <a:r>
              <a:rPr sz="1400" spc="110" dirty="0">
                <a:latin typeface="Times New Roman" panose="02020603050405020304" pitchFamily="18" charset="0"/>
                <a:cs typeface="Times New Roman" panose="02020603050405020304" pitchFamily="18" charset="0"/>
              </a:rPr>
              <a:t>and</a:t>
            </a:r>
            <a:r>
              <a:rPr sz="1400" spc="65" dirty="0">
                <a:latin typeface="Times New Roman" panose="02020603050405020304" pitchFamily="18" charset="0"/>
                <a:cs typeface="Times New Roman" panose="02020603050405020304" pitchFamily="18" charset="0"/>
              </a:rPr>
              <a:t> </a:t>
            </a:r>
            <a:r>
              <a:rPr sz="1400" spc="50" dirty="0">
                <a:latin typeface="Times New Roman" panose="02020603050405020304" pitchFamily="18" charset="0"/>
                <a:cs typeface="Times New Roman" panose="02020603050405020304" pitchFamily="18" charset="0"/>
              </a:rPr>
              <a:t>ATMs,</a:t>
            </a:r>
            <a:r>
              <a:rPr sz="1400" spc="45"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Airports</a:t>
            </a:r>
            <a:r>
              <a:rPr sz="1400" spc="-15" dirty="0">
                <a:latin typeface="Times New Roman" panose="02020603050405020304" pitchFamily="18" charset="0"/>
                <a:cs typeface="Times New Roman" panose="02020603050405020304" pitchFamily="18" charset="0"/>
              </a:rPr>
              <a:t> </a:t>
            </a:r>
            <a:r>
              <a:rPr sz="1400" spc="85" dirty="0">
                <a:latin typeface="Times New Roman" panose="02020603050405020304" pitchFamily="18" charset="0"/>
                <a:cs typeface="Times New Roman" panose="02020603050405020304" pitchFamily="18" charset="0"/>
              </a:rPr>
              <a:t>and </a:t>
            </a:r>
            <a:r>
              <a:rPr sz="1400" spc="70" dirty="0">
                <a:latin typeface="Times New Roman" panose="02020603050405020304" pitchFamily="18" charset="0"/>
                <a:cs typeface="Times New Roman" panose="02020603050405020304" pitchFamily="18" charset="0"/>
              </a:rPr>
              <a:t>Transportation</a:t>
            </a:r>
            <a:r>
              <a:rPr sz="1400" spc="-75" dirty="0">
                <a:latin typeface="Times New Roman" panose="02020603050405020304" pitchFamily="18" charset="0"/>
                <a:cs typeface="Times New Roman" panose="02020603050405020304" pitchFamily="18" charset="0"/>
              </a:rPr>
              <a:t> </a:t>
            </a:r>
            <a:r>
              <a:rPr sz="1400" spc="90" dirty="0">
                <a:latin typeface="Times New Roman" panose="02020603050405020304" pitchFamily="18" charset="0"/>
                <a:cs typeface="Times New Roman" panose="02020603050405020304" pitchFamily="18" charset="0"/>
              </a:rPr>
              <a:t>Hubs,</a:t>
            </a:r>
            <a:r>
              <a:rPr sz="1400" spc="-30" dirty="0">
                <a:latin typeface="Times New Roman" panose="02020603050405020304" pitchFamily="18" charset="0"/>
                <a:cs typeface="Times New Roman" panose="02020603050405020304" pitchFamily="18" charset="0"/>
              </a:rPr>
              <a:t> </a:t>
            </a:r>
            <a:r>
              <a:rPr sz="1400" spc="95" dirty="0">
                <a:latin typeface="Times New Roman" panose="02020603050405020304" pitchFamily="18" charset="0"/>
                <a:cs typeface="Times New Roman" panose="02020603050405020304" pitchFamily="18" charset="0"/>
              </a:rPr>
              <a:t>Smart</a:t>
            </a:r>
            <a:r>
              <a:rPr sz="1400" spc="30" dirty="0">
                <a:latin typeface="Times New Roman" panose="02020603050405020304" pitchFamily="18" charset="0"/>
                <a:cs typeface="Times New Roman" panose="02020603050405020304" pitchFamily="18" charset="0"/>
              </a:rPr>
              <a:t> </a:t>
            </a:r>
            <a:r>
              <a:rPr sz="1400" spc="75" dirty="0">
                <a:latin typeface="Times New Roman" panose="02020603050405020304" pitchFamily="18" charset="0"/>
                <a:cs typeface="Times New Roman" panose="02020603050405020304" pitchFamily="18" charset="0"/>
              </a:rPr>
              <a:t>Cities</a:t>
            </a:r>
            <a:r>
              <a:rPr sz="1400" spc="60" dirty="0">
                <a:latin typeface="Times New Roman" panose="02020603050405020304" pitchFamily="18" charset="0"/>
                <a:cs typeface="Times New Roman" panose="02020603050405020304" pitchFamily="18" charset="0"/>
              </a:rPr>
              <a:t> </a:t>
            </a:r>
            <a:r>
              <a:rPr sz="1400" spc="75" dirty="0">
                <a:latin typeface="Times New Roman" panose="02020603050405020304" pitchFamily="18" charset="0"/>
                <a:cs typeface="Times New Roman" panose="02020603050405020304" pitchFamily="18" charset="0"/>
              </a:rPr>
              <a:t>,</a:t>
            </a:r>
            <a:r>
              <a:rPr sz="1400" spc="125" dirty="0">
                <a:latin typeface="Times New Roman" panose="02020603050405020304" pitchFamily="18" charset="0"/>
                <a:cs typeface="Times New Roman" panose="02020603050405020304" pitchFamily="18" charset="0"/>
              </a:rPr>
              <a:t> </a:t>
            </a:r>
            <a:r>
              <a:rPr sz="1400" spc="105" dirty="0">
                <a:latin typeface="Times New Roman" panose="02020603050405020304" pitchFamily="18" charset="0"/>
                <a:cs typeface="Times New Roman" panose="02020603050405020304" pitchFamily="18" charset="0"/>
              </a:rPr>
              <a:t>Schools</a:t>
            </a:r>
            <a:r>
              <a:rPr sz="1400" spc="-95" dirty="0">
                <a:latin typeface="Times New Roman" panose="02020603050405020304" pitchFamily="18" charset="0"/>
                <a:cs typeface="Times New Roman" panose="02020603050405020304" pitchFamily="18" charset="0"/>
              </a:rPr>
              <a:t> </a:t>
            </a:r>
            <a:r>
              <a:rPr sz="1400" spc="110" dirty="0">
                <a:latin typeface="Times New Roman" panose="02020603050405020304" pitchFamily="18" charset="0"/>
                <a:cs typeface="Times New Roman" panose="02020603050405020304" pitchFamily="18" charset="0"/>
              </a:rPr>
              <a:t>and</a:t>
            </a:r>
            <a:r>
              <a:rPr sz="1400" spc="-15" dirty="0">
                <a:latin typeface="Times New Roman" panose="02020603050405020304" pitchFamily="18" charset="0"/>
                <a:cs typeface="Times New Roman" panose="02020603050405020304" pitchFamily="18" charset="0"/>
              </a:rPr>
              <a:t> </a:t>
            </a:r>
            <a:r>
              <a:rPr sz="1400" spc="114" dirty="0">
                <a:latin typeface="Times New Roman" panose="02020603050405020304" pitchFamily="18" charset="0"/>
                <a:cs typeface="Times New Roman" panose="02020603050405020304" pitchFamily="18" charset="0"/>
              </a:rPr>
              <a:t>Campuses,</a:t>
            </a:r>
            <a:r>
              <a:rPr sz="1400" spc="-35" dirty="0">
                <a:latin typeface="Times New Roman" panose="02020603050405020304" pitchFamily="18" charset="0"/>
                <a:cs typeface="Times New Roman" panose="02020603050405020304" pitchFamily="18" charset="0"/>
              </a:rPr>
              <a:t> </a:t>
            </a:r>
            <a:r>
              <a:rPr sz="1400" spc="110" dirty="0">
                <a:latin typeface="Times New Roman" panose="02020603050405020304" pitchFamily="18" charset="0"/>
                <a:cs typeface="Times New Roman" panose="02020603050405020304" pitchFamily="18" charset="0"/>
              </a:rPr>
              <a:t>and</a:t>
            </a:r>
            <a:r>
              <a:rPr sz="1400" spc="-10" dirty="0">
                <a:latin typeface="Times New Roman" panose="02020603050405020304" pitchFamily="18" charset="0"/>
                <a:cs typeface="Times New Roman" panose="02020603050405020304" pitchFamily="18" charset="0"/>
              </a:rPr>
              <a:t> </a:t>
            </a:r>
            <a:r>
              <a:rPr sz="1400" spc="45" dirty="0">
                <a:latin typeface="Times New Roman" panose="02020603050405020304" pitchFamily="18" charset="0"/>
                <a:cs typeface="Times New Roman" panose="02020603050405020304" pitchFamily="18" charset="0"/>
              </a:rPr>
              <a:t>in </a:t>
            </a:r>
            <a:r>
              <a:rPr sz="1400" spc="75" dirty="0">
                <a:latin typeface="Times New Roman" panose="02020603050405020304" pitchFamily="18" charset="0"/>
                <a:cs typeface="Times New Roman" panose="02020603050405020304" pitchFamily="18" charset="0"/>
              </a:rPr>
              <a:t>Parking</a:t>
            </a:r>
            <a:r>
              <a:rPr sz="1400" spc="-30" dirty="0">
                <a:latin typeface="Times New Roman" panose="02020603050405020304" pitchFamily="18" charset="0"/>
                <a:cs typeface="Times New Roman" panose="02020603050405020304" pitchFamily="18" charset="0"/>
              </a:rPr>
              <a:t> </a:t>
            </a:r>
            <a:r>
              <a:rPr sz="1400" spc="35" dirty="0">
                <a:latin typeface="Times New Roman" panose="02020603050405020304" pitchFamily="18" charset="0"/>
                <a:cs typeface="Times New Roman" panose="02020603050405020304" pitchFamily="18" charset="0"/>
              </a:rPr>
              <a:t>Lots.</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514350"/>
            <a:ext cx="4297680" cy="567463"/>
          </a:xfrm>
          <a:prstGeom prst="rect">
            <a:avLst/>
          </a:prstGeom>
        </p:spPr>
        <p:txBody>
          <a:bodyPr vert="horz" wrap="square" lIns="0" tIns="13335" rIns="0" bIns="0" rtlCol="0">
            <a:spAutoFit/>
          </a:bodyPr>
          <a:lstStyle/>
          <a:p>
            <a:pPr marL="1914525" algn="just">
              <a:lnSpc>
                <a:spcPct val="100000"/>
              </a:lnSpc>
              <a:spcBef>
                <a:spcPts val="105"/>
              </a:spcBef>
            </a:pPr>
            <a:r>
              <a:rPr spc="-10" dirty="0">
                <a:latin typeface="Times New Roman" panose="02020603050405020304" pitchFamily="18" charset="0"/>
                <a:cs typeface="Times New Roman" panose="02020603050405020304" pitchFamily="18" charset="0"/>
              </a:rPr>
              <a:t>Literature</a:t>
            </a:r>
            <a:endParaRPr spc="-1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ftr" sz="quarter" idx="5"/>
          </p:nvPr>
        </p:nvSpPr>
        <p:spPr>
          <a:prstGeom prst="rect">
            <a:avLst/>
          </a:prstGeom>
        </p:spPr>
        <p:txBody>
          <a:bodyPr vert="horz" wrap="square" lIns="0" tIns="12700" rIns="0" bIns="0" rtlCol="0">
            <a:spAutoFit/>
          </a:bodyPr>
          <a:lstStyle/>
          <a:p>
            <a:pPr marL="812800" marR="5080" indent="-800735">
              <a:lnSpc>
                <a:spcPts val="1430"/>
              </a:lnSpc>
              <a:spcBef>
                <a:spcPts val="100"/>
              </a:spcBef>
            </a:pPr>
            <a:r>
              <a:rPr spc="-10" dirty="0"/>
              <a:t>Department</a:t>
            </a:r>
            <a:r>
              <a:rPr spc="50" dirty="0"/>
              <a:t> </a:t>
            </a:r>
            <a:r>
              <a:rPr dirty="0"/>
              <a:t>of</a:t>
            </a:r>
            <a:r>
              <a:rPr spc="-25" dirty="0"/>
              <a:t> </a:t>
            </a:r>
            <a:r>
              <a:rPr spc="-10" dirty="0"/>
              <a:t>Computer</a:t>
            </a:r>
            <a:r>
              <a:rPr spc="60" dirty="0"/>
              <a:t> </a:t>
            </a:r>
            <a:r>
              <a:rPr dirty="0"/>
              <a:t>Science</a:t>
            </a:r>
            <a:r>
              <a:rPr spc="-65" dirty="0"/>
              <a:t> </a:t>
            </a:r>
            <a:r>
              <a:rPr spc="-25" dirty="0"/>
              <a:t>and </a:t>
            </a:r>
            <a:r>
              <a:rPr spc="-10" dirty="0"/>
              <a:t>Engineering</a:t>
            </a:r>
            <a:endParaRPr spc="-10" dirty="0"/>
          </a:p>
        </p:txBody>
      </p:sp>
      <p:sp>
        <p:nvSpPr>
          <p:cNvPr id="5" name="object 5"/>
          <p:cNvSpPr txBox="1">
            <a:spLocks noGrp="1"/>
          </p:cNvSpPr>
          <p:nvPr>
            <p:ph type="sldNum" sz="quarter" idx="7"/>
          </p:nvPr>
        </p:nvSpPr>
        <p:spPr>
          <a:prstGeom prst="rect">
            <a:avLst/>
          </a:prstGeom>
        </p:spPr>
        <p:txBody>
          <a:bodyPr vert="horz" wrap="square" lIns="0" tIns="5715" rIns="0" bIns="0" rtlCol="0">
            <a:spAutoFit/>
          </a:bodyPr>
          <a:lstStyle/>
          <a:p>
            <a:pPr marL="57150">
              <a:lnSpc>
                <a:spcPct val="100000"/>
              </a:lnSpc>
              <a:spcBef>
                <a:spcPts val="45"/>
              </a:spcBef>
            </a:pPr>
            <a:fld id="{81D60167-4931-47E6-BA6A-407CBD079E47}" type="slidenum">
              <a:rPr dirty="0"/>
            </a:fld>
            <a:endParaRPr dirty="0"/>
          </a:p>
        </p:txBody>
      </p:sp>
      <p:graphicFrame>
        <p:nvGraphicFramePr>
          <p:cNvPr id="3" name="object 3"/>
          <p:cNvGraphicFramePr>
            <a:graphicFrameLocks noGrp="1"/>
          </p:cNvGraphicFramePr>
          <p:nvPr/>
        </p:nvGraphicFramePr>
        <p:xfrm>
          <a:off x="1143000" y="1371917"/>
          <a:ext cx="7072630" cy="2597150"/>
        </p:xfrm>
        <a:graphic>
          <a:graphicData uri="http://schemas.openxmlformats.org/drawingml/2006/table">
            <a:tbl>
              <a:tblPr firstRow="1" bandRow="1">
                <a:tableStyleId>{2D5ABB26-0587-4C30-8999-92F81FD0307C}</a:tableStyleId>
              </a:tblPr>
              <a:tblGrid>
                <a:gridCol w="1793875"/>
                <a:gridCol w="1780539"/>
                <a:gridCol w="1780539"/>
                <a:gridCol w="1717675"/>
              </a:tblGrid>
              <a:tr h="321310">
                <a:tc>
                  <a:txBody>
                    <a:bodyPr/>
                    <a:lstStyle/>
                    <a:p>
                      <a:pPr marL="92075" algn="just">
                        <a:lnSpc>
                          <a:spcPct val="100000"/>
                        </a:lnSpc>
                        <a:spcBef>
                          <a:spcPts val="325"/>
                        </a:spcBef>
                      </a:pPr>
                      <a:r>
                        <a:rPr sz="1200" spc="-10" dirty="0">
                          <a:latin typeface="Times New Roman" panose="02020603050405020304" pitchFamily="18" charset="0"/>
                          <a:cs typeface="Times New Roman" panose="02020603050405020304" pitchFamily="18" charset="0"/>
                        </a:rPr>
                        <a:t>Author(s)</a:t>
                      </a:r>
                      <a:endParaRPr sz="1200" spc="-10" dirty="0">
                        <a:latin typeface="Times New Roman" panose="02020603050405020304" pitchFamily="18" charset="0"/>
                        <a:cs typeface="Times New Roman" panose="02020603050405020304" pitchFamily="18" charset="0"/>
                      </a:endParaRPr>
                    </a:p>
                  </a:txBody>
                  <a:tcPr marL="0" marR="0" marT="412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3980" algn="just">
                        <a:lnSpc>
                          <a:spcPct val="100000"/>
                        </a:lnSpc>
                        <a:spcBef>
                          <a:spcPts val="325"/>
                        </a:spcBef>
                      </a:pPr>
                      <a:r>
                        <a:rPr sz="1200" spc="-10" dirty="0">
                          <a:latin typeface="Times New Roman" panose="02020603050405020304" pitchFamily="18" charset="0"/>
                          <a:cs typeface="Times New Roman" panose="02020603050405020304" pitchFamily="18" charset="0"/>
                        </a:rPr>
                        <a:t>Method</a:t>
                      </a:r>
                      <a:endParaRPr sz="1200" spc="-10" dirty="0">
                        <a:latin typeface="Times New Roman" panose="02020603050405020304" pitchFamily="18" charset="0"/>
                        <a:cs typeface="Times New Roman" panose="02020603050405020304" pitchFamily="18" charset="0"/>
                      </a:endParaRPr>
                    </a:p>
                  </a:txBody>
                  <a:tcPr marL="0" marR="0" marT="412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5885" algn="just">
                        <a:lnSpc>
                          <a:spcPct val="100000"/>
                        </a:lnSpc>
                        <a:spcBef>
                          <a:spcPts val="325"/>
                        </a:spcBef>
                      </a:pPr>
                      <a:r>
                        <a:rPr sz="1200" spc="-10" dirty="0">
                          <a:latin typeface="Times New Roman" panose="02020603050405020304" pitchFamily="18" charset="0"/>
                          <a:cs typeface="Times New Roman" panose="02020603050405020304" pitchFamily="18" charset="0"/>
                        </a:rPr>
                        <a:t>Advantages</a:t>
                      </a:r>
                      <a:endParaRPr sz="1200" spc="-10" dirty="0">
                        <a:latin typeface="Times New Roman" panose="02020603050405020304" pitchFamily="18" charset="0"/>
                        <a:cs typeface="Times New Roman" panose="02020603050405020304" pitchFamily="18" charset="0"/>
                      </a:endParaRPr>
                    </a:p>
                  </a:txBody>
                  <a:tcPr marL="0" marR="0" marT="412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7790" algn="just">
                        <a:lnSpc>
                          <a:spcPct val="100000"/>
                        </a:lnSpc>
                        <a:spcBef>
                          <a:spcPts val="325"/>
                        </a:spcBef>
                      </a:pPr>
                      <a:r>
                        <a:rPr sz="1200" spc="-10" dirty="0">
                          <a:latin typeface="Times New Roman" panose="02020603050405020304" pitchFamily="18" charset="0"/>
                          <a:cs typeface="Times New Roman" panose="02020603050405020304" pitchFamily="18" charset="0"/>
                        </a:rPr>
                        <a:t>Disadvantages</a:t>
                      </a:r>
                      <a:endParaRPr sz="1200" spc="-10" dirty="0">
                        <a:latin typeface="Times New Roman" panose="02020603050405020304" pitchFamily="18" charset="0"/>
                        <a:cs typeface="Times New Roman" panose="02020603050405020304" pitchFamily="18" charset="0"/>
                      </a:endParaRPr>
                    </a:p>
                  </a:txBody>
                  <a:tcPr marL="0" marR="0" marT="412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870585">
                <a:tc>
                  <a:txBody>
                    <a:bodyPr/>
                    <a:lstStyle/>
                    <a:p>
                      <a:pPr marL="92075" marR="489585" algn="just">
                        <a:lnSpc>
                          <a:spcPts val="1430"/>
                        </a:lnSpc>
                        <a:spcBef>
                          <a:spcPts val="435"/>
                        </a:spcBef>
                      </a:pPr>
                      <a:r>
                        <a:rPr sz="1200" spc="-10" dirty="0">
                          <a:latin typeface="Times New Roman" panose="02020603050405020304" pitchFamily="18" charset="0"/>
                          <a:cs typeface="Times New Roman" panose="02020603050405020304" pitchFamily="18" charset="0"/>
                        </a:rPr>
                        <a:t>Amrutha,</a:t>
                      </a:r>
                      <a:r>
                        <a:rPr sz="1200" spc="20" dirty="0">
                          <a:latin typeface="Times New Roman" panose="02020603050405020304" pitchFamily="18" charset="0"/>
                          <a:cs typeface="Times New Roman" panose="02020603050405020304" pitchFamily="18" charset="0"/>
                        </a:rPr>
                        <a:t> </a:t>
                      </a:r>
                      <a:r>
                        <a:rPr sz="1200" spc="-30" dirty="0">
                          <a:latin typeface="Times New Roman" panose="02020603050405020304" pitchFamily="18" charset="0"/>
                          <a:cs typeface="Times New Roman" panose="02020603050405020304" pitchFamily="18" charset="0"/>
                        </a:rPr>
                        <a:t>Jyotsna, </a:t>
                      </a:r>
                      <a:r>
                        <a:rPr sz="1200" spc="-10" dirty="0" err="1" smtClean="0">
                          <a:latin typeface="Times New Roman" panose="02020603050405020304" pitchFamily="18" charset="0"/>
                          <a:cs typeface="Times New Roman" panose="02020603050405020304" pitchFamily="18" charset="0"/>
                        </a:rPr>
                        <a:t>Amudha</a:t>
                      </a:r>
                      <a:r>
                        <a:rPr lang="en-US" sz="1200" spc="-10" dirty="0" smtClean="0">
                          <a:latin typeface="Times New Roman" panose="02020603050405020304" pitchFamily="18" charset="0"/>
                          <a:cs typeface="Times New Roman" panose="02020603050405020304" pitchFamily="18" charset="0"/>
                        </a:rPr>
                        <a:t> (2020)</a:t>
                      </a:r>
                      <a:endParaRPr sz="1200" dirty="0">
                        <a:latin typeface="Times New Roman" panose="02020603050405020304" pitchFamily="18" charset="0"/>
                        <a:cs typeface="Times New Roman" panose="02020603050405020304" pitchFamily="18" charset="0"/>
                      </a:endParaRPr>
                    </a:p>
                  </a:txBody>
                  <a:tcPr marL="0" marR="0" marT="5524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3980" algn="just">
                        <a:lnSpc>
                          <a:spcPct val="100000"/>
                        </a:lnSpc>
                        <a:spcBef>
                          <a:spcPts val="380"/>
                        </a:spcBef>
                      </a:pPr>
                      <a:r>
                        <a:rPr sz="1200" dirty="0">
                          <a:latin typeface="Times New Roman" panose="02020603050405020304" pitchFamily="18" charset="0"/>
                          <a:cs typeface="Times New Roman" panose="02020603050405020304" pitchFamily="18" charset="0"/>
                        </a:rPr>
                        <a:t>CNN,</a:t>
                      </a:r>
                      <a:r>
                        <a:rPr sz="1200" spc="-55" dirty="0">
                          <a:latin typeface="Times New Roman" panose="02020603050405020304" pitchFamily="18" charset="0"/>
                          <a:cs typeface="Times New Roman" panose="02020603050405020304" pitchFamily="18" charset="0"/>
                        </a:rPr>
                        <a:t> </a:t>
                      </a:r>
                      <a:r>
                        <a:rPr sz="1200" spc="-10" dirty="0">
                          <a:latin typeface="Times New Roman" panose="02020603050405020304" pitchFamily="18" charset="0"/>
                          <a:cs typeface="Times New Roman" panose="02020603050405020304" pitchFamily="18" charset="0"/>
                        </a:rPr>
                        <a:t>RNN,LSTM</a:t>
                      </a:r>
                      <a:endParaRPr sz="1200" dirty="0">
                        <a:latin typeface="Times New Roman" panose="02020603050405020304" pitchFamily="18" charset="0"/>
                        <a:cs typeface="Times New Roman" panose="02020603050405020304" pitchFamily="18" charset="0"/>
                      </a:endParaRPr>
                    </a:p>
                  </a:txBody>
                  <a:tcPr marL="0" marR="0" marT="482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5885" marR="344805" algn="just">
                        <a:lnSpc>
                          <a:spcPts val="1430"/>
                        </a:lnSpc>
                        <a:spcBef>
                          <a:spcPts val="435"/>
                        </a:spcBef>
                      </a:pPr>
                      <a:r>
                        <a:rPr sz="1200" dirty="0">
                          <a:latin typeface="Times New Roman" panose="02020603050405020304" pitchFamily="18" charset="0"/>
                          <a:cs typeface="Times New Roman" panose="02020603050405020304" pitchFamily="18" charset="0"/>
                        </a:rPr>
                        <a:t>This</a:t>
                      </a:r>
                      <a:r>
                        <a:rPr sz="1200" spc="2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paper</a:t>
                      </a:r>
                      <a:r>
                        <a:rPr sz="1200" spc="-80" dirty="0">
                          <a:latin typeface="Times New Roman" panose="02020603050405020304" pitchFamily="18" charset="0"/>
                          <a:cs typeface="Times New Roman" panose="02020603050405020304" pitchFamily="18" charset="0"/>
                        </a:rPr>
                        <a:t> </a:t>
                      </a:r>
                      <a:r>
                        <a:rPr sz="1200" spc="-10" dirty="0">
                          <a:latin typeface="Times New Roman" panose="02020603050405020304" pitchFamily="18" charset="0"/>
                          <a:cs typeface="Times New Roman" panose="02020603050405020304" pitchFamily="18" charset="0"/>
                        </a:rPr>
                        <a:t>provides </a:t>
                      </a:r>
                      <a:r>
                        <a:rPr sz="1200" dirty="0">
                          <a:latin typeface="Times New Roman" panose="02020603050405020304" pitchFamily="18" charset="0"/>
                          <a:cs typeface="Times New Roman" panose="02020603050405020304" pitchFamily="18" charset="0"/>
                        </a:rPr>
                        <a:t>accuracy</a:t>
                      </a:r>
                      <a:r>
                        <a:rPr sz="1200" spc="-3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of</a:t>
                      </a:r>
                      <a:r>
                        <a:rPr sz="1200" spc="-50" dirty="0">
                          <a:latin typeface="Times New Roman" panose="02020603050405020304" pitchFamily="18" charset="0"/>
                          <a:cs typeface="Times New Roman" panose="02020603050405020304" pitchFamily="18" charset="0"/>
                        </a:rPr>
                        <a:t> </a:t>
                      </a:r>
                      <a:r>
                        <a:rPr sz="1200" spc="-25" dirty="0">
                          <a:latin typeface="Times New Roman" panose="02020603050405020304" pitchFamily="18" charset="0"/>
                          <a:cs typeface="Times New Roman" panose="02020603050405020304" pitchFamily="18" charset="0"/>
                        </a:rPr>
                        <a:t>the </a:t>
                      </a:r>
                      <a:r>
                        <a:rPr sz="1200" dirty="0">
                          <a:latin typeface="Times New Roman" panose="02020603050405020304" pitchFamily="18" charset="0"/>
                          <a:cs typeface="Times New Roman" panose="02020603050405020304" pitchFamily="18" charset="0"/>
                        </a:rPr>
                        <a:t>training</a:t>
                      </a:r>
                      <a:r>
                        <a:rPr sz="1200" spc="-20" dirty="0">
                          <a:latin typeface="Times New Roman" panose="02020603050405020304" pitchFamily="18" charset="0"/>
                          <a:cs typeface="Times New Roman" panose="02020603050405020304" pitchFamily="18" charset="0"/>
                        </a:rPr>
                        <a:t> </a:t>
                      </a:r>
                      <a:r>
                        <a:rPr sz="1200" spc="-10" dirty="0">
                          <a:latin typeface="Times New Roman" panose="02020603050405020304" pitchFamily="18" charset="0"/>
                          <a:cs typeface="Times New Roman" panose="02020603050405020304" pitchFamily="18" charset="0"/>
                        </a:rPr>
                        <a:t>phase</a:t>
                      </a:r>
                      <a:r>
                        <a:rPr sz="1200" spc="-70" dirty="0">
                          <a:latin typeface="Times New Roman" panose="02020603050405020304" pitchFamily="18" charset="0"/>
                          <a:cs typeface="Times New Roman" panose="02020603050405020304" pitchFamily="18" charset="0"/>
                        </a:rPr>
                        <a:t> </a:t>
                      </a:r>
                      <a:r>
                        <a:rPr sz="1200" spc="-25" dirty="0">
                          <a:latin typeface="Times New Roman" panose="02020603050405020304" pitchFamily="18" charset="0"/>
                          <a:cs typeface="Times New Roman" panose="02020603050405020304" pitchFamily="18" charset="0"/>
                        </a:rPr>
                        <a:t>is </a:t>
                      </a:r>
                      <a:r>
                        <a:rPr sz="1200" spc="-20" dirty="0">
                          <a:latin typeface="Times New Roman" panose="02020603050405020304" pitchFamily="18" charset="0"/>
                          <a:cs typeface="Times New Roman" panose="02020603050405020304" pitchFamily="18" charset="0"/>
                        </a:rPr>
                        <a:t>76%.</a:t>
                      </a:r>
                      <a:endParaRPr sz="1200" dirty="0">
                        <a:latin typeface="Times New Roman" panose="02020603050405020304" pitchFamily="18" charset="0"/>
                        <a:cs typeface="Times New Roman" panose="02020603050405020304" pitchFamily="18" charset="0"/>
                      </a:endParaRPr>
                    </a:p>
                  </a:txBody>
                  <a:tcPr marL="0" marR="0" marT="5524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7790" marR="389255" algn="just">
                        <a:lnSpc>
                          <a:spcPct val="100000"/>
                        </a:lnSpc>
                        <a:spcBef>
                          <a:spcPts val="435"/>
                        </a:spcBef>
                      </a:pPr>
                      <a:r>
                        <a:rPr lang="en-US" sz="1200" dirty="0">
                          <a:latin typeface="Times New Roman" panose="02020603050405020304" pitchFamily="18" charset="0"/>
                          <a:cs typeface="Times New Roman" panose="02020603050405020304" pitchFamily="18" charset="0"/>
                        </a:rPr>
                        <a:t>This paper is limite</a:t>
                      </a:r>
                      <a:r>
                        <a:rPr sz="1200" spc="-25" dirty="0">
                          <a:latin typeface="Times New Roman" panose="02020603050405020304" pitchFamily="18" charset="0"/>
                          <a:cs typeface="Times New Roman" panose="02020603050405020304" pitchFamily="18" charset="0"/>
                        </a:rPr>
                        <a:t>d</a:t>
                      </a:r>
                      <a:r>
                        <a:rPr lang="en-US" sz="1200" spc="-25" dirty="0">
                          <a:latin typeface="Times New Roman" panose="02020603050405020304" pitchFamily="18" charset="0"/>
                          <a:cs typeface="Times New Roman" panose="02020603050405020304" pitchFamily="18" charset="0"/>
                        </a:rPr>
                        <a:t> of academic and </a:t>
                      </a:r>
                      <a:r>
                        <a:rPr sz="1200" spc="-2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campus</a:t>
                      </a:r>
                      <a:r>
                        <a:rPr sz="1200" spc="-4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area</a:t>
                      </a:r>
                      <a:r>
                        <a:rPr sz="1200" spc="-20" dirty="0">
                          <a:latin typeface="Times New Roman" panose="02020603050405020304" pitchFamily="18" charset="0"/>
                          <a:cs typeface="Times New Roman" panose="02020603050405020304" pitchFamily="18" charset="0"/>
                        </a:rPr>
                        <a:t> </a:t>
                      </a:r>
                      <a:r>
                        <a:rPr sz="1200" spc="-40" dirty="0">
                          <a:latin typeface="Times New Roman" panose="02020603050405020304" pitchFamily="18" charset="0"/>
                          <a:cs typeface="Times New Roman" panose="02020603050405020304" pitchFamily="18" charset="0"/>
                        </a:rPr>
                        <a:t>only.</a:t>
                      </a:r>
                      <a:endParaRPr sz="1200" dirty="0">
                        <a:latin typeface="Times New Roman" panose="02020603050405020304" pitchFamily="18" charset="0"/>
                        <a:cs typeface="Times New Roman" panose="02020603050405020304" pitchFamily="18" charset="0"/>
                      </a:endParaRPr>
                    </a:p>
                  </a:txBody>
                  <a:tcPr marL="0" marR="0" marT="5524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1164590">
                <a:tc>
                  <a:txBody>
                    <a:bodyPr/>
                    <a:lstStyle/>
                    <a:p>
                      <a:pPr marL="92075" algn="just">
                        <a:lnSpc>
                          <a:spcPct val="100000"/>
                        </a:lnSpc>
                        <a:spcBef>
                          <a:spcPts val="390"/>
                        </a:spcBef>
                      </a:pPr>
                      <a:r>
                        <a:rPr sz="1200" dirty="0">
                          <a:latin typeface="Times New Roman" panose="02020603050405020304" pitchFamily="18" charset="0"/>
                          <a:cs typeface="Times New Roman" panose="02020603050405020304" pitchFamily="18" charset="0"/>
                        </a:rPr>
                        <a:t>U.M.</a:t>
                      </a:r>
                      <a:r>
                        <a:rPr sz="1200" spc="-25" dirty="0">
                          <a:latin typeface="Times New Roman" panose="02020603050405020304" pitchFamily="18" charset="0"/>
                          <a:cs typeface="Times New Roman" panose="02020603050405020304" pitchFamily="18" charset="0"/>
                        </a:rPr>
                        <a:t> </a:t>
                      </a:r>
                      <a:r>
                        <a:rPr sz="1200" spc="-10" dirty="0">
                          <a:latin typeface="Times New Roman" panose="02020603050405020304" pitchFamily="18" charset="0"/>
                          <a:cs typeface="Times New Roman" panose="02020603050405020304" pitchFamily="18" charset="0"/>
                        </a:rPr>
                        <a:t>Kamthe,</a:t>
                      </a:r>
                      <a:endParaRPr sz="1200" dirty="0">
                        <a:latin typeface="Times New Roman" panose="02020603050405020304" pitchFamily="18" charset="0"/>
                        <a:cs typeface="Times New Roman" panose="02020603050405020304" pitchFamily="18" charset="0"/>
                      </a:endParaRPr>
                    </a:p>
                    <a:p>
                      <a:pPr algn="just">
                        <a:lnSpc>
                          <a:spcPct val="100000"/>
                        </a:lnSpc>
                        <a:spcBef>
                          <a:spcPts val="35"/>
                        </a:spcBef>
                      </a:pPr>
                      <a:endParaRPr sz="1200" dirty="0">
                        <a:latin typeface="Times New Roman" panose="02020603050405020304" pitchFamily="18" charset="0"/>
                        <a:cs typeface="Times New Roman" panose="02020603050405020304" pitchFamily="18" charset="0"/>
                      </a:endParaRPr>
                    </a:p>
                    <a:p>
                      <a:pPr marL="92075" algn="just">
                        <a:lnSpc>
                          <a:spcPct val="100000"/>
                        </a:lnSpc>
                      </a:pPr>
                      <a:r>
                        <a:rPr sz="1200" spc="-10" dirty="0" err="1" smtClean="0">
                          <a:latin typeface="Times New Roman" panose="02020603050405020304" pitchFamily="18" charset="0"/>
                          <a:cs typeface="Times New Roman" panose="02020603050405020304" pitchFamily="18" charset="0"/>
                        </a:rPr>
                        <a:t>C.G.Patil</a:t>
                      </a:r>
                      <a:endParaRPr lang="en-US" sz="1200" spc="-10" dirty="0" smtClean="0">
                        <a:latin typeface="Times New Roman" panose="02020603050405020304" pitchFamily="18" charset="0"/>
                        <a:cs typeface="Times New Roman" panose="02020603050405020304" pitchFamily="18" charset="0"/>
                      </a:endParaRPr>
                    </a:p>
                    <a:p>
                      <a:pPr marL="92075" algn="just">
                        <a:lnSpc>
                          <a:spcPct val="100000"/>
                        </a:lnSpc>
                      </a:pPr>
                      <a:endParaRPr lang="en-US" sz="1200" spc="-10" dirty="0" smtClean="0">
                        <a:latin typeface="Times New Roman" panose="02020603050405020304" pitchFamily="18" charset="0"/>
                        <a:cs typeface="Times New Roman" panose="02020603050405020304" pitchFamily="18" charset="0"/>
                      </a:endParaRPr>
                    </a:p>
                    <a:p>
                      <a:pPr marL="92075" algn="just">
                        <a:lnSpc>
                          <a:spcPct val="100000"/>
                        </a:lnSpc>
                      </a:pPr>
                      <a:r>
                        <a:rPr lang="en-US" sz="1200" spc="-10" dirty="0" smtClean="0">
                          <a:latin typeface="Times New Roman" panose="02020603050405020304" pitchFamily="18" charset="0"/>
                          <a:cs typeface="Times New Roman" panose="02020603050405020304" pitchFamily="18" charset="0"/>
                        </a:rPr>
                        <a:t>(2018)</a:t>
                      </a:r>
                      <a:endParaRPr sz="1200" dirty="0">
                        <a:latin typeface="Times New Roman" panose="02020603050405020304" pitchFamily="18" charset="0"/>
                        <a:cs typeface="Times New Roman" panose="02020603050405020304" pitchFamily="18" charset="0"/>
                      </a:endParaRPr>
                    </a:p>
                  </a:txBody>
                  <a:tcPr marL="0" marR="0" marT="495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3980" algn="just">
                        <a:lnSpc>
                          <a:spcPts val="1435"/>
                        </a:lnSpc>
                        <a:spcBef>
                          <a:spcPts val="390"/>
                        </a:spcBef>
                      </a:pPr>
                      <a:r>
                        <a:rPr lang="en-US" sz="1200" dirty="0">
                          <a:latin typeface="Times New Roman" panose="02020603050405020304" pitchFamily="18" charset="0"/>
                          <a:cs typeface="Times New Roman" panose="02020603050405020304" pitchFamily="18" charset="0"/>
                        </a:rPr>
                        <a:t>CNN, RNN,LSTM, GMM</a:t>
                      </a:r>
                      <a:endParaRPr lang="en-US" sz="1200" dirty="0">
                        <a:latin typeface="Times New Roman" panose="02020603050405020304" pitchFamily="18" charset="0"/>
                        <a:cs typeface="Times New Roman" panose="02020603050405020304" pitchFamily="18" charset="0"/>
                      </a:endParaRPr>
                    </a:p>
                    <a:p>
                      <a:pPr marL="93980" algn="just">
                        <a:lnSpc>
                          <a:spcPts val="1435"/>
                        </a:lnSpc>
                        <a:spcBef>
                          <a:spcPts val="390"/>
                        </a:spcBef>
                      </a:pPr>
                      <a:r>
                        <a:rPr lang="en-US" sz="1200" dirty="0">
                          <a:latin typeface="Times New Roman" panose="02020603050405020304" pitchFamily="18" charset="0"/>
                          <a:cs typeface="Times New Roman" panose="02020603050405020304" pitchFamily="18" charset="0"/>
                        </a:rPr>
                        <a:t>(Guassian Mixture Model)</a:t>
                      </a:r>
                      <a:endParaRPr lang="en-US" sz="1200" dirty="0">
                        <a:latin typeface="Times New Roman" panose="02020603050405020304" pitchFamily="18" charset="0"/>
                        <a:cs typeface="Times New Roman" panose="02020603050405020304" pitchFamily="18" charset="0"/>
                      </a:endParaRPr>
                    </a:p>
                  </a:txBody>
                  <a:tcPr marL="0" marR="0" marT="495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5885" marR="342265" algn="just">
                        <a:lnSpc>
                          <a:spcPct val="100000"/>
                        </a:lnSpc>
                        <a:spcBef>
                          <a:spcPts val="390"/>
                        </a:spcBef>
                      </a:pPr>
                      <a:r>
                        <a:rPr lang="en-US" sz="1200" spc="-85" dirty="0">
                          <a:latin typeface="Times New Roman" panose="02020603050405020304" pitchFamily="18" charset="0"/>
                          <a:cs typeface="Times New Roman" panose="02020603050405020304" pitchFamily="18" charset="0"/>
                        </a:rPr>
                        <a:t>This research paper provides 93% accuracy in detection of Loitering at ATM.</a:t>
                      </a:r>
                      <a:endParaRPr lang="en-US" sz="1200" spc="-85" dirty="0">
                        <a:latin typeface="Times New Roman" panose="02020603050405020304" pitchFamily="18" charset="0"/>
                        <a:cs typeface="Times New Roman" panose="02020603050405020304" pitchFamily="18" charset="0"/>
                      </a:endParaRPr>
                    </a:p>
                  </a:txBody>
                  <a:tcPr marL="0" marR="0" marT="495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7790" marR="309880" algn="just">
                        <a:lnSpc>
                          <a:spcPct val="100000"/>
                        </a:lnSpc>
                        <a:spcBef>
                          <a:spcPts val="390"/>
                        </a:spcBef>
                      </a:pPr>
                      <a:r>
                        <a:rPr sz="1200" dirty="0">
                          <a:latin typeface="Times New Roman" panose="02020603050405020304" pitchFamily="18" charset="0"/>
                          <a:cs typeface="Times New Roman" panose="02020603050405020304" pitchFamily="18" charset="0"/>
                        </a:rPr>
                        <a:t>Objection</a:t>
                      </a:r>
                      <a:r>
                        <a:rPr sz="1200" spc="-50" dirty="0">
                          <a:latin typeface="Times New Roman" panose="02020603050405020304" pitchFamily="18" charset="0"/>
                          <a:cs typeface="Times New Roman" panose="02020603050405020304" pitchFamily="18" charset="0"/>
                        </a:rPr>
                        <a:t> </a:t>
                      </a:r>
                      <a:r>
                        <a:rPr sz="1200" spc="-10" dirty="0">
                          <a:latin typeface="Times New Roman" panose="02020603050405020304" pitchFamily="18" charset="0"/>
                          <a:cs typeface="Times New Roman" panose="02020603050405020304" pitchFamily="18" charset="0"/>
                        </a:rPr>
                        <a:t>detection </a:t>
                      </a:r>
                      <a:r>
                        <a:rPr sz="1200" dirty="0">
                          <a:latin typeface="Times New Roman" panose="02020603050405020304" pitchFamily="18" charset="0"/>
                          <a:cs typeface="Times New Roman" panose="02020603050405020304" pitchFamily="18" charset="0"/>
                        </a:rPr>
                        <a:t>is</a:t>
                      </a:r>
                      <a:r>
                        <a:rPr sz="1200" spc="-80"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complex</a:t>
                      </a:r>
                      <a:r>
                        <a:rPr sz="1200" spc="-10"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such </a:t>
                      </a:r>
                      <a:r>
                        <a:rPr sz="1200" spc="-25" dirty="0">
                          <a:latin typeface="Times New Roman" panose="02020603050405020304" pitchFamily="18" charset="0"/>
                          <a:cs typeface="Times New Roman" panose="02020603050405020304" pitchFamily="18" charset="0"/>
                        </a:rPr>
                        <a:t>as </a:t>
                      </a:r>
                      <a:r>
                        <a:rPr sz="1200" dirty="0">
                          <a:latin typeface="Times New Roman" panose="02020603050405020304" pitchFamily="18" charset="0"/>
                          <a:cs typeface="Times New Roman" panose="02020603050405020304" pitchFamily="18" charset="0"/>
                        </a:rPr>
                        <a:t>low</a:t>
                      </a:r>
                      <a:r>
                        <a:rPr sz="1200" spc="-80"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light,</a:t>
                      </a:r>
                      <a:r>
                        <a:rPr sz="1200" spc="-10" dirty="0">
                          <a:latin typeface="Times New Roman" panose="02020603050405020304" pitchFamily="18" charset="0"/>
                          <a:cs typeface="Times New Roman" panose="02020603050405020304" pitchFamily="18" charset="0"/>
                        </a:rPr>
                        <a:t> multiple </a:t>
                      </a:r>
                      <a:r>
                        <a:rPr sz="1200" dirty="0">
                          <a:latin typeface="Times New Roman" panose="02020603050405020304" pitchFamily="18" charset="0"/>
                          <a:cs typeface="Times New Roman" panose="02020603050405020304" pitchFamily="18" charset="0"/>
                        </a:rPr>
                        <a:t>objects in</a:t>
                      </a:r>
                      <a:r>
                        <a:rPr sz="1200" spc="-50" dirty="0">
                          <a:latin typeface="Times New Roman" panose="02020603050405020304" pitchFamily="18" charset="0"/>
                          <a:cs typeface="Times New Roman" panose="02020603050405020304" pitchFamily="18" charset="0"/>
                        </a:rPr>
                        <a:t> </a:t>
                      </a:r>
                      <a:r>
                        <a:rPr sz="1200" spc="-25" dirty="0">
                          <a:latin typeface="Times New Roman" panose="02020603050405020304" pitchFamily="18" charset="0"/>
                          <a:cs typeface="Times New Roman" panose="02020603050405020304" pitchFamily="18" charset="0"/>
                        </a:rPr>
                        <a:t>the </a:t>
                      </a:r>
                      <a:r>
                        <a:rPr sz="1200" dirty="0">
                          <a:latin typeface="Times New Roman" panose="02020603050405020304" pitchFamily="18" charset="0"/>
                          <a:cs typeface="Times New Roman" panose="02020603050405020304" pitchFamily="18" charset="0"/>
                        </a:rPr>
                        <a:t>image</a:t>
                      </a:r>
                      <a:r>
                        <a:rPr sz="1200" spc="-6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might</a:t>
                      </a:r>
                      <a:r>
                        <a:rPr sz="1200" spc="-30" dirty="0">
                          <a:latin typeface="Times New Roman" panose="02020603050405020304" pitchFamily="18" charset="0"/>
                          <a:cs typeface="Times New Roman" panose="02020603050405020304" pitchFamily="18" charset="0"/>
                        </a:rPr>
                        <a:t> </a:t>
                      </a:r>
                      <a:r>
                        <a:rPr sz="1200" spc="-25" dirty="0">
                          <a:latin typeface="Times New Roman" panose="02020603050405020304" pitchFamily="18" charset="0"/>
                          <a:cs typeface="Times New Roman" panose="02020603050405020304" pitchFamily="18" charset="0"/>
                        </a:rPr>
                        <a:t>be </a:t>
                      </a:r>
                      <a:r>
                        <a:rPr sz="1200" spc="-10" dirty="0">
                          <a:latin typeface="Times New Roman" panose="02020603050405020304" pitchFamily="18" charset="0"/>
                          <a:cs typeface="Times New Roman" panose="02020603050405020304" pitchFamily="18" charset="0"/>
                        </a:rPr>
                        <a:t>blurred.</a:t>
                      </a:r>
                      <a:endParaRPr sz="1200" dirty="0">
                        <a:latin typeface="Times New Roman" panose="02020603050405020304" pitchFamily="18" charset="0"/>
                        <a:cs typeface="Times New Roman" panose="02020603050405020304" pitchFamily="18" charset="0"/>
                      </a:endParaRPr>
                    </a:p>
                  </a:txBody>
                  <a:tcPr marL="0" marR="0" marT="495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0">
                <a:tc>
                  <a:txBody>
                    <a:bodyPr/>
                    <a:lstStyle/>
                    <a:p>
                      <a:pPr marL="92075" marR="466725" algn="just">
                        <a:lnSpc>
                          <a:spcPts val="1430"/>
                        </a:lnSpc>
                        <a:spcBef>
                          <a:spcPts val="465"/>
                        </a:spcBef>
                      </a:pPr>
                      <a:endParaRPr sz="1200">
                        <a:latin typeface="Times New Roman" panose="02020603050405020304" pitchFamily="18" charset="0"/>
                        <a:cs typeface="Times New Roman" panose="02020603050405020304" pitchFamily="18" charset="0"/>
                      </a:endParaRPr>
                    </a:p>
                  </a:txBody>
                  <a:tcPr marL="0" marR="0" marT="5905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3980" marR="903605" algn="just">
                        <a:lnSpc>
                          <a:spcPts val="1430"/>
                        </a:lnSpc>
                      </a:pPr>
                      <a:endParaRPr sz="1200" dirty="0">
                        <a:latin typeface="Times New Roman" panose="02020603050405020304" pitchFamily="18" charset="0"/>
                        <a:cs typeface="Times New Roman" panose="02020603050405020304" pitchFamily="18" charset="0"/>
                      </a:endParaRPr>
                    </a:p>
                  </a:txBody>
                  <a:tcPr marL="0" marR="0" marT="52069"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5885" marR="336550" algn="just">
                        <a:lnSpc>
                          <a:spcPct val="100000"/>
                        </a:lnSpc>
                        <a:spcBef>
                          <a:spcPts val="410"/>
                        </a:spcBef>
                      </a:pPr>
                      <a:endParaRPr sz="1200" dirty="0">
                        <a:latin typeface="Times New Roman" panose="02020603050405020304" pitchFamily="18" charset="0"/>
                        <a:cs typeface="Times New Roman" panose="02020603050405020304" pitchFamily="18" charset="0"/>
                      </a:endParaRPr>
                    </a:p>
                  </a:txBody>
                  <a:tcPr marL="0" marR="0" marT="52069"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7790" marR="318135" algn="just">
                        <a:lnSpc>
                          <a:spcPts val="1430"/>
                        </a:lnSpc>
                        <a:spcBef>
                          <a:spcPts val="465"/>
                        </a:spcBef>
                      </a:pPr>
                      <a:endParaRPr sz="1200" dirty="0">
                        <a:latin typeface="Times New Roman" panose="02020603050405020304" pitchFamily="18" charset="0"/>
                        <a:cs typeface="Times New Roman" panose="02020603050405020304" pitchFamily="18" charset="0"/>
                      </a:endParaRPr>
                    </a:p>
                  </a:txBody>
                  <a:tcPr marL="0" marR="0" marT="5905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590550"/>
            <a:ext cx="4048125" cy="655320"/>
          </a:xfrm>
          <a:prstGeom prst="rect">
            <a:avLst/>
          </a:prstGeom>
        </p:spPr>
        <p:txBody>
          <a:bodyPr vert="horz" wrap="square" lIns="0" tIns="163512" rIns="0" bIns="0" rtlCol="0">
            <a:spAutoFit/>
          </a:bodyPr>
          <a:lstStyle/>
          <a:p>
            <a:pPr marL="12700" algn="just">
              <a:lnSpc>
                <a:spcPct val="100000"/>
              </a:lnSpc>
              <a:spcBef>
                <a:spcPts val="105"/>
              </a:spcBef>
            </a:pPr>
            <a:r>
              <a:rPr sz="3200" spc="105" dirty="0">
                <a:latin typeface="Times New Roman" panose="02020603050405020304" pitchFamily="18" charset="0"/>
                <a:cs typeface="Times New Roman" panose="02020603050405020304" pitchFamily="18" charset="0"/>
              </a:rPr>
              <a:t>Problem</a:t>
            </a:r>
            <a:r>
              <a:rPr sz="3200" spc="270" dirty="0">
                <a:latin typeface="Times New Roman" panose="02020603050405020304" pitchFamily="18" charset="0"/>
                <a:cs typeface="Times New Roman" panose="02020603050405020304" pitchFamily="18" charset="0"/>
              </a:rPr>
              <a:t> </a:t>
            </a:r>
            <a:r>
              <a:rPr sz="3200" spc="175" dirty="0">
                <a:latin typeface="Times New Roman" panose="02020603050405020304" pitchFamily="18" charset="0"/>
                <a:cs typeface="Times New Roman" panose="02020603050405020304" pitchFamily="18" charset="0"/>
              </a:rPr>
              <a:t>Statement</a:t>
            </a:r>
            <a:endParaRPr sz="3200" spc="175"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ftr" sz="quarter" idx="5"/>
          </p:nvPr>
        </p:nvSpPr>
        <p:spPr>
          <a:prstGeom prst="rect">
            <a:avLst/>
          </a:prstGeom>
        </p:spPr>
        <p:txBody>
          <a:bodyPr vert="horz" wrap="square" lIns="0" tIns="12700" rIns="0" bIns="0" rtlCol="0">
            <a:spAutoFit/>
          </a:bodyPr>
          <a:lstStyle/>
          <a:p>
            <a:pPr marL="812800" marR="5080" indent="-800735">
              <a:lnSpc>
                <a:spcPts val="1430"/>
              </a:lnSpc>
              <a:spcBef>
                <a:spcPts val="100"/>
              </a:spcBef>
            </a:pPr>
            <a:r>
              <a:rPr spc="-10" dirty="0"/>
              <a:t>Department</a:t>
            </a:r>
            <a:r>
              <a:rPr spc="50" dirty="0"/>
              <a:t> </a:t>
            </a:r>
            <a:r>
              <a:rPr dirty="0"/>
              <a:t>of</a:t>
            </a:r>
            <a:r>
              <a:rPr spc="-25" dirty="0"/>
              <a:t> </a:t>
            </a:r>
            <a:r>
              <a:rPr spc="-10" dirty="0"/>
              <a:t>Computer</a:t>
            </a:r>
            <a:r>
              <a:rPr spc="60" dirty="0"/>
              <a:t> </a:t>
            </a:r>
            <a:r>
              <a:rPr dirty="0"/>
              <a:t>Science</a:t>
            </a:r>
            <a:r>
              <a:rPr spc="-65" dirty="0"/>
              <a:t> </a:t>
            </a:r>
            <a:r>
              <a:rPr spc="-25" dirty="0"/>
              <a:t>and </a:t>
            </a:r>
            <a:r>
              <a:rPr spc="-10" dirty="0"/>
              <a:t>Engineering</a:t>
            </a:r>
            <a:endParaRPr spc="-10" dirty="0"/>
          </a:p>
        </p:txBody>
      </p:sp>
      <p:sp>
        <p:nvSpPr>
          <p:cNvPr id="5" name="object 5"/>
          <p:cNvSpPr txBox="1">
            <a:spLocks noGrp="1"/>
          </p:cNvSpPr>
          <p:nvPr>
            <p:ph type="sldNum" sz="quarter" idx="7"/>
          </p:nvPr>
        </p:nvSpPr>
        <p:spPr>
          <a:prstGeom prst="rect">
            <a:avLst/>
          </a:prstGeom>
        </p:spPr>
        <p:txBody>
          <a:bodyPr vert="horz" wrap="square" lIns="0" tIns="5715" rIns="0" bIns="0" rtlCol="0">
            <a:spAutoFit/>
          </a:bodyPr>
          <a:lstStyle/>
          <a:p>
            <a:pPr marL="57150">
              <a:lnSpc>
                <a:spcPct val="100000"/>
              </a:lnSpc>
              <a:spcBef>
                <a:spcPts val="45"/>
              </a:spcBef>
            </a:pPr>
            <a:fld id="{81D60167-4931-47E6-BA6A-407CBD079E47}" type="slidenum">
              <a:rPr dirty="0"/>
            </a:fld>
            <a:endParaRPr dirty="0"/>
          </a:p>
        </p:txBody>
      </p:sp>
      <p:sp>
        <p:nvSpPr>
          <p:cNvPr id="3" name="object 3"/>
          <p:cNvSpPr txBox="1"/>
          <p:nvPr/>
        </p:nvSpPr>
        <p:spPr>
          <a:xfrm>
            <a:off x="1066800" y="1581150"/>
            <a:ext cx="6871970" cy="2291715"/>
          </a:xfrm>
          <a:prstGeom prst="rect">
            <a:avLst/>
          </a:prstGeom>
        </p:spPr>
        <p:txBody>
          <a:bodyPr vert="horz" wrap="square" lIns="0" tIns="14604" rIns="0" bIns="0" rtlCol="0">
            <a:spAutoFit/>
          </a:bodyPr>
          <a:lstStyle/>
          <a:p>
            <a:pPr marL="285750" indent="-285750" algn="just">
              <a:buFont typeface="Arial" panose="020B0604020202020204" pitchFamily="34" charset="0"/>
              <a:buChar char="•"/>
            </a:pPr>
            <a:r>
              <a:rPr lang="en-US" sz="1400" spc="80" dirty="0" smtClean="0">
                <a:latin typeface="Times New Roman" panose="02020603050405020304" pitchFamily="18" charset="0"/>
                <a:cs typeface="Times New Roman" panose="02020603050405020304" pitchFamily="18" charset="0"/>
              </a:rPr>
              <a:t>Develop an intelligent system for detecting suspicious activity in real-time video streams to enhance security as human cannot monitor every particular person , what he is doing in a specific situation</a:t>
            </a:r>
            <a:r>
              <a:rPr lang="en-US" sz="1600" spc="80" dirty="0" smtClean="0">
                <a:latin typeface="Times New Roman" panose="02020603050405020304" pitchFamily="18" charset="0"/>
                <a:cs typeface="Times New Roman" panose="02020603050405020304" pitchFamily="18" charset="0"/>
              </a:rPr>
              <a:t>.</a:t>
            </a:r>
            <a:endParaRPr lang="en-US" sz="1600" spc="8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spc="80" dirty="0" smtClean="0">
              <a:latin typeface="Times New Roman" panose="02020603050405020304" pitchFamily="18" charset="0"/>
              <a:cs typeface="Times New Roman" panose="02020603050405020304" pitchFamily="18" charset="0"/>
            </a:endParaRPr>
          </a:p>
          <a:p>
            <a:pPr algn="just"/>
            <a:r>
              <a:rPr lang="en-US" altLang="" sz="3200" spc="100" dirty="0" smtClean="0">
                <a:latin typeface="Times New Roman" panose="02020603050405020304" pitchFamily="18" charset="0"/>
                <a:cs typeface="Times New Roman" panose="02020603050405020304" pitchFamily="18" charset="0"/>
              </a:rPr>
              <a:t>                       </a:t>
            </a:r>
            <a:r>
              <a:rPr sz="3200" spc="100" dirty="0" smtClean="0">
                <a:latin typeface="Times New Roman" panose="02020603050405020304" pitchFamily="18" charset="0"/>
                <a:cs typeface="Times New Roman" panose="02020603050405020304" pitchFamily="18" charset="0"/>
              </a:rPr>
              <a:t>Objective</a:t>
            </a:r>
            <a:endParaRPr sz="3200" dirty="0">
              <a:latin typeface="Times New Roman" panose="02020603050405020304" pitchFamily="18" charset="0"/>
              <a:cs typeface="Times New Roman" panose="02020603050405020304" pitchFamily="18" charset="0"/>
            </a:endParaRPr>
          </a:p>
          <a:p>
            <a:pPr marL="301625" marR="62865" indent="-286385" algn="just">
              <a:lnSpc>
                <a:spcPct val="100000"/>
              </a:lnSpc>
              <a:spcBef>
                <a:spcPts val="5"/>
              </a:spcBef>
              <a:buFont typeface="Arial MT"/>
              <a:buChar char="•"/>
              <a:tabLst>
                <a:tab pos="301625" algn="l"/>
              </a:tabLst>
            </a:pPr>
            <a:r>
              <a:rPr lang="en-IN" sz="1400" dirty="0" smtClean="0">
                <a:latin typeface="Times New Roman" panose="02020603050405020304" pitchFamily="18" charset="0"/>
                <a:cs typeface="Times New Roman" panose="02020603050405020304" pitchFamily="18" charset="0"/>
              </a:rPr>
              <a:t>The primary objective of this project is to implement </a:t>
            </a:r>
            <a:r>
              <a:rPr lang="en-US" sz="1400" dirty="0" smtClean="0">
                <a:latin typeface="Times New Roman" panose="02020603050405020304" pitchFamily="18" charset="0"/>
                <a:cs typeface="Times New Roman" panose="02020603050405020304" pitchFamily="18" charset="0"/>
              </a:rPr>
              <a:t>a system which detects suspicious activities and weapons in video surveillance data. We use </a:t>
            </a:r>
            <a:r>
              <a:rPr lang="en-IN" sz="1400" dirty="0" smtClean="0">
                <a:latin typeface="Times New Roman" panose="02020603050405020304" pitchFamily="18" charset="0"/>
                <a:cs typeface="Times New Roman" panose="02020603050405020304" pitchFamily="18" charset="0"/>
              </a:rPr>
              <a:t>deep learning algorithms, specifically Convolutional Neural Networks (CNN), Long Short-Term Memory networks (LSTM), Re</a:t>
            </a:r>
            <a:r>
              <a:rPr lang="en-US" altLang="en-IN" sz="1400" dirty="0" smtClean="0">
                <a:latin typeface="Times New Roman" panose="02020603050405020304" pitchFamily="18" charset="0"/>
                <a:cs typeface="Times New Roman" panose="02020603050405020304" pitchFamily="18" charset="0"/>
              </a:rPr>
              <a:t>current</a:t>
            </a:r>
            <a:r>
              <a:rPr lang="en-IN" sz="1400" dirty="0" smtClean="0">
                <a:latin typeface="Times New Roman" panose="02020603050405020304" pitchFamily="18" charset="0"/>
                <a:cs typeface="Times New Roman" panose="02020603050405020304" pitchFamily="18" charset="0"/>
              </a:rPr>
              <a:t> Neural Networks (RNN), Gaussian Mixture Models (GMM)</a:t>
            </a:r>
            <a:r>
              <a:rPr lang="en-US" altLang="en-IN" sz="1400" dirty="0" smtClean="0">
                <a:latin typeface="Times New Roman" panose="02020603050405020304" pitchFamily="18" charset="0"/>
                <a:cs typeface="Times New Roman" panose="02020603050405020304" pitchFamily="18" charset="0"/>
              </a:rPr>
              <a:t>.</a:t>
            </a:r>
            <a:endParaRPr lang="en-US" altLang="en-IN" sz="1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0"/>
            <a:ext cx="4297680" cy="622926"/>
          </a:xfrm>
          <a:prstGeom prst="rect">
            <a:avLst/>
          </a:prstGeom>
        </p:spPr>
        <p:txBody>
          <a:bodyPr vert="horz" wrap="square" lIns="0" tIns="68262" rIns="0" bIns="0" rtlCol="0">
            <a:spAutoFit/>
          </a:bodyPr>
          <a:lstStyle/>
          <a:p>
            <a:pPr marL="298450" algn="just">
              <a:lnSpc>
                <a:spcPct val="100000"/>
              </a:lnSpc>
              <a:spcBef>
                <a:spcPts val="105"/>
              </a:spcBef>
            </a:pPr>
            <a:r>
              <a:rPr spc="125" dirty="0">
                <a:latin typeface="Times New Roman" panose="02020603050405020304" pitchFamily="18" charset="0"/>
                <a:cs typeface="Times New Roman" panose="02020603050405020304" pitchFamily="18" charset="0"/>
              </a:rPr>
              <a:t>Proposed</a:t>
            </a:r>
            <a:r>
              <a:rPr spc="280" dirty="0">
                <a:latin typeface="Times New Roman" panose="02020603050405020304" pitchFamily="18" charset="0"/>
                <a:cs typeface="Times New Roman" panose="02020603050405020304" pitchFamily="18" charset="0"/>
              </a:rPr>
              <a:t> </a:t>
            </a:r>
            <a:r>
              <a:rPr spc="100" dirty="0">
                <a:latin typeface="Times New Roman" panose="02020603050405020304" pitchFamily="18" charset="0"/>
                <a:cs typeface="Times New Roman" panose="02020603050405020304" pitchFamily="18" charset="0"/>
              </a:rPr>
              <a:t>Method</a:t>
            </a:r>
            <a:endParaRPr spc="10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ftr" sz="quarter" idx="5"/>
          </p:nvPr>
        </p:nvSpPr>
        <p:spPr>
          <a:prstGeom prst="rect">
            <a:avLst/>
          </a:prstGeom>
        </p:spPr>
        <p:txBody>
          <a:bodyPr vert="horz" wrap="square" lIns="0" tIns="12700" rIns="0" bIns="0" rtlCol="0">
            <a:spAutoFit/>
          </a:bodyPr>
          <a:lstStyle/>
          <a:p>
            <a:pPr marL="812800" marR="5080" indent="-800735">
              <a:lnSpc>
                <a:spcPts val="1430"/>
              </a:lnSpc>
              <a:spcBef>
                <a:spcPts val="100"/>
              </a:spcBef>
            </a:pPr>
            <a:r>
              <a:rPr spc="-10" dirty="0"/>
              <a:t>Department</a:t>
            </a:r>
            <a:r>
              <a:rPr spc="50" dirty="0"/>
              <a:t> </a:t>
            </a:r>
            <a:r>
              <a:rPr dirty="0"/>
              <a:t>of</a:t>
            </a:r>
            <a:r>
              <a:rPr spc="-25" dirty="0"/>
              <a:t> </a:t>
            </a:r>
            <a:r>
              <a:rPr spc="-10" dirty="0"/>
              <a:t>Computer</a:t>
            </a:r>
            <a:r>
              <a:rPr spc="60" dirty="0"/>
              <a:t> </a:t>
            </a:r>
            <a:r>
              <a:rPr dirty="0"/>
              <a:t>Science</a:t>
            </a:r>
            <a:r>
              <a:rPr spc="-65" dirty="0"/>
              <a:t> </a:t>
            </a:r>
            <a:r>
              <a:rPr spc="-25" dirty="0"/>
              <a:t>and </a:t>
            </a:r>
            <a:r>
              <a:rPr spc="-10" dirty="0"/>
              <a:t>Engineering</a:t>
            </a:r>
            <a:endParaRPr spc="-10" dirty="0"/>
          </a:p>
        </p:txBody>
      </p:sp>
      <p:sp>
        <p:nvSpPr>
          <p:cNvPr id="5" name="object 5"/>
          <p:cNvSpPr txBox="1">
            <a:spLocks noGrp="1"/>
          </p:cNvSpPr>
          <p:nvPr>
            <p:ph type="sldNum" sz="quarter" idx="7"/>
          </p:nvPr>
        </p:nvSpPr>
        <p:spPr>
          <a:prstGeom prst="rect">
            <a:avLst/>
          </a:prstGeom>
        </p:spPr>
        <p:txBody>
          <a:bodyPr vert="horz" wrap="square" lIns="0" tIns="5715" rIns="0" bIns="0" rtlCol="0">
            <a:spAutoFit/>
          </a:bodyPr>
          <a:lstStyle/>
          <a:p>
            <a:pPr marL="57150">
              <a:lnSpc>
                <a:spcPct val="100000"/>
              </a:lnSpc>
              <a:spcBef>
                <a:spcPts val="45"/>
              </a:spcBef>
            </a:pPr>
            <a:fld id="{81D60167-4931-47E6-BA6A-407CBD079E47}" type="slidenum">
              <a:rPr dirty="0"/>
            </a:fld>
            <a:endParaRPr dirty="0"/>
          </a:p>
        </p:txBody>
      </p:sp>
      <p:sp>
        <p:nvSpPr>
          <p:cNvPr id="3" name="object 3"/>
          <p:cNvSpPr txBox="1"/>
          <p:nvPr/>
        </p:nvSpPr>
        <p:spPr>
          <a:xfrm>
            <a:off x="846915" y="696070"/>
            <a:ext cx="7620000" cy="3862070"/>
          </a:xfrm>
          <a:prstGeom prst="rect">
            <a:avLst/>
          </a:prstGeom>
        </p:spPr>
        <p:txBody>
          <a:bodyPr vert="horz" wrap="square" lIns="0" tIns="16510" rIns="0" bIns="0" rtlCol="0">
            <a:spAutoFit/>
          </a:bodyPr>
          <a:lstStyle/>
          <a:p>
            <a:pPr marL="12700" marR="181610" algn="just">
              <a:lnSpc>
                <a:spcPct val="100000"/>
              </a:lnSpc>
              <a:spcBef>
                <a:spcPts val="130"/>
              </a:spcBef>
              <a:tabLst>
                <a:tab pos="298450" algn="l"/>
              </a:tabLst>
            </a:pPr>
            <a:r>
              <a:rPr sz="1400" spc="95" dirty="0">
                <a:latin typeface="Times New Roman" panose="02020603050405020304" pitchFamily="18" charset="0"/>
                <a:cs typeface="Times New Roman" panose="02020603050405020304" pitchFamily="18" charset="0"/>
              </a:rPr>
              <a:t>Our</a:t>
            </a:r>
            <a:r>
              <a:rPr sz="1400" spc="100" dirty="0">
                <a:latin typeface="Times New Roman" panose="02020603050405020304" pitchFamily="18" charset="0"/>
                <a:cs typeface="Times New Roman" panose="02020603050405020304" pitchFamily="18" charset="0"/>
              </a:rPr>
              <a:t> </a:t>
            </a:r>
            <a:r>
              <a:rPr sz="1400" spc="75" dirty="0">
                <a:latin typeface="Times New Roman" panose="02020603050405020304" pitchFamily="18" charset="0"/>
                <a:cs typeface="Times New Roman" panose="02020603050405020304" pitchFamily="18" charset="0"/>
              </a:rPr>
              <a:t>proposed</a:t>
            </a:r>
            <a:r>
              <a:rPr sz="1400" spc="-5" dirty="0">
                <a:latin typeface="Times New Roman" panose="02020603050405020304" pitchFamily="18" charset="0"/>
                <a:cs typeface="Times New Roman" panose="02020603050405020304" pitchFamily="18" charset="0"/>
              </a:rPr>
              <a:t> </a:t>
            </a:r>
            <a:r>
              <a:rPr sz="1400" spc="85" dirty="0">
                <a:latin typeface="Times New Roman" panose="02020603050405020304" pitchFamily="18" charset="0"/>
                <a:cs typeface="Times New Roman" panose="02020603050405020304" pitchFamily="18" charset="0"/>
              </a:rPr>
              <a:t>system</a:t>
            </a:r>
            <a:r>
              <a:rPr sz="1400" spc="-15" dirty="0">
                <a:latin typeface="Times New Roman" panose="02020603050405020304" pitchFamily="18" charset="0"/>
                <a:cs typeface="Times New Roman" panose="02020603050405020304" pitchFamily="18" charset="0"/>
              </a:rPr>
              <a:t> </a:t>
            </a:r>
            <a:r>
              <a:rPr lang="en-US" sz="1400" spc="60" dirty="0" smtClean="0">
                <a:latin typeface="Times New Roman" panose="02020603050405020304" pitchFamily="18" charset="0"/>
                <a:cs typeface="Times New Roman" panose="02020603050405020304" pitchFamily="18" charset="0"/>
              </a:rPr>
              <a:t>of </a:t>
            </a:r>
            <a:r>
              <a:rPr sz="1400" spc="50" dirty="0" smtClean="0">
                <a:latin typeface="Times New Roman" panose="02020603050405020304" pitchFamily="18" charset="0"/>
                <a:cs typeface="Times New Roman" panose="02020603050405020304" pitchFamily="18" charset="0"/>
              </a:rPr>
              <a:t>Digital</a:t>
            </a:r>
            <a:r>
              <a:rPr sz="1400" spc="70" dirty="0" smtClean="0">
                <a:latin typeface="Times New Roman" panose="02020603050405020304" pitchFamily="18" charset="0"/>
                <a:cs typeface="Times New Roman" panose="02020603050405020304" pitchFamily="18" charset="0"/>
              </a:rPr>
              <a:t> </a:t>
            </a:r>
            <a:r>
              <a:rPr sz="1400" spc="90" dirty="0" smtClean="0">
                <a:latin typeface="Times New Roman" panose="02020603050405020304" pitchFamily="18" charset="0"/>
                <a:cs typeface="Times New Roman" panose="02020603050405020304" pitchFamily="18" charset="0"/>
              </a:rPr>
              <a:t>Watchman</a:t>
            </a:r>
            <a:r>
              <a:rPr lang="en-US" sz="1400" spc="90" dirty="0" smtClean="0">
                <a:latin typeface="Times New Roman" panose="02020603050405020304" pitchFamily="18" charset="0"/>
                <a:cs typeface="Times New Roman" panose="02020603050405020304" pitchFamily="18" charset="0"/>
              </a:rPr>
              <a:t> </a:t>
            </a:r>
            <a:r>
              <a:rPr lang="en-US" sz="1400" spc="75" dirty="0" smtClean="0">
                <a:latin typeface="Times New Roman" panose="02020603050405020304" pitchFamily="18" charset="0"/>
                <a:cs typeface="Times New Roman" panose="02020603050405020304" pitchFamily="18" charset="0"/>
              </a:rPr>
              <a:t>aims to develop an accurate model for detecting suspicious activities in real-time video surveillance data using deep learning algorithms (CNN, LSTM, RCNN, GMM) and to generate timely alarms when such threats are identified.</a:t>
            </a:r>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12700" marR="181610" algn="just">
              <a:lnSpc>
                <a:spcPct val="100000"/>
              </a:lnSpc>
              <a:spcBef>
                <a:spcPts val="130"/>
              </a:spcBef>
              <a:tabLst>
                <a:tab pos="298450" algn="l"/>
              </a:tabLst>
            </a:pPr>
            <a:endParaRPr lang="en-US" sz="1400" b="1" dirty="0" smtClean="0">
              <a:latin typeface="Times New Roman" panose="02020603050405020304" pitchFamily="18" charset="0"/>
              <a:cs typeface="Times New Roman" panose="02020603050405020304" pitchFamily="18" charset="0"/>
            </a:endParaRPr>
          </a:p>
          <a:p>
            <a:pPr marL="12700" marR="181610" algn="just">
              <a:lnSpc>
                <a:spcPct val="100000"/>
              </a:lnSpc>
              <a:spcBef>
                <a:spcPts val="130"/>
              </a:spcBef>
              <a:tabLst>
                <a:tab pos="298450" algn="l"/>
              </a:tabLst>
            </a:pPr>
            <a:r>
              <a:rPr lang="en-US" sz="1400" b="1" dirty="0" smtClean="0">
                <a:latin typeface="Times New Roman" panose="02020603050405020304" pitchFamily="18" charset="0"/>
                <a:cs typeface="Times New Roman" panose="02020603050405020304" pitchFamily="18" charset="0"/>
              </a:rPr>
              <a:t>Methodology:</a:t>
            </a:r>
            <a:endParaRPr lang="en-US" sz="1400" b="1" dirty="0" smtClean="0">
              <a:latin typeface="Times New Roman" panose="02020603050405020304" pitchFamily="18" charset="0"/>
              <a:cs typeface="Times New Roman" panose="02020603050405020304" pitchFamily="18" charset="0"/>
            </a:endParaRPr>
          </a:p>
          <a:p>
            <a:pPr marL="12700" marR="181610" algn="just">
              <a:lnSpc>
                <a:spcPct val="100000"/>
              </a:lnSpc>
              <a:spcBef>
                <a:spcPts val="130"/>
              </a:spcBef>
              <a:tabLst>
                <a:tab pos="298450" algn="l"/>
              </a:tabLst>
            </a:pPr>
            <a:r>
              <a:rPr lang="en-US" sz="1400" dirty="0" smtClean="0">
                <a:latin typeface="Times New Roman" panose="02020603050405020304" pitchFamily="18" charset="0"/>
                <a:cs typeface="Times New Roman" panose="02020603050405020304" pitchFamily="18" charset="0"/>
              </a:rPr>
              <a:t>1) Data Collection and Preparation: Describe the data sources, such as surveillance cameras and datasets, used for training and testing. </a:t>
            </a:r>
            <a:endParaRPr lang="en-US" sz="1400" dirty="0" smtClean="0">
              <a:latin typeface="Times New Roman" panose="02020603050405020304" pitchFamily="18" charset="0"/>
              <a:cs typeface="Times New Roman" panose="02020603050405020304" pitchFamily="18" charset="0"/>
            </a:endParaRPr>
          </a:p>
          <a:p>
            <a:pPr marL="12700" marR="181610" algn="just">
              <a:lnSpc>
                <a:spcPct val="100000"/>
              </a:lnSpc>
              <a:spcBef>
                <a:spcPts val="130"/>
              </a:spcBef>
              <a:tabLst>
                <a:tab pos="298450" algn="l"/>
              </a:tabLst>
            </a:pPr>
            <a:r>
              <a:rPr lang="en-US" sz="1400" dirty="0" smtClean="0">
                <a:latin typeface="Times New Roman" panose="02020603050405020304" pitchFamily="18" charset="0"/>
                <a:cs typeface="Times New Roman" panose="02020603050405020304" pitchFamily="18" charset="0"/>
              </a:rPr>
              <a:t>2) Deep Learning Models:</a:t>
            </a:r>
            <a:endParaRPr lang="en-US" sz="1400" dirty="0" smtClean="0">
              <a:latin typeface="Times New Roman" panose="02020603050405020304" pitchFamily="18" charset="0"/>
              <a:cs typeface="Times New Roman" panose="02020603050405020304" pitchFamily="18" charset="0"/>
            </a:endParaRPr>
          </a:p>
          <a:p>
            <a:pPr marL="298450" marR="181610" indent="-285750" algn="just">
              <a:lnSpc>
                <a:spcPct val="100000"/>
              </a:lnSpc>
              <a:spcBef>
                <a:spcPts val="130"/>
              </a:spcBef>
              <a:buFont typeface="Wingdings" panose="05000000000000000000" pitchFamily="2" charset="2"/>
              <a:buChar char="§"/>
              <a:tabLst>
                <a:tab pos="298450" algn="l"/>
              </a:tabLst>
            </a:pPr>
            <a:r>
              <a:rPr lang="en-US" sz="1400" dirty="0" smtClean="0">
                <a:latin typeface="Times New Roman" panose="02020603050405020304" pitchFamily="18" charset="0"/>
                <a:cs typeface="Times New Roman" panose="02020603050405020304" pitchFamily="18" charset="0"/>
              </a:rPr>
              <a:t>CNN: Emphasize its role in spatial feature extraction.</a:t>
            </a:r>
            <a:endParaRPr lang="en-US" sz="1400" dirty="0" smtClean="0">
              <a:latin typeface="Times New Roman" panose="02020603050405020304" pitchFamily="18" charset="0"/>
              <a:cs typeface="Times New Roman" panose="02020603050405020304" pitchFamily="18" charset="0"/>
            </a:endParaRPr>
          </a:p>
          <a:p>
            <a:pPr marL="298450" marR="181610" indent="-285750" algn="just">
              <a:lnSpc>
                <a:spcPct val="100000"/>
              </a:lnSpc>
              <a:spcBef>
                <a:spcPts val="130"/>
              </a:spcBef>
              <a:buFont typeface="Wingdings" panose="05000000000000000000" pitchFamily="2" charset="2"/>
              <a:buChar char="§"/>
              <a:tabLst>
                <a:tab pos="298450" algn="l"/>
              </a:tabLst>
            </a:pPr>
            <a:r>
              <a:rPr lang="en-US" sz="1400" dirty="0" smtClean="0">
                <a:latin typeface="Times New Roman" panose="02020603050405020304" pitchFamily="18" charset="0"/>
                <a:cs typeface="Times New Roman" panose="02020603050405020304" pitchFamily="18" charset="0"/>
              </a:rPr>
              <a:t>LSTM: Highlight its use for modeling temporal dependencies.</a:t>
            </a:r>
            <a:endParaRPr lang="en-US" sz="1400" dirty="0" smtClean="0">
              <a:latin typeface="Times New Roman" panose="02020603050405020304" pitchFamily="18" charset="0"/>
              <a:cs typeface="Times New Roman" panose="02020603050405020304" pitchFamily="18" charset="0"/>
            </a:endParaRPr>
          </a:p>
          <a:p>
            <a:pPr marL="298450" marR="181610" indent="-285750" algn="just">
              <a:lnSpc>
                <a:spcPct val="100000"/>
              </a:lnSpc>
              <a:spcBef>
                <a:spcPts val="130"/>
              </a:spcBef>
              <a:buFont typeface="Wingdings" panose="05000000000000000000" pitchFamily="2" charset="2"/>
              <a:buChar char="§"/>
              <a:tabLst>
                <a:tab pos="298450" algn="l"/>
              </a:tabLst>
            </a:pPr>
            <a:r>
              <a:rPr lang="en-US" sz="1400" dirty="0" smtClean="0">
                <a:latin typeface="Times New Roman" panose="02020603050405020304" pitchFamily="18" charset="0"/>
                <a:cs typeface="Times New Roman" panose="02020603050405020304" pitchFamily="18" charset="0"/>
              </a:rPr>
              <a:t>RNN: Describe its object detection capabilities.</a:t>
            </a:r>
            <a:endParaRPr lang="en-US" sz="1400" dirty="0" smtClean="0">
              <a:latin typeface="Times New Roman" panose="02020603050405020304" pitchFamily="18" charset="0"/>
              <a:cs typeface="Times New Roman" panose="02020603050405020304" pitchFamily="18" charset="0"/>
            </a:endParaRPr>
          </a:p>
          <a:p>
            <a:pPr marL="298450" marR="181610" indent="-285750" algn="just">
              <a:lnSpc>
                <a:spcPct val="100000"/>
              </a:lnSpc>
              <a:spcBef>
                <a:spcPts val="130"/>
              </a:spcBef>
              <a:buFont typeface="Wingdings" panose="05000000000000000000" pitchFamily="2" charset="2"/>
              <a:buChar char="§"/>
              <a:tabLst>
                <a:tab pos="298450" algn="l"/>
              </a:tabLst>
            </a:pPr>
            <a:r>
              <a:rPr lang="en-US" sz="1400" dirty="0" smtClean="0">
                <a:latin typeface="Times New Roman" panose="02020603050405020304" pitchFamily="18" charset="0"/>
                <a:cs typeface="Times New Roman" panose="02020603050405020304" pitchFamily="18" charset="0"/>
              </a:rPr>
              <a:t>GMM: Explain its role in statistical modeling of weapon appearances.     </a:t>
            </a:r>
            <a:endParaRPr lang="en-US" sz="1400" dirty="0" smtClean="0">
              <a:latin typeface="Times New Roman" panose="02020603050405020304" pitchFamily="18" charset="0"/>
              <a:cs typeface="Times New Roman" panose="02020603050405020304" pitchFamily="18" charset="0"/>
            </a:endParaRPr>
          </a:p>
          <a:p>
            <a:pPr marL="12700" marR="181610" algn="just">
              <a:lnSpc>
                <a:spcPct val="100000"/>
              </a:lnSpc>
              <a:spcBef>
                <a:spcPts val="130"/>
              </a:spcBef>
              <a:tabLst>
                <a:tab pos="298450" algn="l"/>
              </a:tabLst>
            </a:pPr>
            <a:r>
              <a:rPr lang="en-US" sz="1400" dirty="0" smtClean="0">
                <a:latin typeface="Times New Roman" panose="02020603050405020304" pitchFamily="18" charset="0"/>
                <a:cs typeface="Times New Roman" panose="02020603050405020304" pitchFamily="18" charset="0"/>
              </a:rPr>
              <a:t>3) Combine outputs from all models.</a:t>
            </a:r>
            <a:endParaRPr lang="en-US" sz="1400" dirty="0" smtClean="0">
              <a:latin typeface="Times New Roman" panose="02020603050405020304" pitchFamily="18" charset="0"/>
              <a:cs typeface="Times New Roman" panose="02020603050405020304" pitchFamily="18" charset="0"/>
            </a:endParaRPr>
          </a:p>
          <a:p>
            <a:pPr marL="12700" marR="181610" algn="just">
              <a:lnSpc>
                <a:spcPct val="100000"/>
              </a:lnSpc>
              <a:spcBef>
                <a:spcPts val="130"/>
              </a:spcBef>
              <a:tabLst>
                <a:tab pos="298450" algn="l"/>
              </a:tabLst>
            </a:pPr>
            <a:r>
              <a:rPr lang="en-US" sz="1400" dirty="0" smtClean="0">
                <a:latin typeface="Times New Roman" panose="02020603050405020304" pitchFamily="18" charset="0"/>
                <a:cs typeface="Times New Roman" panose="02020603050405020304" pitchFamily="18" charset="0"/>
              </a:rPr>
              <a:t>4) Detection and Alerting:  Generate real-time alerts with information on location, timestamp, and threat descriptions.              </a:t>
            </a:r>
            <a:endParaRPr lang="en-US" sz="1400" dirty="0" smtClean="0">
              <a:latin typeface="Times New Roman" panose="02020603050405020304" pitchFamily="18" charset="0"/>
              <a:cs typeface="Times New Roman" panose="02020603050405020304" pitchFamily="18" charset="0"/>
            </a:endParaRPr>
          </a:p>
          <a:p>
            <a:pPr marL="12700" marR="181610" algn="just">
              <a:lnSpc>
                <a:spcPct val="100000"/>
              </a:lnSpc>
              <a:spcBef>
                <a:spcPts val="130"/>
              </a:spcBef>
              <a:tabLst>
                <a:tab pos="298450" algn="l"/>
              </a:tabLst>
            </a:pPr>
            <a:r>
              <a:rPr lang="en-US" sz="1400" dirty="0" smtClean="0">
                <a:latin typeface="Times New Roman" panose="02020603050405020304" pitchFamily="18" charset="0"/>
                <a:cs typeface="Times New Roman" panose="02020603050405020304" pitchFamily="18" charset="0"/>
              </a:rPr>
              <a:t>5) Alert Delivery : Delivering alerts and managing alerts.</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179751"/>
            <a:ext cx="4297680" cy="567463"/>
          </a:xfrm>
          <a:prstGeom prst="rect">
            <a:avLst/>
          </a:prstGeom>
        </p:spPr>
        <p:txBody>
          <a:bodyPr vert="horz" wrap="square" lIns="0" tIns="13335" rIns="0" bIns="0" rtlCol="0">
            <a:spAutoFit/>
          </a:bodyPr>
          <a:lstStyle/>
          <a:p>
            <a:pPr marL="62230" algn="just">
              <a:lnSpc>
                <a:spcPct val="100000"/>
              </a:lnSpc>
              <a:spcBef>
                <a:spcPts val="105"/>
              </a:spcBef>
            </a:pPr>
            <a:r>
              <a:rPr spc="125" dirty="0">
                <a:latin typeface="Times New Roman" panose="02020603050405020304" pitchFamily="18" charset="0"/>
                <a:cs typeface="Times New Roman" panose="02020603050405020304" pitchFamily="18" charset="0"/>
              </a:rPr>
              <a:t>Proposed</a:t>
            </a:r>
            <a:r>
              <a:rPr spc="280" dirty="0">
                <a:latin typeface="Times New Roman" panose="02020603050405020304" pitchFamily="18" charset="0"/>
                <a:cs typeface="Times New Roman" panose="02020603050405020304" pitchFamily="18" charset="0"/>
              </a:rPr>
              <a:t> </a:t>
            </a:r>
            <a:r>
              <a:rPr spc="105" dirty="0">
                <a:latin typeface="Times New Roman" panose="02020603050405020304" pitchFamily="18" charset="0"/>
                <a:cs typeface="Times New Roman" panose="02020603050405020304" pitchFamily="18" charset="0"/>
              </a:rPr>
              <a:t>Method</a:t>
            </a:r>
            <a:endParaRPr spc="105"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ftr" sz="quarter" idx="5"/>
          </p:nvPr>
        </p:nvSpPr>
        <p:spPr>
          <a:prstGeom prst="rect">
            <a:avLst/>
          </a:prstGeom>
        </p:spPr>
        <p:txBody>
          <a:bodyPr vert="horz" wrap="square" lIns="0" tIns="12700" rIns="0" bIns="0" rtlCol="0">
            <a:spAutoFit/>
          </a:bodyPr>
          <a:lstStyle/>
          <a:p>
            <a:pPr marL="812800" marR="5080" indent="-800735">
              <a:lnSpc>
                <a:spcPts val="1430"/>
              </a:lnSpc>
              <a:spcBef>
                <a:spcPts val="100"/>
              </a:spcBef>
            </a:pPr>
            <a:r>
              <a:rPr spc="-10" dirty="0"/>
              <a:t>Department</a:t>
            </a:r>
            <a:r>
              <a:rPr spc="50" dirty="0"/>
              <a:t> </a:t>
            </a:r>
            <a:r>
              <a:rPr dirty="0"/>
              <a:t>of</a:t>
            </a:r>
            <a:r>
              <a:rPr spc="-25" dirty="0"/>
              <a:t> </a:t>
            </a:r>
            <a:r>
              <a:rPr spc="-10" dirty="0"/>
              <a:t>Computer</a:t>
            </a:r>
            <a:r>
              <a:rPr spc="60" dirty="0"/>
              <a:t> </a:t>
            </a:r>
            <a:r>
              <a:rPr dirty="0"/>
              <a:t>Science</a:t>
            </a:r>
            <a:r>
              <a:rPr spc="-65" dirty="0"/>
              <a:t> </a:t>
            </a:r>
            <a:r>
              <a:rPr spc="-25" dirty="0"/>
              <a:t>and </a:t>
            </a:r>
            <a:r>
              <a:rPr spc="-10" dirty="0"/>
              <a:t>Engineering</a:t>
            </a:r>
            <a:endParaRPr spc="-10" dirty="0"/>
          </a:p>
        </p:txBody>
      </p:sp>
      <p:sp>
        <p:nvSpPr>
          <p:cNvPr id="5" name="object 5"/>
          <p:cNvSpPr txBox="1">
            <a:spLocks noGrp="1"/>
          </p:cNvSpPr>
          <p:nvPr>
            <p:ph type="sldNum" sz="quarter" idx="7"/>
          </p:nvPr>
        </p:nvSpPr>
        <p:spPr>
          <a:prstGeom prst="rect">
            <a:avLst/>
          </a:prstGeom>
        </p:spPr>
        <p:txBody>
          <a:bodyPr vert="horz" wrap="square" lIns="0" tIns="5715" rIns="0" bIns="0" rtlCol="0">
            <a:spAutoFit/>
          </a:bodyPr>
          <a:lstStyle/>
          <a:p>
            <a:pPr marL="57150">
              <a:lnSpc>
                <a:spcPct val="100000"/>
              </a:lnSpc>
              <a:spcBef>
                <a:spcPts val="45"/>
              </a:spcBef>
            </a:pPr>
            <a:fld id="{81D60167-4931-47E6-BA6A-407CBD079E47}" type="slidenum">
              <a:rPr dirty="0"/>
            </a:fld>
            <a:endParaRPr dirty="0"/>
          </a:p>
        </p:txBody>
      </p:sp>
      <p:pic>
        <p:nvPicPr>
          <p:cNvPr id="6" name="Picture 5"/>
          <p:cNvPicPr>
            <a:picLocks noChangeAspect="1"/>
          </p:cNvPicPr>
          <p:nvPr/>
        </p:nvPicPr>
        <p:blipFill>
          <a:blip r:embed="rId1"/>
          <a:stretch>
            <a:fillRect/>
          </a:stretch>
        </p:blipFill>
        <p:spPr>
          <a:xfrm>
            <a:off x="990600" y="1047750"/>
            <a:ext cx="6819900" cy="31927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285750"/>
            <a:ext cx="4297680" cy="631262"/>
          </a:xfrm>
          <a:prstGeom prst="rect">
            <a:avLst/>
          </a:prstGeom>
        </p:spPr>
        <p:txBody>
          <a:bodyPr vert="horz" wrap="square" lIns="0" tIns="76517" rIns="0" bIns="0" rtlCol="0">
            <a:spAutoFit/>
          </a:bodyPr>
          <a:lstStyle/>
          <a:p>
            <a:pPr marL="619760" algn="just">
              <a:lnSpc>
                <a:spcPct val="100000"/>
              </a:lnSpc>
              <a:spcBef>
                <a:spcPts val="105"/>
              </a:spcBef>
            </a:pPr>
            <a:r>
              <a:rPr spc="90" dirty="0">
                <a:latin typeface="Times New Roman" panose="02020603050405020304" pitchFamily="18" charset="0"/>
                <a:cs typeface="Times New Roman" panose="02020603050405020304" pitchFamily="18" charset="0"/>
              </a:rPr>
              <a:t>Project</a:t>
            </a:r>
            <a:r>
              <a:rPr spc="320" dirty="0">
                <a:latin typeface="Times New Roman" panose="02020603050405020304" pitchFamily="18" charset="0"/>
                <a:cs typeface="Times New Roman" panose="02020603050405020304" pitchFamily="18" charset="0"/>
              </a:rPr>
              <a:t> </a:t>
            </a:r>
            <a:r>
              <a:rPr spc="240" dirty="0">
                <a:latin typeface="Times New Roman" panose="02020603050405020304" pitchFamily="18" charset="0"/>
                <a:cs typeface="Times New Roman" panose="02020603050405020304" pitchFamily="18" charset="0"/>
              </a:rPr>
              <a:t>status</a:t>
            </a:r>
            <a:endParaRPr spc="24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prstGeom prst="rect">
            <a:avLst/>
          </a:prstGeom>
        </p:spPr>
        <p:txBody>
          <a:bodyPr vert="horz" wrap="square" lIns="0" tIns="12700" rIns="0" bIns="0" rtlCol="0">
            <a:spAutoFit/>
          </a:bodyPr>
          <a:lstStyle/>
          <a:p>
            <a:pPr marL="812800" marR="5080" indent="-800735">
              <a:lnSpc>
                <a:spcPts val="1430"/>
              </a:lnSpc>
              <a:spcBef>
                <a:spcPts val="100"/>
              </a:spcBef>
            </a:pPr>
            <a:r>
              <a:rPr spc="-10" dirty="0"/>
              <a:t>Department</a:t>
            </a:r>
            <a:r>
              <a:rPr spc="50" dirty="0"/>
              <a:t> </a:t>
            </a:r>
            <a:r>
              <a:rPr dirty="0"/>
              <a:t>of</a:t>
            </a:r>
            <a:r>
              <a:rPr spc="-25" dirty="0"/>
              <a:t> </a:t>
            </a:r>
            <a:r>
              <a:rPr spc="-10" dirty="0"/>
              <a:t>Computer</a:t>
            </a:r>
            <a:r>
              <a:rPr spc="60" dirty="0"/>
              <a:t> </a:t>
            </a:r>
            <a:r>
              <a:rPr dirty="0"/>
              <a:t>Science</a:t>
            </a:r>
            <a:r>
              <a:rPr spc="-65" dirty="0"/>
              <a:t> </a:t>
            </a:r>
            <a:r>
              <a:rPr spc="-25" dirty="0"/>
              <a:t>and </a:t>
            </a:r>
            <a:r>
              <a:rPr spc="-10" dirty="0"/>
              <a:t>Engineering</a:t>
            </a:r>
            <a:endParaRPr spc="-10" dirty="0"/>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57150">
              <a:lnSpc>
                <a:spcPct val="100000"/>
              </a:lnSpc>
              <a:spcBef>
                <a:spcPts val="45"/>
              </a:spcBef>
            </a:pPr>
            <a:fld id="{81D60167-4931-47E6-BA6A-407CBD079E47}" type="slidenum">
              <a:rPr dirty="0"/>
            </a:fld>
            <a:endParaRPr dirty="0"/>
          </a:p>
        </p:txBody>
      </p:sp>
      <p:graphicFrame>
        <p:nvGraphicFramePr>
          <p:cNvPr id="3" name="object 3"/>
          <p:cNvGraphicFramePr>
            <a:graphicFrameLocks noGrp="1"/>
          </p:cNvGraphicFramePr>
          <p:nvPr/>
        </p:nvGraphicFramePr>
        <p:xfrm>
          <a:off x="1118539" y="1274762"/>
          <a:ext cx="6602729" cy="2091690"/>
        </p:xfrm>
        <a:graphic>
          <a:graphicData uri="http://schemas.openxmlformats.org/drawingml/2006/table">
            <a:tbl>
              <a:tblPr firstRow="1" bandRow="1">
                <a:tableStyleId>{2D5ABB26-0587-4C30-8999-92F81FD0307C}</a:tableStyleId>
              </a:tblPr>
              <a:tblGrid>
                <a:gridCol w="602615"/>
                <a:gridCol w="4099560"/>
                <a:gridCol w="1900554"/>
              </a:tblGrid>
              <a:tr h="609600">
                <a:tc>
                  <a:txBody>
                    <a:bodyPr/>
                    <a:lstStyle/>
                    <a:p>
                      <a:pPr marL="92710" algn="just">
                        <a:lnSpc>
                          <a:spcPct val="100000"/>
                        </a:lnSpc>
                        <a:spcBef>
                          <a:spcPts val="330"/>
                        </a:spcBef>
                      </a:pPr>
                      <a:r>
                        <a:rPr sz="1400" spc="-20" dirty="0">
                          <a:latin typeface="Times New Roman" panose="02020603050405020304" pitchFamily="18" charset="0"/>
                          <a:cs typeface="Times New Roman" panose="02020603050405020304" pitchFamily="18" charset="0"/>
                        </a:rPr>
                        <a:t>S.No</a:t>
                      </a:r>
                      <a:endParaRPr sz="1400" dirty="0">
                        <a:latin typeface="Times New Roman" panose="02020603050405020304" pitchFamily="18" charset="0"/>
                        <a:cs typeface="Times New Roman" panose="02020603050405020304" pitchFamily="18" charset="0"/>
                      </a:endParaRPr>
                    </a:p>
                  </a:txBody>
                  <a:tcPr marL="0" marR="0" marT="4191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710" algn="just">
                        <a:lnSpc>
                          <a:spcPct val="100000"/>
                        </a:lnSpc>
                        <a:spcBef>
                          <a:spcPts val="330"/>
                        </a:spcBef>
                      </a:pPr>
                      <a:r>
                        <a:rPr sz="1400" spc="-10" dirty="0">
                          <a:latin typeface="Times New Roman" panose="02020603050405020304" pitchFamily="18" charset="0"/>
                          <a:cs typeface="Times New Roman" panose="02020603050405020304" pitchFamily="18" charset="0"/>
                        </a:rPr>
                        <a:t>Functionality</a:t>
                      </a:r>
                      <a:endParaRPr sz="1400">
                        <a:latin typeface="Times New Roman" panose="02020603050405020304" pitchFamily="18" charset="0"/>
                        <a:cs typeface="Times New Roman" panose="02020603050405020304" pitchFamily="18" charset="0"/>
                      </a:endParaRPr>
                    </a:p>
                  </a:txBody>
                  <a:tcPr marL="0" marR="0" marT="4191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7155" algn="just">
                        <a:lnSpc>
                          <a:spcPct val="100000"/>
                        </a:lnSpc>
                        <a:spcBef>
                          <a:spcPts val="330"/>
                        </a:spcBef>
                      </a:pPr>
                      <a:r>
                        <a:rPr sz="1400" spc="-10" dirty="0">
                          <a:latin typeface="Times New Roman" panose="02020603050405020304" pitchFamily="18" charset="0"/>
                          <a:cs typeface="Times New Roman" panose="02020603050405020304" pitchFamily="18" charset="0"/>
                        </a:rPr>
                        <a:t>Status</a:t>
                      </a:r>
                      <a:endParaRPr sz="1400">
                        <a:latin typeface="Times New Roman" panose="02020603050405020304" pitchFamily="18" charset="0"/>
                        <a:cs typeface="Times New Roman" panose="02020603050405020304" pitchFamily="18" charset="0"/>
                      </a:endParaRPr>
                    </a:p>
                    <a:p>
                      <a:pPr marL="97155" marR="236855" algn="just">
                        <a:lnSpc>
                          <a:spcPts val="1200"/>
                        </a:lnSpc>
                        <a:spcBef>
                          <a:spcPts val="40"/>
                        </a:spcBef>
                      </a:pPr>
                      <a:r>
                        <a:rPr sz="950" dirty="0">
                          <a:latin typeface="Times New Roman" panose="02020603050405020304" pitchFamily="18" charset="0"/>
                          <a:cs typeface="Times New Roman" panose="02020603050405020304" pitchFamily="18" charset="0"/>
                        </a:rPr>
                        <a:t>(Completed</a:t>
                      </a:r>
                      <a:r>
                        <a:rPr sz="950" spc="185" dirty="0">
                          <a:latin typeface="Times New Roman" panose="02020603050405020304" pitchFamily="18" charset="0"/>
                          <a:cs typeface="Times New Roman" panose="02020603050405020304" pitchFamily="18" charset="0"/>
                        </a:rPr>
                        <a:t> </a:t>
                      </a:r>
                      <a:r>
                        <a:rPr sz="950" dirty="0">
                          <a:latin typeface="Times New Roman" panose="02020603050405020304" pitchFamily="18" charset="0"/>
                          <a:cs typeface="Times New Roman" panose="02020603050405020304" pitchFamily="18" charset="0"/>
                        </a:rPr>
                        <a:t>/in-</a:t>
                      </a:r>
                      <a:r>
                        <a:rPr sz="950" spc="-10" dirty="0">
                          <a:latin typeface="Times New Roman" panose="02020603050405020304" pitchFamily="18" charset="0"/>
                          <a:cs typeface="Times New Roman" panose="02020603050405020304" pitchFamily="18" charset="0"/>
                        </a:rPr>
                        <a:t>progress/Not started)</a:t>
                      </a:r>
                      <a:endParaRPr sz="950">
                        <a:latin typeface="Times New Roman" panose="02020603050405020304" pitchFamily="18" charset="0"/>
                        <a:cs typeface="Times New Roman" panose="02020603050405020304" pitchFamily="18" charset="0"/>
                      </a:endParaRPr>
                    </a:p>
                  </a:txBody>
                  <a:tcPr marL="0" marR="0" marT="4191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370205">
                <a:tc>
                  <a:txBody>
                    <a:bodyPr/>
                    <a:lstStyle/>
                    <a:p>
                      <a:pPr marL="92710" algn="just">
                        <a:lnSpc>
                          <a:spcPct val="100000"/>
                        </a:lnSpc>
                        <a:spcBef>
                          <a:spcPts val="340"/>
                        </a:spcBef>
                      </a:pPr>
                      <a:r>
                        <a:rPr sz="1400" spc="-25" dirty="0">
                          <a:latin typeface="Times New Roman" panose="02020603050405020304" pitchFamily="18" charset="0"/>
                          <a:cs typeface="Times New Roman" panose="02020603050405020304" pitchFamily="18" charset="0"/>
                        </a:rPr>
                        <a:t>1.</a:t>
                      </a:r>
                      <a:endParaRPr sz="1400">
                        <a:latin typeface="Times New Roman" panose="02020603050405020304" pitchFamily="18" charset="0"/>
                        <a:cs typeface="Times New Roman" panose="02020603050405020304" pitchFamily="18" charset="0"/>
                      </a:endParaRPr>
                    </a:p>
                  </a:txBody>
                  <a:tcPr marL="0" marR="0" marT="431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710" algn="just">
                        <a:lnSpc>
                          <a:spcPct val="100000"/>
                        </a:lnSpc>
                        <a:spcBef>
                          <a:spcPts val="340"/>
                        </a:spcBef>
                      </a:pPr>
                      <a:r>
                        <a:rPr lang="en-US" sz="1400" dirty="0" smtClean="0">
                          <a:latin typeface="Times New Roman" panose="02020603050405020304" pitchFamily="18" charset="0"/>
                          <a:cs typeface="Times New Roman" panose="02020603050405020304" pitchFamily="18" charset="0"/>
                        </a:rPr>
                        <a:t>Exploring </a:t>
                      </a:r>
                      <a:r>
                        <a:rPr sz="1400" dirty="0" smtClean="0">
                          <a:latin typeface="Times New Roman" panose="02020603050405020304" pitchFamily="18" charset="0"/>
                          <a:cs typeface="Times New Roman" panose="02020603050405020304" pitchFamily="18" charset="0"/>
                        </a:rPr>
                        <a:t>IEEE</a:t>
                      </a:r>
                      <a:r>
                        <a:rPr sz="1400" spc="-15" dirty="0" smtClean="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papers</a:t>
                      </a:r>
                      <a:endParaRPr sz="1400" dirty="0">
                        <a:latin typeface="Times New Roman" panose="02020603050405020304" pitchFamily="18" charset="0"/>
                        <a:cs typeface="Times New Roman" panose="02020603050405020304" pitchFamily="18" charset="0"/>
                      </a:endParaRPr>
                    </a:p>
                  </a:txBody>
                  <a:tcPr marL="0" marR="0" marT="431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7155" algn="just">
                        <a:lnSpc>
                          <a:spcPct val="100000"/>
                        </a:lnSpc>
                        <a:spcBef>
                          <a:spcPts val="340"/>
                        </a:spcBef>
                      </a:pPr>
                      <a:r>
                        <a:rPr sz="1400" spc="-10" dirty="0">
                          <a:latin typeface="Times New Roman" panose="02020603050405020304" pitchFamily="18" charset="0"/>
                          <a:cs typeface="Times New Roman" panose="02020603050405020304" pitchFamily="18" charset="0"/>
                        </a:rPr>
                        <a:t>Completed</a:t>
                      </a:r>
                      <a:endParaRPr sz="1400">
                        <a:latin typeface="Times New Roman" panose="02020603050405020304" pitchFamily="18" charset="0"/>
                        <a:cs typeface="Times New Roman" panose="02020603050405020304" pitchFamily="18" charset="0"/>
                      </a:endParaRPr>
                    </a:p>
                  </a:txBody>
                  <a:tcPr marL="0" marR="0" marT="4318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370840">
                <a:tc>
                  <a:txBody>
                    <a:bodyPr/>
                    <a:lstStyle/>
                    <a:p>
                      <a:pPr marL="92710" algn="just">
                        <a:lnSpc>
                          <a:spcPct val="100000"/>
                        </a:lnSpc>
                        <a:spcBef>
                          <a:spcPts val="345"/>
                        </a:spcBef>
                      </a:pPr>
                      <a:r>
                        <a:rPr sz="1400" spc="-25" dirty="0">
                          <a:latin typeface="Times New Roman" panose="02020603050405020304" pitchFamily="18" charset="0"/>
                          <a:cs typeface="Times New Roman" panose="02020603050405020304" pitchFamily="18" charset="0"/>
                        </a:rPr>
                        <a:t>2.</a:t>
                      </a:r>
                      <a:endParaRPr sz="1400">
                        <a:latin typeface="Times New Roman" panose="02020603050405020304" pitchFamily="18" charset="0"/>
                        <a:cs typeface="Times New Roman" panose="02020603050405020304" pitchFamily="18" charset="0"/>
                      </a:endParaRPr>
                    </a:p>
                  </a:txBody>
                  <a:tcPr marL="0" marR="0" marT="4381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710" algn="just">
                        <a:lnSpc>
                          <a:spcPct val="100000"/>
                        </a:lnSpc>
                        <a:spcBef>
                          <a:spcPts val="345"/>
                        </a:spcBef>
                      </a:pPr>
                      <a:r>
                        <a:rPr sz="1400" spc="-10" dirty="0">
                          <a:latin typeface="Times New Roman" panose="02020603050405020304" pitchFamily="18" charset="0"/>
                          <a:cs typeface="Times New Roman" panose="02020603050405020304" pitchFamily="18" charset="0"/>
                        </a:rPr>
                        <a:t>Abstract</a:t>
                      </a:r>
                      <a:endParaRPr sz="1400" dirty="0">
                        <a:latin typeface="Times New Roman" panose="02020603050405020304" pitchFamily="18" charset="0"/>
                        <a:cs typeface="Times New Roman" panose="02020603050405020304" pitchFamily="18" charset="0"/>
                      </a:endParaRPr>
                    </a:p>
                  </a:txBody>
                  <a:tcPr marL="0" marR="0" marT="4381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7155" algn="just">
                        <a:lnSpc>
                          <a:spcPct val="100000"/>
                        </a:lnSpc>
                        <a:spcBef>
                          <a:spcPts val="345"/>
                        </a:spcBef>
                      </a:pPr>
                      <a:r>
                        <a:rPr sz="1400" spc="-10" dirty="0">
                          <a:latin typeface="Times New Roman" panose="02020603050405020304" pitchFamily="18" charset="0"/>
                          <a:cs typeface="Times New Roman" panose="02020603050405020304" pitchFamily="18" charset="0"/>
                        </a:rPr>
                        <a:t>Completed</a:t>
                      </a:r>
                      <a:endParaRPr sz="1400">
                        <a:latin typeface="Times New Roman" panose="02020603050405020304" pitchFamily="18" charset="0"/>
                        <a:cs typeface="Times New Roman" panose="02020603050405020304" pitchFamily="18" charset="0"/>
                      </a:endParaRPr>
                    </a:p>
                  </a:txBody>
                  <a:tcPr marL="0" marR="0" marT="4381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370205">
                <a:tc>
                  <a:txBody>
                    <a:bodyPr/>
                    <a:lstStyle/>
                    <a:p>
                      <a:pPr marL="92710" algn="just">
                        <a:lnSpc>
                          <a:spcPct val="100000"/>
                        </a:lnSpc>
                        <a:spcBef>
                          <a:spcPts val="350"/>
                        </a:spcBef>
                      </a:pPr>
                      <a:r>
                        <a:rPr sz="1400" spc="-25" dirty="0">
                          <a:latin typeface="Times New Roman" panose="02020603050405020304" pitchFamily="18" charset="0"/>
                          <a:cs typeface="Times New Roman" panose="02020603050405020304" pitchFamily="18" charset="0"/>
                        </a:rPr>
                        <a:t>3.</a:t>
                      </a:r>
                      <a:endParaRPr sz="1400">
                        <a:latin typeface="Times New Roman" panose="02020603050405020304" pitchFamily="18" charset="0"/>
                        <a:cs typeface="Times New Roman" panose="02020603050405020304" pitchFamily="18" charset="0"/>
                      </a:endParaRPr>
                    </a:p>
                  </a:txBody>
                  <a:tcPr marL="0" marR="0" marT="4445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2710" algn="just">
                        <a:lnSpc>
                          <a:spcPct val="100000"/>
                        </a:lnSpc>
                        <a:spcBef>
                          <a:spcPts val="350"/>
                        </a:spcBef>
                      </a:pPr>
                      <a:r>
                        <a:rPr sz="1400" dirty="0" smtClean="0">
                          <a:latin typeface="Times New Roman" panose="02020603050405020304" pitchFamily="18" charset="0"/>
                          <a:cs typeface="Times New Roman" panose="02020603050405020304" pitchFamily="18" charset="0"/>
                        </a:rPr>
                        <a:t>Data</a:t>
                      </a:r>
                      <a:r>
                        <a:rPr sz="1400" spc="-20" dirty="0" smtClean="0">
                          <a:latin typeface="Times New Roman" panose="02020603050405020304" pitchFamily="18" charset="0"/>
                          <a:cs typeface="Times New Roman" panose="02020603050405020304" pitchFamily="18" charset="0"/>
                        </a:rPr>
                        <a:t>sets</a:t>
                      </a:r>
                      <a:endParaRPr sz="1400" dirty="0">
                        <a:latin typeface="Times New Roman" panose="02020603050405020304" pitchFamily="18" charset="0"/>
                        <a:cs typeface="Times New Roman" panose="02020603050405020304" pitchFamily="18" charset="0"/>
                      </a:endParaRPr>
                    </a:p>
                  </a:txBody>
                  <a:tcPr marL="0" marR="0" marT="4445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7155" algn="just">
                        <a:lnSpc>
                          <a:spcPct val="100000"/>
                        </a:lnSpc>
                        <a:spcBef>
                          <a:spcPts val="350"/>
                        </a:spcBef>
                      </a:pPr>
                      <a:r>
                        <a:rPr sz="1400" dirty="0">
                          <a:latin typeface="Times New Roman" panose="02020603050405020304" pitchFamily="18" charset="0"/>
                          <a:cs typeface="Times New Roman" panose="02020603050405020304" pitchFamily="18" charset="0"/>
                        </a:rPr>
                        <a:t>In</a:t>
                      </a:r>
                      <a:r>
                        <a:rPr sz="1400" spc="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Progress</a:t>
                      </a:r>
                      <a:endParaRPr sz="1400" dirty="0">
                        <a:latin typeface="Times New Roman" panose="02020603050405020304" pitchFamily="18" charset="0"/>
                        <a:cs typeface="Times New Roman" panose="02020603050405020304" pitchFamily="18" charset="0"/>
                      </a:endParaRPr>
                    </a:p>
                  </a:txBody>
                  <a:tcPr marL="0" marR="0" marT="4445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r h="370840">
                <a:tc>
                  <a:txBody>
                    <a:bodyPr/>
                    <a:lstStyle/>
                    <a:p>
                      <a:pPr>
                        <a:lnSpc>
                          <a:spcPct val="100000"/>
                        </a:lnSpc>
                      </a:pPr>
                      <a:endParaRPr sz="14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400" dirty="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400" dirty="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r>
            </a:tbl>
          </a:graphicData>
        </a:graphic>
      </p:graphicFrame>
      <p:sp>
        <p:nvSpPr>
          <p:cNvPr id="4" name="object 4"/>
          <p:cNvSpPr txBox="1"/>
          <p:nvPr/>
        </p:nvSpPr>
        <p:spPr>
          <a:xfrm>
            <a:off x="1292478" y="3987482"/>
            <a:ext cx="2353310" cy="243204"/>
          </a:xfrm>
          <a:prstGeom prst="rect">
            <a:avLst/>
          </a:prstGeom>
        </p:spPr>
        <p:txBody>
          <a:bodyPr vert="horz" wrap="square" lIns="0" tIns="15875" rIns="0" bIns="0" rtlCol="0">
            <a:spAutoFit/>
          </a:bodyPr>
          <a:lstStyle/>
          <a:p>
            <a:pPr marL="12700">
              <a:lnSpc>
                <a:spcPct val="100000"/>
              </a:lnSpc>
              <a:spcBef>
                <a:spcPts val="125"/>
              </a:spcBef>
            </a:pPr>
            <a:r>
              <a:rPr sz="1400" dirty="0">
                <a:solidFill>
                  <a:srgbClr val="FF0000"/>
                </a:solidFill>
                <a:latin typeface="Arial MT"/>
                <a:cs typeface="Arial MT"/>
              </a:rPr>
              <a:t>Note:</a:t>
            </a:r>
            <a:r>
              <a:rPr sz="1400" spc="-30" dirty="0">
                <a:solidFill>
                  <a:srgbClr val="FF0000"/>
                </a:solidFill>
                <a:latin typeface="Arial MT"/>
                <a:cs typeface="Arial MT"/>
              </a:rPr>
              <a:t> </a:t>
            </a:r>
            <a:r>
              <a:rPr sz="1400" dirty="0">
                <a:solidFill>
                  <a:srgbClr val="FF0000"/>
                </a:solidFill>
                <a:latin typeface="Arial MT"/>
                <a:cs typeface="Arial MT"/>
              </a:rPr>
              <a:t>Submit</a:t>
            </a:r>
            <a:r>
              <a:rPr sz="1400" spc="275" dirty="0">
                <a:solidFill>
                  <a:srgbClr val="FF0000"/>
                </a:solidFill>
                <a:latin typeface="Arial MT"/>
                <a:cs typeface="Arial MT"/>
              </a:rPr>
              <a:t> </a:t>
            </a:r>
            <a:r>
              <a:rPr sz="1400" dirty="0">
                <a:solidFill>
                  <a:srgbClr val="FF0000"/>
                </a:solidFill>
                <a:latin typeface="Arial MT"/>
                <a:cs typeface="Arial MT"/>
              </a:rPr>
              <a:t>Form</a:t>
            </a:r>
            <a:r>
              <a:rPr sz="1400" spc="-145" dirty="0">
                <a:solidFill>
                  <a:srgbClr val="FF0000"/>
                </a:solidFill>
                <a:latin typeface="Arial MT"/>
                <a:cs typeface="Arial MT"/>
              </a:rPr>
              <a:t> </a:t>
            </a:r>
            <a:r>
              <a:rPr sz="1400" dirty="0">
                <a:solidFill>
                  <a:srgbClr val="FF0000"/>
                </a:solidFill>
                <a:latin typeface="Arial MT"/>
                <a:cs typeface="Arial MT"/>
              </a:rPr>
              <a:t>1,2</a:t>
            </a:r>
            <a:r>
              <a:rPr sz="1400" spc="-55" dirty="0">
                <a:solidFill>
                  <a:srgbClr val="FF0000"/>
                </a:solidFill>
                <a:latin typeface="Arial MT"/>
                <a:cs typeface="Arial MT"/>
              </a:rPr>
              <a:t> </a:t>
            </a:r>
            <a:r>
              <a:rPr sz="1400" dirty="0">
                <a:solidFill>
                  <a:srgbClr val="FF0000"/>
                </a:solidFill>
                <a:latin typeface="Arial MT"/>
                <a:cs typeface="Arial MT"/>
              </a:rPr>
              <a:t>and</a:t>
            </a:r>
            <a:r>
              <a:rPr sz="1400" spc="100" dirty="0">
                <a:solidFill>
                  <a:srgbClr val="FF0000"/>
                </a:solidFill>
                <a:latin typeface="Arial MT"/>
                <a:cs typeface="Arial MT"/>
              </a:rPr>
              <a:t> </a:t>
            </a:r>
            <a:r>
              <a:rPr sz="1400" spc="-50" dirty="0">
                <a:solidFill>
                  <a:srgbClr val="FF0000"/>
                </a:solidFill>
                <a:latin typeface="Arial MT"/>
                <a:cs typeface="Arial MT"/>
              </a:rPr>
              <a:t>3</a:t>
            </a:r>
            <a:endParaRPr sz="14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743106"/>
            <a:ext cx="4297680" cy="671401"/>
          </a:xfrm>
          <a:prstGeom prst="rect">
            <a:avLst/>
          </a:prstGeom>
        </p:spPr>
        <p:txBody>
          <a:bodyPr vert="horz" wrap="square" lIns="0" tIns="116268" rIns="0" bIns="0" rtlCol="0">
            <a:spAutoFit/>
          </a:bodyPr>
          <a:lstStyle/>
          <a:p>
            <a:pPr marL="985520" algn="just">
              <a:lnSpc>
                <a:spcPct val="100000"/>
              </a:lnSpc>
              <a:spcBef>
                <a:spcPts val="105"/>
              </a:spcBef>
            </a:pPr>
            <a:r>
              <a:rPr spc="135" dirty="0">
                <a:latin typeface="Times New Roman" panose="02020603050405020304" pitchFamily="18" charset="0"/>
                <a:cs typeface="Times New Roman" panose="02020603050405020304" pitchFamily="18" charset="0"/>
              </a:rPr>
              <a:t>References</a:t>
            </a:r>
            <a:endParaRPr spc="135"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ftr" sz="quarter" idx="5"/>
          </p:nvPr>
        </p:nvSpPr>
        <p:spPr>
          <a:prstGeom prst="rect">
            <a:avLst/>
          </a:prstGeom>
        </p:spPr>
        <p:txBody>
          <a:bodyPr vert="horz" wrap="square" lIns="0" tIns="12700" rIns="0" bIns="0" rtlCol="0">
            <a:spAutoFit/>
          </a:bodyPr>
          <a:lstStyle/>
          <a:p>
            <a:pPr marL="812800" marR="5080" indent="-800735">
              <a:lnSpc>
                <a:spcPts val="1430"/>
              </a:lnSpc>
              <a:spcBef>
                <a:spcPts val="100"/>
              </a:spcBef>
            </a:pPr>
            <a:r>
              <a:rPr spc="-10" dirty="0"/>
              <a:t>Department</a:t>
            </a:r>
            <a:r>
              <a:rPr spc="50" dirty="0"/>
              <a:t> </a:t>
            </a:r>
            <a:r>
              <a:rPr dirty="0"/>
              <a:t>of</a:t>
            </a:r>
            <a:r>
              <a:rPr spc="-25" dirty="0"/>
              <a:t> </a:t>
            </a:r>
            <a:r>
              <a:rPr spc="-10" dirty="0"/>
              <a:t>Computer</a:t>
            </a:r>
            <a:r>
              <a:rPr spc="60" dirty="0"/>
              <a:t> </a:t>
            </a:r>
            <a:r>
              <a:rPr dirty="0"/>
              <a:t>Science</a:t>
            </a:r>
            <a:r>
              <a:rPr spc="-65" dirty="0"/>
              <a:t> </a:t>
            </a:r>
            <a:r>
              <a:rPr spc="-25" dirty="0"/>
              <a:t>and </a:t>
            </a:r>
            <a:r>
              <a:rPr spc="-10" dirty="0"/>
              <a:t>Engineering</a:t>
            </a:r>
            <a:endParaRPr spc="-10" dirty="0"/>
          </a:p>
        </p:txBody>
      </p:sp>
      <p:sp>
        <p:nvSpPr>
          <p:cNvPr id="5" name="object 5"/>
          <p:cNvSpPr txBox="1">
            <a:spLocks noGrp="1"/>
          </p:cNvSpPr>
          <p:nvPr>
            <p:ph type="sldNum" sz="quarter" idx="7"/>
          </p:nvPr>
        </p:nvSpPr>
        <p:spPr>
          <a:prstGeom prst="rect">
            <a:avLst/>
          </a:prstGeom>
        </p:spPr>
        <p:txBody>
          <a:bodyPr vert="horz" wrap="square" lIns="0" tIns="5715" rIns="0" bIns="0" rtlCol="0">
            <a:spAutoFit/>
          </a:bodyPr>
          <a:lstStyle/>
          <a:p>
            <a:pPr marL="57150">
              <a:lnSpc>
                <a:spcPct val="100000"/>
              </a:lnSpc>
              <a:spcBef>
                <a:spcPts val="45"/>
              </a:spcBef>
            </a:pPr>
            <a:fld id="{81D60167-4931-47E6-BA6A-407CBD079E47}" type="slidenum">
              <a:rPr dirty="0"/>
            </a:fld>
            <a:endParaRPr dirty="0"/>
          </a:p>
        </p:txBody>
      </p:sp>
      <p:sp>
        <p:nvSpPr>
          <p:cNvPr id="3" name="object 3"/>
          <p:cNvSpPr txBox="1"/>
          <p:nvPr/>
        </p:nvSpPr>
        <p:spPr>
          <a:xfrm>
            <a:off x="604837" y="1810067"/>
            <a:ext cx="8209280" cy="1747520"/>
          </a:xfrm>
          <a:prstGeom prst="rect">
            <a:avLst/>
          </a:prstGeom>
        </p:spPr>
        <p:txBody>
          <a:bodyPr vert="horz" wrap="square" lIns="0" tIns="15875" rIns="0" bIns="0" rtlCol="0">
            <a:spAutoFit/>
          </a:bodyPr>
          <a:lstStyle/>
          <a:p>
            <a:pPr marL="403225" indent="-390525" algn="just">
              <a:lnSpc>
                <a:spcPct val="100000"/>
              </a:lnSpc>
              <a:spcBef>
                <a:spcPts val="125"/>
              </a:spcBef>
              <a:buAutoNum type="arabicPeriod"/>
              <a:tabLst>
                <a:tab pos="403225" algn="l"/>
              </a:tabLst>
            </a:pPr>
            <a:r>
              <a:rPr sz="1400" dirty="0">
                <a:latin typeface="Times New Roman" panose="02020603050405020304" pitchFamily="18" charset="0"/>
                <a:cs typeface="Times New Roman" panose="02020603050405020304" pitchFamily="18" charset="0"/>
              </a:rPr>
              <a:t>Amrutha</a:t>
            </a:r>
            <a:r>
              <a:rPr sz="1400" spc="9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C.V,</a:t>
            </a:r>
            <a:r>
              <a:rPr sz="1400" spc="-6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a:t>
            </a:r>
            <a:r>
              <a:rPr sz="1400" spc="3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Jyotsna,</a:t>
            </a:r>
            <a:r>
              <a:rPr sz="1400" spc="-6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Amudha</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J.</a:t>
            </a:r>
            <a:r>
              <a:rPr sz="1400" spc="3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t>
            </a:r>
            <a:r>
              <a:rPr sz="1400" b="1" dirty="0">
                <a:latin typeface="Times New Roman" panose="02020603050405020304" pitchFamily="18" charset="0"/>
                <a:cs typeface="Times New Roman" panose="02020603050405020304" pitchFamily="18" charset="0"/>
              </a:rPr>
              <a:t>Deep</a:t>
            </a:r>
            <a:r>
              <a:rPr sz="1400" b="1" spc="-18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Learning</a:t>
            </a:r>
            <a:r>
              <a:rPr sz="1400" b="1" spc="-18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Approach</a:t>
            </a:r>
            <a:r>
              <a:rPr sz="1400" b="1" spc="-18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for</a:t>
            </a:r>
            <a:r>
              <a:rPr sz="1400" b="1" spc="-75" dirty="0">
                <a:latin typeface="Times New Roman" panose="02020603050405020304" pitchFamily="18" charset="0"/>
                <a:cs typeface="Times New Roman" panose="02020603050405020304" pitchFamily="18" charset="0"/>
              </a:rPr>
              <a:t> </a:t>
            </a:r>
            <a:r>
              <a:rPr sz="1400" b="1" spc="-10" dirty="0">
                <a:latin typeface="Times New Roman" panose="02020603050405020304" pitchFamily="18" charset="0"/>
                <a:cs typeface="Times New Roman" panose="02020603050405020304" pitchFamily="18" charset="0"/>
              </a:rPr>
              <a:t>Suspicious</a:t>
            </a:r>
            <a:endParaRPr sz="1400" dirty="0">
              <a:latin typeface="Times New Roman" panose="02020603050405020304" pitchFamily="18" charset="0"/>
              <a:cs typeface="Times New Roman" panose="02020603050405020304" pitchFamily="18" charset="0"/>
            </a:endParaRPr>
          </a:p>
          <a:p>
            <a:pPr marL="355600" marR="86360" algn="just">
              <a:lnSpc>
                <a:spcPts val="1650"/>
              </a:lnSpc>
              <a:spcBef>
                <a:spcPts val="130"/>
              </a:spcBef>
              <a:tabLst>
                <a:tab pos="2052955" algn="l"/>
              </a:tabLst>
            </a:pPr>
            <a:r>
              <a:rPr sz="1400" b="1" spc="-10" dirty="0">
                <a:latin typeface="Times New Roman" panose="02020603050405020304" pitchFamily="18" charset="0"/>
                <a:cs typeface="Times New Roman" panose="02020603050405020304" pitchFamily="18" charset="0"/>
              </a:rPr>
              <a:t>Activity</a:t>
            </a:r>
            <a:r>
              <a:rPr sz="1400" b="1" spc="-40" dirty="0">
                <a:latin typeface="Times New Roman" panose="02020603050405020304" pitchFamily="18" charset="0"/>
                <a:cs typeface="Times New Roman" panose="02020603050405020304" pitchFamily="18" charset="0"/>
              </a:rPr>
              <a:t> </a:t>
            </a:r>
            <a:r>
              <a:rPr sz="1400" b="1" spc="-10" dirty="0">
                <a:latin typeface="Times New Roman" panose="02020603050405020304" pitchFamily="18" charset="0"/>
                <a:cs typeface="Times New Roman" panose="02020603050405020304" pitchFamily="18" charset="0"/>
              </a:rPr>
              <a:t>Detection</a:t>
            </a:r>
            <a:r>
              <a:rPr lang="en-US" altLang="" sz="1400" b="1" spc="-1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from</a:t>
            </a:r>
            <a:r>
              <a:rPr sz="1400" b="1" spc="-8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Surveillance</a:t>
            </a:r>
            <a:r>
              <a:rPr sz="1400" b="1" spc="-14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Video”</a:t>
            </a:r>
            <a:r>
              <a:rPr sz="1400" b="1" spc="-9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Dept.</a:t>
            </a:r>
            <a:r>
              <a:rPr sz="1400" spc="-114"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of</a:t>
            </a:r>
            <a:r>
              <a:rPr sz="1400" spc="8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Computer</a:t>
            </a:r>
            <a:r>
              <a:rPr sz="1400" spc="-1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Science</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&amp;</a:t>
            </a:r>
            <a:r>
              <a:rPr sz="1400" spc="4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Engineering,</a:t>
            </a:r>
            <a:r>
              <a:rPr sz="1400" spc="-114"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Amrita </a:t>
            </a:r>
            <a:r>
              <a:rPr sz="1400" dirty="0">
                <a:latin typeface="Times New Roman" panose="02020603050405020304" pitchFamily="18" charset="0"/>
                <a:cs typeface="Times New Roman" panose="02020603050405020304" pitchFamily="18" charset="0"/>
              </a:rPr>
              <a:t>School</a:t>
            </a:r>
            <a:r>
              <a:rPr sz="1400" spc="26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of </a:t>
            </a:r>
            <a:r>
              <a:rPr sz="1400" spc="-10" dirty="0">
                <a:latin typeface="Times New Roman" panose="02020603050405020304" pitchFamily="18" charset="0"/>
                <a:cs typeface="Times New Roman" panose="02020603050405020304" pitchFamily="18" charset="0"/>
              </a:rPr>
              <a:t>Engineering,</a:t>
            </a:r>
            <a:r>
              <a:rPr sz="1400" spc="-6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Bengaluru,</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Amrita</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Vishwa</a:t>
            </a:r>
            <a:r>
              <a:rPr sz="1400" spc="-2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Vidyapeetham,</a:t>
            </a:r>
            <a:r>
              <a:rPr sz="1400" spc="-16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India.</a:t>
            </a:r>
            <a:endParaRPr sz="1400" dirty="0">
              <a:latin typeface="Times New Roman" panose="02020603050405020304" pitchFamily="18" charset="0"/>
              <a:cs typeface="Times New Roman" panose="02020603050405020304" pitchFamily="18" charset="0"/>
            </a:endParaRPr>
          </a:p>
          <a:p>
            <a:pPr algn="just">
              <a:lnSpc>
                <a:spcPct val="100000"/>
              </a:lnSpc>
            </a:pPr>
            <a:endParaRPr sz="1400" dirty="0">
              <a:latin typeface="Times New Roman" panose="02020603050405020304" pitchFamily="18" charset="0"/>
              <a:cs typeface="Times New Roman" panose="02020603050405020304" pitchFamily="18" charset="0"/>
            </a:endParaRPr>
          </a:p>
          <a:p>
            <a:pPr marL="355600" marR="5080" indent="-343535" algn="just">
              <a:lnSpc>
                <a:spcPts val="1660"/>
              </a:lnSpc>
              <a:buAutoNum type="arabicPeriod" startAt="2"/>
              <a:tabLst>
                <a:tab pos="355600" algn="l"/>
              </a:tabLst>
            </a:pPr>
            <a:r>
              <a:rPr sz="1400" spc="-10" dirty="0">
                <a:latin typeface="Times New Roman" panose="02020603050405020304" pitchFamily="18" charset="0"/>
                <a:cs typeface="Times New Roman" panose="02020603050405020304" pitchFamily="18" charset="0"/>
              </a:rPr>
              <a:t>Ms.U.M.Kamthe,</a:t>
            </a:r>
            <a:r>
              <a:rPr sz="1400" spc="8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Dr.</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C.G.Patil</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t>
            </a:r>
            <a:r>
              <a:rPr sz="1400" spc="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Suspicious</a:t>
            </a:r>
            <a:r>
              <a:rPr sz="1400" b="1" spc="-18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Activity</a:t>
            </a:r>
            <a:r>
              <a:rPr sz="1400" b="1" spc="-1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Recognition</a:t>
            </a:r>
            <a:r>
              <a:rPr sz="1400" b="1" spc="-18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in</a:t>
            </a:r>
            <a:r>
              <a:rPr sz="1400" b="1" spc="-2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Video</a:t>
            </a:r>
            <a:r>
              <a:rPr sz="1400" b="1" spc="-10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Surveillance</a:t>
            </a:r>
            <a:r>
              <a:rPr sz="1400" b="1" spc="-180" dirty="0">
                <a:latin typeface="Times New Roman" panose="02020603050405020304" pitchFamily="18" charset="0"/>
                <a:cs typeface="Times New Roman" panose="02020603050405020304" pitchFamily="18" charset="0"/>
              </a:rPr>
              <a:t> </a:t>
            </a:r>
            <a:r>
              <a:rPr sz="1400" b="1" spc="-10" dirty="0">
                <a:latin typeface="Times New Roman" panose="02020603050405020304" pitchFamily="18" charset="0"/>
                <a:cs typeface="Times New Roman" panose="02020603050405020304" pitchFamily="18" charset="0"/>
              </a:rPr>
              <a:t>System</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Dept.</a:t>
            </a:r>
            <a:r>
              <a:rPr sz="1400" spc="-8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of</a:t>
            </a:r>
            <a:r>
              <a:rPr sz="1400" spc="-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a:t>
            </a:r>
            <a:r>
              <a:rPr sz="1400" spc="6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&amp;</a:t>
            </a:r>
            <a:r>
              <a:rPr sz="1400" spc="6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TC</a:t>
            </a:r>
            <a:r>
              <a:rPr sz="1400" spc="-3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SAE,</a:t>
            </a:r>
            <a:r>
              <a:rPr sz="1400" spc="-16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Pune,</a:t>
            </a:r>
            <a:r>
              <a:rPr sz="1400" spc="1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India.</a:t>
            </a:r>
            <a:endParaRPr sz="1400" dirty="0">
              <a:latin typeface="Times New Roman" panose="02020603050405020304" pitchFamily="18" charset="0"/>
              <a:cs typeface="Times New Roman" panose="02020603050405020304" pitchFamily="18" charset="0"/>
            </a:endParaRPr>
          </a:p>
          <a:p>
            <a:pPr algn="just">
              <a:lnSpc>
                <a:spcPct val="100000"/>
              </a:lnSpc>
              <a:spcBef>
                <a:spcPts val="20"/>
              </a:spcBef>
              <a:buFont typeface="Arial MT"/>
              <a:buAutoNum type="arabicPeriod" startAt="2"/>
            </a:pPr>
            <a:endParaRPr sz="1400" dirty="0">
              <a:latin typeface="Times New Roman" panose="02020603050405020304" pitchFamily="18" charset="0"/>
              <a:cs typeface="Times New Roman" panose="02020603050405020304" pitchFamily="18" charset="0"/>
            </a:endParaRPr>
          </a:p>
          <a:p>
            <a:pPr marL="355600" marR="560070" indent="-343535" algn="just">
              <a:lnSpc>
                <a:spcPct val="101000"/>
              </a:lnSpc>
              <a:buAutoNum type="arabicPeriod" startAt="2"/>
              <a:tabLst>
                <a:tab pos="355600" algn="l"/>
              </a:tabLst>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3662</Words>
  <Application>WPS Presentation</Application>
  <PresentationFormat>On-screen Show (16:9)</PresentationFormat>
  <Paragraphs>143</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Georgia</vt:lpstr>
      <vt:lpstr>Calibri</vt:lpstr>
      <vt:lpstr>Times New Roman</vt:lpstr>
      <vt:lpstr>Arial MT</vt:lpstr>
      <vt:lpstr>Times New Roman</vt:lpstr>
      <vt:lpstr>Microsoft YaHei</vt:lpstr>
      <vt:lpstr>Arial Unicode MS</vt:lpstr>
      <vt:lpstr>Office Theme</vt:lpstr>
      <vt:lpstr>        DIGITAL  WATCHMAN          USING  DEEP LEARNING</vt:lpstr>
      <vt:lpstr>Introduction</vt:lpstr>
      <vt:lpstr>Literature</vt:lpstr>
      <vt:lpstr>Problem Statement</vt:lpstr>
      <vt:lpstr>Proposed Method</vt:lpstr>
      <vt:lpstr>Proposed Method</vt:lpstr>
      <vt:lpstr>Project status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WATCHMAN USING DEEP LEARNING</dc:title>
  <dc:creator/>
  <cp:lastModifiedBy>Likitha V</cp:lastModifiedBy>
  <cp:revision>25</cp:revision>
  <dcterms:created xsi:type="dcterms:W3CDTF">2023-09-05T19:00:00Z</dcterms:created>
  <dcterms:modified xsi:type="dcterms:W3CDTF">2023-10-19T20:58:22Z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2023-09-01T11:00:00Z</vt:filetime>
  </property>
  <property fmtid="{D5CDD505-2E9C-101B-9397-08002B2CF9AE}" pid="3" name="LastSaved">
    <vt:filetime>2023-09-05T11:00:00Z</vt:filetime>
  </property>
  <property fmtid="{D5CDD505-2E9C-101B-9397-08002B2CF9AE}" pid="4" name="ICV">
    <vt:lpwstr>29A6C221F3B24F0C9D51403088053B5D_12</vt:lpwstr>
  </property>
  <property fmtid="{D5CDD505-2E9C-101B-9397-08002B2CF9AE}" pid="5" name="KSOProductBuildVer">
    <vt:lpwstr>1033-12.2.0.13266</vt:lpwstr>
  </property>
</Properties>
</file>