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147470489" r:id="rId2"/>
    <p:sldId id="2147470492" r:id="rId3"/>
    <p:sldId id="2147470493" r:id="rId4"/>
    <p:sldId id="2147470494" r:id="rId5"/>
    <p:sldId id="2147470498" r:id="rId6"/>
    <p:sldId id="2147470508" r:id="rId7"/>
    <p:sldId id="2147470509" r:id="rId8"/>
    <p:sldId id="2147470510" r:id="rId9"/>
    <p:sldId id="2147470511" r:id="rId10"/>
    <p:sldId id="2147470507" r:id="rId11"/>
    <p:sldId id="2147470491" r:id="rId12"/>
    <p:sldId id="2147470487" r:id="rId13"/>
    <p:sldId id="2147470512" r:id="rId14"/>
    <p:sldId id="2147470514" r:id="rId15"/>
    <p:sldId id="2147470515" r:id="rId16"/>
    <p:sldId id="21474705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6CC-C870-407C-ABAA-C5E2A61DAC95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58F7-DA7C-401D-A830-B445F086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258F7-DA7C-401D-A830-B445F0869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P.Sree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Likithaa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AI &amp; ML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Chennai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FFBAC-BFCB-A5BB-5D82-52D50314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D4EFD-B97D-8C6A-0A92-7F3316756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61833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Lacked integrating of patient metadata for more context aware diagnosis.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Zero shot approach not validated on diverse real-world clinical dataset.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Report generation not quantitatively aligned with actual radiologist findings.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Focused only on TB and pneumonia, missing broader multi-disease coverage.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Did not propose concrete solutions to mitigate identified biases.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B40F0-C14A-1B17-D642-803FBC40B9B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B732F-BDC6-F810-C577-FD9168F9D58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419FD9-AD7D-E85D-FACE-2E337EAB9C1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40165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Data Collection &amp; Preprocessing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Vision-Language Model Integration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Disease Classification &amp; Zero Shot Queries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Report Generation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Explainability Module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Evaluation &amp; Metrics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Deployment  </a:t>
            </a: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Collection &amp; Preprocessing Module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Load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Openl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 Dataset (X – rays + reports + metadata)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Clean reports, normalize images, prepare labels.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D2455C8-F36A-D858-D0FA-90169AB2199A}"/>
              </a:ext>
            </a:extLst>
          </p:cNvPr>
          <p:cNvSpPr txBox="1">
            <a:spLocks/>
          </p:cNvSpPr>
          <p:nvPr/>
        </p:nvSpPr>
        <p:spPr>
          <a:xfrm>
            <a:off x="255996" y="3581400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Vision-Language model Module </a:t>
            </a:r>
            <a:endParaRPr lang="en-US" dirty="0">
              <a:solidFill>
                <a:srgbClr val="1C389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 pretrained VLM 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BioViL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-T/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CheXzero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Fine Tune on image-text pairs for chest X-ray tasks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D6D75-165B-5E6B-F9AD-794513BF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6FC6D8-A0B8-050C-67B8-F71C24BB9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Disease Classification &amp; Zero Shot Queries Module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</a:rPr>
              <a:t>Predict multiple lung diseases.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</a:rPr>
              <a:t>Support text-based queries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49AFE-740A-DAB1-AAA8-814BC202152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B31602-AF4B-977E-BC9F-2727B777D88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B8F03-2712-C69A-CC60-BE0D75E4D7B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A9BAC37-D553-CBA3-A9E5-E5D4F32D31F9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033ADE-E2FE-545E-E4ED-EC00499AEA51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E8DBA35-9945-C73B-C49F-12C0A9A9AF23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353D0D1-EAEB-90EA-98F9-3DE39514B630}"/>
              </a:ext>
            </a:extLst>
          </p:cNvPr>
          <p:cNvSpPr txBox="1">
            <a:spLocks/>
          </p:cNvSpPr>
          <p:nvPr/>
        </p:nvSpPr>
        <p:spPr>
          <a:xfrm>
            <a:off x="255996" y="3532880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Report Generation Module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Generate radiology-style impressions from chest X-rays.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Compare generated vs ground truth reports.</a:t>
            </a: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8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EE2D2-5110-001A-6B79-27DFB3651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60688-BDD1-645B-FE0E-D5B30E927F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Explainability Module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Apply Grad-CAM/ attention maps.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Align visual heatmaps with report keywords.</a:t>
            </a: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62F44-069D-3375-A168-53FAD8987BE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18AE8C-9F6B-CA8B-EAD9-157B00EDD2F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4B5506-05D1-C7B4-2B3F-E5D45BE1ADB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093CFF5-E43A-1488-99AF-9E96FCF5A84D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20E8143-108B-D039-285E-F8AA989C8904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EF61216-7C21-4DA8-649D-6DD543D42C92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BA83CCA-1DB2-637E-478F-FE2124BA9DED}"/>
              </a:ext>
            </a:extLst>
          </p:cNvPr>
          <p:cNvSpPr txBox="1">
            <a:spLocks/>
          </p:cNvSpPr>
          <p:nvPr/>
        </p:nvSpPr>
        <p:spPr>
          <a:xfrm>
            <a:off x="255996" y="3532880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Evaluation &amp; Metrics Module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Accuracy, F1-score for disease classification.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BLEU/ROUGE for report generation.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Alignment score for explainability.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B7D7-D873-F900-D153-14335ACF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5ABEC0-2D91-9626-D96C-279DBAAF8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Deployment Module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Streamlit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interface for X-ray upload.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Display predictions, reports, heatmaps and query results.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6A47-6D4D-9D13-FC62-98E203B3549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A07E9E-D2B1-AC7F-B890-36B302087C6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EE8BBF-0BDA-3E5B-AE22-A69A44AA23F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7835A62-8547-84DB-5E6C-4C3DF05B0F69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BE9042D-43D8-A499-167C-BF35EF3827F0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F02759F-999F-3FED-4CE3-B69A0F5164F2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F61A702-8FB6-F6B0-D5CB-02E1AF691402}"/>
              </a:ext>
            </a:extLst>
          </p:cNvPr>
          <p:cNvSpPr txBox="1">
            <a:spLocks/>
          </p:cNvSpPr>
          <p:nvPr/>
        </p:nvSpPr>
        <p:spPr>
          <a:xfrm>
            <a:off x="255996" y="3532880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83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E173-0131-BF73-5848-C1C87F43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85C6D-BCD6-8C7A-4917-65677F451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48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1 – Data Collection and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Preprocessing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2 – Vision-Language Model Setup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3 –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Model Fine Tuning &amp; Classification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4 – Report Generation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5 – Explainability Module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6 – Frontend Dashboard Development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7 –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Testing and Final Deployment 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8ABD-CC95-BBBF-1CC6-45C5D32B9B0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Plan and Timeline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54FA5D-D202-5E29-B039-0C092D5C78C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9C0228-8E40-C6BA-8984-F7F779E6C4F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6330FB-4F4D-3307-6F9A-ABD29603E712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77CF61F-95EA-50AE-4F89-9E4E553D5D82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08447F8-0BBA-0671-1711-81924E448206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4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09433" cy="55867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Chest X-rays are the most common tool for diagnosing lung diseases.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Manual interpretation is slow, error-prone and resource-limited.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Existing AI models acct as black boxes with low trust in real clinics.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Vision-language Models enable explainable, multimodal chest X-ray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29175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To build a multimodal AI system combining chest X-rays and reports.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To provide explainable predictions with heatmaps and aligned text.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To generate radiology-style reports and support natural queries.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78804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Focus on chest X-ray based detection of multiple lung diseases.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Integrate multimodal inputs (X-</a:t>
            </a:r>
            <a:r>
              <a:rPr lang="en-US" b="0" dirty="0" err="1">
                <a:solidFill>
                  <a:schemeClr val="tx1"/>
                </a:solidFill>
              </a:rPr>
              <a:t>rays,reports</a:t>
            </a:r>
            <a:r>
              <a:rPr lang="en-US" b="0" dirty="0">
                <a:solidFill>
                  <a:schemeClr val="tx1"/>
                </a:solidFill>
              </a:rPr>
              <a:t>, metadata) for better accuracy.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Deliver an explainable AI dashboard with predictions, reports and heatmaps.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19E60-DD2B-7720-18C4-9BC9CD84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FAA1A-CDFF-8A20-6077-08A70FC78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H.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Boecking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A. Kather et al., “Making the Black Box speak: Explaining Chest X-ray classification with Vision Language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Models,”IEEE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Journal of Biomedical and Health Informatics, vol: 28, pp. 1021-1032, Mar. 2024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 X. Zhang Y. Liu and K. Wang, “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CheXzero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Training Vision-Language Models without Human Labels for Chest X-ray Interpretation,” Nature Medicine (Elsevier/partner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Jounal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), vol. 29, no. 5, pp. 845-856, may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5775B-B303-51AB-D449-ADC61807E41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1075C8-5D6E-86C0-C78B-3D6AABF6DFD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9FC6DC-B8C2-4378-6C7D-04230AF0F9D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4640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842E-EF87-9422-BCF9-ED2160AC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B91F2-14B0-D8E4-6A59-DCCFE237E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[3] S. Chen, H. Wu and Z. Li, “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BioViL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-T: Vision-Language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PreTraining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for Biomedicine with Chest X-rays and reports,” IEEE Transactions on Medical Imaging (TMI), vol. 43, pp. 112-124, Jan. 2024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J. Xu, R. Zhang and T. He, “Explainable Multimodal AI for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Tubercolosis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and Pneumonia Detection from Chest Radiographs,” Elsevier Computers in Biology and Medicine, vol. 163, Article 107232, Sept.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F4657-BC19-2F71-CB2A-F841C7AEEE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555CF7-1407-3610-BAEB-251B1B8FDC3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CDCA7D-A621-DC53-D607-CB8A5AA0A87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39626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4092-CED5-E4C3-0A90-185110FE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D1A5AE-C609-0134-8B9F-82B13528B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[5] A. Rahman, F. Shaban and P. Kumar, “Towards Trustworthy AI in Radiology: Explainability and Bias Analysis in Chest X-ray Models,” Elsevier Artificial Intelligence in Medicine, vol. 141, Article 102545, Feb. 2024.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158CE-0579-8952-74CC-033037A55AE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15BEE-8E46-9690-A832-7405AE7E113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39AF6-39BE-8A81-51C1-5F25F89D4D5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37620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9350-3A9A-A81B-EB1F-F8E5008A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1FCEB-2E5C-55F5-9CD5-EDB8EC351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Proposed a VLM that explains chest X-ray predictions with text linked heatmaps for better clinical trust.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Introduces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CheXzero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a label-free VLM trained on chest X-rays and reports to achieve zero-shot disease classification.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Developed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BioViL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-T, a multimodal pretraining model that aligns chest X-rays with reports for improved interpretation.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FFEE-0477-BAA4-E6C9-778AB1B2E41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Summary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F65502-AF64-912D-992F-54E9A1C72BD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BFC817-FE70-8113-B06D-F6DBD5BC085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3116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CF6BF-FB2A-7B29-AE8D-EC52A663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7729C4-1B6F-9E17-C5E6-E54F77EC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Presented an explainable multimodal AI that combines radiographs and metadata to detect tuberculosis and pneumonia.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Focused on explainability and bias analysis in chest X-ray AI models to ensure fairness and trustworthy deployment.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3A226-321C-049A-22B9-A4B93AC570D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Summary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E7FC2E-A233-D84C-C47D-E284B0143C3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ADE42-396B-F5A0-163A-D18D7F7BC29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2675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861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Ponnuru Sree Likithaa</cp:lastModifiedBy>
  <cp:revision>23</cp:revision>
  <dcterms:created xsi:type="dcterms:W3CDTF">2024-05-13T10:33:11Z</dcterms:created>
  <dcterms:modified xsi:type="dcterms:W3CDTF">2025-09-16T08:09:48Z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MSIP_Label_2b5eb709-8821-4075-8cfb-371bd0e7c7cf_Enabled">
    <vt:lpwstr>true</vt:lpwstr>
  </property>
  <property fmtid="{D5CDD505-2E9C-101B-9397-08002B2CF9AE}" pid="13" name="MSIP_Label_2b5eb709-8821-4075-8cfb-371bd0e7c7cf_SetDate">
    <vt:lpwstr>2025-09-16T04:27:30Z</vt:lpwstr>
  </property>
  <property fmtid="{D5CDD505-2E9C-101B-9397-08002B2CF9AE}" pid="14" name="MSIP_Label_2b5eb709-8821-4075-8cfb-371bd0e7c7cf_Method">
    <vt:lpwstr>Privileged</vt:lpwstr>
  </property>
  <property fmtid="{D5CDD505-2E9C-101B-9397-08002B2CF9AE}" pid="15" name="MSIP_Label_2b5eb709-8821-4075-8cfb-371bd0e7c7cf_Name">
    <vt:lpwstr>Personal</vt:lpwstr>
  </property>
  <property fmtid="{D5CDD505-2E9C-101B-9397-08002B2CF9AE}" pid="16" name="MSIP_Label_2b5eb709-8821-4075-8cfb-371bd0e7c7cf_SiteId">
    <vt:lpwstr>ff355289-721e-4dd7-a663-afec62ab9d54</vt:lpwstr>
  </property>
  <property fmtid="{D5CDD505-2E9C-101B-9397-08002B2CF9AE}" pid="17" name="MSIP_Label_2b5eb709-8821-4075-8cfb-371bd0e7c7cf_ActionId">
    <vt:lpwstr>34e2b8ee-7802-499e-894e-e43fafa55435</vt:lpwstr>
  </property>
  <property fmtid="{D5CDD505-2E9C-101B-9397-08002B2CF9AE}" pid="18" name="MSIP_Label_2b5eb709-8821-4075-8cfb-371bd0e7c7cf_ContentBits">
    <vt:lpwstr>0</vt:lpwstr>
  </property>
  <property fmtid="{D5CDD505-2E9C-101B-9397-08002B2CF9AE}" pid="19" name="MSIP_Label_2b5eb709-8821-4075-8cfb-371bd0e7c7cf_Tag">
    <vt:lpwstr>10, 0, 1, 1</vt:lpwstr>
  </property>
</Properties>
</file>