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Montserrat 1 Bold" panose="020B0604020202020204" charset="0"/>
      <p:regular r:id="rId10"/>
    </p:embeddedFont>
    <p:embeddedFont>
      <p:font typeface="Montserrat 1" panose="020B0604020202020204" charset="0"/>
      <p:regular r:id="rId11"/>
    </p:embeddedFont>
    <p:embeddedFont>
      <p:font typeface="Montserrat Classic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1 Ultra-Bold" panose="020B0604020202020204" charset="0"/>
      <p:regular r:id="rId17"/>
    </p:embeddedFont>
    <p:embeddedFont>
      <p:font typeface="Montserrat 2 Bold" panose="020B0604020202020204" charset="0"/>
      <p:regular r:id="rId18"/>
    </p:embeddedFont>
    <p:embeddedFont>
      <p:font typeface="Montserrat 1 Semi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0981">
            <a:off x="1994369" y="7063422"/>
            <a:ext cx="2676205" cy="578729"/>
          </a:xfrm>
          <a:custGeom>
            <a:avLst/>
            <a:gdLst/>
            <a:ahLst/>
            <a:cxnLst/>
            <a:rect l="l" t="t" r="r" b="b"/>
            <a:pathLst>
              <a:path w="2676205" h="578729">
                <a:moveTo>
                  <a:pt x="0" y="0"/>
                </a:moveTo>
                <a:lnTo>
                  <a:pt x="2676205" y="0"/>
                </a:lnTo>
                <a:lnTo>
                  <a:pt x="2676205" y="578729"/>
                </a:lnTo>
                <a:lnTo>
                  <a:pt x="0" y="57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64602" y="2141553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8805" y="0"/>
            <a:ext cx="1919790" cy="1919790"/>
            <a:chOff x="0" y="0"/>
            <a:chExt cx="2559720" cy="255972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559720" cy="255972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78787" tIns="78787" rIns="78787" bIns="78787" rtlCol="0" anchor="ctr"/>
              <a:lstStyle/>
              <a:p>
                <a:pPr algn="ctr">
                  <a:lnSpc>
                    <a:spcPts val="207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49459" y="118343"/>
              <a:ext cx="2460802" cy="2323035"/>
            </a:xfrm>
            <a:custGeom>
              <a:avLst/>
              <a:gdLst/>
              <a:ahLst/>
              <a:cxnLst/>
              <a:rect l="l" t="t" r="r" b="b"/>
              <a:pathLst>
                <a:path w="2460802" h="2323035">
                  <a:moveTo>
                    <a:pt x="0" y="0"/>
                  </a:moveTo>
                  <a:lnTo>
                    <a:pt x="2460802" y="0"/>
                  </a:lnTo>
                  <a:lnTo>
                    <a:pt x="2460802" y="2323035"/>
                  </a:lnTo>
                  <a:lnTo>
                    <a:pt x="0" y="2323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5532712" y="-36479"/>
            <a:ext cx="2755288" cy="1992749"/>
          </a:xfrm>
          <a:custGeom>
            <a:avLst/>
            <a:gdLst/>
            <a:ahLst/>
            <a:cxnLst/>
            <a:rect l="l" t="t" r="r" b="b"/>
            <a:pathLst>
              <a:path w="2755288" h="1992749">
                <a:moveTo>
                  <a:pt x="0" y="0"/>
                </a:moveTo>
                <a:lnTo>
                  <a:pt x="2755288" y="0"/>
                </a:lnTo>
                <a:lnTo>
                  <a:pt x="2755288" y="1992748"/>
                </a:lnTo>
                <a:lnTo>
                  <a:pt x="0" y="19927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9203" b="-1906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-26575"/>
            <a:ext cx="18288000" cy="93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9"/>
              </a:lnSpc>
              <a:spcBef>
                <a:spcPct val="0"/>
              </a:spcBef>
            </a:pPr>
            <a:r>
              <a:rPr lang="en-US" sz="5435" b="1" u="none" strike="noStrike">
                <a:solidFill>
                  <a:srgbClr val="3677DF"/>
                </a:solidFill>
                <a:latin typeface="Montserrat 1 Ultra-Bold"/>
                <a:ea typeface="Montserrat 1 Ultra-Bold"/>
                <a:cs typeface="Montserrat 1 Ultra-Bold"/>
                <a:sym typeface="Montserrat 1 Ultra-Bold"/>
              </a:rPr>
              <a:t>GLOBAL ACADEMY OF TECHNOLOGY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47364" y="1000125"/>
            <a:ext cx="10193271" cy="504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7"/>
              </a:lnSpc>
              <a:spcBef>
                <a:spcPct val="0"/>
              </a:spcBef>
            </a:pPr>
            <a:r>
              <a:rPr lang="en-US" sz="1497" b="1">
                <a:solidFill>
                  <a:srgbClr val="000000"/>
                </a:solidFill>
                <a:latin typeface="Montserrat 2 Bold"/>
                <a:ea typeface="Montserrat 2 Bold"/>
                <a:cs typeface="Montserrat 2 Bold"/>
                <a:sym typeface="Montserrat 2 Bold"/>
              </a:rPr>
              <a:t>An Autonomous Institute, Affiliated to VTU Belagavi, Approved by AICTE, Accredited by NAAC with "A" Grade, Ideal Homes Township, Rajarajeshwari Nagar, Bengaluru-560098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5648639"/>
            <a:ext cx="2697652" cy="1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"/>
              </a:lnSpc>
              <a:spcBef>
                <a:spcPct val="0"/>
              </a:spcBef>
            </a:pPr>
            <a:r>
              <a:rPr lang="en-US" sz="1384" u="none" strike="noStrike" spc="182">
                <a:solidFill>
                  <a:srgbClr val="3677D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# BEYOND INNOVATION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6886887" y="2449830"/>
            <a:ext cx="4514225" cy="2938202"/>
          </a:xfrm>
          <a:custGeom>
            <a:avLst/>
            <a:gdLst/>
            <a:ahLst/>
            <a:cxnLst/>
            <a:rect l="l" t="t" r="r" b="b"/>
            <a:pathLst>
              <a:path w="4514225" h="2938202">
                <a:moveTo>
                  <a:pt x="0" y="0"/>
                </a:moveTo>
                <a:lnTo>
                  <a:pt x="4514226" y="0"/>
                </a:lnTo>
                <a:lnTo>
                  <a:pt x="4514226" y="2938202"/>
                </a:lnTo>
                <a:lnTo>
                  <a:pt x="0" y="2938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824" t="-11609" r="-20943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99026" y="5185908"/>
            <a:ext cx="4516042" cy="380100"/>
          </a:xfrm>
          <a:custGeom>
            <a:avLst/>
            <a:gdLst/>
            <a:ahLst/>
            <a:cxnLst/>
            <a:rect l="l" t="t" r="r" b="b"/>
            <a:pathLst>
              <a:path w="4516042" h="380100">
                <a:moveTo>
                  <a:pt x="0" y="0"/>
                </a:moveTo>
                <a:lnTo>
                  <a:pt x="4516042" y="0"/>
                </a:lnTo>
                <a:lnTo>
                  <a:pt x="4516042" y="380100"/>
                </a:lnTo>
                <a:lnTo>
                  <a:pt x="0" y="3801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0915068" y="4965008"/>
            <a:ext cx="973906" cy="846047"/>
          </a:xfrm>
          <a:custGeom>
            <a:avLst/>
            <a:gdLst/>
            <a:ahLst/>
            <a:cxnLst/>
            <a:rect l="l" t="t" r="r" b="b"/>
            <a:pathLst>
              <a:path w="973906" h="846047">
                <a:moveTo>
                  <a:pt x="0" y="0"/>
                </a:moveTo>
                <a:lnTo>
                  <a:pt x="973906" y="0"/>
                </a:lnTo>
                <a:lnTo>
                  <a:pt x="973906" y="846047"/>
                </a:lnTo>
                <a:lnTo>
                  <a:pt x="0" y="84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>
            <a:off x="413722" y="6173005"/>
            <a:ext cx="17874279" cy="1197484"/>
            <a:chOff x="0" y="0"/>
            <a:chExt cx="23591596" cy="159664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91596" cy="1596644"/>
            </a:xfrm>
            <a:custGeom>
              <a:avLst/>
              <a:gdLst/>
              <a:ahLst/>
              <a:cxnLst/>
              <a:rect l="l" t="t" r="r" b="b"/>
              <a:pathLst>
                <a:path w="23591596" h="1596644">
                  <a:moveTo>
                    <a:pt x="0" y="0"/>
                  </a:moveTo>
                  <a:lnTo>
                    <a:pt x="23591596" y="0"/>
                  </a:lnTo>
                  <a:lnTo>
                    <a:pt x="23591596" y="1596644"/>
                  </a:lnTo>
                  <a:lnTo>
                    <a:pt x="0" y="15966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1"/>
              <a:ext cx="23591595" cy="15775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ts val="7019"/>
                </a:lnSpc>
                <a:spcBef>
                  <a:spcPct val="0"/>
                </a:spcBef>
              </a:pPr>
              <a:r>
                <a:rPr lang="en-US" sz="5400" b="1" u="none" strike="noStrike" dirty="0">
                  <a:solidFill>
                    <a:srgbClr val="2254C5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Project Title: </a:t>
              </a:r>
              <a:r>
                <a:rPr lang="en-US" sz="4800" b="1" dirty="0">
                  <a:solidFill>
                    <a:srgbClr val="000000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Fraud Detection in a Cashless Economy</a:t>
              </a:r>
              <a:endParaRPr lang="en-US" sz="4800" b="1" u="none" strike="noStrike" dirty="0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94304" y="7666325"/>
            <a:ext cx="11247348" cy="2312289"/>
            <a:chOff x="0" y="0"/>
            <a:chExt cx="10936616" cy="308305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36616" cy="3083052"/>
            </a:xfrm>
            <a:custGeom>
              <a:avLst/>
              <a:gdLst/>
              <a:ahLst/>
              <a:cxnLst/>
              <a:rect l="l" t="t" r="r" b="b"/>
              <a:pathLst>
                <a:path w="10936616" h="3083052">
                  <a:moveTo>
                    <a:pt x="0" y="0"/>
                  </a:moveTo>
                  <a:lnTo>
                    <a:pt x="10936616" y="0"/>
                  </a:lnTo>
                  <a:lnTo>
                    <a:pt x="10936616" y="3083052"/>
                  </a:lnTo>
                  <a:lnTo>
                    <a:pt x="0" y="3083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0936616" cy="31687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30"/>
                </a:lnSpc>
              </a:pPr>
              <a:r>
                <a:rPr lang="en-US" sz="30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Name</a:t>
              </a:r>
              <a:r>
                <a:rPr lang="en-US" sz="3000" b="1" spc="344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: </a:t>
              </a:r>
              <a:r>
                <a:rPr lang="en-US" sz="3000" b="1" spc="344" dirty="0" err="1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Codelet</a:t>
              </a:r>
              <a:r>
                <a:rPr lang="en-US" sz="3000" b="1" spc="344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 </a:t>
              </a:r>
              <a:endParaRPr lang="en-US" sz="3000" b="1" spc="344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  <a:p>
              <a:pPr algn="l">
                <a:lnSpc>
                  <a:spcPts val="4530"/>
                </a:lnSpc>
              </a:pPr>
              <a:r>
                <a:rPr lang="en-US" sz="30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Number</a:t>
              </a:r>
              <a:r>
                <a:rPr lang="en-US" sz="3000" b="1" spc="344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: HAL 29</a:t>
              </a:r>
              <a:endParaRPr lang="en-US" sz="3000" b="1" spc="344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  <a:p>
              <a:pPr algn="l">
                <a:lnSpc>
                  <a:spcPts val="4530"/>
                </a:lnSpc>
              </a:pPr>
              <a:r>
                <a:rPr lang="en-US" sz="3000" b="1" spc="286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Members: </a:t>
              </a:r>
              <a:r>
                <a:rPr lang="en-US" sz="3000" b="1" spc="286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Likitha DC, </a:t>
              </a:r>
              <a:r>
                <a:rPr lang="en-US" sz="3000" b="1" spc="286" dirty="0" err="1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Mythili</a:t>
              </a:r>
              <a:r>
                <a:rPr lang="en-US" sz="3000" b="1" spc="286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 G, Lakshmi K</a:t>
              </a:r>
              <a:endParaRPr lang="en-US" sz="3000" b="1" spc="286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  <a:p>
              <a:pPr algn="l">
                <a:lnSpc>
                  <a:spcPts val="4530"/>
                </a:lnSpc>
              </a:pPr>
              <a:r>
                <a:rPr lang="en-US" sz="3000" b="1" spc="269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College Name</a:t>
              </a:r>
              <a:r>
                <a:rPr lang="en-US" sz="3000" b="1" spc="269" dirty="0" smtClean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: Global Academy of Technology</a:t>
              </a:r>
              <a:endParaRPr lang="en-US" sz="3000" b="1" spc="269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15280539" y="7760037"/>
            <a:ext cx="3007461" cy="2996525"/>
          </a:xfrm>
          <a:custGeom>
            <a:avLst/>
            <a:gdLst/>
            <a:ahLst/>
            <a:cxnLst/>
            <a:rect l="l" t="t" r="r" b="b"/>
            <a:pathLst>
              <a:path w="3007461" h="2996525">
                <a:moveTo>
                  <a:pt x="0" y="0"/>
                </a:moveTo>
                <a:lnTo>
                  <a:pt x="3007461" y="0"/>
                </a:lnTo>
                <a:lnTo>
                  <a:pt x="3007461" y="2996526"/>
                </a:lnTo>
                <a:lnTo>
                  <a:pt x="0" y="299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413722" y="2598634"/>
            <a:ext cx="4589173" cy="3212421"/>
          </a:xfrm>
          <a:custGeom>
            <a:avLst/>
            <a:gdLst/>
            <a:ahLst/>
            <a:cxnLst/>
            <a:rect l="l" t="t" r="r" b="b"/>
            <a:pathLst>
              <a:path w="4589173" h="3212421">
                <a:moveTo>
                  <a:pt x="0" y="0"/>
                </a:moveTo>
                <a:lnTo>
                  <a:pt x="4589173" y="0"/>
                </a:lnTo>
                <a:lnTo>
                  <a:pt x="4589173" y="3212421"/>
                </a:lnTo>
                <a:lnTo>
                  <a:pt x="0" y="3212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0111" y="4604712"/>
            <a:ext cx="16669689" cy="4955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As economies move towards cashless transactions, fraudsters exploit digital payment 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systems.</a:t>
            </a:r>
          </a:p>
          <a:p>
            <a:pPr marL="647700" lvl="1" indent="-323850" algn="just">
              <a:buFont typeface="Arial"/>
              <a:buChar char="•"/>
            </a:pPr>
            <a:r>
              <a:rPr lang="en-US" sz="3200" dirty="0">
                <a:latin typeface="Montserrat 1" panose="020B0604020202020204" charset="0"/>
              </a:rPr>
              <a:t>T</a:t>
            </a:r>
            <a:r>
              <a:rPr lang="en-US" sz="3200" dirty="0" smtClean="0">
                <a:latin typeface="Montserrat 1" panose="020B0604020202020204" charset="0"/>
              </a:rPr>
              <a:t>he </a:t>
            </a:r>
            <a:r>
              <a:rPr lang="en-US" sz="3200" dirty="0">
                <a:latin typeface="Montserrat 1" panose="020B0604020202020204" charset="0"/>
              </a:rPr>
              <a:t>increasing reliance on digital transactions through credit cards, mobile wallets, UPI, and </a:t>
            </a:r>
            <a:r>
              <a:rPr lang="en-US" sz="3200" dirty="0" err="1">
                <a:latin typeface="Montserrat 1" panose="020B0604020202020204" charset="0"/>
              </a:rPr>
              <a:t>cryptocurrencies</a:t>
            </a:r>
            <a:r>
              <a:rPr lang="en-US" sz="3200" dirty="0">
                <a:latin typeface="Montserrat 1" panose="020B0604020202020204" charset="0"/>
              </a:rPr>
              <a:t> has led to a rise in financial fraud, including identity theft, unauthorized transactions, chargeback fraud, and money laundering.</a:t>
            </a:r>
            <a:endParaRPr lang="en-US" sz="3000" dirty="0" smtClean="0">
              <a:solidFill>
                <a:srgbClr val="000000"/>
              </a:solidFill>
              <a:latin typeface="Montserrat 1" panose="020B0604020202020204" charset="0"/>
              <a:ea typeface="Montserrat 1"/>
              <a:cs typeface="Montserrat 1"/>
              <a:sym typeface="Montserrat 1"/>
            </a:endParaRPr>
          </a:p>
          <a:p>
            <a:pPr marL="647700" lvl="1" indent="-323850" algn="just">
              <a:buFont typeface="Arial"/>
              <a:buChar char="•"/>
            </a:pPr>
            <a:r>
              <a:rPr lang="en-US" sz="3200" dirty="0">
                <a:latin typeface="Montserrat 1" panose="020B0604020202020204" charset="0"/>
              </a:rPr>
              <a:t>Traditional fraud detection systems that rely on rule-based methods struggle to keep pace with evolving fraud tactics</a:t>
            </a:r>
            <a:r>
              <a:rPr lang="en-US" sz="3200" dirty="0" smtClean="0">
                <a:latin typeface="Montserrat 1" panose="020B0604020202020204" charset="0"/>
              </a:rPr>
              <a:t>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 panose="020B0604020202020204" charset="0"/>
                <a:ea typeface="Montserrat 1"/>
                <a:cs typeface="Montserrat 1"/>
                <a:sym typeface="Montserrat 1"/>
              </a:rPr>
              <a:t>The challenge is to detect and prevent these fraudulent transactions effectively.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388303"/>
            <a:ext cx="8413366" cy="278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360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PROBLEM STATEMENT</a:t>
            </a:r>
          </a:p>
        </p:txBody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AutoShape 9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7202829" y="902647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328921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71235" y="1511115"/>
            <a:ext cx="9568716" cy="2134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70"/>
              </a:lnSpc>
            </a:pPr>
            <a:r>
              <a:rPr lang="en-US" sz="12478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900415"/>
            <a:ext cx="16116300" cy="4076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The scope of this solution spans multiple industries, including banking, e-commerce, </a:t>
            </a:r>
            <a:r>
              <a:rPr lang="en-US" sz="3000" dirty="0" err="1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fintech</a:t>
            </a: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, and </a:t>
            </a:r>
            <a:r>
              <a:rPr lang="en-US" sz="3000" dirty="0" err="1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cryptocurrency</a:t>
            </a: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, where fraud detection is crucial for securing digital payments</a:t>
            </a:r>
            <a:r>
              <a:rPr lang="en-US" sz="3000" dirty="0" smtClean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Implementing robust security measures to protect user data and transactions</a:t>
            </a:r>
            <a:r>
              <a:rPr lang="en-US" sz="3000" dirty="0" smtClean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Ensuring that users feel safe and confident while making digital payments</a:t>
            </a:r>
            <a:r>
              <a:rPr lang="en-US" sz="3000" dirty="0" smtClean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Adhering to regulatory guidelines for fraud prevention and data protection.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057979" y="145790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07863" y="1570539"/>
            <a:ext cx="13465012" cy="167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01"/>
              </a:lnSpc>
            </a:pPr>
            <a:r>
              <a:rPr lang="en-US" sz="9786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SOLUTION REVIEW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3226" y="3643816"/>
            <a:ext cx="15243576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The technical approach involves collecting and preprocessing transaction 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data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By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applying AI models to classify fraudulent activities. </a:t>
            </a:r>
            <a:endParaRPr lang="en-US" sz="3000" dirty="0" smtClean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Real-time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processing will be achieved through streaming data pipelines, and flagged transactions will trigger multi-factor authentication or automated blocking. </a:t>
            </a:r>
            <a:endParaRPr lang="en-US" sz="3000" dirty="0" smtClean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Using ML algorithms to analyze transaction patterns and detect anomalies. Techniques like anomaly detection, pattern recognition, and classification are commonly used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3556710" y="130395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938359"/>
            <a:ext cx="14901040" cy="117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84"/>
              </a:lnSpc>
            </a:pPr>
            <a:r>
              <a:rPr lang="en-US" sz="8963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TECHNICAL APPROACH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394309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914400" y="3301383"/>
            <a:ext cx="15925800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Data Collection: Gathering transaction data, user behavior data, and historical fraud cases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Preprocessing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: Cleaning and preparing the data for analysis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Feature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Extraction: Identifying relevant features that can help in detecting fraud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Model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Training: Training ML and deep learning models on the prepared dataset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Model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Evaluation: Evaluating the performance of the models using metrics like accuracy, precision, recall, and F1 score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Deployment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: Integrating the trained models into the payment system for real-time fraud detection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448387" y="129077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163470"/>
            <a:ext cx="14901040" cy="16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9489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IMPACT AND BENEFITS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48557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3127789"/>
            <a:ext cx="16497300" cy="623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Reduced Financial Losses: Minimizing the financial impact of fraudulent transactions on individuals and institutions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Enhanced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Security: Strengthening the security of digital payment systems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Increased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Customer Trust: Building trust among users by ensuring the safety of their transactions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Regulatory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Compliance: Meeting regulatory requirements for fraud prevention and data protection</a:t>
            </a: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.</a:t>
            </a: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Economic 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Growth: Promoting the growth of digital payments and financial inclusion by reducing the risk of fraud.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6061363" y="887364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8" y="0"/>
                </a:lnTo>
                <a:lnTo>
                  <a:pt x="823888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290179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45688" y="1825018"/>
            <a:ext cx="9899716" cy="1215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12"/>
              </a:lnSpc>
            </a:pPr>
            <a:r>
              <a:rPr lang="en-US" sz="7080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54626"/>
            <a:ext cx="15243576" cy="338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AI-driven fraud detection is essential in a cashless economy to prevent fraud while ensuring seamless user experience. </a:t>
            </a:r>
            <a:endParaRPr lang="en-US" sz="3000" dirty="0" smtClean="0">
              <a:solidFill>
                <a:srgbClr val="FFFFFF"/>
              </a:solidFill>
              <a:latin typeface="Montserrat 1"/>
              <a:ea typeface="Montserrat 1"/>
              <a:cs typeface="Montserrat 1"/>
              <a:sym typeface="Montserrat 1"/>
            </a:endParaRPr>
          </a:p>
          <a:p>
            <a:pPr marL="647700" lvl="1" indent="-323850" algn="just">
              <a:lnSpc>
                <a:spcPct val="150000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By </a:t>
            </a: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leveraging machine learning, deep learning, and real-time analytics, the system will significantly reduce fraud, prevent financial losses, and enhance trust in digital transactions.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613239" y="1510812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4330" y="3761200"/>
            <a:ext cx="13059340" cy="248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45"/>
              </a:lnSpc>
            </a:pPr>
            <a:r>
              <a:rPr lang="en-US" sz="14532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9719678"/>
            <a:ext cx="182880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171023" y="8954248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Freeform 9"/>
          <p:cNvSpPr/>
          <p:nvPr/>
        </p:nvSpPr>
        <p:spPr>
          <a:xfrm>
            <a:off x="14077058" y="3371947"/>
            <a:ext cx="1596612" cy="1771553"/>
          </a:xfrm>
          <a:custGeom>
            <a:avLst/>
            <a:gdLst/>
            <a:ahLst/>
            <a:cxnLst/>
            <a:rect l="l" t="t" r="r" b="b"/>
            <a:pathLst>
              <a:path w="1596612" h="1771553">
                <a:moveTo>
                  <a:pt x="0" y="0"/>
                </a:moveTo>
                <a:lnTo>
                  <a:pt x="1596612" y="0"/>
                </a:lnTo>
                <a:lnTo>
                  <a:pt x="1596612" y="1771553"/>
                </a:lnTo>
                <a:lnTo>
                  <a:pt x="0" y="1771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508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Montserrat 1 Bold</vt:lpstr>
      <vt:lpstr>Montserrat 1</vt:lpstr>
      <vt:lpstr>Montserrat Classic</vt:lpstr>
      <vt:lpstr>Calibri</vt:lpstr>
      <vt:lpstr>Montserrat 1 Ultra-Bold</vt:lpstr>
      <vt:lpstr>Montserrat 2 Bold</vt:lpstr>
      <vt:lpstr>Montserrat 1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Likitha DC</dc:creator>
  <cp:lastModifiedBy>Microsoft account</cp:lastModifiedBy>
  <cp:revision>11</cp:revision>
  <dcterms:created xsi:type="dcterms:W3CDTF">2006-08-16T00:00:00Z</dcterms:created>
  <dcterms:modified xsi:type="dcterms:W3CDTF">2025-02-02T07:00:44Z</dcterms:modified>
  <dc:identifier>DAGdwV-d3PM</dc:identifier>
</cp:coreProperties>
</file>