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79" r:id="rId5"/>
    <p:sldId id="282" r:id="rId6"/>
    <p:sldId id="291" r:id="rId7"/>
    <p:sldId id="292" r:id="rId8"/>
    <p:sldId id="295" r:id="rId9"/>
    <p:sldId id="303" r:id="rId10"/>
    <p:sldId id="298" r:id="rId11"/>
    <p:sldId id="277" r:id="rId12"/>
    <p:sldId id="29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cstate="email"/>
          <a:srcRect b="-1562"/>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6066" y="1087395"/>
            <a:ext cx="8344930" cy="2239401"/>
          </a:xfrm>
        </p:spPr>
        <p:txBody>
          <a:bodyPr>
            <a:normAutofit/>
          </a:bodyPr>
          <a:lstStyle/>
          <a:p>
            <a:r>
              <a:rPr lang="en-IN" sz="3600" dirty="0"/>
              <a:t>Generative AI Cultivation: Innovations and Insights in Agricultural Disease Management</a:t>
            </a:r>
            <a:endParaRPr lang="en-IN" sz="3600" dirty="0"/>
          </a:p>
        </p:txBody>
      </p:sp>
      <p:sp>
        <p:nvSpPr>
          <p:cNvPr id="3" name="Subtitle 2"/>
          <p:cNvSpPr>
            <a:spLocks noGrp="1"/>
          </p:cNvSpPr>
          <p:nvPr>
            <p:ph type="subTitle" idx="1"/>
          </p:nvPr>
        </p:nvSpPr>
        <p:spPr/>
        <p:txBody>
          <a:bodyPr>
            <a:normAutofit fontScale="85000" lnSpcReduction="10000"/>
          </a:bodyPr>
          <a:lstStyle/>
          <a:p>
            <a:r>
              <a:rPr lang="en-IN" dirty="0"/>
              <a:t>                                                                                                                                           </a:t>
            </a:r>
            <a:r>
              <a:rPr lang="en-IN" sz="1900" dirty="0"/>
              <a:t>G.LIKITHA                                                                                                        </a:t>
            </a:r>
            <a:endParaRPr lang="en-IN" sz="1900" dirty="0"/>
          </a:p>
          <a:p>
            <a:r>
              <a:rPr lang="en-IN" sz="1900" dirty="0"/>
              <a:t>                                                                                                                                  </a:t>
            </a:r>
            <a:r>
              <a:rPr lang="en-IN" sz="1900" dirty="0" err="1"/>
              <a:t>K.SAiLATHA</a:t>
            </a:r>
            <a:endParaRPr lang="en-IN" sz="1900" dirty="0"/>
          </a:p>
          <a:p>
            <a:endParaRPr lang="en-IN" dirty="0"/>
          </a:p>
        </p:txBody>
      </p:sp>
      <p:pic>
        <p:nvPicPr>
          <p:cNvPr id="5" name="Picture 4"/>
          <p:cNvPicPr>
            <a:picLocks noChangeAspect="1"/>
          </p:cNvPicPr>
          <p:nvPr/>
        </p:nvPicPr>
        <p:blipFill>
          <a:blip r:embed="rId1" cstate="email"/>
          <a:stretch>
            <a:fillRect/>
          </a:stretch>
        </p:blipFill>
        <p:spPr>
          <a:xfrm>
            <a:off x="387177" y="139170"/>
            <a:ext cx="1507525" cy="948225"/>
          </a:xfrm>
          <a:prstGeom prst="rect">
            <a:avLst/>
          </a:prstGeom>
        </p:spPr>
      </p:pic>
      <p:pic>
        <p:nvPicPr>
          <p:cNvPr id="7" name="Picture 6"/>
          <p:cNvPicPr>
            <a:picLocks noChangeAspect="1"/>
          </p:cNvPicPr>
          <p:nvPr/>
        </p:nvPicPr>
        <p:blipFill>
          <a:blip r:embed="rId2" cstate="email"/>
          <a:stretch>
            <a:fillRect/>
          </a:stretch>
        </p:blipFill>
        <p:spPr>
          <a:xfrm>
            <a:off x="387176" y="1293341"/>
            <a:ext cx="1622856" cy="1449859"/>
          </a:xfrm>
          <a:prstGeom prst="rect">
            <a:avLst/>
          </a:prstGeom>
        </p:spPr>
      </p:pic>
      <p:pic>
        <p:nvPicPr>
          <p:cNvPr id="9" name="Picture 8"/>
          <p:cNvPicPr>
            <a:picLocks noChangeAspect="1"/>
          </p:cNvPicPr>
          <p:nvPr/>
        </p:nvPicPr>
        <p:blipFill>
          <a:blip r:embed="rId3" cstate="email"/>
          <a:stretch>
            <a:fillRect/>
          </a:stretch>
        </p:blipFill>
        <p:spPr>
          <a:xfrm>
            <a:off x="197708" y="2949147"/>
            <a:ext cx="1869989" cy="1449859"/>
          </a:xfrm>
          <a:prstGeom prst="rect">
            <a:avLst/>
          </a:prstGeom>
        </p:spPr>
      </p:pic>
      <p:pic>
        <p:nvPicPr>
          <p:cNvPr id="11" name="Picture 10"/>
          <p:cNvPicPr>
            <a:picLocks noChangeAspect="1"/>
          </p:cNvPicPr>
          <p:nvPr/>
        </p:nvPicPr>
        <p:blipFill>
          <a:blip r:embed="rId4" cstate="email"/>
          <a:stretch>
            <a:fillRect/>
          </a:stretch>
        </p:blipFill>
        <p:spPr>
          <a:xfrm>
            <a:off x="10412626" y="403655"/>
            <a:ext cx="1707559" cy="1573426"/>
          </a:xfrm>
          <a:prstGeom prst="rect">
            <a:avLst/>
          </a:prstGeom>
        </p:spPr>
      </p:pic>
      <p:pic>
        <p:nvPicPr>
          <p:cNvPr id="13" name="Picture 12"/>
          <p:cNvPicPr>
            <a:picLocks noChangeAspect="1"/>
          </p:cNvPicPr>
          <p:nvPr/>
        </p:nvPicPr>
        <p:blipFill>
          <a:blip r:embed="rId5" cstate="email"/>
          <a:stretch>
            <a:fillRect/>
          </a:stretch>
        </p:blipFill>
        <p:spPr>
          <a:xfrm>
            <a:off x="197708" y="4604952"/>
            <a:ext cx="1869989" cy="1351004"/>
          </a:xfrm>
          <a:prstGeom prst="rect">
            <a:avLst/>
          </a:prstGeom>
        </p:spPr>
      </p:pic>
      <p:pic>
        <p:nvPicPr>
          <p:cNvPr id="15" name="Picture 14"/>
          <p:cNvPicPr>
            <a:picLocks noChangeAspect="1"/>
          </p:cNvPicPr>
          <p:nvPr/>
        </p:nvPicPr>
        <p:blipFill>
          <a:blip r:embed="rId6" cstate="email"/>
          <a:stretch>
            <a:fillRect/>
          </a:stretch>
        </p:blipFill>
        <p:spPr>
          <a:xfrm>
            <a:off x="2306595" y="3852379"/>
            <a:ext cx="3666810" cy="17217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79940"/>
          </a:xfrm>
        </p:spPr>
        <p:txBody>
          <a:bodyPr>
            <a:normAutofit fontScale="90000"/>
          </a:bodyPr>
          <a:lstStyle/>
          <a:p>
            <a:br>
              <a:rPr lang="en-US" sz="4400" dirty="0"/>
            </a:br>
            <a:r>
              <a:rPr lang="en-US" sz="4400" dirty="0"/>
              <a:t>Conclusion</a:t>
            </a:r>
            <a:br>
              <a:rPr lang="en-US" sz="4400" dirty="0"/>
            </a:br>
            <a:br>
              <a:rPr lang="en-US" dirty="0"/>
            </a:br>
            <a:br>
              <a:rPr lang="en-US" dirty="0"/>
            </a:br>
            <a:br>
              <a:rPr lang="en-US" dirty="0"/>
            </a:br>
            <a:br>
              <a:rPr lang="en-US" dirty="0"/>
            </a:br>
            <a:br>
              <a:rPr lang="en-US" dirty="0"/>
            </a:br>
            <a:endParaRPr lang="en-IN" dirty="0"/>
          </a:p>
        </p:txBody>
      </p:sp>
      <p:sp>
        <p:nvSpPr>
          <p:cNvPr id="7" name="TextBox 6"/>
          <p:cNvSpPr txBox="1"/>
          <p:nvPr/>
        </p:nvSpPr>
        <p:spPr>
          <a:xfrm>
            <a:off x="1296064" y="2059388"/>
            <a:ext cx="8881606" cy="2306955"/>
          </a:xfrm>
          <a:prstGeom prst="rect">
            <a:avLst/>
          </a:prstGeom>
          <a:noFill/>
        </p:spPr>
        <p:txBody>
          <a:bodyPr wrap="square">
            <a:spAutoFit/>
          </a:bodyPr>
          <a:lstStyle/>
          <a:p>
            <a:pPr marL="285750" indent="-285750" algn="just">
              <a:buFont typeface="Wingdings" panose="05000000000000000000" pitchFamily="2" charset="2"/>
              <a:buChar char="§"/>
            </a:pPr>
            <a:r>
              <a:rPr lang="en-US" sz="1800" dirty="0">
                <a:effectLst/>
                <a:latin typeface="+mj-lt"/>
                <a:ea typeface="Times New Roman" panose="02020603050405020304" pitchFamily="18" charset="0"/>
              </a:rPr>
              <a:t>In Conclusion</a:t>
            </a:r>
            <a:r>
              <a:rPr lang="en-IN" altLang="en-US" sz="1800" dirty="0">
                <a:effectLst/>
                <a:latin typeface="+mj-lt"/>
                <a:ea typeface="Times New Roman" panose="02020603050405020304" pitchFamily="18" charset="0"/>
              </a:rPr>
              <a:t>,</a:t>
            </a:r>
            <a:r>
              <a:rPr lang="en-US" dirty="0"/>
              <a:t>Generative AI is revolutionizing agricultural disease management by enhancing disease detection accuracy and reducing costs. Its ability to generate synthetic images for training models enables early intervention and improves crop health. As Generative AI continues to evolve, it holds promise for more sustainable and productive farming practices.</a:t>
            </a:r>
            <a:endParaRPr lang="en-US" dirty="0"/>
          </a:p>
          <a:p>
            <a:pPr algn="just"/>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 Box 4"/>
          <p:cNvSpPr txBox="1"/>
          <p:nvPr/>
        </p:nvSpPr>
        <p:spPr>
          <a:xfrm>
            <a:off x="2239010" y="2595245"/>
            <a:ext cx="7071360" cy="1158240"/>
          </a:xfrm>
          <a:prstGeom prst="rect">
            <a:avLst/>
          </a:prstGeom>
          <a:noFill/>
        </p:spPr>
        <p:txBody>
          <a:bodyPr wrap="square" rtlCol="0">
            <a:noAutofit/>
          </a:bodyPr>
          <a:lstStyle/>
          <a:p>
            <a:r>
              <a:rPr lang="en-US" sz="8800"/>
              <a:t>THANK YOU</a:t>
            </a:r>
            <a:endParaRPr lang="en-US" sz="8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528" y="1065474"/>
            <a:ext cx="9671328" cy="636105"/>
          </a:xfrm>
        </p:spPr>
        <p:txBody>
          <a:bodyPr>
            <a:normAutofit fontScale="90000"/>
          </a:bodyPr>
          <a:lstStyle/>
          <a:p>
            <a:r>
              <a:rPr lang="en-US" sz="4000" dirty="0"/>
              <a:t>CONTEXT</a:t>
            </a:r>
            <a:br>
              <a:rPr lang="en-US" sz="4000" dirty="0"/>
            </a:br>
            <a:endParaRPr lang="en-IN" sz="4000" dirty="0"/>
          </a:p>
        </p:txBody>
      </p:sp>
      <p:sp>
        <p:nvSpPr>
          <p:cNvPr id="3" name="Content Placeholder 2"/>
          <p:cNvSpPr>
            <a:spLocks noGrp="1"/>
          </p:cNvSpPr>
          <p:nvPr>
            <p:ph idx="1"/>
          </p:nvPr>
        </p:nvSpPr>
        <p:spPr>
          <a:xfrm>
            <a:off x="1451579" y="1892410"/>
            <a:ext cx="9603275" cy="3573935"/>
          </a:xfrm>
        </p:spPr>
        <p:txBody>
          <a:bodyPr>
            <a:normAutofit/>
          </a:bodyPr>
          <a:lstStyle/>
          <a:p>
            <a:r>
              <a:rPr lang="en-IN" dirty="0"/>
              <a:t>Introduction</a:t>
            </a:r>
            <a:endParaRPr lang="en-IN" dirty="0"/>
          </a:p>
          <a:p>
            <a:r>
              <a:rPr lang="en-IN" dirty="0"/>
              <a:t>How generative AI is used in Agriculture</a:t>
            </a:r>
            <a:endParaRPr lang="en-IN" dirty="0"/>
          </a:p>
          <a:p>
            <a:r>
              <a:rPr lang="en-IN" dirty="0"/>
              <a:t>Challenges in Agriculture &amp; Plant Diseases</a:t>
            </a:r>
            <a:endParaRPr lang="en-IN" dirty="0"/>
          </a:p>
          <a:p>
            <a:r>
              <a:rPr lang="en-IN" dirty="0"/>
              <a:t>AI based solutions</a:t>
            </a:r>
            <a:endParaRPr lang="en-IN" i="0" dirty="0">
              <a:solidFill>
                <a:srgbClr val="0D0D0D"/>
              </a:solidFill>
              <a:effectLst/>
              <a:latin typeface="Söhne"/>
            </a:endParaRPr>
          </a:p>
          <a:p>
            <a:r>
              <a:rPr lang="en-IN" dirty="0"/>
              <a:t>Advancement in plant diseases detection</a:t>
            </a:r>
            <a:endParaRPr lang="en-IN" dirty="0"/>
          </a:p>
          <a:p>
            <a:r>
              <a:rPr lang="en-IN" dirty="0"/>
              <a:t>Case study</a:t>
            </a:r>
            <a:endParaRPr lang="en-IN" dirty="0"/>
          </a:p>
          <a:p>
            <a:r>
              <a:rPr lang="en-IN" dirty="0"/>
              <a:t>Conclusion</a:t>
            </a:r>
            <a:endParaRPr lang="en-IN" dirty="0"/>
          </a:p>
          <a:p>
            <a:endParaRPr lang="en-IN"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381" y="1224501"/>
            <a:ext cx="9647473" cy="629253"/>
          </a:xfrm>
        </p:spPr>
        <p:txBody>
          <a:bodyPr/>
          <a:lstStyle/>
          <a:p>
            <a:r>
              <a:rPr lang="en-IN" dirty="0"/>
              <a:t>Introduction</a:t>
            </a:r>
            <a:endParaRPr lang="en-IN" dirty="0"/>
          </a:p>
        </p:txBody>
      </p:sp>
      <p:sp>
        <p:nvSpPr>
          <p:cNvPr id="4" name="TextBox 3"/>
          <p:cNvSpPr txBox="1"/>
          <p:nvPr/>
        </p:nvSpPr>
        <p:spPr>
          <a:xfrm>
            <a:off x="1337310" y="1971675"/>
            <a:ext cx="6948170" cy="4754245"/>
          </a:xfrm>
          <a:prstGeom prst="rect">
            <a:avLst/>
          </a:prstGeom>
          <a:noFill/>
        </p:spPr>
        <p:txBody>
          <a:bodyPr wrap="square">
            <a:noAutofit/>
          </a:bodyPr>
          <a:lstStyle/>
          <a:p>
            <a:pPr marL="285750" indent="-285750">
              <a:buFont typeface="Wingdings" panose="05000000000000000000" pitchFamily="2" charset="2"/>
              <a:buChar char="Ø"/>
            </a:pPr>
            <a:r>
              <a:rPr lang="en-US" dirty="0">
                <a:solidFill>
                  <a:schemeClr val="bg2">
                    <a:lumMod val="10000"/>
                  </a:schemeClr>
                </a:solidFill>
              </a:rPr>
              <a:t>Agricultural diseases pose a significant threat to global food security, leading to substantial yield losses and economic instability.</a:t>
            </a:r>
            <a:endParaRPr lang="en-US" dirty="0">
              <a:solidFill>
                <a:schemeClr val="bg2">
                  <a:lumMod val="10000"/>
                </a:schemeClr>
              </a:solidFill>
            </a:endParaRPr>
          </a:p>
          <a:p>
            <a:pPr marL="285750" indent="-285750">
              <a:buFont typeface="Wingdings" panose="05000000000000000000" pitchFamily="2" charset="2"/>
              <a:buChar char="Ø"/>
            </a:pPr>
            <a:endParaRPr lang="en-US" dirty="0">
              <a:solidFill>
                <a:schemeClr val="bg2">
                  <a:lumMod val="10000"/>
                </a:schemeClr>
              </a:solidFill>
            </a:endParaRPr>
          </a:p>
          <a:p>
            <a:pPr marL="285750" indent="-285750">
              <a:buFont typeface="Wingdings" panose="05000000000000000000" pitchFamily="2" charset="2"/>
              <a:buChar char="Ø"/>
            </a:pPr>
            <a:r>
              <a:rPr lang="en-US" dirty="0"/>
              <a:t>Traditional disease management methods are often reactive, resource-intensive, and sometimes ineffective.</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AI technologies, such as machine learning and deep learning, are being applied to solve complex agricultural challenges.</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Factors such as climate change, globalization, and evolving pathogens contribute to the complexity of disease management.</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ym typeface="+mn-ea"/>
              </a:rPr>
              <a:t>Generative AI is being increasingly utilized in agriculture to address various challenges, including disease management.</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p:txBody>
      </p:sp>
      <p:pic>
        <p:nvPicPr>
          <p:cNvPr id="3" name="Picture 2"/>
          <p:cNvPicPr>
            <a:picLocks noChangeAspect="1"/>
          </p:cNvPicPr>
          <p:nvPr/>
        </p:nvPicPr>
        <p:blipFill>
          <a:blip r:embed="rId1" cstate="email"/>
          <a:stretch>
            <a:fillRect/>
          </a:stretch>
        </p:blipFill>
        <p:spPr>
          <a:xfrm>
            <a:off x="8372723" y="1971923"/>
            <a:ext cx="3737113" cy="3796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083" y="804519"/>
            <a:ext cx="10251772" cy="1049235"/>
          </a:xfrm>
        </p:spPr>
        <p:txBody>
          <a:bodyPr>
            <a:noAutofit/>
          </a:bodyPr>
          <a:lstStyle/>
          <a:p>
            <a:br>
              <a:rPr lang="en-IN" sz="3600" dirty="0">
                <a:sym typeface="+mn-ea"/>
              </a:rPr>
            </a:br>
            <a:r>
              <a:rPr lang="en-IN" sz="3600" dirty="0">
                <a:sym typeface="+mn-ea"/>
              </a:rPr>
              <a:t>   How Generative AI is used in Agriculture</a:t>
            </a:r>
            <a:endParaRPr lang="en-IN" sz="3600" dirty="0"/>
          </a:p>
        </p:txBody>
      </p:sp>
      <p:sp>
        <p:nvSpPr>
          <p:cNvPr id="4" name="TextBox 3"/>
          <p:cNvSpPr txBox="1"/>
          <p:nvPr/>
        </p:nvSpPr>
        <p:spPr>
          <a:xfrm>
            <a:off x="802640" y="2106929"/>
            <a:ext cx="6156325" cy="3691285"/>
          </a:xfrm>
          <a:prstGeom prst="rect">
            <a:avLst/>
          </a:prstGeom>
          <a:noFill/>
        </p:spPr>
        <p:txBody>
          <a:bodyPr wrap="square">
            <a:noAutofit/>
          </a:bodyPr>
          <a:lstStyle/>
          <a:p>
            <a:pPr marL="285750" indent="-285750">
              <a:buFont typeface="Arial" panose="020B0604020202020204" pitchFamily="34" charset="0"/>
              <a:buChar char="•"/>
            </a:pPr>
            <a:r>
              <a:rPr lang="en-US" dirty="0">
                <a:sym typeface="+mn-ea"/>
              </a:rPr>
              <a:t>Generative AI models can analyze various data sources such as weather patterns, soil quality, historical yield data, and satellite imagery to predict crop yields. These predictions help farmers make informed decisions regarding planting, harvesting, and resource allocation.</a:t>
            </a:r>
            <a:endParaRPr lang="en-US" dirty="0">
              <a:sym typeface="+mn-ea"/>
            </a:endParaRPr>
          </a:p>
          <a:p>
            <a:endParaRPr lang="en-US" dirty="0"/>
          </a:p>
          <a:p>
            <a:pPr marL="285750" indent="-285750">
              <a:buFont typeface="Arial" panose="020B0604020202020204" pitchFamily="34" charset="0"/>
              <a:buChar char="•"/>
            </a:pPr>
            <a:r>
              <a:rPr lang="en-US" dirty="0"/>
              <a:t>Drones equipped with cameras, satellites, and ground-based sensors capture high-resolution images of crops.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Generative AI models simulate the potential impacts of climate change on agricultural systems, predicting changes in temperature, precipitation patterns, and extreme weather events.</a:t>
            </a:r>
            <a:endParaRPr lang="en-US" dirty="0"/>
          </a:p>
        </p:txBody>
      </p:sp>
      <p:pic>
        <p:nvPicPr>
          <p:cNvPr id="6" name="Picture 5"/>
          <p:cNvPicPr>
            <a:picLocks noChangeAspect="1"/>
          </p:cNvPicPr>
          <p:nvPr/>
        </p:nvPicPr>
        <p:blipFill>
          <a:blip r:embed="rId1"/>
          <a:stretch>
            <a:fillRect/>
          </a:stretch>
        </p:blipFill>
        <p:spPr>
          <a:xfrm>
            <a:off x="6958965" y="1938624"/>
            <a:ext cx="5301945" cy="36912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85" y="1176793"/>
            <a:ext cx="10840030" cy="516834"/>
          </a:xfrm>
        </p:spPr>
        <p:txBody>
          <a:bodyPr>
            <a:normAutofit fontScale="90000"/>
          </a:bodyPr>
          <a:lstStyle/>
          <a:p>
            <a:pPr algn="ctr"/>
            <a:r>
              <a:rPr lang="en-IN" dirty="0">
                <a:sym typeface="+mn-ea"/>
              </a:rPr>
              <a:t>Challenges in Agriculture &amp; Plant Diseases</a:t>
            </a:r>
            <a:endParaRPr lang="en-US" dirty="0"/>
          </a:p>
        </p:txBody>
      </p:sp>
      <p:sp>
        <p:nvSpPr>
          <p:cNvPr id="3" name="Text Box 2"/>
          <p:cNvSpPr txBox="1"/>
          <p:nvPr/>
        </p:nvSpPr>
        <p:spPr>
          <a:xfrm>
            <a:off x="868045" y="1957070"/>
            <a:ext cx="10770870" cy="3667760"/>
          </a:xfrm>
          <a:prstGeom prst="rect">
            <a:avLst/>
          </a:prstGeom>
          <a:noFill/>
        </p:spPr>
        <p:txBody>
          <a:bodyPr wrap="square" rtlCol="0">
            <a:noAutofit/>
          </a:bodyPr>
          <a:lstStyle/>
          <a:p>
            <a:pPr marL="285750" indent="-285750" algn="just">
              <a:buFont typeface="Arial" panose="020B0604020202020204" pitchFamily="34" charset="0"/>
              <a:buChar char="•"/>
            </a:pPr>
            <a:r>
              <a:rPr lang="en-US" b="1" dirty="0">
                <a:sym typeface="+mn-ea"/>
              </a:rPr>
              <a:t>Climate change: </a:t>
            </a:r>
            <a:r>
              <a:rPr lang="en-US" dirty="0">
                <a:sym typeface="+mn-ea"/>
              </a:rPr>
              <a:t>Climate change leads to unpredictable weather patterns, including droughts, floods, and heatwaves.</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Increased food Demand: </a:t>
            </a:r>
            <a:r>
              <a:rPr lang="en-US" dirty="0"/>
              <a:t>The demand for a particular  crop or food is the critical factor that decides the price and production of that crop in the market. Due to increasing population, industrialization, modernization, urbanization, and deforestation, there appears to be a lack of food production in the local market, which in turn causes an increase in the demand for crops/food. Small farmers with a small area of agricultural land often cannot satisfy the sudden increase in food demand. This causes a hike in the crop price, resulting in fewer sales and financial loss in production.</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Water scarcity:</a:t>
            </a:r>
            <a:r>
              <a:rPr lang="en-US" dirty="0"/>
              <a:t>  Water scarcity is a growing concern in agriculture, especially in regions facing droughts and water stress.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445" y="1070609"/>
            <a:ext cx="10474409" cy="441609"/>
          </a:xfrm>
        </p:spPr>
        <p:txBody>
          <a:bodyPr>
            <a:normAutofit fontScale="90000"/>
          </a:bodyPr>
          <a:lstStyle/>
          <a:p>
            <a:pPr algn="ctr"/>
            <a:r>
              <a:rPr lang="en-IN" dirty="0">
                <a:sym typeface="+mn-ea"/>
              </a:rPr>
              <a:t>Challenges in Agriculture &amp; Plant Diseases</a:t>
            </a:r>
            <a:endParaRPr lang="en-US" dirty="0"/>
          </a:p>
        </p:txBody>
      </p:sp>
      <p:sp>
        <p:nvSpPr>
          <p:cNvPr id="4" name="Text Box 3"/>
          <p:cNvSpPr txBox="1"/>
          <p:nvPr/>
        </p:nvSpPr>
        <p:spPr>
          <a:xfrm>
            <a:off x="1451610" y="1935480"/>
            <a:ext cx="9603105" cy="3591560"/>
          </a:xfrm>
          <a:prstGeom prst="rect">
            <a:avLst/>
          </a:prstGeom>
          <a:noFill/>
        </p:spPr>
        <p:txBody>
          <a:bodyPr wrap="square" rtlCol="0">
            <a:noAutofit/>
          </a:bodyPr>
          <a:lstStyle/>
          <a:p>
            <a:endParaRPr lang="en-US"/>
          </a:p>
        </p:txBody>
      </p:sp>
      <p:pic>
        <p:nvPicPr>
          <p:cNvPr id="5" name="Picture 4" descr="Screenshot 2024-03-10 113822"/>
          <p:cNvPicPr>
            <a:picLocks noChangeAspect="1"/>
          </p:cNvPicPr>
          <p:nvPr/>
        </p:nvPicPr>
        <p:blipFill>
          <a:blip r:embed="rId1" cstate="email"/>
          <a:stretch>
            <a:fillRect/>
          </a:stretch>
        </p:blipFill>
        <p:spPr>
          <a:xfrm>
            <a:off x="1833804" y="2094451"/>
            <a:ext cx="1458208" cy="1435928"/>
          </a:xfrm>
          <a:prstGeom prst="rect">
            <a:avLst/>
          </a:prstGeom>
        </p:spPr>
      </p:pic>
      <p:pic>
        <p:nvPicPr>
          <p:cNvPr id="6" name="Picture 5" descr="Screenshot 2024-03-10 113845"/>
          <p:cNvPicPr>
            <a:picLocks noChangeAspect="1"/>
          </p:cNvPicPr>
          <p:nvPr/>
        </p:nvPicPr>
        <p:blipFill>
          <a:blip r:embed="rId2" cstate="email"/>
          <a:stretch>
            <a:fillRect/>
          </a:stretch>
        </p:blipFill>
        <p:spPr>
          <a:xfrm>
            <a:off x="3443675" y="2019631"/>
            <a:ext cx="1458208" cy="1510748"/>
          </a:xfrm>
          <a:prstGeom prst="rect">
            <a:avLst/>
          </a:prstGeom>
        </p:spPr>
      </p:pic>
      <p:pic>
        <p:nvPicPr>
          <p:cNvPr id="8" name="Picture 7"/>
          <p:cNvPicPr>
            <a:picLocks noChangeAspect="1"/>
          </p:cNvPicPr>
          <p:nvPr/>
        </p:nvPicPr>
        <p:blipFill>
          <a:blip r:embed="rId3" cstate="email"/>
          <a:stretch>
            <a:fillRect/>
          </a:stretch>
        </p:blipFill>
        <p:spPr>
          <a:xfrm>
            <a:off x="5248208" y="2145748"/>
            <a:ext cx="3068855" cy="3804553"/>
          </a:xfrm>
          <a:prstGeom prst="rect">
            <a:avLst/>
          </a:prstGeom>
        </p:spPr>
      </p:pic>
      <p:pic>
        <p:nvPicPr>
          <p:cNvPr id="10" name="Picture 9"/>
          <p:cNvPicPr>
            <a:picLocks noChangeAspect="1"/>
          </p:cNvPicPr>
          <p:nvPr/>
        </p:nvPicPr>
        <p:blipFill>
          <a:blip r:embed="rId4"/>
          <a:stretch>
            <a:fillRect/>
          </a:stretch>
        </p:blipFill>
        <p:spPr>
          <a:xfrm>
            <a:off x="8531750" y="2145748"/>
            <a:ext cx="3132813" cy="3804553"/>
          </a:xfrm>
          <a:prstGeom prst="rect">
            <a:avLst/>
          </a:prstGeom>
        </p:spPr>
      </p:pic>
      <p:pic>
        <p:nvPicPr>
          <p:cNvPr id="12" name="Picture 11"/>
          <p:cNvPicPr>
            <a:picLocks noChangeAspect="1"/>
          </p:cNvPicPr>
          <p:nvPr/>
        </p:nvPicPr>
        <p:blipFill>
          <a:blip r:embed="rId5" cstate="email"/>
          <a:stretch>
            <a:fillRect/>
          </a:stretch>
        </p:blipFill>
        <p:spPr>
          <a:xfrm>
            <a:off x="1550504" y="3614530"/>
            <a:ext cx="3483017" cy="21728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200" dirty="0"/>
            </a:br>
            <a:r>
              <a:rPr lang="en-IN" sz="3200" dirty="0"/>
              <a:t>AI Based Solutions</a:t>
            </a:r>
            <a:br>
              <a:rPr lang="en-IN" sz="3200" dirty="0"/>
            </a:br>
            <a:endParaRPr lang="en-IN" dirty="0"/>
          </a:p>
        </p:txBody>
      </p:sp>
      <p:sp>
        <p:nvSpPr>
          <p:cNvPr id="4" name="TextBox 3"/>
          <p:cNvSpPr txBox="1"/>
          <p:nvPr/>
        </p:nvSpPr>
        <p:spPr>
          <a:xfrm>
            <a:off x="1391285" y="2146935"/>
            <a:ext cx="5283835" cy="3354070"/>
          </a:xfrm>
          <a:prstGeom prst="rect">
            <a:avLst/>
          </a:prstGeom>
          <a:noFill/>
        </p:spPr>
        <p:txBody>
          <a:bodyPr wrap="square">
            <a:noAutofit/>
          </a:bodyPr>
          <a:lstStyle/>
          <a:p>
            <a:r>
              <a:rPr lang="en-US" dirty="0"/>
              <a:t>AI-based solutions in agriculture encompass a wide range of applications that leverage artificial intelligence to improve efficiency, yield, and sustainability in farming practices. Some key AI applications in agriculture include:</a:t>
            </a:r>
            <a:endParaRPr lang="en-US" dirty="0"/>
          </a:p>
          <a:p>
            <a:pPr marL="285750" indent="-285750">
              <a:buClr>
                <a:srgbClr val="00B050"/>
              </a:buClr>
              <a:buSzPct val="110000"/>
              <a:buFont typeface="Arial" panose="020B0604020202020204" pitchFamily="34" charset="0"/>
              <a:buChar char="•"/>
            </a:pPr>
            <a:r>
              <a:rPr lang="en-US" b="1" dirty="0"/>
              <a:t>Precision Agriculture</a:t>
            </a:r>
            <a:endParaRPr lang="en-US" b="1" dirty="0"/>
          </a:p>
          <a:p>
            <a:pPr marL="285750" indent="-285750">
              <a:buClr>
                <a:srgbClr val="00B050"/>
              </a:buClr>
              <a:buSzPct val="110000"/>
              <a:buFont typeface="Arial" panose="020B0604020202020204" pitchFamily="34" charset="0"/>
              <a:buChar char="•"/>
            </a:pPr>
            <a:r>
              <a:rPr lang="en-US" b="1" dirty="0"/>
              <a:t>Crop Monitoring</a:t>
            </a:r>
            <a:endParaRPr lang="en-US" b="1" dirty="0"/>
          </a:p>
          <a:p>
            <a:pPr marL="285750" indent="-285750">
              <a:buClr>
                <a:srgbClr val="00B050"/>
              </a:buClr>
              <a:buSzPct val="110000"/>
              <a:buFont typeface="Arial" panose="020B0604020202020204" pitchFamily="34" charset="0"/>
              <a:buChar char="•"/>
            </a:pPr>
            <a:r>
              <a:rPr lang="en-US" b="1" dirty="0">
                <a:sym typeface="+mn-ea"/>
              </a:rPr>
              <a:t>Livestock Monitoring</a:t>
            </a:r>
            <a:r>
              <a:rPr lang="en-US" dirty="0">
                <a:sym typeface="+mn-ea"/>
              </a:rPr>
              <a:t>:</a:t>
            </a:r>
            <a:endParaRPr lang="en-US" b="1" dirty="0"/>
          </a:p>
          <a:p>
            <a:pPr marL="285750" indent="-285750">
              <a:buClr>
                <a:srgbClr val="00B050"/>
              </a:buClr>
              <a:buSzPct val="107000"/>
              <a:buFont typeface="Arial" panose="020B0604020202020204" pitchFamily="34" charset="0"/>
              <a:buChar char="•"/>
            </a:pPr>
            <a:r>
              <a:rPr lang="en-US" b="1" dirty="0">
                <a:sym typeface="+mn-ea"/>
              </a:rPr>
              <a:t>Market Forecasting</a:t>
            </a:r>
            <a:endParaRPr lang="en-US" b="1" dirty="0">
              <a:sym typeface="+mn-ea"/>
            </a:endParaRPr>
          </a:p>
          <a:p>
            <a:pPr marL="285750" indent="-285750">
              <a:buClr>
                <a:srgbClr val="00B050"/>
              </a:buClr>
              <a:buSzPct val="107000"/>
              <a:buFont typeface="Arial" panose="020B0604020202020204" pitchFamily="34" charset="0"/>
              <a:buChar char="•"/>
            </a:pPr>
            <a:r>
              <a:rPr lang="en-US" b="1" dirty="0">
                <a:sym typeface="+mn-ea"/>
              </a:rPr>
              <a:t>Soil Health Monitoring</a:t>
            </a:r>
            <a:endParaRPr lang="en-US" b="1" dirty="0">
              <a:sym typeface="+mn-ea"/>
            </a:endParaRPr>
          </a:p>
          <a:p>
            <a:pPr marL="285750" indent="-285750">
              <a:buClr>
                <a:srgbClr val="00B050"/>
              </a:buClr>
              <a:buSzPct val="107000"/>
              <a:buFont typeface="Arial" panose="020B0604020202020204" pitchFamily="34" charset="0"/>
              <a:buChar char="•"/>
            </a:pPr>
            <a:r>
              <a:rPr lang="en-US" b="1" dirty="0">
                <a:sym typeface="+mn-ea"/>
              </a:rPr>
              <a:t>Robotics and Automation</a:t>
            </a:r>
            <a:endParaRPr lang="en-US" dirty="0"/>
          </a:p>
        </p:txBody>
      </p:sp>
      <p:pic>
        <p:nvPicPr>
          <p:cNvPr id="5" name="Picture 4"/>
          <p:cNvPicPr>
            <a:picLocks noChangeAspect="1"/>
          </p:cNvPicPr>
          <p:nvPr/>
        </p:nvPicPr>
        <p:blipFill>
          <a:blip r:embed="rId1" cstate="email"/>
          <a:stretch>
            <a:fillRect/>
          </a:stretch>
        </p:blipFill>
        <p:spPr>
          <a:xfrm>
            <a:off x="6866890" y="1885950"/>
            <a:ext cx="5012690" cy="1805305"/>
          </a:xfrm>
          <a:prstGeom prst="rect">
            <a:avLst/>
          </a:prstGeom>
        </p:spPr>
      </p:pic>
      <p:pic>
        <p:nvPicPr>
          <p:cNvPr id="3" name="Content Placeholder 2"/>
          <p:cNvPicPr>
            <a:picLocks noChangeAspect="1"/>
          </p:cNvPicPr>
          <p:nvPr>
            <p:ph idx="1"/>
          </p:nvPr>
        </p:nvPicPr>
        <p:blipFill>
          <a:blip r:embed="rId2"/>
          <a:stretch>
            <a:fillRect/>
          </a:stretch>
        </p:blipFill>
        <p:spPr>
          <a:xfrm>
            <a:off x="6988810" y="3842385"/>
            <a:ext cx="5019040" cy="22053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Advancement in plant Diseases detection</a:t>
            </a:r>
            <a:br>
              <a:rPr lang="en-IN" dirty="0">
                <a:sym typeface="+mn-ea"/>
              </a:rPr>
            </a:br>
            <a:endParaRPr lang="en-US"/>
          </a:p>
        </p:txBody>
      </p:sp>
      <p:sp>
        <p:nvSpPr>
          <p:cNvPr id="3" name="Text Box 2"/>
          <p:cNvSpPr txBox="1"/>
          <p:nvPr/>
        </p:nvSpPr>
        <p:spPr>
          <a:xfrm>
            <a:off x="1451610" y="2016125"/>
            <a:ext cx="7244080" cy="3625850"/>
          </a:xfrm>
          <a:prstGeom prst="rect">
            <a:avLst/>
          </a:prstGeom>
          <a:noFill/>
        </p:spPr>
        <p:txBody>
          <a:bodyPr wrap="square" rtlCol="0" anchor="t">
            <a:noAutofit/>
          </a:bodyPr>
          <a:p>
            <a:r>
              <a:rPr lang="en-US"/>
              <a:t>Advancements in plant disease detection have been driven by technological innovations, especially in the field of artificial intelligence and digital imaging. Some key advancements include:</a:t>
            </a:r>
            <a:endParaRPr lang="en-US"/>
          </a:p>
          <a:p>
            <a:endParaRPr lang="en-US"/>
          </a:p>
          <a:p>
            <a:pPr marL="285750" indent="-285750">
              <a:buFont typeface="Arial" panose="020B0604020202020204" pitchFamily="34" charset="0"/>
              <a:buChar char="•"/>
            </a:pPr>
            <a:r>
              <a:rPr lang="en-US" b="1" dirty="0">
                <a:sym typeface="+mn-ea"/>
              </a:rPr>
              <a:t>AI and Machine Learning</a:t>
            </a:r>
            <a:endParaRPr lang="en-US" b="1" dirty="0">
              <a:sym typeface="+mn-ea"/>
            </a:endParaRPr>
          </a:p>
          <a:p>
            <a:endParaRPr lang="en-US" b="1" dirty="0">
              <a:sym typeface="+mn-ea"/>
            </a:endParaRPr>
          </a:p>
          <a:p>
            <a:pPr marL="285750" indent="-285750">
              <a:buFont typeface="Arial" panose="020B0604020202020204" pitchFamily="34" charset="0"/>
              <a:buChar char="•"/>
            </a:pPr>
            <a:r>
              <a:rPr lang="en-US" b="1" dirty="0">
                <a:sym typeface="+mn-ea"/>
              </a:rPr>
              <a:t>Deep Learning in Identifying Plant Disease</a:t>
            </a:r>
            <a:endParaRPr lang="en-US" b="1" dirty="0">
              <a:sym typeface="+mn-ea"/>
            </a:endParaRPr>
          </a:p>
          <a:p>
            <a:endParaRPr lang="en-US" b="1" dirty="0">
              <a:sym typeface="+mn-ea"/>
            </a:endParaRPr>
          </a:p>
          <a:p>
            <a:pPr marL="285750" indent="-285750">
              <a:buFont typeface="Arial" panose="020B0604020202020204" pitchFamily="34" charset="0"/>
              <a:buChar char="•"/>
            </a:pPr>
            <a:r>
              <a:rPr lang="en-US" b="1" dirty="0">
                <a:sym typeface="+mn-ea"/>
              </a:rPr>
              <a:t>Mobile Applications</a:t>
            </a:r>
            <a:endParaRPr lang="en-US" b="1" dirty="0">
              <a:sym typeface="+mn-ea"/>
            </a:endParaRPr>
          </a:p>
          <a:p>
            <a:endParaRPr lang="en-US" b="1" dirty="0">
              <a:sym typeface="+mn-ea"/>
            </a:endParaRPr>
          </a:p>
          <a:p>
            <a:pPr marL="285750" indent="-285750">
              <a:buFont typeface="Arial" panose="020B0604020202020204" pitchFamily="34" charset="0"/>
              <a:buChar char="•"/>
            </a:pPr>
            <a:r>
              <a:rPr lang="en-IN" altLang="en-US" b="1" dirty="0">
                <a:sym typeface="+mn-ea"/>
              </a:rPr>
              <a:t>Internet of Things(IoT)</a:t>
            </a:r>
            <a:endParaRPr lang="en-US" b="1" dirty="0">
              <a:sym typeface="+mn-ea"/>
            </a:endParaRPr>
          </a:p>
          <a:p>
            <a:endParaRPr lang="en-US" dirty="0"/>
          </a:p>
          <a:p>
            <a:endParaRPr lang="en-US"/>
          </a:p>
          <a:p>
            <a:endParaRPr lang="en-US"/>
          </a:p>
        </p:txBody>
      </p:sp>
      <p:pic>
        <p:nvPicPr>
          <p:cNvPr id="4" name="Content Placeholder 3"/>
          <p:cNvPicPr>
            <a:picLocks noChangeAspect="1"/>
          </p:cNvPicPr>
          <p:nvPr>
            <p:ph sz="half" idx="1"/>
          </p:nvPr>
        </p:nvPicPr>
        <p:blipFill>
          <a:blip r:embed="rId1"/>
          <a:stretch>
            <a:fillRect/>
          </a:stretch>
        </p:blipFill>
        <p:spPr>
          <a:xfrm>
            <a:off x="8695690" y="2016760"/>
            <a:ext cx="3136900" cy="1412240"/>
          </a:xfrm>
          <a:prstGeom prst="rect">
            <a:avLst/>
          </a:prstGeom>
        </p:spPr>
      </p:pic>
      <p:pic>
        <p:nvPicPr>
          <p:cNvPr id="5" name="Content Placeholder 4"/>
          <p:cNvPicPr>
            <a:picLocks noChangeAspect="1"/>
          </p:cNvPicPr>
          <p:nvPr>
            <p:ph sz="half" idx="2"/>
          </p:nvPr>
        </p:nvPicPr>
        <p:blipFill>
          <a:blip r:embed="rId2"/>
          <a:stretch>
            <a:fillRect/>
          </a:stretch>
        </p:blipFill>
        <p:spPr>
          <a:xfrm>
            <a:off x="8695690" y="3600450"/>
            <a:ext cx="3417570" cy="23488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804519"/>
            <a:ext cx="9525664" cy="1049235"/>
          </a:xfrm>
        </p:spPr>
        <p:txBody>
          <a:bodyPr>
            <a:normAutofit fontScale="90000"/>
          </a:bodyPr>
          <a:lstStyle/>
          <a:p>
            <a:br>
              <a:rPr lang="en-IN" sz="3200" dirty="0">
                <a:solidFill>
                  <a:schemeClr val="accent2">
                    <a:lumMod val="50000"/>
                  </a:schemeClr>
                </a:solidFill>
              </a:rPr>
            </a:br>
            <a:r>
              <a:rPr lang="en-IN" sz="3200" dirty="0">
                <a:solidFill>
                  <a:schemeClr val="accent2">
                    <a:lumMod val="50000"/>
                  </a:schemeClr>
                </a:solidFill>
              </a:rPr>
              <a:t>case study</a:t>
            </a:r>
            <a:br>
              <a:rPr lang="en-IN" sz="3200" dirty="0">
                <a:solidFill>
                  <a:schemeClr val="accent2">
                    <a:lumMod val="50000"/>
                  </a:schemeClr>
                </a:solidFill>
              </a:rPr>
            </a:br>
            <a:endParaRPr lang="en-IN" dirty="0"/>
          </a:p>
        </p:txBody>
      </p:sp>
      <p:sp>
        <p:nvSpPr>
          <p:cNvPr id="4" name="TextBox 3"/>
          <p:cNvSpPr txBox="1"/>
          <p:nvPr/>
        </p:nvSpPr>
        <p:spPr>
          <a:xfrm>
            <a:off x="461176" y="1853754"/>
            <a:ext cx="8484041" cy="400110"/>
          </a:xfrm>
          <a:prstGeom prst="rect">
            <a:avLst/>
          </a:prstGeom>
          <a:noFill/>
        </p:spPr>
        <p:txBody>
          <a:bodyPr wrap="square">
            <a:spAutoFit/>
          </a:bodyPr>
          <a:lstStyle/>
          <a:p>
            <a:pPr marL="342900" indent="-342900">
              <a:buFont typeface="Wingdings" panose="05000000000000000000" pitchFamily="2" charset="2"/>
              <a:buChar char="Ø"/>
            </a:pPr>
            <a:r>
              <a:rPr lang="en-US" sz="2000" b="1" dirty="0" err="1"/>
              <a:t>PlantVillage</a:t>
            </a:r>
            <a:r>
              <a:rPr lang="en-US" sz="2000" b="1" dirty="0"/>
              <a:t>:  AI-Powered Crop Disease Management Platform</a:t>
            </a:r>
            <a:endParaRPr lang="en-US" sz="2000" b="1" dirty="0"/>
          </a:p>
        </p:txBody>
      </p:sp>
      <p:sp>
        <p:nvSpPr>
          <p:cNvPr id="6" name="TextBox 5"/>
          <p:cNvSpPr txBox="1"/>
          <p:nvPr/>
        </p:nvSpPr>
        <p:spPr>
          <a:xfrm>
            <a:off x="461176" y="2218414"/>
            <a:ext cx="8619214" cy="3908762"/>
          </a:xfrm>
          <a:prstGeom prst="rect">
            <a:avLst/>
          </a:prstGeom>
          <a:noFill/>
        </p:spPr>
        <p:txBody>
          <a:bodyPr wrap="square">
            <a:spAutoFit/>
          </a:bodyPr>
          <a:lstStyle/>
          <a:p>
            <a:r>
              <a:rPr lang="en-US" sz="1600" dirty="0" err="1"/>
              <a:t>PlantVillage</a:t>
            </a:r>
            <a:r>
              <a:rPr lang="en-US" sz="1600" dirty="0"/>
              <a:t> is an AI-powered platform designed to assist farmers in managing crop diseases effectively. The platform employs AI and crowdsourcing to identify and manage various crop diseases. With a vast database of images showcasing diseased crops,  </a:t>
            </a:r>
            <a:r>
              <a:rPr lang="en-US" sz="1600" dirty="0" err="1"/>
              <a:t>PlantVillage</a:t>
            </a:r>
            <a:r>
              <a:rPr lang="en-US" sz="1600" dirty="0"/>
              <a:t> uses machine learning models to recognize diseases accurately.</a:t>
            </a:r>
            <a:endParaRPr lang="en-US" sz="1600" dirty="0"/>
          </a:p>
          <a:p>
            <a:r>
              <a:rPr lang="en-US" sz="1600" dirty="0"/>
              <a:t>Farmers can upload images of their crops, and the platform provides detailed information about the disease affecting their crops, along with recommended treatments. This approach enables early disease detection and helps farmers take timely actions to mitigate crop losses, ultimately enhancing agricultural productivity and sustainability.</a:t>
            </a:r>
            <a:endParaRPr lang="en-US" sz="1600" dirty="0"/>
          </a:p>
          <a:p>
            <a:pPr marL="342900" indent="-342900">
              <a:buFont typeface="Wingdings" panose="05000000000000000000" pitchFamily="2" charset="2"/>
              <a:buChar char="Ø"/>
            </a:pPr>
            <a:r>
              <a:rPr lang="en-US" sz="2000" b="1" dirty="0"/>
              <a:t>Leaf Doctor:</a:t>
            </a:r>
            <a:r>
              <a:rPr lang="en-US" sz="2000" dirty="0"/>
              <a:t>  </a:t>
            </a:r>
            <a:r>
              <a:rPr lang="en-US" sz="2000" b="1" dirty="0"/>
              <a:t>An AI-Powered Plant Disease Diagnosis Tool</a:t>
            </a:r>
            <a:endParaRPr lang="en-US" sz="2000" b="1" dirty="0"/>
          </a:p>
          <a:p>
            <a:r>
              <a:rPr lang="en-US" sz="1600" dirty="0"/>
              <a:t>Leaf Doctor is an innovative AI-powered tool developed by the University of California, Davis, for diagnosing plant diseases. The tool utilizes a deep learning algorithm to analyze images of plant leaves and accurately identify various diseases affecting crops. By leveraging the power of artificial intelligence, Leaf Doctor provides farmers and agricultural experts with a quick and reliable method for diagnosing plant diseases, enabling timely interventions to prevent </a:t>
            </a:r>
            <a:r>
              <a:rPr lang="en-US" sz="1800" dirty="0"/>
              <a:t>crop losses.</a:t>
            </a:r>
            <a:endParaRPr lang="en-IN" sz="1800" dirty="0"/>
          </a:p>
          <a:p>
            <a:endParaRPr lang="en-US" dirty="0"/>
          </a:p>
        </p:txBody>
      </p:sp>
      <p:pic>
        <p:nvPicPr>
          <p:cNvPr id="7" name="Picture 6"/>
          <p:cNvPicPr>
            <a:picLocks noChangeAspect="1"/>
          </p:cNvPicPr>
          <p:nvPr/>
        </p:nvPicPr>
        <p:blipFill>
          <a:blip r:embed="rId1" cstate="email"/>
          <a:stretch>
            <a:fillRect/>
          </a:stretch>
        </p:blipFill>
        <p:spPr>
          <a:xfrm>
            <a:off x="9080390" y="1714573"/>
            <a:ext cx="3144273" cy="2149761"/>
          </a:xfrm>
          <a:prstGeom prst="rect">
            <a:avLst/>
          </a:prstGeom>
        </p:spPr>
      </p:pic>
      <p:pic>
        <p:nvPicPr>
          <p:cNvPr id="8" name="Picture 7"/>
          <p:cNvPicPr>
            <a:picLocks noChangeAspect="1"/>
          </p:cNvPicPr>
          <p:nvPr/>
        </p:nvPicPr>
        <p:blipFill>
          <a:blip r:embed="rId2" cstate="email"/>
          <a:stretch>
            <a:fillRect/>
          </a:stretch>
        </p:blipFill>
        <p:spPr>
          <a:xfrm>
            <a:off x="9145988" y="3942711"/>
            <a:ext cx="2968487" cy="1973919"/>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5156</Words>
  <Application>WPS Presentation</Application>
  <PresentationFormat>Widescreen</PresentationFormat>
  <Paragraphs>95</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Söhne</vt:lpstr>
      <vt:lpstr>Segoe Print</vt:lpstr>
      <vt:lpstr>Times New Roman</vt:lpstr>
      <vt:lpstr>Gill Sans MT</vt:lpstr>
      <vt:lpstr>Microsoft YaHei</vt:lpstr>
      <vt:lpstr>Arial Unicode MS</vt:lpstr>
      <vt:lpstr>Calibri</vt:lpstr>
      <vt:lpstr>Gallery</vt:lpstr>
      <vt:lpstr>Generative AI Cultivation: Innovations and Insights in Agricultural Disease Management</vt:lpstr>
      <vt:lpstr>CONTEXT </vt:lpstr>
      <vt:lpstr>Introduction</vt:lpstr>
      <vt:lpstr>    How Generative AI is used in Agriculture</vt:lpstr>
      <vt:lpstr>Challenges in Agriculture &amp; Plant Diseases</vt:lpstr>
      <vt:lpstr>Challenges in Agriculture &amp; Plant Diseases</vt:lpstr>
      <vt:lpstr> AI Based Solutions </vt:lpstr>
      <vt:lpstr>PowerPoint 演示文稿</vt:lpstr>
      <vt:lpstr> case study </vt:lpstr>
      <vt:lpstr> 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Cultivation: Innovations and Insights in Agricultural Disease Management</dc:title>
  <dc:creator>Sailatha kongara</dc:creator>
  <cp:lastModifiedBy>gonal</cp:lastModifiedBy>
  <cp:revision>13</cp:revision>
  <dcterms:created xsi:type="dcterms:W3CDTF">2024-03-09T09:38:00Z</dcterms:created>
  <dcterms:modified xsi:type="dcterms:W3CDTF">2024-04-01T16:20:06Z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295BF216EEFE4F94B32123F80B0E97C2_13</vt:lpwstr>
  </property>
  <property fmtid="{D5CDD505-2E9C-101B-9397-08002B2CF9AE}" pid="3" name="KSOProductBuildVer">
    <vt:lpwstr>1033-12.2.0.13489</vt:lpwstr>
  </property>
</Properties>
</file>