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273" r:id="rId5"/>
    <p:sldId id="286" r:id="rId6"/>
    <p:sldId id="282" r:id="rId7"/>
    <p:sldId id="287" r:id="rId8"/>
    <p:sldId id="288" r:id="rId9"/>
    <p:sldId id="289" r:id="rId10"/>
    <p:sldId id="291" r:id="rId11"/>
    <p:sldId id="290" r:id="rId12"/>
    <p:sldId id="292" r:id="rId13"/>
    <p:sldId id="293" r:id="rId14"/>
    <p:sldId id="294" r:id="rId15"/>
    <p:sldId id="295" r:id="rId16"/>
    <p:sldId id="296" r:id="rId17"/>
    <p:sldId id="297" r:id="rId18"/>
    <p:sldId id="298" r:id="rId19"/>
    <p:sldId id="299" r:id="rId20"/>
    <p:sldId id="278"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IN"/>
              <a:t>Hi to all</a:t>
            </a:r>
            <a:endParaRPr lang="en-IN"/>
          </a:p>
        </p:txBody>
      </p:sp>
      <p:sp>
        <p:nvSpPr>
          <p:cNvPr id="5" name="Slide Number Placeholder 4"/>
          <p:cNvSpPr>
            <a:spLocks noGrp="1"/>
          </p:cNvSpPr>
          <p:nvPr>
            <p:ph type="sldNum" sz="quarter" idx="5"/>
          </p:nvPr>
        </p:nvSpPr>
        <p:spPr/>
        <p:txBody>
          <a:bodyPr/>
          <a:p>
            <a:fld id="{41FFBC11-2ED2-450E-A0CC-CEA7380C613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500" b="1" i="1" dirty="0">
                <a:solidFill>
                  <a:schemeClr val="bg1"/>
                </a:solidFill>
                <a:effectLst/>
                <a:latin typeface="Times New Roman" panose="02020603050405020304" pitchFamily="18" charset="0"/>
                <a:cs typeface="Times New Roman" panose="02020603050405020304" pitchFamily="18" charset="0"/>
              </a:rPr>
              <a:t>Process Mining Virtual </a:t>
            </a:r>
            <a:r>
              <a:rPr lang="en-US" sz="1500" b="1" i="1" dirty="0">
                <a:solidFill>
                  <a:schemeClr val="bg1"/>
                </a:solidFill>
                <a:effectLst/>
                <a:latin typeface="Times New Roman" panose="02020603050405020304" pitchFamily="18" charset="0"/>
                <a:cs typeface="Times New Roman" panose="02020603050405020304" pitchFamily="18" charset="0"/>
              </a:rPr>
              <a:t>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a:t>
            </a:r>
            <a:r>
              <a:rPr lang="en-IN" altLang="en-US" sz="1600" b="0" cap="small" baseline="0" dirty="0">
                <a:solidFill>
                  <a:schemeClr val="bg1"/>
                </a:solidFill>
                <a:latin typeface="Times New Roman" panose="02020603050405020304" pitchFamily="18" charset="0"/>
                <a:cs typeface="Times New Roman" panose="02020603050405020304" pitchFamily="18" charset="0"/>
              </a:rPr>
              <a:t>47</a:t>
            </a:r>
            <a:endParaRPr lang="en-IN" altLang="en-US"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GONA LIKITHA</a:t>
            </a:r>
            <a:endParaRPr lang="en-US" sz="2600" b="0" dirty="0">
              <a:effectLst>
                <a:outerShdw blurRad="38100" dist="38100" dir="2700000" algn="tl">
                  <a:srgbClr val="000000">
                    <a:alpha val="43137"/>
                  </a:srgbClr>
                </a:outerShdw>
              </a:effectLst>
            </a:endParaRPr>
          </a:p>
          <a:p>
            <a:pPr>
              <a:spcBef>
                <a:spcPts val="300"/>
              </a:spcBef>
            </a:pPr>
            <a:r>
              <a:rPr lang="en-US" sz="1200" b="0" dirty="0"/>
              <a:t>Roll No. 204G1A32</a:t>
            </a:r>
            <a:r>
              <a:rPr lang="en-IN" altLang="en-US" sz="1200" b="0" dirty="0"/>
              <a:t>47</a:t>
            </a:r>
            <a:endParaRPr lang="en-IN" altLang="en-US" sz="1200" b="0" dirty="0"/>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a:t>
            </a: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dirty="0">
                <a:sym typeface="+mn-ea"/>
              </a:rPr>
              <a:t>Applications</a:t>
            </a:r>
            <a:endParaRPr lang="en-IN" altLang="en-US"/>
          </a:p>
        </p:txBody>
      </p:sp>
      <p:sp>
        <p:nvSpPr>
          <p:cNvPr id="3" name="Content Placeholder 2"/>
          <p:cNvSpPr>
            <a:spLocks noGrp="1"/>
          </p:cNvSpPr>
          <p:nvPr>
            <p:ph idx="1"/>
          </p:nvPr>
        </p:nvSpPr>
        <p:spPr>
          <a:xfrm>
            <a:off x="199390" y="1020445"/>
            <a:ext cx="11992610" cy="5471795"/>
          </a:xfrm>
        </p:spPr>
        <p:txBody>
          <a:bodyPr>
            <a:normAutofit lnSpcReduction="20000"/>
          </a:bodyPr>
          <a:p>
            <a:r>
              <a:rPr lang="en-US">
                <a:sym typeface="+mn-ea"/>
              </a:rPr>
              <a:t>Process mining finds applications across various industries and sectors due to its</a:t>
            </a:r>
            <a:endParaRPr lang="en-US">
              <a:sym typeface="+mn-ea"/>
            </a:endParaRPr>
          </a:p>
          <a:p>
            <a:pPr marL="0" indent="0">
              <a:buNone/>
            </a:pPr>
            <a:r>
              <a:rPr lang="en-US">
                <a:sym typeface="+mn-ea"/>
              </a:rPr>
              <a:t> ability to uncover valuable insights from event log data. Here are some key</a:t>
            </a:r>
            <a:endParaRPr lang="en-US">
              <a:sym typeface="+mn-ea"/>
            </a:endParaRPr>
          </a:p>
          <a:p>
            <a:pPr marL="0" indent="0">
              <a:buNone/>
            </a:pPr>
            <a:r>
              <a:rPr lang="en-US">
                <a:sym typeface="+mn-ea"/>
              </a:rPr>
              <a:t> applications of process mining:</a:t>
            </a:r>
            <a:endParaRPr lang="en-US">
              <a:sym typeface="+mn-ea"/>
            </a:endParaRPr>
          </a:p>
          <a:p>
            <a:pPr marL="0" indent="0">
              <a:buNone/>
            </a:pPr>
            <a:endParaRPr lang="en-US">
              <a:sym typeface="+mn-ea"/>
            </a:endParaRPr>
          </a:p>
          <a:p>
            <a:r>
              <a:rPr lang="en-US">
                <a:sym typeface="+mn-ea"/>
              </a:rPr>
              <a:t>Healthcare</a:t>
            </a:r>
            <a:endParaRPr lang="en-US"/>
          </a:p>
          <a:p>
            <a:r>
              <a:rPr lang="en-US">
                <a:sym typeface="+mn-ea"/>
              </a:rPr>
              <a:t>Manufacturing</a:t>
            </a:r>
            <a:endParaRPr lang="en-US"/>
          </a:p>
          <a:p>
            <a:r>
              <a:rPr lang="en-US">
                <a:sym typeface="+mn-ea"/>
              </a:rPr>
              <a:t>Retail</a:t>
            </a:r>
            <a:endParaRPr lang="en-US"/>
          </a:p>
          <a:p>
            <a:r>
              <a:rPr lang="en-US">
                <a:sym typeface="+mn-ea"/>
              </a:rPr>
              <a:t>Banking</a:t>
            </a:r>
            <a:endParaRPr lang="en-US"/>
          </a:p>
          <a:p>
            <a:r>
              <a:rPr lang="en-IN" altLang="en-US">
                <a:sym typeface="+mn-ea"/>
              </a:rPr>
              <a:t>Telecommunication</a:t>
            </a:r>
            <a:endParaRPr lang="en-IN" altLang="en-US"/>
          </a:p>
          <a:p>
            <a:endParaRPr lang="en-US">
              <a:sym typeface="+mn-ea"/>
            </a:endParaRPr>
          </a:p>
          <a:p>
            <a:pPr marL="0" indent="0">
              <a:buNone/>
            </a:pPr>
            <a:r>
              <a:rPr lang="en-IN" altLang="en-US" b="1">
                <a:sym typeface="+mn-ea"/>
              </a:rPr>
              <a:t>   </a:t>
            </a:r>
            <a:endParaRPr lang="en-US"/>
          </a:p>
          <a:p>
            <a:endParaRPr lang="en-US"/>
          </a:p>
          <a:p>
            <a:endParaRPr lang="en-US" sz="2220"/>
          </a:p>
        </p:txBody>
      </p:sp>
      <p:pic>
        <p:nvPicPr>
          <p:cNvPr id="7" name="Picture 6" descr="Screenshot 2023-08-27 122854"/>
          <p:cNvPicPr>
            <a:picLocks noChangeAspect="1"/>
          </p:cNvPicPr>
          <p:nvPr/>
        </p:nvPicPr>
        <p:blipFill>
          <a:blip r:embed="rId1"/>
          <a:stretch>
            <a:fillRect/>
          </a:stretch>
        </p:blipFill>
        <p:spPr>
          <a:xfrm>
            <a:off x="4899025" y="2290445"/>
            <a:ext cx="6695440" cy="3657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Modules</a:t>
            </a:r>
            <a:endParaRPr lang="en-IN" altLang="en-US"/>
          </a:p>
        </p:txBody>
      </p:sp>
      <p:sp>
        <p:nvSpPr>
          <p:cNvPr id="3" name="Content Placeholder 2"/>
          <p:cNvSpPr>
            <a:spLocks noGrp="1"/>
          </p:cNvSpPr>
          <p:nvPr>
            <p:ph idx="1"/>
          </p:nvPr>
        </p:nvSpPr>
        <p:spPr/>
        <p:txBody>
          <a:bodyPr/>
          <a:p>
            <a:r>
              <a:rPr lang="en-IN" altLang="en-US" b="1"/>
              <a:t>Process Mining LifeCycle</a:t>
            </a:r>
            <a:endParaRPr lang="en-IN" altLang="en-US" b="1"/>
          </a:p>
          <a:p>
            <a:endParaRPr lang="en-IN" altLang="en-US" b="1"/>
          </a:p>
          <a:p>
            <a:r>
              <a:rPr lang="en-IN" altLang="en-US" b="1"/>
              <a:t>Benefits of Process Mining</a:t>
            </a:r>
            <a:endParaRPr lang="en-IN" alt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Process Mining LifeCycle</a:t>
            </a:r>
            <a:endParaRPr lang="en-IN" altLang="en-US"/>
          </a:p>
        </p:txBody>
      </p:sp>
      <p:sp>
        <p:nvSpPr>
          <p:cNvPr id="3" name="Content Placeholder 2"/>
          <p:cNvSpPr>
            <a:spLocks noGrp="1"/>
          </p:cNvSpPr>
          <p:nvPr>
            <p:ph idx="1"/>
          </p:nvPr>
        </p:nvSpPr>
        <p:spPr>
          <a:xfrm>
            <a:off x="199390" y="1097280"/>
            <a:ext cx="6501765" cy="5394960"/>
          </a:xfrm>
        </p:spPr>
        <p:txBody>
          <a:bodyPr>
            <a:normAutofit fontScale="70000"/>
          </a:bodyPr>
          <a:p>
            <a:r>
              <a:rPr lang="en-US">
                <a:sym typeface="+mn-ea"/>
              </a:rPr>
              <a:t>The four stages of Process Mining:</a:t>
            </a:r>
            <a:endParaRPr lang="en-US"/>
          </a:p>
          <a:p>
            <a:r>
              <a:rPr lang="en-US" b="1">
                <a:sym typeface="+mn-ea"/>
              </a:rPr>
              <a:t>Collect:</a:t>
            </a:r>
            <a:r>
              <a:rPr lang="en-US">
                <a:sym typeface="+mn-ea"/>
              </a:rPr>
              <a:t> Every interaction inside the transactional systems your business runs on like  Oracle, Salesforce, ServiceNow</a:t>
            </a:r>
            <a:r>
              <a:rPr lang="en-IN" altLang="en-US">
                <a:sym typeface="+mn-ea"/>
              </a:rPr>
              <a:t>.</a:t>
            </a:r>
            <a:r>
              <a:rPr lang="en-US">
                <a:sym typeface="+mn-ea"/>
              </a:rPr>
              <a:t> The first stage of Process Mining is for data engineers to establish a real-time link to those key data sources (through pre-built connectors and APIs), extract that raw data and turn it into an eventlog.</a:t>
            </a:r>
            <a:endParaRPr lang="en-US"/>
          </a:p>
          <a:p>
            <a:r>
              <a:rPr lang="en-US" b="1">
                <a:sym typeface="+mn-ea"/>
              </a:rPr>
              <a:t>Discover:</a:t>
            </a:r>
            <a:r>
              <a:rPr lang="en-US">
                <a:sym typeface="+mn-ea"/>
              </a:rPr>
              <a:t>In the second stage of Process Mining, data analysts methodically quanlity the sum total of your process environment: every case, pathway, variation</a:t>
            </a:r>
            <a:r>
              <a:rPr lang="en-IN" altLang="en-US">
                <a:sym typeface="+mn-ea"/>
              </a:rPr>
              <a:t>.</a:t>
            </a:r>
            <a:endParaRPr lang="en-IN" altLang="en-US"/>
          </a:p>
          <a:p>
            <a:r>
              <a:rPr lang="en-IN" altLang="en-US" b="1">
                <a:sym typeface="+mn-ea"/>
              </a:rPr>
              <a:t>Enhance:</a:t>
            </a:r>
            <a:r>
              <a:rPr lang="en-IN" altLang="en-US">
                <a:sym typeface="+mn-ea"/>
              </a:rPr>
              <a:t>In the third stage of Process Mining business users leverage AI and machinelearning models to execute these enhancement actions across all relevant transactional systems within the same Process Mining interface.</a:t>
            </a:r>
            <a:endParaRPr lang="en-IN" altLang="en-US"/>
          </a:p>
          <a:p>
            <a:r>
              <a:rPr lang="en-IN" altLang="en-US" b="1">
                <a:sym typeface="+mn-ea"/>
              </a:rPr>
              <a:t>Monitor:</a:t>
            </a:r>
            <a:r>
              <a:rPr lang="en-IN" altLang="en-US">
                <a:sym typeface="+mn-ea"/>
              </a:rPr>
              <a:t>In the fourth stage of Process Mining, executives and managers measure and monitor process performance toward KPIs and business outcomes.</a:t>
            </a:r>
            <a:endParaRPr lang="en-IN" altLang="en-US"/>
          </a:p>
          <a:p>
            <a:endParaRPr lang="en-US"/>
          </a:p>
        </p:txBody>
      </p:sp>
      <p:pic>
        <p:nvPicPr>
          <p:cNvPr id="4" name="Picture 3" descr="Screenshot 2023-08-27 115318"/>
          <p:cNvPicPr>
            <a:picLocks noChangeAspect="1"/>
          </p:cNvPicPr>
          <p:nvPr/>
        </p:nvPicPr>
        <p:blipFill>
          <a:blip r:embed="rId1"/>
          <a:stretch>
            <a:fillRect/>
          </a:stretch>
        </p:blipFill>
        <p:spPr>
          <a:xfrm>
            <a:off x="6701155" y="2085975"/>
            <a:ext cx="5429049" cy="2952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Benifits of Process Mining</a:t>
            </a:r>
            <a:endParaRPr lang="en-IN" altLang="en-US"/>
          </a:p>
        </p:txBody>
      </p:sp>
      <p:sp>
        <p:nvSpPr>
          <p:cNvPr id="3" name="Content Placeholder 2"/>
          <p:cNvSpPr>
            <a:spLocks noGrp="1"/>
          </p:cNvSpPr>
          <p:nvPr>
            <p:ph idx="1"/>
          </p:nvPr>
        </p:nvSpPr>
        <p:spPr/>
        <p:txBody>
          <a:bodyPr/>
          <a:p>
            <a:r>
              <a:rPr lang="en-US">
                <a:sym typeface="+mn-ea"/>
              </a:rPr>
              <a:t>Process mining is a data science discipline that discovers, analyzes, and improves real-world processes by extracting knowledge from event logs. It can be used to gain insights into the current state of a process, identify areas for improvement, and track the impact of changes.</a:t>
            </a:r>
            <a:endParaRPr lang="en-US"/>
          </a:p>
          <a:p>
            <a:r>
              <a:rPr lang="en-US">
                <a:sym typeface="+mn-ea"/>
              </a:rPr>
              <a:t>Improved process efficiency</a:t>
            </a:r>
            <a:endParaRPr lang="en-US"/>
          </a:p>
          <a:p>
            <a:r>
              <a:rPr lang="en-US">
                <a:sym typeface="+mn-ea"/>
              </a:rPr>
              <a:t>Reduced costs</a:t>
            </a:r>
            <a:endParaRPr lang="en-US"/>
          </a:p>
          <a:p>
            <a:r>
              <a:rPr lang="en-US">
                <a:sym typeface="+mn-ea"/>
              </a:rPr>
              <a:t>Increased compliance</a:t>
            </a:r>
            <a:endParaRPr lang="en-US"/>
          </a:p>
          <a:p>
            <a:r>
              <a:rPr lang="en-US">
                <a:sym typeface="+mn-ea"/>
              </a:rPr>
              <a:t>Improved customer experience</a:t>
            </a:r>
            <a:endParaRPr lang="en-US"/>
          </a:p>
        </p:txBody>
      </p:sp>
      <p:pic>
        <p:nvPicPr>
          <p:cNvPr id="5" name="Picture 4" descr="Screenshot 2023-08-28 210935"/>
          <p:cNvPicPr>
            <a:picLocks noChangeAspect="1"/>
          </p:cNvPicPr>
          <p:nvPr/>
        </p:nvPicPr>
        <p:blipFill>
          <a:blip r:embed="rId1"/>
          <a:stretch>
            <a:fillRect/>
          </a:stretch>
        </p:blipFill>
        <p:spPr>
          <a:xfrm>
            <a:off x="5158105" y="2846705"/>
            <a:ext cx="6604635" cy="30841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dirty="0">
                <a:sym typeface="+mn-ea"/>
              </a:rPr>
              <a:t>Real Time applications</a:t>
            </a:r>
            <a:endParaRPr lang="en-IN" altLang="en-US"/>
          </a:p>
        </p:txBody>
      </p:sp>
      <p:sp>
        <p:nvSpPr>
          <p:cNvPr id="3" name="Content Placeholder 2"/>
          <p:cNvSpPr>
            <a:spLocks noGrp="1"/>
          </p:cNvSpPr>
          <p:nvPr>
            <p:ph idx="1"/>
          </p:nvPr>
        </p:nvSpPr>
        <p:spPr/>
        <p:txBody>
          <a:bodyPr/>
          <a:p>
            <a:r>
              <a:rPr lang="en-IN" altLang="en-US"/>
              <a:t>Bussinus</a:t>
            </a:r>
            <a:endParaRPr lang="en-IN" altLang="en-US"/>
          </a:p>
        </p:txBody>
      </p:sp>
      <p:pic>
        <p:nvPicPr>
          <p:cNvPr id="4" name="Picture 3" descr="Screenshot 2023-08-31 183936"/>
          <p:cNvPicPr>
            <a:picLocks noChangeAspect="1"/>
          </p:cNvPicPr>
          <p:nvPr/>
        </p:nvPicPr>
        <p:blipFill>
          <a:blip r:embed="rId1"/>
          <a:stretch>
            <a:fillRect/>
          </a:stretch>
        </p:blipFill>
        <p:spPr>
          <a:xfrm>
            <a:off x="379095" y="1492250"/>
            <a:ext cx="4264660" cy="4175125"/>
          </a:xfrm>
          <a:prstGeom prst="rect">
            <a:avLst/>
          </a:prstGeom>
        </p:spPr>
      </p:pic>
      <p:pic>
        <p:nvPicPr>
          <p:cNvPr id="5" name="Picture 4" descr="Screenshot 2023-08-31 190751"/>
          <p:cNvPicPr>
            <a:picLocks noChangeAspect="1"/>
          </p:cNvPicPr>
          <p:nvPr/>
        </p:nvPicPr>
        <p:blipFill>
          <a:blip r:embed="rId2"/>
          <a:stretch>
            <a:fillRect/>
          </a:stretch>
        </p:blipFill>
        <p:spPr>
          <a:xfrm>
            <a:off x="5325745" y="1364615"/>
            <a:ext cx="5546266" cy="4860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dirty="0">
                <a:sym typeface="+mn-ea"/>
              </a:rPr>
              <a:t> </a:t>
            </a:r>
            <a:r>
              <a:rPr lang="en-IN" altLang="en-US" dirty="0">
                <a:sym typeface="+mn-ea"/>
              </a:rPr>
              <a:t>O</a:t>
            </a:r>
            <a:r>
              <a:rPr lang="en-US" dirty="0">
                <a:sym typeface="+mn-ea"/>
              </a:rPr>
              <a:t>utcomes</a:t>
            </a:r>
            <a:endParaRPr lang="en-US"/>
          </a:p>
        </p:txBody>
      </p:sp>
      <p:sp>
        <p:nvSpPr>
          <p:cNvPr id="3" name="Content Placeholder 2"/>
          <p:cNvSpPr>
            <a:spLocks noGrp="1"/>
          </p:cNvSpPr>
          <p:nvPr>
            <p:ph idx="1"/>
          </p:nvPr>
        </p:nvSpPr>
        <p:spPr/>
        <p:txBody>
          <a:bodyPr/>
          <a:p>
            <a:r>
              <a:rPr lang="en-IN" altLang="en-US" dirty="0">
                <a:sym typeface="+mn-ea"/>
              </a:rPr>
              <a:t>By the end of the process mining virtual internship with </a:t>
            </a:r>
            <a:r>
              <a:rPr lang="en-IN" altLang="en-US" dirty="0" err="1">
                <a:sym typeface="+mn-ea"/>
              </a:rPr>
              <a:t>Celonis</a:t>
            </a:r>
            <a:r>
              <a:rPr lang="en-IN" altLang="en-US" dirty="0">
                <a:sym typeface="+mn-ea"/>
              </a:rPr>
              <a:t>, participants should have a comprehensive understanding of process mining concepts, hands-on proficiency in using the </a:t>
            </a:r>
            <a:r>
              <a:rPr lang="en-IN" altLang="en-US" dirty="0" err="1">
                <a:sym typeface="+mn-ea"/>
              </a:rPr>
              <a:t>Celonis</a:t>
            </a:r>
            <a:r>
              <a:rPr lang="en-IN" altLang="en-US" dirty="0">
                <a:sym typeface="+mn-ea"/>
              </a:rPr>
              <a:t> platform, and the ability to apply process mining techniques to real-world scenarios for process improvement and optimization.</a:t>
            </a:r>
            <a:endParaRPr lang="en-IN" altLang="en-US" dirty="0"/>
          </a:p>
          <a:p>
            <a:r>
              <a:rPr lang="en-IN" altLang="en-US" b="1" dirty="0">
                <a:sym typeface="+mn-ea"/>
              </a:rPr>
              <a:t>Gaining a deeper understanding of process mining: </a:t>
            </a:r>
            <a:r>
              <a:rPr lang="en-IN" altLang="en-US" dirty="0">
                <a:sym typeface="+mn-ea"/>
              </a:rPr>
              <a:t>The internship will provide the student with a comprehensive understanding of the principles and practices of process mining. This includes learning about the different types of process mining, the tools and techniques used, and the benefits of process mining.</a:t>
            </a:r>
            <a:endParaRPr lang="en-IN" altLang="en-US" dirty="0"/>
          </a:p>
          <a:p>
            <a:r>
              <a:rPr lang="en-IN" altLang="en-US" dirty="0">
                <a:sym typeface="+mn-ea"/>
              </a:rPr>
              <a:t> The key skills and knowledge that were gained, such as how to use process mining tools, how to analyse process data, and how to identify and prioritize improvement opportunities.</a:t>
            </a:r>
            <a:endParaRPr lang="en-IN" altLang="en-US" dirty="0"/>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Conclusion</a:t>
            </a:r>
            <a:endParaRPr lang="en-IN" altLang="en-US"/>
          </a:p>
        </p:txBody>
      </p:sp>
      <p:sp>
        <p:nvSpPr>
          <p:cNvPr id="3" name="Content Placeholder 2"/>
          <p:cNvSpPr>
            <a:spLocks noGrp="1"/>
          </p:cNvSpPr>
          <p:nvPr>
            <p:ph idx="1"/>
          </p:nvPr>
        </p:nvSpPr>
        <p:spPr/>
        <p:txBody>
          <a:bodyPr/>
          <a:p>
            <a:r>
              <a:rPr lang="en-US" dirty="0">
                <a:sym typeface="+mn-ea"/>
              </a:rPr>
              <a:t>In conclusion, </a:t>
            </a:r>
            <a:r>
              <a:rPr lang="en-IN" altLang="en-US" dirty="0">
                <a:sym typeface="+mn-ea"/>
              </a:rPr>
              <a:t> </a:t>
            </a:r>
            <a:r>
              <a:rPr lang="en-US" dirty="0">
                <a:sym typeface="+mn-ea"/>
              </a:rPr>
              <a:t>I have learned a lot about how to use process mining tools to analyze and process the data and to identify and prioritize improvement opportunities. I have also learned about the challenges of implementing process mining in organizations.</a:t>
            </a:r>
            <a:endParaRPr lang="en-US" dirty="0"/>
          </a:p>
          <a:p>
            <a:r>
              <a:rPr lang="en-US" dirty="0">
                <a:sym typeface="+mn-ea"/>
              </a:rPr>
              <a:t> The key skills and knowledge that were gained, such as how to use process mining tools, how to analyze processed data, and how to identify</a:t>
            </a:r>
            <a:r>
              <a:rPr lang="en-IN" dirty="0">
                <a:sym typeface="+mn-ea"/>
              </a:rPr>
              <a:t> and detect the unwanted actions included in process.</a:t>
            </a:r>
            <a:endParaRPr lang="en-IN" altLang="en-US" dirty="0"/>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ym typeface="+mn-ea"/>
              </a:rPr>
              <a:t>References</a:t>
            </a:r>
            <a:endParaRPr lang="en-IN" altLang="en-US"/>
          </a:p>
        </p:txBody>
      </p:sp>
      <p:sp>
        <p:nvSpPr>
          <p:cNvPr id="3" name="Content Placeholder 2"/>
          <p:cNvSpPr>
            <a:spLocks noGrp="1"/>
          </p:cNvSpPr>
          <p:nvPr>
            <p:ph idx="1"/>
          </p:nvPr>
        </p:nvSpPr>
        <p:spPr/>
        <p:txBody>
          <a:bodyPr>
            <a:normAutofit fontScale="90000" lnSpcReduction="10000"/>
          </a:bodyPr>
          <a:p>
            <a:r>
              <a:rPr lang="en-IN" altLang="en-US">
                <a:sym typeface="+mn-ea"/>
              </a:rPr>
              <a:t>1</a:t>
            </a:r>
            <a:r>
              <a:rPr lang="en-US">
                <a:sym typeface="+mn-ea"/>
              </a:rPr>
              <a:t>. Website </a:t>
            </a:r>
            <a:r>
              <a:rPr lang="en-IN" altLang="en-US">
                <a:sym typeface="+mn-ea"/>
              </a:rPr>
              <a:t> </a:t>
            </a:r>
            <a:r>
              <a:rPr lang="en-US">
                <a:solidFill>
                  <a:srgbClr val="0099FF"/>
                </a:solidFill>
                <a:sym typeface="+mn-ea"/>
              </a:rPr>
              <a:t>www.processmining.org </a:t>
            </a:r>
            <a:endParaRPr lang="en-US"/>
          </a:p>
          <a:p>
            <a:r>
              <a:rPr lang="en-IN" altLang="en-US">
                <a:sym typeface="+mn-ea"/>
              </a:rPr>
              <a:t>2</a:t>
            </a:r>
            <a:r>
              <a:rPr lang="en-US">
                <a:sym typeface="+mn-ea"/>
              </a:rPr>
              <a:t>. Website </a:t>
            </a:r>
            <a:r>
              <a:rPr lang="en-US">
                <a:solidFill>
                  <a:srgbClr val="0099FF"/>
                </a:solidFill>
                <a:sym typeface="+mn-ea"/>
              </a:rPr>
              <a:t>www.habrahabr.ru/post/244879/</a:t>
            </a:r>
            <a:r>
              <a:rPr lang="en-IN" altLang="en-US">
                <a:sym typeface="+mn-ea"/>
              </a:rPr>
              <a:t>,</a:t>
            </a:r>
            <a:r>
              <a:rPr lang="en-US">
                <a:sym typeface="+mn-ea"/>
              </a:rPr>
              <a:t>article Introduction in Process Mining </a:t>
            </a:r>
            <a:endParaRPr lang="en-US"/>
          </a:p>
          <a:p>
            <a:r>
              <a:rPr lang="en-IN" altLang="en-US">
                <a:sym typeface="+mn-ea"/>
              </a:rPr>
              <a:t>3</a:t>
            </a:r>
            <a:r>
              <a:rPr lang="en-US">
                <a:sym typeface="+mn-ea"/>
              </a:rPr>
              <a:t>. Burattin Andrea. Applicability of Process Mining techniques in Business Environments</a:t>
            </a:r>
            <a:endParaRPr lang="en-US"/>
          </a:p>
          <a:p>
            <a:r>
              <a:rPr lang="en-US">
                <a:sym typeface="+mn-ea"/>
              </a:rPr>
              <a:t> </a:t>
            </a:r>
            <a:r>
              <a:rPr lang="en-IN" altLang="en-US">
                <a:sym typeface="+mn-ea"/>
              </a:rPr>
              <a:t>4</a:t>
            </a:r>
            <a:r>
              <a:rPr lang="en-US">
                <a:sym typeface="+mn-ea"/>
              </a:rPr>
              <a:t>. D.Harel and R.Marelly. Come, Let’s play: Scenari-Based Programming Using LSCs and Play-Engine. Springer, Berlin, 2003.</a:t>
            </a:r>
            <a:endParaRPr lang="en-US"/>
          </a:p>
          <a:p>
            <a:r>
              <a:rPr lang="en-US">
                <a:sym typeface="+mn-ea"/>
              </a:rPr>
              <a:t>Celonis: Ultimate Guide to Process Mining: </a:t>
            </a:r>
            <a:r>
              <a:rPr lang="en-US">
                <a:solidFill>
                  <a:srgbClr val="0099FF"/>
                </a:solidFill>
                <a:sym typeface="+mn-ea"/>
              </a:rPr>
              <a:t>https://www.celonis.com/ultimate-guide/</a:t>
            </a:r>
            <a:endParaRPr lang="en-US">
              <a:solidFill>
                <a:srgbClr val="0099FF"/>
              </a:solidFill>
            </a:endParaRPr>
          </a:p>
          <a:p>
            <a:r>
              <a:rPr lang="en-US">
                <a:sym typeface="+mn-ea"/>
              </a:rPr>
              <a:t>Celonis: The State of Process Excellence: </a:t>
            </a:r>
            <a:r>
              <a:rPr lang="en-US">
                <a:solidFill>
                  <a:srgbClr val="0099FF"/>
                </a:solidFill>
                <a:sym typeface="+mn-ea"/>
              </a:rPr>
              <a:t>https://www.celonis.com/report/state-of-process/read/</a:t>
            </a:r>
            <a:endParaRPr lang="en-US">
              <a:solidFill>
                <a:srgbClr val="0099FF"/>
              </a:solidFill>
            </a:endParaRPr>
          </a:p>
          <a:p>
            <a:r>
              <a:rPr lang="en-US">
                <a:sym typeface="+mn-ea"/>
              </a:rPr>
              <a:t>Celonis: The Process Mining Buyer’s Guide: </a:t>
            </a:r>
            <a:r>
              <a:rPr lang="en-US">
                <a:solidFill>
                  <a:srgbClr val="0099FF"/>
                </a:solidFill>
                <a:sym typeface="+mn-ea"/>
              </a:rPr>
              <a:t>https://www.celonis.com/ebook/process-mining-buyers-guide/</a:t>
            </a:r>
            <a:endParaRPr lang="en-US">
              <a:solidFill>
                <a:srgbClr val="0099FF"/>
              </a:solidFill>
            </a:endParaRPr>
          </a:p>
          <a:p>
            <a:r>
              <a:rPr lang="en-US">
                <a:sym typeface="+mn-ea"/>
              </a:rPr>
              <a:t>Celonis: Process Mining for Procure-to-Pay:</a:t>
            </a:r>
            <a:r>
              <a:rPr lang="en-US">
                <a:solidFill>
                  <a:srgbClr val="0099FF"/>
                </a:solidFill>
                <a:sym typeface="+mn-ea"/>
              </a:rPr>
              <a:t> https://www.celonis.com/ebook/procure-to-pay-process/?utm_campaign=process_mining</a:t>
            </a:r>
            <a:endParaRPr lang="en-US">
              <a:solidFill>
                <a:srgbClr val="0099FF"/>
              </a:solidFill>
            </a:endParaRPr>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Course Objective</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Technology</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Modules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Real Time 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Learning outcomes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GitHub Link</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
        <p:nvSpPr>
          <p:cNvPr id="5" name="Text Box 4"/>
          <p:cNvSpPr txBox="1"/>
          <p:nvPr/>
        </p:nvSpPr>
        <p:spPr>
          <a:xfrm>
            <a:off x="5456555" y="76835"/>
            <a:ext cx="1409065" cy="156845"/>
          </a:xfrm>
          <a:prstGeom prst="rect">
            <a:avLst/>
          </a:prstGeom>
          <a:noFill/>
        </p:spPr>
        <p:txBody>
          <a:bodyPr wrap="square" rtlCol="0">
            <a:no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 </a:t>
            </a:r>
            <a:r>
              <a:rPr lang="en-US" dirty="0">
                <a:sym typeface="+mn-ea"/>
              </a:rPr>
              <a:t>Course Objective</a:t>
            </a:r>
            <a:r>
              <a:rPr lang="en-IN" altLang="en-US"/>
              <a:t> </a:t>
            </a:r>
            <a:endParaRPr lang="en-IN" altLang="en-US"/>
          </a:p>
        </p:txBody>
      </p:sp>
      <p:sp>
        <p:nvSpPr>
          <p:cNvPr id="3" name="Content Placeholder 2"/>
          <p:cNvSpPr>
            <a:spLocks noGrp="1"/>
          </p:cNvSpPr>
          <p:nvPr>
            <p:ph idx="1"/>
          </p:nvPr>
        </p:nvSpPr>
        <p:spPr/>
        <p:txBody>
          <a:bodyPr/>
          <a:p>
            <a:pPr marL="457200" indent="-457200"/>
            <a:r>
              <a:rPr lang="en-US" b="1" dirty="0">
                <a:sym typeface="+mn-ea"/>
              </a:rPr>
              <a:t>Introduction to Process Mining: </a:t>
            </a:r>
            <a:r>
              <a:rPr lang="en-US" dirty="0">
                <a:sym typeface="+mn-ea"/>
              </a:rPr>
              <a:t>To develop the skills necessary for a career in process mining, such as data analysis, problem-solving, and communication.</a:t>
            </a:r>
            <a:endParaRPr lang="en-US" dirty="0"/>
          </a:p>
          <a:p>
            <a:pPr marL="457200" indent="-457200"/>
            <a:r>
              <a:rPr lang="en-US" b="1" dirty="0">
                <a:sym typeface="+mn-ea"/>
              </a:rPr>
              <a:t>Process</a:t>
            </a:r>
            <a:r>
              <a:rPr lang="en-US" dirty="0">
                <a:sym typeface="+mn-ea"/>
              </a:rPr>
              <a:t> </a:t>
            </a:r>
            <a:r>
              <a:rPr lang="en-US" b="1" dirty="0">
                <a:sym typeface="+mn-ea"/>
              </a:rPr>
              <a:t>Mining Techniques: </a:t>
            </a:r>
            <a:r>
              <a:rPr lang="en-US" dirty="0">
                <a:sym typeface="+mn-ea"/>
              </a:rPr>
              <a:t>Gain hands-on experience with a process mining tool.Apply process mining to real-world business problems.Understand the different types of process mining techniques and how to apply them.</a:t>
            </a:r>
            <a:endParaRPr lang="en-US" dirty="0"/>
          </a:p>
          <a:p>
            <a:pPr marL="457200" indent="-457200"/>
            <a:r>
              <a:rPr lang="en-US" dirty="0">
                <a:sym typeface="+mn-ea"/>
              </a:rPr>
              <a:t>You will learn how to use process mining tools to collect data, build process models, and identify opportunities for improvement.</a:t>
            </a:r>
            <a:endParaRPr lang="en-US" dirty="0">
              <a:sym typeface="+mn-ea"/>
            </a:endParaRPr>
          </a:p>
          <a:p>
            <a:pPr marL="457200" indent="-457200"/>
            <a:r>
              <a:rPr lang="en-US" dirty="0">
                <a:sym typeface="+mn-ea"/>
              </a:rPr>
              <a:t>Learn the fundamentals of process mining, including process discovery, conformance checking, and performance analysis.</a:t>
            </a:r>
            <a:endParaRPr lang="en-US" dirty="0">
              <a:sym typeface="+mn-ea"/>
            </a:endParaRPr>
          </a:p>
          <a:p>
            <a:pPr marL="457200" indent="-457200"/>
            <a:endParaRPr lang="en-US" dirty="0">
              <a:sym typeface="+mn-ea"/>
            </a:endParaRP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Introduction</a:t>
            </a:r>
            <a:endParaRPr lang="en-IN" altLang="en-US"/>
          </a:p>
        </p:txBody>
      </p:sp>
      <p:sp>
        <p:nvSpPr>
          <p:cNvPr id="3" name="Content Placeholder 2"/>
          <p:cNvSpPr>
            <a:spLocks noGrp="1"/>
          </p:cNvSpPr>
          <p:nvPr>
            <p:ph idx="1"/>
          </p:nvPr>
        </p:nvSpPr>
        <p:spPr/>
        <p:txBody>
          <a:bodyPr/>
          <a:p>
            <a:r>
              <a:rPr lang="en-US" sz="3200"/>
              <a:t>Process mining is a data-driven approach that uncovers insights from event data recorded in digital systems, revealing the true sequence of activities, decisions, and interactions within business processes.</a:t>
            </a:r>
            <a:endParaRPr lang="en-US" sz="3200"/>
          </a:p>
          <a:p>
            <a:r>
              <a:rPr lang="en-IN" sz="3200">
                <a:sym typeface="+mn-ea"/>
              </a:rPr>
              <a:t>Here's an introduction to the key concepts of process mining:</a:t>
            </a:r>
            <a:endParaRPr lang="en-IN" sz="3200"/>
          </a:p>
          <a:p>
            <a:r>
              <a:rPr lang="en-IN" sz="3200">
                <a:sym typeface="+mn-ea"/>
              </a:rPr>
              <a:t>Data Source</a:t>
            </a:r>
            <a:endParaRPr lang="en-IN" sz="3200"/>
          </a:p>
          <a:p>
            <a:r>
              <a:rPr lang="en-IN" sz="3200">
                <a:sym typeface="+mn-ea"/>
              </a:rPr>
              <a:t>Event Logs</a:t>
            </a:r>
            <a:endParaRPr lang="en-IN" sz="3200"/>
          </a:p>
          <a:p>
            <a:r>
              <a:rPr lang="en-IN" sz="3200">
                <a:sym typeface="+mn-ea"/>
              </a:rPr>
              <a:t>Visualization</a:t>
            </a:r>
            <a:endParaRPr lang="en-IN" sz="3200"/>
          </a:p>
          <a:p>
            <a:r>
              <a:rPr lang="en-IN" sz="3200">
                <a:sym typeface="+mn-ea"/>
              </a:rPr>
              <a:t>Process Discovery</a:t>
            </a:r>
            <a:endParaRPr 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2"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2"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3" grpId="2"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How Process Mining Works</a:t>
            </a:r>
            <a:endParaRPr lang="en-IN" altLang="en-US"/>
          </a:p>
        </p:txBody>
      </p:sp>
      <p:pic>
        <p:nvPicPr>
          <p:cNvPr id="4" name="Picture 3" descr="Screenshot 2023-08-30 202416"/>
          <p:cNvPicPr>
            <a:picLocks noChangeAspect="1"/>
          </p:cNvPicPr>
          <p:nvPr>
            <p:ph idx="1"/>
          </p:nvPr>
        </p:nvPicPr>
        <p:blipFill>
          <a:blip r:embed="rId1"/>
          <a:stretch>
            <a:fillRect/>
          </a:stretch>
        </p:blipFill>
        <p:spPr>
          <a:xfrm>
            <a:off x="1753870" y="1278255"/>
            <a:ext cx="8978265" cy="45351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Continuation..</a:t>
            </a:r>
            <a:endParaRPr lang="en-IN" altLang="en-US"/>
          </a:p>
        </p:txBody>
      </p:sp>
      <p:sp>
        <p:nvSpPr>
          <p:cNvPr id="3" name="Content Placeholder 2"/>
          <p:cNvSpPr>
            <a:spLocks noGrp="1"/>
          </p:cNvSpPr>
          <p:nvPr>
            <p:ph idx="1"/>
          </p:nvPr>
        </p:nvSpPr>
        <p:spPr/>
        <p:txBody>
          <a:bodyPr/>
          <a:p>
            <a:r>
              <a:rPr lang="en-US" b="1"/>
              <a:t>Data Collection:</a:t>
            </a:r>
            <a:r>
              <a:rPr lang="en-US"/>
              <a:t> The first step involves collecting event data from various sources such as enterprise software systems, databases, and logs.</a:t>
            </a:r>
            <a:endParaRPr lang="en-US"/>
          </a:p>
          <a:p>
            <a:r>
              <a:rPr lang="en-US" b="1"/>
              <a:t>Event Log :</a:t>
            </a:r>
            <a:r>
              <a:rPr lang="en-US"/>
              <a:t> The collected event data is organized into event logs. Each event log contains a chronological sequence of events related to one or more process instances. A process instance refers to the execution of a process from start to finish.</a:t>
            </a:r>
            <a:endParaRPr lang="en-US"/>
          </a:p>
          <a:p>
            <a:r>
              <a:rPr lang="en-US" b="1"/>
              <a:t>Process Discovery:</a:t>
            </a:r>
            <a:r>
              <a:rPr lang="en-US"/>
              <a:t> process mining algorithms analyze the event logs to create process models. These models visualize the sequence of activities, decisions, and their relationships as a process flow. There are several techniques for process discovery, including alpha-algorithm, heuristic mining, and more advanced methods like Petri net discovery.</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Continuation..</a:t>
            </a:r>
            <a:endParaRPr lang="en-IN" altLang="en-US"/>
          </a:p>
        </p:txBody>
      </p:sp>
      <p:sp>
        <p:nvSpPr>
          <p:cNvPr id="3" name="Content Placeholder 2"/>
          <p:cNvSpPr>
            <a:spLocks noGrp="1"/>
          </p:cNvSpPr>
          <p:nvPr>
            <p:ph idx="1"/>
          </p:nvPr>
        </p:nvSpPr>
        <p:spPr/>
        <p:txBody>
          <a:bodyPr/>
          <a:p>
            <a:r>
              <a:rPr lang="en-IN" altLang="en-US" b="1"/>
              <a:t>Model </a:t>
            </a:r>
            <a:r>
              <a:rPr lang="en-US" b="1"/>
              <a:t>Enhancement :</a:t>
            </a:r>
            <a:r>
              <a:rPr lang="en-US"/>
              <a:t> With insights gained from the process models and performance analysis, organizations can make informed decisions about how to optimize their processes. This could involve redesigning parts of the process, reallocating resources, or redefining specific procedures to improve efficiency and effectiveness.</a:t>
            </a:r>
            <a:endParaRPr lang="en-US"/>
          </a:p>
          <a:p>
            <a:r>
              <a:rPr lang="en-IN" altLang="en-US" b="1"/>
              <a:t>Initial Process Modal:</a:t>
            </a:r>
            <a:r>
              <a:rPr lang="en-IN" altLang="en-US"/>
              <a:t>The initial process model in process mining is the first representation of a business process based on observed event data. It captures the actual flow of activities as they occurred in reality, providing a starting point for analysis and improvement.</a:t>
            </a:r>
            <a:endParaRPr lang="en-IN" alt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History of Process Mining</a:t>
            </a:r>
            <a:endParaRPr lang="en-IN" altLang="en-US"/>
          </a:p>
        </p:txBody>
      </p:sp>
      <p:sp>
        <p:nvSpPr>
          <p:cNvPr id="3" name="Content Placeholder 2"/>
          <p:cNvSpPr>
            <a:spLocks noGrp="1"/>
          </p:cNvSpPr>
          <p:nvPr>
            <p:ph idx="1"/>
          </p:nvPr>
        </p:nvSpPr>
        <p:spPr>
          <a:xfrm>
            <a:off x="199390" y="1097280"/>
            <a:ext cx="6777990" cy="5394960"/>
          </a:xfrm>
        </p:spPr>
        <p:txBody>
          <a:bodyPr/>
          <a:p>
            <a:r>
              <a:rPr lang="en-US">
                <a:sym typeface="+mn-ea"/>
              </a:rPr>
              <a:t>Professor Wil van der Aalst is widely considered the "godfather" of process mining.  He is the author of the seminal book "Process Mining: Data Science in Action" and is considered one of the world's leading experts in process mining.</a:t>
            </a:r>
            <a:endParaRPr lang="en-US"/>
          </a:p>
          <a:p>
            <a:r>
              <a:rPr lang="en-US">
                <a:sym typeface="+mn-ea"/>
              </a:rPr>
              <a:t>In 2003, Professor van der Aalst published his first paper on process mining, which introduced the concept of process discovery</a:t>
            </a:r>
            <a:endParaRPr lang="en-US"/>
          </a:p>
          <a:p>
            <a:r>
              <a:rPr lang="en-US">
                <a:sym typeface="+mn-ea"/>
              </a:rPr>
              <a:t>In 2021, Professor van der Aalst was appointed Chief Scientist at Celonis, the leading process mining software company. </a:t>
            </a:r>
            <a:endParaRPr lang="en-US"/>
          </a:p>
        </p:txBody>
      </p:sp>
      <p:pic>
        <p:nvPicPr>
          <p:cNvPr id="5" name="Picture 4" descr="Screenshot 2023-08-31 163511"/>
          <p:cNvPicPr>
            <a:picLocks noChangeAspect="1"/>
          </p:cNvPicPr>
          <p:nvPr/>
        </p:nvPicPr>
        <p:blipFill>
          <a:blip r:embed="rId1"/>
          <a:stretch>
            <a:fillRect/>
          </a:stretch>
        </p:blipFill>
        <p:spPr>
          <a:xfrm>
            <a:off x="7616825" y="1384300"/>
            <a:ext cx="3864610" cy="45739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dirty="0">
                <a:sym typeface="+mn-ea"/>
              </a:rPr>
              <a:t>Technology</a:t>
            </a:r>
            <a:endParaRPr lang="en-US"/>
          </a:p>
        </p:txBody>
      </p:sp>
      <p:sp>
        <p:nvSpPr>
          <p:cNvPr id="3" name="Content Placeholder 2"/>
          <p:cNvSpPr>
            <a:spLocks noGrp="1"/>
          </p:cNvSpPr>
          <p:nvPr>
            <p:ph idx="1"/>
          </p:nvPr>
        </p:nvSpPr>
        <p:spPr>
          <a:xfrm>
            <a:off x="199505" y="1179829"/>
            <a:ext cx="11779135" cy="5394960"/>
          </a:xfrm>
        </p:spPr>
        <p:txBody>
          <a:bodyPr/>
          <a:p>
            <a:r>
              <a:rPr lang="en-US"/>
              <a:t>Process mining employs various technologies to analyze event data and derive insights. </a:t>
            </a:r>
            <a:endParaRPr lang="en-US"/>
          </a:p>
          <a:p>
            <a:r>
              <a:rPr lang="en-US"/>
              <a:t>Data Extraction and Integration Tools</a:t>
            </a:r>
            <a:endParaRPr lang="en-US"/>
          </a:p>
          <a:p>
            <a:r>
              <a:rPr lang="en-US">
                <a:sym typeface="+mn-ea"/>
              </a:rPr>
              <a:t>Process models</a:t>
            </a:r>
            <a:endParaRPr lang="en-US"/>
          </a:p>
          <a:p>
            <a:r>
              <a:rPr lang="en-US">
                <a:sym typeface="+mn-ea"/>
              </a:rPr>
              <a:t>Process mining algorithms</a:t>
            </a:r>
            <a:endParaRPr lang="en-US"/>
          </a:p>
          <a:p>
            <a:r>
              <a:rPr lang="en-US">
                <a:sym typeface="+mn-ea"/>
              </a:rPr>
              <a:t>Natural language processing</a:t>
            </a:r>
            <a:endParaRPr lang="en-US"/>
          </a:p>
          <a:p>
            <a:endParaRPr lang="en-US" altLang="en-US"/>
          </a:p>
        </p:txBody>
      </p:sp>
      <p:pic>
        <p:nvPicPr>
          <p:cNvPr id="6" name="Picture 5" descr="WhatsApp Image 2023-08-31 at 16.56.14"/>
          <p:cNvPicPr>
            <a:picLocks noChangeAspect="1"/>
          </p:cNvPicPr>
          <p:nvPr/>
        </p:nvPicPr>
        <p:blipFill>
          <a:blip r:embed="rId1">
            <a:alphaModFix amt="60000"/>
          </a:blip>
          <a:stretch>
            <a:fillRect/>
          </a:stretch>
        </p:blipFill>
        <p:spPr>
          <a:xfrm>
            <a:off x="6176010" y="2150110"/>
            <a:ext cx="5460365" cy="3637915"/>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7202</Words>
  <Application>WPS Presentation</Application>
  <PresentationFormat>Widescreen</PresentationFormat>
  <Paragraphs>146</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Times New Roman</vt:lpstr>
      <vt:lpstr>Courier New</vt:lpstr>
      <vt:lpstr>Calibri</vt:lpstr>
      <vt:lpstr>Times New Roman</vt:lpstr>
      <vt:lpstr>Microsoft YaHei</vt:lpstr>
      <vt:lpstr>Arial Unicode MS</vt:lpstr>
      <vt:lpstr>Custom Design</vt:lpstr>
      <vt:lpstr>PowerPoint 演示文稿</vt:lpstr>
      <vt:lpstr>Contents</vt:lpstr>
      <vt:lpstr>PowerPoint 演示文稿</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WPS_1644740120</cp:lastModifiedBy>
  <cp:revision>122</cp:revision>
  <dcterms:created xsi:type="dcterms:W3CDTF">2019-06-11T05:35:00Z</dcterms:created>
  <dcterms:modified xsi:type="dcterms:W3CDTF">2023-08-31T16:41:12Z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0D98FC57FA4C4489BDEF74EFAEA4705C_12</vt:lpwstr>
  </property>
  <property fmtid="{D5CDD505-2E9C-101B-9397-08002B2CF9AE}" pid="3" name="KSOProductBuildVer">
    <vt:lpwstr>1033-12.2.0.13201</vt:lpwstr>
  </property>
</Properties>
</file>