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Monterchi Serif Bold" charset="1" panose="02000503060000020004"/>
      <p:regular r:id="rId16"/>
    </p:embeddedFont>
    <p:embeddedFont>
      <p:font typeface="Karimun" charset="1" panose="00000000000000000000"/>
      <p:regular r:id="rId17"/>
    </p:embeddedFont>
    <p:embeddedFont>
      <p:font typeface="Source Serif Pro" charset="1" panose="02040603050405020204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EDE7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154087" y="3572582"/>
            <a:ext cx="13979826" cy="1362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180"/>
              </a:lnSpc>
            </a:pPr>
            <a:r>
              <a:rPr lang="en-US" b="true" sz="7985" spc="487">
                <a:solidFill>
                  <a:srgbClr val="3D2917">
                    <a:alpha val="72941"/>
                  </a:srgbClr>
                </a:solidFill>
                <a:latin typeface="Monterchi Serif Bold"/>
                <a:ea typeface="Monterchi Serif Bold"/>
                <a:cs typeface="Monterchi Serif Bold"/>
                <a:sym typeface="Monterchi Serif Bold"/>
              </a:rPr>
              <a:t>VISUAL AI HACKATHON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151252" y="4687238"/>
            <a:ext cx="9985495" cy="1496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517"/>
              </a:lnSpc>
              <a:spcBef>
                <a:spcPct val="0"/>
              </a:spcBef>
            </a:pPr>
            <a:r>
              <a:rPr lang="en-US" sz="8226" spc="361">
                <a:solidFill>
                  <a:srgbClr val="3D2917"/>
                </a:solidFill>
                <a:latin typeface="Karimun"/>
                <a:ea typeface="Karimun"/>
                <a:cs typeface="Karimun"/>
                <a:sym typeface="Karimun"/>
              </a:rPr>
              <a:t>Flood_Fighters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65784" y="845686"/>
            <a:ext cx="3626362" cy="302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592"/>
              </a:lnSpc>
              <a:spcBef>
                <a:spcPct val="0"/>
              </a:spcBef>
            </a:pPr>
            <a:r>
              <a:rPr lang="en-US" sz="1851" spc="40">
                <a:solidFill>
                  <a:srgbClr val="3D2917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VOXEL51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EDE7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94276" y="1314334"/>
            <a:ext cx="11063919" cy="162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860"/>
              </a:lnSpc>
            </a:pPr>
            <a:r>
              <a:rPr lang="en-US" b="true" sz="10717" spc="589">
                <a:solidFill>
                  <a:srgbClr val="3D2917"/>
                </a:solidFill>
                <a:latin typeface="Monterchi Serif Bold"/>
                <a:ea typeface="Monterchi Serif Bold"/>
                <a:cs typeface="Monterchi Serif Bold"/>
                <a:sym typeface="Monterchi Serif Bold"/>
              </a:rPr>
              <a:t>FUTURE SCOPE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57275" y="2905009"/>
            <a:ext cx="15669956" cy="5371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67"/>
              </a:lnSpc>
            </a:pPr>
          </a:p>
          <a:p>
            <a:pPr algn="just">
              <a:lnSpc>
                <a:spcPts val="3867"/>
              </a:lnSpc>
            </a:pPr>
          </a:p>
          <a:p>
            <a:pPr algn="just" marL="596352" indent="-298176" lvl="1">
              <a:lnSpc>
                <a:spcPts val="3867"/>
              </a:lnSpc>
              <a:buFont typeface="Arial"/>
              <a:buChar char="•"/>
            </a:pPr>
            <a:r>
              <a:rPr lang="en-US" sz="2762">
                <a:solidFill>
                  <a:srgbClr val="3D2917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The task can be optimised by comparing and analysing segmentation models other than DeepLab-V3, which can perform better for different kinds of data.</a:t>
            </a:r>
          </a:p>
          <a:p>
            <a:pPr algn="just">
              <a:lnSpc>
                <a:spcPts val="3867"/>
              </a:lnSpc>
            </a:pPr>
          </a:p>
          <a:p>
            <a:pPr algn="just" marL="596352" indent="-298176" lvl="1">
              <a:lnSpc>
                <a:spcPts val="3867"/>
              </a:lnSpc>
              <a:buFont typeface="Arial"/>
              <a:buChar char="•"/>
            </a:pPr>
            <a:r>
              <a:rPr lang="en-US" sz="2762">
                <a:solidFill>
                  <a:srgbClr val="3D2917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This task is not only limited to flood mapping, it can also be extended to identifying and segmenting forest fires and area effected by the forest fires as well.</a:t>
            </a:r>
          </a:p>
          <a:p>
            <a:pPr algn="just">
              <a:lnSpc>
                <a:spcPts val="3867"/>
              </a:lnSpc>
            </a:pPr>
          </a:p>
          <a:p>
            <a:pPr algn="just" marL="596352" indent="-298176" lvl="1">
              <a:lnSpc>
                <a:spcPts val="3867"/>
              </a:lnSpc>
              <a:buFont typeface="Arial"/>
              <a:buChar char="•"/>
            </a:pPr>
            <a:r>
              <a:rPr lang="en-US" sz="2762">
                <a:solidFill>
                  <a:srgbClr val="3D2917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The segmentation model can be integrated with a Large Language Model. The input of the LLM model will be the segmented mask and prompts of the user to which the model will give a response based on the mask.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7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416173" y="3165077"/>
            <a:ext cx="8172331" cy="4608074"/>
          </a:xfrm>
          <a:custGeom>
            <a:avLst/>
            <a:gdLst/>
            <a:ahLst/>
            <a:cxnLst/>
            <a:rect r="r" b="b" t="t" l="l"/>
            <a:pathLst>
              <a:path h="4608074" w="8172331">
                <a:moveTo>
                  <a:pt x="0" y="0"/>
                </a:moveTo>
                <a:lnTo>
                  <a:pt x="8172330" y="0"/>
                </a:lnTo>
                <a:lnTo>
                  <a:pt x="8172330" y="4608074"/>
                </a:lnTo>
                <a:lnTo>
                  <a:pt x="0" y="46080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35375" y="942397"/>
            <a:ext cx="11063919" cy="16221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60"/>
              </a:lnSpc>
            </a:pPr>
            <a:r>
              <a:rPr lang="en-US" b="true" sz="10717" spc="589">
                <a:solidFill>
                  <a:srgbClr val="3D2917"/>
                </a:solidFill>
                <a:latin typeface="Monterchi Serif Bold"/>
                <a:ea typeface="Monterchi Serif Bold"/>
                <a:cs typeface="Monterchi Serif Bold"/>
                <a:sym typeface="Monterchi Serif Bold"/>
              </a:rPr>
              <a:t>INTRODUCTION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35375" y="2717506"/>
            <a:ext cx="7670929" cy="6047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76731" indent="-288365" lvl="1">
              <a:lnSpc>
                <a:spcPts val="3739"/>
              </a:lnSpc>
              <a:buFont typeface="Arial"/>
              <a:buChar char="•"/>
            </a:pPr>
            <a:r>
              <a:rPr lang="en-US" sz="2671">
                <a:solidFill>
                  <a:srgbClr val="3D2917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Flooding is a natural disaster that causes significant damage to life, property, and the environment.</a:t>
            </a:r>
          </a:p>
          <a:p>
            <a:pPr algn="just">
              <a:lnSpc>
                <a:spcPts val="3739"/>
              </a:lnSpc>
            </a:pPr>
          </a:p>
          <a:p>
            <a:pPr algn="just" marL="576731" indent="-288365" lvl="1">
              <a:lnSpc>
                <a:spcPts val="3739"/>
              </a:lnSpc>
              <a:buFont typeface="Arial"/>
              <a:buChar char="•"/>
            </a:pPr>
            <a:r>
              <a:rPr lang="en-US" sz="2671">
                <a:solidFill>
                  <a:srgbClr val="3D2917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Emergency response teams play a vital role in disaster management, with crucial decisions during flood disasters that are indispensable.</a:t>
            </a:r>
          </a:p>
          <a:p>
            <a:pPr algn="just">
              <a:lnSpc>
                <a:spcPts val="3739"/>
              </a:lnSpc>
            </a:pPr>
          </a:p>
          <a:p>
            <a:pPr algn="just" marL="576731" indent="-288365" lvl="1">
              <a:lnSpc>
                <a:spcPts val="3739"/>
              </a:lnSpc>
              <a:buFont typeface="Arial"/>
              <a:buChar char="•"/>
            </a:pPr>
            <a:r>
              <a:rPr lang="en-US" sz="2671">
                <a:solidFill>
                  <a:srgbClr val="3D2917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Emergency response teams analyze satellite imagery for precise flood mapping, facilitating informed decisions by local authorities and enhancing flood impact mitigation.</a:t>
            </a:r>
          </a:p>
          <a:p>
            <a:pPr algn="just">
              <a:lnSpc>
                <a:spcPts val="3739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8817922" y="7926486"/>
            <a:ext cx="5269037" cy="3360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31"/>
              </a:lnSpc>
              <a:spcBef>
                <a:spcPct val="0"/>
              </a:spcBef>
            </a:pPr>
            <a:r>
              <a:rPr lang="en-US" sz="1951" spc="42">
                <a:solidFill>
                  <a:srgbClr val="3D2917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Before Flood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843354" y="7926486"/>
            <a:ext cx="5269037" cy="3360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31"/>
              </a:lnSpc>
              <a:spcBef>
                <a:spcPct val="0"/>
              </a:spcBef>
            </a:pPr>
            <a:r>
              <a:rPr lang="en-US" sz="1951" spc="42">
                <a:solidFill>
                  <a:srgbClr val="3D2917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After Flood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EDE7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94276" y="935758"/>
            <a:ext cx="11063919" cy="162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860"/>
              </a:lnSpc>
            </a:pPr>
            <a:r>
              <a:rPr lang="en-US" b="true" sz="10717" spc="589">
                <a:solidFill>
                  <a:srgbClr val="3D2917"/>
                </a:solidFill>
                <a:latin typeface="Monterchi Serif Bold"/>
                <a:ea typeface="Monterchi Serif Bold"/>
                <a:cs typeface="Monterchi Serif Bold"/>
                <a:sym typeface="Monterchi Serif Bold"/>
              </a:rPr>
              <a:t>OBJECTIVE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708117"/>
            <a:ext cx="15798039" cy="38630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1226" indent="-300613" lvl="1">
              <a:lnSpc>
                <a:spcPts val="3898"/>
              </a:lnSpc>
              <a:buAutoNum type="arabicPeriod" startAt="1"/>
            </a:pPr>
            <a:r>
              <a:rPr lang="en-US" sz="2784">
                <a:solidFill>
                  <a:srgbClr val="3D2917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To develop a semi-supervised DL based architecture which can train on images from a single satellite and test the model with images from multiple satellites.</a:t>
            </a:r>
          </a:p>
          <a:p>
            <a:pPr algn="just" marL="601226" indent="-300613" lvl="1">
              <a:lnSpc>
                <a:spcPts val="3898"/>
              </a:lnSpc>
              <a:buAutoNum type="arabicPeriod" startAt="1"/>
            </a:pPr>
            <a:r>
              <a:rPr lang="en-US" sz="2784">
                <a:solidFill>
                  <a:srgbClr val="3D2917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To develop a reliable semi-supervised architecture that can be deployed to map flood images containing turbid water bodies.</a:t>
            </a:r>
          </a:p>
          <a:p>
            <a:pPr algn="just" marL="601226" indent="-300613" lvl="1">
              <a:lnSpc>
                <a:spcPts val="3898"/>
              </a:lnSpc>
              <a:buAutoNum type="arabicPeriod" startAt="1"/>
            </a:pPr>
            <a:r>
              <a:rPr lang="en-US" sz="2784">
                <a:solidFill>
                  <a:srgbClr val="3D2917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To segment the images so that the water bodies and the land can be differentiated. This would help immediately spot onto where the flood has its main focus on.</a:t>
            </a:r>
          </a:p>
          <a:p>
            <a:pPr algn="just">
              <a:lnSpc>
                <a:spcPts val="3898"/>
              </a:lnSpc>
            </a:pPr>
          </a:p>
          <a:p>
            <a:pPr algn="just">
              <a:lnSpc>
                <a:spcPts val="3898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7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04073" y="3048169"/>
            <a:ext cx="5407472" cy="5489548"/>
          </a:xfrm>
          <a:custGeom>
            <a:avLst/>
            <a:gdLst/>
            <a:ahLst/>
            <a:cxnLst/>
            <a:rect r="r" b="b" t="t" l="l"/>
            <a:pathLst>
              <a:path h="5489548" w="5407472">
                <a:moveTo>
                  <a:pt x="0" y="0"/>
                </a:moveTo>
                <a:lnTo>
                  <a:pt x="5407472" y="0"/>
                </a:lnTo>
                <a:lnTo>
                  <a:pt x="5407472" y="5489549"/>
                </a:lnTo>
                <a:lnTo>
                  <a:pt x="0" y="54895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547" t="0" r="-32809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237012" y="3048169"/>
            <a:ext cx="5579287" cy="5489548"/>
          </a:xfrm>
          <a:custGeom>
            <a:avLst/>
            <a:gdLst/>
            <a:ahLst/>
            <a:cxnLst/>
            <a:rect r="r" b="b" t="t" l="l"/>
            <a:pathLst>
              <a:path h="5489548" w="5579287">
                <a:moveTo>
                  <a:pt x="0" y="0"/>
                </a:moveTo>
                <a:lnTo>
                  <a:pt x="5579287" y="0"/>
                </a:lnTo>
                <a:lnTo>
                  <a:pt x="5579287" y="5489549"/>
                </a:lnTo>
                <a:lnTo>
                  <a:pt x="0" y="548954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077" r="0" b="-1077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260527" y="3038644"/>
            <a:ext cx="5598891" cy="5489548"/>
          </a:xfrm>
          <a:custGeom>
            <a:avLst/>
            <a:gdLst/>
            <a:ahLst/>
            <a:cxnLst/>
            <a:rect r="r" b="b" t="t" l="l"/>
            <a:pathLst>
              <a:path h="5489548" w="5598891">
                <a:moveTo>
                  <a:pt x="0" y="0"/>
                </a:moveTo>
                <a:lnTo>
                  <a:pt x="5598891" y="0"/>
                </a:lnTo>
                <a:lnTo>
                  <a:pt x="5598891" y="5489549"/>
                </a:lnTo>
                <a:lnTo>
                  <a:pt x="0" y="548954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5907" t="0" r="-10472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35375" y="932872"/>
            <a:ext cx="16753128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b="true" sz="5000" spc="275">
                <a:solidFill>
                  <a:srgbClr val="3D2917"/>
                </a:solidFill>
                <a:latin typeface="Monterchi Serif Bold"/>
                <a:ea typeface="Monterchi Serif Bold"/>
                <a:cs typeface="Monterchi Serif Bold"/>
                <a:sym typeface="Monterchi Serif Bold"/>
              </a:rPr>
              <a:t>IMPACT OF FLOODS: </a:t>
            </a:r>
          </a:p>
          <a:p>
            <a:pPr algn="ctr">
              <a:lnSpc>
                <a:spcPts val="6000"/>
              </a:lnSpc>
            </a:pPr>
            <a:r>
              <a:rPr lang="en-US" b="true" sz="5000" spc="275">
                <a:solidFill>
                  <a:srgbClr val="3D2917"/>
                </a:solidFill>
                <a:latin typeface="Monterchi Serif Bold"/>
                <a:ea typeface="Monterchi Serif Bold"/>
                <a:cs typeface="Monterchi Serif Bold"/>
                <a:sym typeface="Monterchi Serif Bold"/>
              </a:rPr>
              <a:t>INFRASTRUCTURE &amp; HUMAN  CONSEQUENCES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04073" y="8897460"/>
            <a:ext cx="5269037" cy="6740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1"/>
              </a:lnSpc>
            </a:pPr>
            <a:r>
              <a:rPr lang="en-US" sz="1951" spc="42">
                <a:solidFill>
                  <a:srgbClr val="3D2917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Effect of floods on infrastructure</a:t>
            </a:r>
          </a:p>
          <a:p>
            <a:pPr algn="ctr" marL="0" indent="0" lvl="0">
              <a:lnSpc>
                <a:spcPts val="2731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2425454" y="8897460"/>
            <a:ext cx="5269037" cy="6740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1"/>
              </a:lnSpc>
            </a:pPr>
            <a:r>
              <a:rPr lang="en-US" sz="1951" spc="42">
                <a:solidFill>
                  <a:srgbClr val="3D2917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Effect of floods on humans</a:t>
            </a:r>
          </a:p>
          <a:p>
            <a:pPr algn="ctr" marL="0" indent="0" lvl="0">
              <a:lnSpc>
                <a:spcPts val="2731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6333263" y="8897460"/>
            <a:ext cx="5269037" cy="6740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1"/>
              </a:lnSpc>
            </a:pPr>
            <a:r>
              <a:rPr lang="en-US" sz="1951" spc="42">
                <a:solidFill>
                  <a:srgbClr val="3D2917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Satellite Image Showing flooded area</a:t>
            </a:r>
          </a:p>
          <a:p>
            <a:pPr algn="ctr" marL="0" indent="0" lvl="0">
              <a:lnSpc>
                <a:spcPts val="273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EDE7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94276" y="935758"/>
            <a:ext cx="11063919" cy="162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860"/>
              </a:lnSpc>
            </a:pPr>
            <a:r>
              <a:rPr lang="en-US" b="true" sz="10717" spc="589">
                <a:solidFill>
                  <a:srgbClr val="3D2917"/>
                </a:solidFill>
                <a:latin typeface="Monterchi Serif Bold"/>
                <a:ea typeface="Monterchi Serif Bold"/>
                <a:cs typeface="Monterchi Serif Bold"/>
                <a:sym typeface="Monterchi Serif Bold"/>
              </a:rPr>
              <a:t>MOTIVE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516908"/>
            <a:ext cx="14915020" cy="6401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67621" indent="-283810" lvl="1">
              <a:lnSpc>
                <a:spcPts val="3680"/>
              </a:lnSpc>
              <a:buFont typeface="Arial"/>
              <a:buChar char="•"/>
            </a:pPr>
            <a:r>
              <a:rPr lang="en-US" sz="2629">
                <a:solidFill>
                  <a:srgbClr val="3D2917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Amid the torrential monsoon rains, disaster response teams race against time to aid flood-stricken communities. The satellite images are considered for recognizing all the flooded regions. </a:t>
            </a:r>
          </a:p>
          <a:p>
            <a:pPr algn="just">
              <a:lnSpc>
                <a:spcPts val="3680"/>
              </a:lnSpc>
            </a:pPr>
          </a:p>
          <a:p>
            <a:pPr algn="just" marL="567621" indent="-283810" lvl="1">
              <a:lnSpc>
                <a:spcPts val="3680"/>
              </a:lnSpc>
              <a:buFont typeface="Arial"/>
              <a:buChar char="•"/>
            </a:pPr>
            <a:r>
              <a:rPr lang="en-US" sz="2629">
                <a:solidFill>
                  <a:srgbClr val="3D2917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The challenge lies in making it accessible to those without technology expertise because the diverse satellite datasets, each with its unique complexities, have to be tamed.</a:t>
            </a:r>
          </a:p>
          <a:p>
            <a:pPr algn="just">
              <a:lnSpc>
                <a:spcPts val="3680"/>
              </a:lnSpc>
            </a:pPr>
          </a:p>
          <a:p>
            <a:pPr algn="just" marL="567621" indent="-283810" lvl="1">
              <a:lnSpc>
                <a:spcPts val="3680"/>
              </a:lnSpc>
              <a:buFont typeface="Arial"/>
              <a:buChar char="•"/>
            </a:pPr>
            <a:r>
              <a:rPr lang="en-US" sz="2629">
                <a:solidFill>
                  <a:srgbClr val="3D2917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That includes cleaning the dataset , along with the problems caused by spatial resolution which require immense amount of time, a model has to be developed that is tolerant to these anomalies.</a:t>
            </a:r>
          </a:p>
          <a:p>
            <a:pPr algn="just">
              <a:lnSpc>
                <a:spcPts val="3680"/>
              </a:lnSpc>
            </a:pPr>
          </a:p>
          <a:p>
            <a:pPr algn="just" marL="567621" indent="-283810" lvl="1">
              <a:lnSpc>
                <a:spcPts val="3680"/>
              </a:lnSpc>
              <a:buFont typeface="Arial"/>
              <a:buChar char="•"/>
            </a:pPr>
            <a:r>
              <a:rPr lang="en-US" sz="2629">
                <a:solidFill>
                  <a:srgbClr val="3D2917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The stakes are high, for a delayed response that could mean the difference between life and death for those trapped in the submerged areas.</a:t>
            </a:r>
          </a:p>
          <a:p>
            <a:pPr algn="just">
              <a:lnSpc>
                <a:spcPts val="368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7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167293" y="4593261"/>
            <a:ext cx="11301259" cy="5424604"/>
          </a:xfrm>
          <a:custGeom>
            <a:avLst/>
            <a:gdLst/>
            <a:ahLst/>
            <a:cxnLst/>
            <a:rect r="r" b="b" t="t" l="l"/>
            <a:pathLst>
              <a:path h="5424604" w="11301259">
                <a:moveTo>
                  <a:pt x="0" y="0"/>
                </a:moveTo>
                <a:lnTo>
                  <a:pt x="11301259" y="0"/>
                </a:lnTo>
                <a:lnTo>
                  <a:pt x="11301259" y="5424605"/>
                </a:lnTo>
                <a:lnTo>
                  <a:pt x="0" y="54246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60634" y="733907"/>
            <a:ext cx="11063919" cy="162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860"/>
              </a:lnSpc>
            </a:pPr>
            <a:r>
              <a:rPr lang="en-US" b="true" sz="10717" spc="589">
                <a:solidFill>
                  <a:srgbClr val="3D2917"/>
                </a:solidFill>
                <a:latin typeface="Monterchi Serif Bold"/>
                <a:ea typeface="Monterchi Serif Bold"/>
                <a:cs typeface="Monterchi Serif Bold"/>
                <a:sym typeface="Monterchi Serif Bold"/>
              </a:rPr>
              <a:t>DATA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115580"/>
            <a:ext cx="16655679" cy="30841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734"/>
              </a:lnSpc>
            </a:pPr>
            <a:r>
              <a:rPr lang="en-US" sz="1952">
                <a:solidFill>
                  <a:srgbClr val="3D2917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FloodNet is a High Resolution Aerial Imagery Dataset for semantic segmentation, classification, and semi supervised learning tasks. It is used in the search and rescue (SAR) and environmental industries.</a:t>
            </a:r>
          </a:p>
          <a:p>
            <a:pPr algn="just">
              <a:lnSpc>
                <a:spcPts val="2734"/>
              </a:lnSpc>
            </a:pPr>
            <a:r>
              <a:rPr lang="en-US" sz="1952">
                <a:solidFill>
                  <a:srgbClr val="3D2917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The dataset consists of 2343 images with 1517 labeled objects belonging to 10 different classes including grass, tree, road non-flooded, and other: water, building non-flooded, vehicle, pool, road flooded, building flooded, and background. The dataset was released in 2020 by the UMBC, USA, Texas A&amp;M University, and Dewberry, USA.</a:t>
            </a:r>
          </a:p>
          <a:p>
            <a:pPr algn="just">
              <a:lnSpc>
                <a:spcPts val="2734"/>
              </a:lnSpc>
            </a:pPr>
          </a:p>
          <a:p>
            <a:pPr algn="just">
              <a:lnSpc>
                <a:spcPts val="2734"/>
              </a:lnSpc>
            </a:pPr>
            <a:r>
              <a:rPr lang="en-US" sz="1952">
                <a:solidFill>
                  <a:srgbClr val="3D2917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Below are the class labels for the annotated regions:</a:t>
            </a:r>
          </a:p>
          <a:p>
            <a:pPr algn="just">
              <a:lnSpc>
                <a:spcPts val="2734"/>
              </a:lnSpc>
            </a:pPr>
          </a:p>
          <a:p>
            <a:pPr algn="just">
              <a:lnSpc>
                <a:spcPts val="2734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EDE7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94276" y="935758"/>
            <a:ext cx="16176079" cy="162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860"/>
              </a:lnSpc>
            </a:pPr>
            <a:r>
              <a:rPr lang="en-US" b="true" sz="10717" spc="589">
                <a:solidFill>
                  <a:srgbClr val="3D2917"/>
                </a:solidFill>
                <a:latin typeface="Monterchi Serif Bold"/>
                <a:ea typeface="Monterchi Serif Bold"/>
                <a:cs typeface="Monterchi Serif Bold"/>
                <a:sym typeface="Monterchi Serif Bold"/>
              </a:rPr>
              <a:t>ABOUT SEGMENTATION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13615" y="3359428"/>
            <a:ext cx="17474385" cy="33781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1"/>
              </a:lnSpc>
              <a:spcBef>
                <a:spcPct val="0"/>
              </a:spcBef>
            </a:pPr>
            <a:r>
              <a:rPr lang="en-US" sz="2751" spc="60">
                <a:solidFill>
                  <a:srgbClr val="3D2917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Image Segmentation: The task of dividing an image into segments (regions) that are meaningful, typically to simplify analysis. </a:t>
            </a:r>
          </a:p>
          <a:p>
            <a:pPr algn="l">
              <a:lnSpc>
                <a:spcPts val="3851"/>
              </a:lnSpc>
              <a:spcBef>
                <a:spcPct val="0"/>
              </a:spcBef>
            </a:pPr>
            <a:r>
              <a:rPr lang="en-US" sz="2751" spc="60">
                <a:solidFill>
                  <a:srgbClr val="3D2917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Image segmentation in our case involves identifying flooded areas in satellite images.</a:t>
            </a:r>
          </a:p>
          <a:p>
            <a:pPr algn="l">
              <a:lnSpc>
                <a:spcPts val="3851"/>
              </a:lnSpc>
              <a:spcBef>
                <a:spcPct val="0"/>
              </a:spcBef>
            </a:pPr>
            <a:r>
              <a:rPr lang="en-US" sz="2751" spc="60">
                <a:solidFill>
                  <a:srgbClr val="3D2917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Semantic Segmentation: Classifies each pixel in an image as belonging to a specific class (e.g., water, land, etc.).</a:t>
            </a:r>
          </a:p>
          <a:p>
            <a:pPr algn="l">
              <a:lnSpc>
                <a:spcPts val="3851"/>
              </a:lnSpc>
              <a:spcBef>
                <a:spcPct val="0"/>
              </a:spcBef>
            </a:pPr>
            <a:r>
              <a:rPr lang="en-US" sz="2751" spc="60">
                <a:solidFill>
                  <a:srgbClr val="3D2917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Instance Segmentation: Differentiates between individual instances of the same class (e.g., identifying separate flood regions).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7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94276" y="935758"/>
            <a:ext cx="11063919" cy="162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860"/>
              </a:lnSpc>
            </a:pPr>
            <a:r>
              <a:rPr lang="en-US" b="true" sz="10717" spc="589">
                <a:solidFill>
                  <a:srgbClr val="3D2917"/>
                </a:solidFill>
                <a:latin typeface="Monterchi Serif Bold"/>
                <a:ea typeface="Monterchi Serif Bold"/>
                <a:cs typeface="Monterchi Serif Bold"/>
                <a:sym typeface="Monterchi Serif Bold"/>
              </a:rPr>
              <a:t>DEEPLAB-V3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3083031" y="4332246"/>
            <a:ext cx="11912135" cy="5539143"/>
          </a:xfrm>
          <a:custGeom>
            <a:avLst/>
            <a:gdLst/>
            <a:ahLst/>
            <a:cxnLst/>
            <a:rect r="r" b="b" t="t" l="l"/>
            <a:pathLst>
              <a:path h="5539143" w="11912135">
                <a:moveTo>
                  <a:pt x="0" y="0"/>
                </a:moveTo>
                <a:lnTo>
                  <a:pt x="11912135" y="0"/>
                </a:lnTo>
                <a:lnTo>
                  <a:pt x="11912135" y="5539143"/>
                </a:lnTo>
                <a:lnTo>
                  <a:pt x="0" y="55391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2298237"/>
            <a:ext cx="14915020" cy="18153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80"/>
              </a:lnSpc>
            </a:pPr>
            <a:r>
              <a:rPr lang="en-US" sz="2629">
                <a:solidFill>
                  <a:srgbClr val="3D2917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DeepLabv3 is a state-of-the-art deep learning model designed for semantic image segmentation, which is the task of classifying each pixel in an image into a category.</a:t>
            </a:r>
          </a:p>
          <a:p>
            <a:pPr algn="just">
              <a:lnSpc>
                <a:spcPts val="3680"/>
              </a:lnSpc>
            </a:pPr>
            <a:r>
              <a:rPr lang="en-US" sz="2629">
                <a:solidFill>
                  <a:srgbClr val="3D2917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It uses a modified ResNet backbone for feature extraction, which is highly effective in capturing spatial information from images.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7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94127" y="3670798"/>
            <a:ext cx="8423795" cy="4232957"/>
          </a:xfrm>
          <a:custGeom>
            <a:avLst/>
            <a:gdLst/>
            <a:ahLst/>
            <a:cxnLst/>
            <a:rect r="r" b="b" t="t" l="l"/>
            <a:pathLst>
              <a:path h="4232957" w="8423795">
                <a:moveTo>
                  <a:pt x="0" y="0"/>
                </a:moveTo>
                <a:lnTo>
                  <a:pt x="8423795" y="0"/>
                </a:lnTo>
                <a:lnTo>
                  <a:pt x="8423795" y="4232957"/>
                </a:lnTo>
                <a:lnTo>
                  <a:pt x="0" y="42329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358178" y="3640691"/>
            <a:ext cx="8547497" cy="4263064"/>
          </a:xfrm>
          <a:custGeom>
            <a:avLst/>
            <a:gdLst/>
            <a:ahLst/>
            <a:cxnLst/>
            <a:rect r="r" b="b" t="t" l="l"/>
            <a:pathLst>
              <a:path h="4263064" w="8547497">
                <a:moveTo>
                  <a:pt x="0" y="0"/>
                </a:moveTo>
                <a:lnTo>
                  <a:pt x="8547497" y="0"/>
                </a:lnTo>
                <a:lnTo>
                  <a:pt x="8547497" y="4263064"/>
                </a:lnTo>
                <a:lnTo>
                  <a:pt x="0" y="42630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294276" y="1314334"/>
            <a:ext cx="11063919" cy="162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860"/>
              </a:lnSpc>
            </a:pPr>
            <a:r>
              <a:rPr lang="en-US" b="true" sz="10717" spc="589">
                <a:solidFill>
                  <a:srgbClr val="3D2917"/>
                </a:solidFill>
                <a:latin typeface="Monterchi Serif Bold"/>
                <a:ea typeface="Monterchi Serif Bold"/>
                <a:cs typeface="Monterchi Serif Bold"/>
                <a:sym typeface="Monterchi Serif Bold"/>
              </a:rPr>
              <a:t>RESULT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DAGdy_CZlIo</dc:identifier>
  <dcterms:modified xsi:type="dcterms:W3CDTF">2011-08-01T06:04:30Z</dcterms:modified>
  <cp:revision>1</cp:revision>
  <dc:title>Presentación Diapositivas Propuesta Proyecto Orgánico Marrón y Beige</dc:title>
</cp:coreProperties>
</file>