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2" r:id="rId7"/>
    <p:sldId id="263" r:id="rId8"/>
    <p:sldId id="271" r:id="rId9"/>
    <p:sldId id="264" r:id="rId10"/>
    <p:sldId id="265" r:id="rId11"/>
    <p:sldId id="266" r:id="rId12"/>
    <p:sldId id="267" r:id="rId13"/>
    <p:sldId id="268" r:id="rId14"/>
    <p:sldId id="26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10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Agenda Subtitle</a:t>
            </a:r>
          </a:p>
        </p:txBody>
      </p:sp>
      <p:sp>
        <p:nvSpPr>
          <p:cNvPr id="110" name="Body Level One…"/>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Agenda Topics</a:t>
            </a:r>
          </a:p>
          <a:p>
            <a:pPr lvl="1"/>
            <a:endParaRPr/>
          </a:p>
          <a:p>
            <a:pPr lvl="2"/>
            <a:endParaRPr/>
          </a:p>
          <a:p>
            <a:pPr lvl="3"/>
            <a:endParaRPr/>
          </a:p>
          <a:p>
            <a:pPr lvl="4"/>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r>
              <a:t>Attribution</a:t>
            </a:r>
          </a:p>
        </p:txBody>
      </p:sp>
      <p:sp>
        <p:nvSpPr>
          <p:cNvPr id="136" name="Body Level One…"/>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Two jellyfish against a pink background"/>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45" name="Two jellyfish touching against a dark blue background"/>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46" name="Two jellyfish against a blue background"/>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r>
              <a:t>Author and Date</a:t>
            </a: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Presentation Title</a:t>
            </a:r>
          </a:p>
        </p:txBody>
      </p:sp>
      <p:sp>
        <p:nvSpPr>
          <p:cNvPr id="24"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Two jellyfish against a blue background"/>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70000" y="4269316"/>
            <a:ext cx="21844000" cy="8432801"/>
          </a:xfrm>
          <a:prstGeom prst="rect">
            <a:avLst/>
          </a:prstGeom>
        </p:spPr>
        <p:txBody>
          <a:bodyPr numCol="2" spcCol="109220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Two jellyfish against a pink background"/>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Title"/>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7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73" name="Slide Subtitle"/>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8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83" name="Slide Subtitle"/>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r>
              <a:t>Slide Subtitle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FF00D8"/>
                    </a:gs>
                    <a:gs pos="100000">
                      <a:srgbClr val="FF542E"/>
                    </a:gs>
                  </a:gsLst>
                  <a:lin ang="3960000" scaled="0"/>
                </a:gradFill>
              </a:defRPr>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Slide Title</a:t>
            </a:r>
          </a:p>
        </p:txBody>
      </p:sp>
      <p:sp>
        <p:nvSpPr>
          <p:cNvPr id="3"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_.jpeg" descr="_.jpeg"/>
          <p:cNvPicPr>
            <a:picLocks noGrp="1" noChangeAspect="1"/>
          </p:cNvPicPr>
          <p:nvPr>
            <p:ph type="pic" idx="21"/>
          </p:nvPr>
        </p:nvPicPr>
        <p:blipFill>
          <a:blip r:embed="rId2"/>
          <a:srcRect t="37009" b="37009"/>
          <a:stretch>
            <a:fillRect/>
          </a:stretch>
        </p:blipFill>
        <p:spPr>
          <a:xfrm>
            <a:off x="0" y="0"/>
            <a:ext cx="24384000" cy="13716000"/>
          </a:xfrm>
          <a:prstGeom prst="rect">
            <a:avLst/>
          </a:prstGeom>
        </p:spPr>
      </p:pic>
      <p:sp>
        <p:nvSpPr>
          <p:cNvPr id="172" name="Y . Likitha reddy…"/>
          <p:cNvSpPr txBox="1">
            <a:spLocks noGrp="1"/>
          </p:cNvSpPr>
          <p:nvPr>
            <p:ph type="body" idx="22"/>
          </p:nvPr>
        </p:nvSpPr>
        <p:spPr>
          <a:xfrm>
            <a:off x="18450174" y="11266121"/>
            <a:ext cx="5046030" cy="156445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a:defRPr sz="4000" b="1">
                <a:latin typeface="Graphik"/>
                <a:ea typeface="Graphik"/>
                <a:cs typeface="Graphik"/>
                <a:sym typeface="Graphik"/>
              </a:defRPr>
            </a:pPr>
            <a:r>
              <a:t>Y . Likitha reddy</a:t>
            </a:r>
          </a:p>
          <a:p>
            <a:pPr>
              <a:defRPr sz="4000" b="1">
                <a:latin typeface="Graphik"/>
                <a:ea typeface="Graphik"/>
                <a:cs typeface="Graphik"/>
                <a:sym typeface="Graphik"/>
              </a:defRPr>
            </a:pPr>
            <a:r>
              <a:t>CB.SC.U4AIE24361</a:t>
            </a:r>
          </a:p>
        </p:txBody>
      </p:sp>
      <p:sp>
        <p:nvSpPr>
          <p:cNvPr id="173" name="DSA &amp; JAVA"/>
          <p:cNvSpPr txBox="1">
            <a:spLocks noGrp="1"/>
          </p:cNvSpPr>
          <p:nvPr>
            <p:ph type="title"/>
          </p:nvPr>
        </p:nvSpPr>
        <p:spPr>
          <a:xfrm>
            <a:off x="5310025" y="2931826"/>
            <a:ext cx="13763950" cy="4594772"/>
          </a:xfrm>
          <a:prstGeom prst="rect">
            <a:avLst/>
          </a:prstGeom>
        </p:spPr>
        <p:txBody>
          <a:bodyPr/>
          <a:lstStyle>
            <a:lvl1pPr>
              <a:defRPr sz="19200" spc="-576"/>
            </a:lvl1pPr>
          </a:lstStyle>
          <a:p>
            <a:r>
              <a:t>DSA &amp; JAVA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ystem Architecture"/>
          <p:cNvSpPr txBox="1">
            <a:spLocks noGrp="1"/>
          </p:cNvSpPr>
          <p:nvPr>
            <p:ph type="title"/>
          </p:nvPr>
        </p:nvSpPr>
        <p:spPr>
          <a:xfrm>
            <a:off x="5748693" y="626568"/>
            <a:ext cx="13712113" cy="1763769"/>
          </a:xfrm>
          <a:prstGeom prst="rect">
            <a:avLst/>
          </a:prstGeom>
        </p:spPr>
        <p:txBody>
          <a:bodyPr/>
          <a:lstStyle>
            <a:lvl1pPr defTabSz="817244">
              <a:defRPr sz="9801" spc="-294"/>
            </a:lvl1pPr>
          </a:lstStyle>
          <a:p>
            <a:r>
              <a:t>System Architecture</a:t>
            </a:r>
          </a:p>
        </p:txBody>
      </p:sp>
      <p:pic>
        <p:nvPicPr>
          <p:cNvPr id="201" name="Screenshot 2025-04-17 at 12.41.54 AM.png" descr="Screenshot 2025-04-17 at 12.41.54 AM.png"/>
          <p:cNvPicPr>
            <a:picLocks noChangeAspect="1"/>
          </p:cNvPicPr>
          <p:nvPr/>
        </p:nvPicPr>
        <p:blipFill>
          <a:blip r:embed="rId2"/>
          <a:stretch>
            <a:fillRect/>
          </a:stretch>
        </p:blipFill>
        <p:spPr>
          <a:xfrm>
            <a:off x="6519358" y="2327062"/>
            <a:ext cx="5152755" cy="10731525"/>
          </a:xfrm>
          <a:prstGeom prst="rect">
            <a:avLst/>
          </a:prstGeom>
          <a:ln w="12700">
            <a:miter lim="400000"/>
          </a:ln>
        </p:spPr>
      </p:pic>
      <p:sp>
        <p:nvSpPr>
          <p:cNvPr id="202" name="Flowchart"/>
          <p:cNvSpPr txBox="1"/>
          <p:nvPr/>
        </p:nvSpPr>
        <p:spPr>
          <a:xfrm>
            <a:off x="14250735" y="6385534"/>
            <a:ext cx="10643133" cy="9449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457200">
              <a:spcBef>
                <a:spcPts val="0"/>
              </a:spcBef>
              <a:defRPr sz="5700">
                <a:latin typeface="Helvetica Neue"/>
                <a:ea typeface="Helvetica Neue"/>
                <a:cs typeface="Helvetica Neue"/>
                <a:sym typeface="Helvetica Neue"/>
              </a:defRPr>
            </a:lvl1pPr>
          </a:lstStyle>
          <a:p>
            <a:r>
              <a:t>Flowchart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Module Interaction"/>
          <p:cNvSpPr txBox="1">
            <a:spLocks noGrp="1"/>
          </p:cNvSpPr>
          <p:nvPr>
            <p:ph type="title"/>
          </p:nvPr>
        </p:nvSpPr>
        <p:spPr>
          <a:xfrm>
            <a:off x="5724997" y="910929"/>
            <a:ext cx="13712112" cy="1763770"/>
          </a:xfrm>
          <a:prstGeom prst="rect">
            <a:avLst/>
          </a:prstGeom>
        </p:spPr>
        <p:txBody>
          <a:bodyPr/>
          <a:lstStyle>
            <a:lvl1pPr defTabSz="817244">
              <a:defRPr sz="9801" spc="-294">
                <a:gradFill flip="none" rotWithShape="1">
                  <a:gsLst>
                    <a:gs pos="0">
                      <a:schemeClr val="accent5"/>
                    </a:gs>
                    <a:gs pos="100000">
                      <a:schemeClr val="accent6">
                        <a:hueOff val="-540459"/>
                        <a:satOff val="8672"/>
                        <a:lumOff val="-25325"/>
                      </a:schemeClr>
                    </a:gs>
                  </a:gsLst>
                  <a:lin ang="3960000" scaled="0"/>
                </a:gradFill>
              </a:defRPr>
            </a:lvl1pPr>
          </a:lstStyle>
          <a:p>
            <a:r>
              <a:t>Module Interaction</a:t>
            </a:r>
          </a:p>
        </p:txBody>
      </p:sp>
      <p:graphicFrame>
        <p:nvGraphicFramePr>
          <p:cNvPr id="205" name="Table 1"/>
          <p:cNvGraphicFramePr/>
          <p:nvPr>
            <p:extLst>
              <p:ext uri="{D42A27DB-BD31-4B8C-83A1-F6EECF244321}">
                <p14:modId xmlns:p14="http://schemas.microsoft.com/office/powerpoint/2010/main" val="3474999705"/>
              </p:ext>
            </p:extLst>
          </p:nvPr>
        </p:nvGraphicFramePr>
        <p:xfrm>
          <a:off x="5118822" y="5416550"/>
          <a:ext cx="15759385" cy="3116367"/>
        </p:xfrm>
        <a:graphic>
          <a:graphicData uri="http://schemas.openxmlformats.org/drawingml/2006/table">
            <a:tbl>
              <a:tblPr firstRow="1" firstCol="1">
                <a:tableStyleId>{4C3C2611-4C71-4FC5-86AE-919BDF0F9419}</a:tableStyleId>
              </a:tblPr>
              <a:tblGrid>
                <a:gridCol w="6212416">
                  <a:extLst>
                    <a:ext uri="{9D8B030D-6E8A-4147-A177-3AD203B41FA5}">
                      <a16:colId xmlns:a16="http://schemas.microsoft.com/office/drawing/2014/main" val="20000"/>
                    </a:ext>
                  </a:extLst>
                </a:gridCol>
                <a:gridCol w="9546969">
                  <a:extLst>
                    <a:ext uri="{9D8B030D-6E8A-4147-A177-3AD203B41FA5}">
                      <a16:colId xmlns:a16="http://schemas.microsoft.com/office/drawing/2014/main" val="20001"/>
                    </a:ext>
                  </a:extLst>
                </a:gridCol>
              </a:tblGrid>
              <a:tr h="1038789">
                <a:tc>
                  <a:txBody>
                    <a:bodyPr/>
                    <a:lstStyle/>
                    <a:p>
                      <a:pPr defTabSz="914400">
                        <a:tabLst>
                          <a:tab pos="1663700" algn="l"/>
                        </a:tabLst>
                        <a:defRPr sz="1800" b="0"/>
                      </a:pPr>
                      <a:r>
                        <a:rPr sz="3200">
                          <a:sym typeface="Graphik Semibold"/>
                        </a:rPr>
                        <a:t>Login/Signup:</a:t>
                      </a:r>
                    </a:p>
                  </a:txBody>
                  <a:tcPr marL="50800" marR="50800" marT="50800" marB="50800" anchor="ctr" horzOverflow="overflow"/>
                </a:tc>
                <a:tc>
                  <a:txBody>
                    <a:bodyPr/>
                    <a:lstStyle/>
                    <a:p>
                      <a:pPr defTabSz="914400">
                        <a:tabLst>
                          <a:tab pos="1663700" algn="l"/>
                        </a:tabLst>
                        <a:defRPr sz="1800" b="0"/>
                      </a:pPr>
                      <a:r>
                        <a:rPr sz="3200">
                          <a:latin typeface="Graphik"/>
                          <a:ea typeface="Graphik"/>
                          <a:cs typeface="Graphik"/>
                        </a:rPr>
                        <a:t>Authenticates users.</a:t>
                      </a:r>
                    </a:p>
                  </a:txBody>
                  <a:tcPr marL="50800" marR="50800" marT="50800" marB="50800" anchor="ctr" horzOverflow="overflow"/>
                </a:tc>
                <a:extLst>
                  <a:ext uri="{0D108BD9-81ED-4DB2-BD59-A6C34878D82A}">
                    <a16:rowId xmlns:a16="http://schemas.microsoft.com/office/drawing/2014/main" val="10000"/>
                  </a:ext>
                </a:extLst>
              </a:tr>
              <a:tr h="1038789">
                <a:tc>
                  <a:txBody>
                    <a:bodyPr/>
                    <a:lstStyle/>
                    <a:p>
                      <a:pPr defTabSz="914400">
                        <a:tabLst>
                          <a:tab pos="1663700" algn="l"/>
                        </a:tabLst>
                        <a:defRPr sz="1800" b="0"/>
                      </a:pPr>
                      <a:r>
                        <a:rPr sz="3200">
                          <a:sym typeface="Graphik Semibold"/>
                        </a:rPr>
                        <a:t>Car Management:</a:t>
                      </a:r>
                    </a:p>
                  </a:txBody>
                  <a:tcPr marL="50800" marR="50800" marT="50800" marB="50800" anchor="ctr" horzOverflow="overflow"/>
                </a:tc>
                <a:tc>
                  <a:txBody>
                    <a:bodyPr/>
                    <a:lstStyle/>
                    <a:p>
                      <a:pPr defTabSz="914400">
                        <a:defRPr sz="1800"/>
                      </a:pPr>
                      <a:r>
                        <a:rPr sz="3200" dirty="0"/>
                        <a:t> Lists/book cars.</a:t>
                      </a:r>
                    </a:p>
                  </a:txBody>
                  <a:tcPr marL="50800" marR="50800" marT="50800" marB="50800" anchor="ctr" horzOverflow="overflow"/>
                </a:tc>
                <a:extLst>
                  <a:ext uri="{0D108BD9-81ED-4DB2-BD59-A6C34878D82A}">
                    <a16:rowId xmlns:a16="http://schemas.microsoft.com/office/drawing/2014/main" val="10001"/>
                  </a:ext>
                </a:extLst>
              </a:tr>
              <a:tr h="1038789">
                <a:tc>
                  <a:txBody>
                    <a:bodyPr/>
                    <a:lstStyle/>
                    <a:p>
                      <a:pPr defTabSz="914400">
                        <a:tabLst>
                          <a:tab pos="1663700" algn="l"/>
                        </a:tabLst>
                        <a:defRPr sz="1800" b="0"/>
                      </a:pPr>
                      <a:r>
                        <a:rPr sz="3200">
                          <a:sym typeface="Graphik Semibold"/>
                        </a:rPr>
                        <a:t>Booking System:</a:t>
                      </a:r>
                    </a:p>
                  </a:txBody>
                  <a:tcPr marL="50800" marR="50800" marT="50800" marB="50800" anchor="ctr" horzOverflow="overflow"/>
                </a:tc>
                <a:tc>
                  <a:txBody>
                    <a:bodyPr/>
                    <a:lstStyle/>
                    <a:p>
                      <a:pPr defTabSz="914400">
                        <a:defRPr sz="1800"/>
                      </a:pPr>
                      <a:r>
                        <a:rPr sz="3200" dirty="0"/>
                        <a:t>Handles </a:t>
                      </a:r>
                      <a:r>
                        <a:rPr lang="en-IN" sz="3200" dirty="0"/>
                        <a:t>Bookings and </a:t>
                      </a:r>
                      <a:r>
                        <a:rPr sz="3200" dirty="0"/>
                        <a:t>cost calculation. </a:t>
                      </a:r>
                    </a:p>
                  </a:txBody>
                  <a:tcPr marL="50800" marR="50800" marT="50800" marB="50800" anchor="ctr"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creenshots"/>
          <p:cNvSpPr txBox="1">
            <a:spLocks noGrp="1"/>
          </p:cNvSpPr>
          <p:nvPr>
            <p:ph type="title"/>
          </p:nvPr>
        </p:nvSpPr>
        <p:spPr>
          <a:xfrm>
            <a:off x="5724997" y="910929"/>
            <a:ext cx="13712112" cy="1763770"/>
          </a:xfrm>
          <a:prstGeom prst="rect">
            <a:avLst/>
          </a:prstGeom>
        </p:spPr>
        <p:txBody>
          <a:bodyPr/>
          <a:lstStyle>
            <a:lvl1pPr defTabSz="817244">
              <a:defRPr sz="9801" spc="-294">
                <a:gradFill flip="none" rotWithShape="1">
                  <a:gsLst>
                    <a:gs pos="0">
                      <a:srgbClr val="FF00D8"/>
                    </a:gs>
                    <a:gs pos="100000">
                      <a:schemeClr val="accent4">
                        <a:hueOff val="475731"/>
                        <a:satOff val="-4338"/>
                        <a:lumOff val="10182"/>
                      </a:schemeClr>
                    </a:gs>
                  </a:gsLst>
                  <a:lin ang="3960000" scaled="0"/>
                </a:gradFill>
              </a:defRPr>
            </a:lvl1pPr>
          </a:lstStyle>
          <a:p>
            <a:r>
              <a:t>Screenshots</a:t>
            </a:r>
          </a:p>
        </p:txBody>
      </p:sp>
      <p:pic>
        <p:nvPicPr>
          <p:cNvPr id="208" name="WhatsApp Image 2025-04-16 at 22.04.20.jpeg" descr="WhatsApp Image 2025-04-16 at 22.04.20.jpeg"/>
          <p:cNvPicPr>
            <a:picLocks noChangeAspect="1"/>
          </p:cNvPicPr>
          <p:nvPr/>
        </p:nvPicPr>
        <p:blipFill>
          <a:blip r:embed="rId2"/>
          <a:stretch>
            <a:fillRect/>
          </a:stretch>
        </p:blipFill>
        <p:spPr>
          <a:xfrm>
            <a:off x="2572879" y="2940050"/>
            <a:ext cx="9301697" cy="9439387"/>
          </a:xfrm>
          <a:prstGeom prst="rect">
            <a:avLst/>
          </a:prstGeom>
          <a:ln w="12700">
            <a:miter lim="400000"/>
          </a:ln>
        </p:spPr>
      </p:pic>
      <p:pic>
        <p:nvPicPr>
          <p:cNvPr id="209" name="WhatsApp Image 2025-04-16 at 22.05.39.jpeg" descr="WhatsApp Image 2025-04-16 at 22.05.39.jpeg"/>
          <p:cNvPicPr>
            <a:picLocks noChangeAspect="1"/>
          </p:cNvPicPr>
          <p:nvPr/>
        </p:nvPicPr>
        <p:blipFill>
          <a:blip r:embed="rId3"/>
          <a:stretch>
            <a:fillRect/>
          </a:stretch>
        </p:blipFill>
        <p:spPr>
          <a:xfrm>
            <a:off x="12968181" y="2952749"/>
            <a:ext cx="9178461" cy="9439388"/>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creenshots"/>
          <p:cNvSpPr txBox="1">
            <a:spLocks noGrp="1"/>
          </p:cNvSpPr>
          <p:nvPr>
            <p:ph type="title"/>
          </p:nvPr>
        </p:nvSpPr>
        <p:spPr>
          <a:xfrm>
            <a:off x="5724997" y="910929"/>
            <a:ext cx="13712112" cy="1763770"/>
          </a:xfrm>
          <a:prstGeom prst="rect">
            <a:avLst/>
          </a:prstGeom>
        </p:spPr>
        <p:txBody>
          <a:bodyPr/>
          <a:lstStyle>
            <a:lvl1pPr defTabSz="817244">
              <a:defRPr sz="9801" spc="-294">
                <a:gradFill flip="none" rotWithShape="1">
                  <a:gsLst>
                    <a:gs pos="0">
                      <a:schemeClr val="accent4">
                        <a:hueOff val="475731"/>
                        <a:satOff val="-4338"/>
                        <a:lumOff val="10182"/>
                      </a:schemeClr>
                    </a:gs>
                    <a:gs pos="100000">
                      <a:srgbClr val="FF542E"/>
                    </a:gs>
                  </a:gsLst>
                  <a:lin ang="3960000" scaled="0"/>
                </a:gradFill>
              </a:defRPr>
            </a:lvl1pPr>
          </a:lstStyle>
          <a:p>
            <a:r>
              <a:t>Screenshots</a:t>
            </a:r>
          </a:p>
        </p:txBody>
      </p:sp>
      <p:pic>
        <p:nvPicPr>
          <p:cNvPr id="212" name="WhatsApp Image 2025-04-16 at 22.07.03.jpeg" descr="WhatsApp Image 2025-04-16 at 22.07.03.jpeg"/>
          <p:cNvPicPr>
            <a:picLocks noChangeAspect="1"/>
          </p:cNvPicPr>
          <p:nvPr/>
        </p:nvPicPr>
        <p:blipFill>
          <a:blip r:embed="rId2"/>
          <a:stretch>
            <a:fillRect/>
          </a:stretch>
        </p:blipFill>
        <p:spPr>
          <a:xfrm>
            <a:off x="12627132" y="2899154"/>
            <a:ext cx="10275291" cy="9719871"/>
          </a:xfrm>
          <a:prstGeom prst="rect">
            <a:avLst/>
          </a:prstGeom>
          <a:ln w="12700">
            <a:miter lim="400000"/>
          </a:ln>
        </p:spPr>
      </p:pic>
      <p:pic>
        <p:nvPicPr>
          <p:cNvPr id="213" name="WhatsApp Image 2025-04-16 at 22.08.17.jpeg" descr="WhatsApp Image 2025-04-16 at 22.08.17.jpeg"/>
          <p:cNvPicPr>
            <a:picLocks noChangeAspect="1"/>
          </p:cNvPicPr>
          <p:nvPr/>
        </p:nvPicPr>
        <p:blipFill>
          <a:blip r:embed="rId3"/>
          <a:stretch>
            <a:fillRect/>
          </a:stretch>
        </p:blipFill>
        <p:spPr>
          <a:xfrm>
            <a:off x="2064245" y="2899154"/>
            <a:ext cx="9063122" cy="9719871"/>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ank…"/>
          <p:cNvSpPr txBox="1"/>
          <p:nvPr/>
        </p:nvSpPr>
        <p:spPr>
          <a:xfrm>
            <a:off x="4602902" y="2273249"/>
            <a:ext cx="15178196" cy="91695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ctr" defTabSz="825500">
              <a:lnSpc>
                <a:spcPct val="80000"/>
              </a:lnSpc>
              <a:spcBef>
                <a:spcPts val="0"/>
              </a:spcBef>
              <a:defRPr sz="29900" spc="-897">
                <a:gradFill flip="none" rotWithShape="1">
                  <a:gsLst>
                    <a:gs pos="0">
                      <a:schemeClr val="accent2">
                        <a:hueOff val="-206910"/>
                        <a:satOff val="-12829"/>
                        <a:lumOff val="16238"/>
                      </a:schemeClr>
                    </a:gs>
                    <a:gs pos="100000">
                      <a:schemeClr val="accent5">
                        <a:hueOff val="106044"/>
                        <a:satOff val="10158"/>
                        <a:lumOff val="16042"/>
                      </a:schemeClr>
                    </a:gs>
                  </a:gsLst>
                  <a:lin ang="4010306" scaled="0"/>
                </a:gradFill>
                <a:latin typeface="+mn-lt"/>
                <a:ea typeface="+mn-ea"/>
                <a:cs typeface="+mn-cs"/>
                <a:sym typeface="Graphik Semibold"/>
              </a:defRPr>
            </a:pPr>
            <a:r>
              <a:t>Thank</a:t>
            </a:r>
          </a:p>
          <a:p>
            <a:pPr algn="ctr" defTabSz="825500">
              <a:lnSpc>
                <a:spcPct val="80000"/>
              </a:lnSpc>
              <a:spcBef>
                <a:spcPts val="0"/>
              </a:spcBef>
              <a:defRPr sz="29900" spc="-897">
                <a:gradFill flip="none" rotWithShape="1">
                  <a:gsLst>
                    <a:gs pos="0">
                      <a:schemeClr val="accent2">
                        <a:hueOff val="-206910"/>
                        <a:satOff val="-12829"/>
                        <a:lumOff val="16238"/>
                      </a:schemeClr>
                    </a:gs>
                    <a:gs pos="100000">
                      <a:schemeClr val="accent5">
                        <a:hueOff val="106044"/>
                        <a:satOff val="10158"/>
                        <a:lumOff val="16042"/>
                      </a:schemeClr>
                    </a:gs>
                  </a:gsLst>
                  <a:lin ang="4010306" scaled="0"/>
                </a:gradFill>
                <a:latin typeface="+mn-lt"/>
                <a:ea typeface="+mn-ea"/>
                <a:cs typeface="+mn-cs"/>
                <a:sym typeface="Graphik Semibold"/>
              </a:defRPr>
            </a:pPr>
            <a:r>
              <a:t>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ar Rental Management System"/>
          <p:cNvSpPr txBox="1">
            <a:spLocks noGrp="1"/>
          </p:cNvSpPr>
          <p:nvPr>
            <p:ph type="title"/>
          </p:nvPr>
        </p:nvSpPr>
        <p:spPr>
          <a:xfrm>
            <a:off x="5677603" y="3366787"/>
            <a:ext cx="14907783" cy="4236845"/>
          </a:xfrm>
          <a:prstGeom prst="rect">
            <a:avLst/>
          </a:prstGeom>
        </p:spPr>
        <p:txBody>
          <a:bodyPr/>
          <a:lstStyle>
            <a:lvl1pPr>
              <a:defRPr sz="9900" spc="-297"/>
            </a:lvl1pPr>
          </a:lstStyle>
          <a:p>
            <a:r>
              <a:t>Car Rental Management System</a:t>
            </a:r>
          </a:p>
        </p:txBody>
      </p:sp>
      <p:sp>
        <p:nvSpPr>
          <p:cNvPr id="176" name="A GUI-Based Application for Efficient Car Booking"/>
          <p:cNvSpPr txBox="1">
            <a:spLocks noGrp="1"/>
          </p:cNvSpPr>
          <p:nvPr>
            <p:ph type="body" sz="quarter" idx="1"/>
          </p:nvPr>
        </p:nvSpPr>
        <p:spPr>
          <a:xfrm>
            <a:off x="3549381" y="8741043"/>
            <a:ext cx="19164227" cy="1171252"/>
          </a:xfrm>
          <a:prstGeom prst="rect">
            <a:avLst/>
          </a:prstGeom>
        </p:spPr>
        <p:txBody>
          <a:bodyPr/>
          <a:lstStyle/>
          <a:p>
            <a:r>
              <a:t>A GUI-Based Application for Efficient Car Booking</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roblem Statement"/>
          <p:cNvSpPr txBox="1">
            <a:spLocks noGrp="1"/>
          </p:cNvSpPr>
          <p:nvPr>
            <p:ph type="title"/>
          </p:nvPr>
        </p:nvSpPr>
        <p:spPr>
          <a:xfrm>
            <a:off x="5724997" y="910929"/>
            <a:ext cx="13712112" cy="1763770"/>
          </a:xfrm>
          <a:prstGeom prst="rect">
            <a:avLst/>
          </a:prstGeom>
        </p:spPr>
        <p:txBody>
          <a:bodyPr/>
          <a:lstStyle>
            <a:lvl1pPr defTabSz="817244">
              <a:defRPr sz="9801" spc="-294">
                <a:gradFill flip="none" rotWithShape="1">
                  <a:gsLst>
                    <a:gs pos="0">
                      <a:schemeClr val="accent4"/>
                    </a:gs>
                    <a:gs pos="100000">
                      <a:srgbClr val="FF542E"/>
                    </a:gs>
                  </a:gsLst>
                  <a:lin ang="3960000" scaled="0"/>
                </a:gradFill>
              </a:defRPr>
            </a:lvl1pPr>
          </a:lstStyle>
          <a:p>
            <a:r>
              <a:t>Problem Statement</a:t>
            </a:r>
          </a:p>
        </p:txBody>
      </p:sp>
      <p:sp>
        <p:nvSpPr>
          <p:cNvPr id="179" name="Why this project?…"/>
          <p:cNvSpPr txBox="1">
            <a:spLocks noGrp="1"/>
          </p:cNvSpPr>
          <p:nvPr>
            <p:ph type="body" sz="half" idx="1"/>
          </p:nvPr>
        </p:nvSpPr>
        <p:spPr>
          <a:xfrm>
            <a:off x="5113369" y="3977987"/>
            <a:ext cx="16732992" cy="7723699"/>
          </a:xfrm>
          <a:prstGeom prst="rect">
            <a:avLst/>
          </a:prstGeom>
        </p:spPr>
        <p:txBody>
          <a:bodyPr/>
          <a:lstStyle/>
          <a:p>
            <a:pPr algn="l" defTabSz="457200">
              <a:defRPr sz="7600">
                <a:latin typeface="Helvetica Neue"/>
                <a:ea typeface="Helvetica Neue"/>
                <a:cs typeface="Helvetica Neue"/>
                <a:sym typeface="Helvetica Neue"/>
              </a:defRPr>
            </a:pPr>
            <a:r>
              <a:rPr dirty="0"/>
              <a:t>Why this project?</a:t>
            </a:r>
          </a:p>
          <a:p>
            <a:pPr marL="285750" indent="-285750" algn="l" defTabSz="457200">
              <a:buFont typeface="Arial" panose="020B0604020202020204" pitchFamily="34" charset="0"/>
              <a:buChar char="•"/>
              <a:defRPr sz="1500">
                <a:latin typeface="Helvetica Neue"/>
                <a:ea typeface="Helvetica Neue"/>
                <a:cs typeface="Helvetica Neue"/>
                <a:sym typeface="Helvetica Neue"/>
              </a:defRPr>
            </a:pPr>
            <a:endParaRPr dirty="0"/>
          </a:p>
          <a:p>
            <a:pPr marL="457200" indent="-457200" algn="l" defTabSz="457200">
              <a:buFont typeface="Arial" panose="020B0604020202020204" pitchFamily="34" charset="0"/>
              <a:buChar char="•"/>
              <a:defRPr sz="3300">
                <a:latin typeface="Helvetica Neue"/>
                <a:ea typeface="Helvetica Neue"/>
                <a:cs typeface="Helvetica Neue"/>
                <a:sym typeface="Helvetica Neue"/>
              </a:defRPr>
            </a:pPr>
            <a:r>
              <a:rPr dirty="0"/>
              <a:t>Manual car rental processes are time-consuming</a:t>
            </a:r>
            <a:r>
              <a:rPr lang="en-IN" dirty="0"/>
              <a:t>.</a:t>
            </a:r>
            <a:endParaRPr dirty="0"/>
          </a:p>
          <a:p>
            <a:pPr marL="457200" indent="-457200" algn="l" defTabSz="457200">
              <a:buFont typeface="Arial" panose="020B0604020202020204" pitchFamily="34" charset="0"/>
              <a:buChar char="•"/>
              <a:defRPr sz="3300">
                <a:latin typeface="Helvetica Neue"/>
                <a:ea typeface="Helvetica Neue"/>
                <a:cs typeface="Helvetica Neue"/>
                <a:sym typeface="Helvetica Neue"/>
              </a:defRPr>
            </a:pPr>
            <a:r>
              <a:rPr dirty="0"/>
              <a:t>Need for an automated system to manage bookings, availability, and user accounts.</a:t>
            </a:r>
          </a:p>
          <a:p>
            <a:pPr algn="l" defTabSz="457200">
              <a:defRPr sz="3300">
                <a:latin typeface="Helvetica Neue"/>
                <a:ea typeface="Helvetica Neue"/>
                <a:cs typeface="Helvetica Neue"/>
                <a:sym typeface="Helvetica Neue"/>
              </a:defRPr>
            </a:pPr>
            <a:endParaRPr dirty="0"/>
          </a:p>
          <a:p>
            <a:pPr algn="l" defTabSz="457200">
              <a:defRPr sz="3300">
                <a:latin typeface="Helvetica Neue"/>
                <a:ea typeface="Helvetica Neue"/>
                <a:cs typeface="Helvetica Neue"/>
                <a:sym typeface="Helvetica Neue"/>
              </a:defRPr>
            </a:pPr>
            <a:endParaRPr dirty="0"/>
          </a:p>
          <a:p>
            <a:pPr algn="l" defTabSz="457200">
              <a:defRPr sz="6200">
                <a:latin typeface="Helvetica Neue"/>
                <a:ea typeface="Helvetica Neue"/>
                <a:cs typeface="Helvetica Neue"/>
                <a:sym typeface="Helvetica Neue"/>
              </a:defRPr>
            </a:pPr>
            <a:r>
              <a:rPr dirty="0"/>
              <a:t>Real-life Applications:</a:t>
            </a:r>
          </a:p>
          <a:p>
            <a:pPr algn="l" defTabSz="457200">
              <a:defRPr sz="4300">
                <a:latin typeface="Helvetica Neue"/>
                <a:ea typeface="Helvetica Neue"/>
                <a:cs typeface="Helvetica Neue"/>
                <a:sym typeface="Helvetica Neue"/>
              </a:defRPr>
            </a:pPr>
            <a:endParaRPr dirty="0"/>
          </a:p>
          <a:p>
            <a:pPr marL="457200" indent="-457200" algn="l" defTabSz="457200">
              <a:buFont typeface="Arial" panose="020B0604020202020204" pitchFamily="34" charset="0"/>
              <a:buChar char="•"/>
              <a:defRPr sz="3400">
                <a:latin typeface="Helvetica Neue"/>
                <a:ea typeface="Helvetica Neue"/>
                <a:cs typeface="Helvetica Neue"/>
                <a:sym typeface="Helvetica Neue"/>
              </a:defRPr>
            </a:pPr>
            <a:r>
              <a:rPr dirty="0"/>
              <a:t>Used by rental agencies</a:t>
            </a:r>
            <a:r>
              <a:rPr lang="en-IN" dirty="0"/>
              <a:t>.</a:t>
            </a:r>
            <a:endParaRPr dirty="0"/>
          </a:p>
          <a:p>
            <a:pPr marL="457200" indent="-457200" algn="l" defTabSz="457200">
              <a:buFont typeface="Arial" panose="020B0604020202020204" pitchFamily="34" charset="0"/>
              <a:buChar char="•"/>
              <a:defRPr sz="3400">
                <a:latin typeface="Helvetica Neue"/>
                <a:ea typeface="Helvetica Neue"/>
                <a:cs typeface="Helvetica Neue"/>
                <a:sym typeface="Helvetica Neue"/>
              </a:defRPr>
            </a:pPr>
            <a:r>
              <a:rPr dirty="0"/>
              <a:t>Can be integrated with ride-sharing platforms.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bjectives"/>
          <p:cNvSpPr txBox="1">
            <a:spLocks noGrp="1"/>
          </p:cNvSpPr>
          <p:nvPr>
            <p:ph type="title"/>
          </p:nvPr>
        </p:nvSpPr>
        <p:spPr>
          <a:xfrm>
            <a:off x="5834687" y="-866330"/>
            <a:ext cx="14484665" cy="4531758"/>
          </a:xfrm>
          <a:prstGeom prst="rect">
            <a:avLst/>
          </a:prstGeom>
        </p:spPr>
        <p:txBody>
          <a:bodyPr/>
          <a:lstStyle>
            <a:lvl1pPr>
              <a:defRPr sz="12800" spc="-384">
                <a:gradFill flip="none" rotWithShape="1">
                  <a:gsLst>
                    <a:gs pos="0">
                      <a:srgbClr val="FFFFFF"/>
                    </a:gs>
                    <a:gs pos="100000">
                      <a:srgbClr val="000000"/>
                    </a:gs>
                  </a:gsLst>
                  <a:lin ang="3960000" scaled="0"/>
                </a:gradFill>
              </a:defRPr>
            </a:lvl1pPr>
          </a:lstStyle>
          <a:p>
            <a:r>
              <a:t>Objectives</a:t>
            </a:r>
          </a:p>
        </p:txBody>
      </p:sp>
      <p:sp>
        <p:nvSpPr>
          <p:cNvPr id="182" name="Provide a user-friendly GUI for car rentals.…"/>
          <p:cNvSpPr txBox="1">
            <a:spLocks noGrp="1"/>
          </p:cNvSpPr>
          <p:nvPr>
            <p:ph type="body" sz="half" idx="1"/>
          </p:nvPr>
        </p:nvSpPr>
        <p:spPr>
          <a:xfrm>
            <a:off x="4710524" y="5210221"/>
            <a:ext cx="16732992" cy="7723698"/>
          </a:xfrm>
          <a:prstGeom prst="rect">
            <a:avLst/>
          </a:prstGeom>
        </p:spPr>
        <p:txBody>
          <a:bodyPr/>
          <a:lstStyle/>
          <a:p>
            <a:pPr marL="640291" indent="-640291" algn="l" defTabSz="457200">
              <a:buClr>
                <a:srgbClr val="000000"/>
              </a:buClr>
              <a:buSzPct val="100000"/>
              <a:buChar char="•"/>
              <a:defRPr sz="5500">
                <a:latin typeface="Helvetica Neue"/>
                <a:ea typeface="Helvetica Neue"/>
                <a:cs typeface="Helvetica Neue"/>
                <a:sym typeface="Helvetica Neue"/>
              </a:defRPr>
            </a:pPr>
            <a:r>
              <a:rPr dirty="0"/>
              <a:t>Provide a user-friendly GUI for car rentals.</a:t>
            </a:r>
          </a:p>
          <a:p>
            <a:pPr marL="640291" indent="-640291" algn="l" defTabSz="457200">
              <a:buClr>
                <a:srgbClr val="000000"/>
              </a:buClr>
              <a:buSzPct val="100000"/>
              <a:buChar char="•"/>
              <a:defRPr sz="5500">
                <a:latin typeface="Helvetica Neue"/>
                <a:ea typeface="Helvetica Neue"/>
                <a:cs typeface="Helvetica Neue"/>
                <a:sym typeface="Helvetica Neue"/>
              </a:defRPr>
            </a:pPr>
            <a:r>
              <a:rPr dirty="0"/>
              <a:t>Manage car availability and bookings in real-time.</a:t>
            </a:r>
          </a:p>
          <a:p>
            <a:pPr marL="640291" indent="-640291" algn="l" defTabSz="457200">
              <a:buClr>
                <a:srgbClr val="000000"/>
              </a:buClr>
              <a:buSzPct val="100000"/>
              <a:buChar char="•"/>
              <a:defRPr sz="5500">
                <a:latin typeface="Helvetica Neue"/>
                <a:ea typeface="Helvetica Neue"/>
                <a:cs typeface="Helvetica Neue"/>
                <a:sym typeface="Helvetica Neue"/>
              </a:defRPr>
            </a:pPr>
            <a:r>
              <a:rPr dirty="0"/>
              <a:t>Calculate rental cost</a:t>
            </a:r>
            <a:r>
              <a:rPr lang="en-IN" dirty="0"/>
              <a:t>s efficiently</a:t>
            </a:r>
            <a:r>
              <a:rPr dirty="0"/>
              <a:t>.</a:t>
            </a:r>
          </a:p>
          <a:p>
            <a:pPr marL="640291" indent="-640291" algn="l" defTabSz="457200">
              <a:buClr>
                <a:srgbClr val="000000"/>
              </a:buClr>
              <a:buSzPct val="100000"/>
              <a:buChar char="•"/>
              <a:defRPr sz="5500">
                <a:latin typeface="Helvetica Neue"/>
                <a:ea typeface="Helvetica Neue"/>
                <a:cs typeface="Helvetica Neue"/>
                <a:sym typeface="Helvetica Neue"/>
              </a:defRPr>
            </a:pPr>
            <a:r>
              <a:rPr dirty="0"/>
              <a:t>Secure user authentication (login/signup).</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Existing Solutions &amp; Drawbacks"/>
          <p:cNvSpPr txBox="1">
            <a:spLocks noGrp="1"/>
          </p:cNvSpPr>
          <p:nvPr>
            <p:ph type="title"/>
          </p:nvPr>
        </p:nvSpPr>
        <p:spPr>
          <a:xfrm>
            <a:off x="5724997" y="1530625"/>
            <a:ext cx="13712112" cy="1144073"/>
          </a:xfrm>
          <a:prstGeom prst="rect">
            <a:avLst/>
          </a:prstGeom>
        </p:spPr>
        <p:txBody>
          <a:bodyPr/>
          <a:lstStyle>
            <a:lvl1pPr defTabSz="619125">
              <a:defRPr sz="7425" spc="-222">
                <a:gradFill flip="none" rotWithShape="1">
                  <a:gsLst>
                    <a:gs pos="0">
                      <a:schemeClr val="accent3">
                        <a:hueOff val="552055"/>
                        <a:lumOff val="-12548"/>
                      </a:schemeClr>
                    </a:gs>
                    <a:gs pos="100000">
                      <a:schemeClr val="accent4">
                        <a:hueOff val="-1109407"/>
                        <a:satOff val="-1495"/>
                        <a:lumOff val="-6330"/>
                      </a:schemeClr>
                    </a:gs>
                  </a:gsLst>
                  <a:lin ang="3960000" scaled="0"/>
                </a:gradFill>
              </a:defRPr>
            </a:lvl1pPr>
          </a:lstStyle>
          <a:p>
            <a:r>
              <a:rPr dirty="0"/>
              <a:t>Existing Solutions &amp; Drawbacks</a:t>
            </a:r>
          </a:p>
        </p:txBody>
      </p:sp>
      <p:sp>
        <p:nvSpPr>
          <p:cNvPr id="185" name="Current Solutions:…"/>
          <p:cNvSpPr txBox="1"/>
          <p:nvPr/>
        </p:nvSpPr>
        <p:spPr>
          <a:xfrm>
            <a:off x="3509248" y="4453481"/>
            <a:ext cx="17005118" cy="82586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defTabSz="457200">
              <a:spcBef>
                <a:spcPts val="0"/>
              </a:spcBef>
              <a:defRPr sz="5300">
                <a:latin typeface="Helvetica Neue"/>
                <a:ea typeface="Helvetica Neue"/>
                <a:cs typeface="Helvetica Neue"/>
                <a:sym typeface="Helvetica Neue"/>
              </a:defRPr>
            </a:pPr>
            <a:r>
              <a:rPr lang="en-US" dirty="0"/>
              <a:t>Current Solutions:</a:t>
            </a:r>
          </a:p>
          <a:p>
            <a:pPr defTabSz="457200">
              <a:spcBef>
                <a:spcPts val="0"/>
              </a:spcBef>
              <a:defRPr sz="5300">
                <a:latin typeface="Helvetica Neue"/>
                <a:ea typeface="Helvetica Neue"/>
                <a:cs typeface="Helvetica Neue"/>
                <a:sym typeface="Helvetica Neue"/>
              </a:defRPr>
            </a:pPr>
            <a:endParaRPr lang="en-US" dirty="0"/>
          </a:p>
          <a:p>
            <a:pPr marL="617008" indent="-617008" defTabSz="457200">
              <a:spcBef>
                <a:spcPts val="0"/>
              </a:spcBef>
              <a:buClr>
                <a:srgbClr val="000000"/>
              </a:buClr>
              <a:buSzPct val="100000"/>
              <a:buChar char="•"/>
              <a:defRPr sz="5300">
                <a:latin typeface="Helvetica Neue"/>
                <a:ea typeface="Helvetica Neue"/>
                <a:cs typeface="Helvetica Neue"/>
                <a:sym typeface="Helvetica Neue"/>
              </a:defRPr>
            </a:pPr>
            <a:r>
              <a:rPr lang="en-US" dirty="0"/>
              <a:t>Spreadsheet-based management :Used in small rental companies, it may have manual error, and no real-time sync.</a:t>
            </a:r>
          </a:p>
          <a:p>
            <a:pPr defTabSz="457200">
              <a:spcBef>
                <a:spcPts val="0"/>
              </a:spcBef>
              <a:defRPr sz="5300">
                <a:latin typeface="Helvetica Neue"/>
                <a:ea typeface="Helvetica Neue"/>
                <a:cs typeface="Helvetica Neue"/>
                <a:sym typeface="Helvetica Neue"/>
              </a:defRPr>
            </a:pPr>
            <a:endParaRPr lang="en-US" dirty="0"/>
          </a:p>
          <a:p>
            <a:pPr defTabSz="457200">
              <a:spcBef>
                <a:spcPts val="0"/>
              </a:spcBef>
              <a:defRPr sz="5300">
                <a:latin typeface="Helvetica Neue"/>
                <a:ea typeface="Helvetica Neue"/>
                <a:cs typeface="Helvetica Neue"/>
                <a:sym typeface="Helvetica Neue"/>
              </a:defRPr>
            </a:pPr>
            <a:r>
              <a:rPr lang="en-US" dirty="0"/>
              <a:t>Drawbacks:</a:t>
            </a:r>
          </a:p>
          <a:p>
            <a:pPr defTabSz="457200">
              <a:spcBef>
                <a:spcPts val="0"/>
              </a:spcBef>
              <a:defRPr sz="5300">
                <a:latin typeface="Helvetica Neue"/>
                <a:ea typeface="Helvetica Neue"/>
                <a:cs typeface="Helvetica Neue"/>
                <a:sym typeface="Helvetica Neue"/>
              </a:defRPr>
            </a:pPr>
            <a:endParaRPr lang="en-US" dirty="0"/>
          </a:p>
          <a:p>
            <a:pPr marL="617008" indent="-617008" defTabSz="457200">
              <a:spcBef>
                <a:spcPts val="0"/>
              </a:spcBef>
              <a:buClr>
                <a:srgbClr val="000000"/>
              </a:buClr>
              <a:buSzPct val="100000"/>
              <a:buChar char="•"/>
              <a:defRPr sz="5300">
                <a:latin typeface="Helvetica Neue"/>
                <a:ea typeface="Helvetica Neue"/>
                <a:cs typeface="Helvetica Neue"/>
                <a:sym typeface="Helvetica Neue"/>
              </a:defRPr>
            </a:pPr>
            <a:r>
              <a:rPr lang="en-US" dirty="0"/>
              <a:t>No real-time updates.</a:t>
            </a:r>
          </a:p>
          <a:p>
            <a:pPr marL="617008" indent="-617008" defTabSz="457200">
              <a:spcBef>
                <a:spcPts val="0"/>
              </a:spcBef>
              <a:buClr>
                <a:srgbClr val="000000"/>
              </a:buClr>
              <a:buSzPct val="100000"/>
              <a:buChar char="•"/>
              <a:defRPr sz="5300">
                <a:latin typeface="Helvetica Neue"/>
                <a:ea typeface="Helvetica Neue"/>
                <a:cs typeface="Helvetica Neue"/>
                <a:sym typeface="Helvetica Neue"/>
              </a:defRPr>
            </a:pPr>
            <a:r>
              <a:rPr lang="en-US" dirty="0"/>
              <a:t>Lack of user-friendly interfaces.</a:t>
            </a:r>
            <a:endParaRPr lang="en-IN"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Data Structures &amp; Algorithms"/>
          <p:cNvSpPr txBox="1">
            <a:spLocks noGrp="1"/>
          </p:cNvSpPr>
          <p:nvPr>
            <p:ph type="title"/>
          </p:nvPr>
        </p:nvSpPr>
        <p:spPr>
          <a:xfrm>
            <a:off x="5677603" y="10451"/>
            <a:ext cx="13712113" cy="1763770"/>
          </a:xfrm>
          <a:prstGeom prst="rect">
            <a:avLst/>
          </a:prstGeom>
        </p:spPr>
        <p:txBody>
          <a:bodyPr/>
          <a:lstStyle>
            <a:lvl1pPr defTabSz="668655">
              <a:defRPr sz="8019" spc="-240">
                <a:gradFill flip="none" rotWithShape="1">
                  <a:gsLst>
                    <a:gs pos="0">
                      <a:schemeClr val="accent5">
                        <a:hueOff val="106044"/>
                        <a:satOff val="10158"/>
                        <a:lumOff val="16042"/>
                      </a:schemeClr>
                    </a:gs>
                    <a:gs pos="100000">
                      <a:schemeClr val="accent6"/>
                    </a:gs>
                  </a:gsLst>
                  <a:lin ang="3960000" scaled="0"/>
                </a:gradFill>
              </a:defRPr>
            </a:lvl1pPr>
          </a:lstStyle>
          <a:p>
            <a:r>
              <a:t>Data Structures &amp; Algorithms</a:t>
            </a:r>
          </a:p>
        </p:txBody>
      </p:sp>
      <p:sp>
        <p:nvSpPr>
          <p:cNvPr id="191" name="Data Structures:…"/>
          <p:cNvSpPr txBox="1"/>
          <p:nvPr/>
        </p:nvSpPr>
        <p:spPr>
          <a:xfrm>
            <a:off x="3690258" y="1893376"/>
            <a:ext cx="19365686" cy="12228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defTabSz="457200">
              <a:spcBef>
                <a:spcPts val="0"/>
              </a:spcBef>
              <a:defRPr sz="5100">
                <a:latin typeface="Helvetica Neue"/>
                <a:ea typeface="Helvetica Neue"/>
                <a:cs typeface="Helvetica Neue"/>
                <a:sym typeface="Helvetica Neue"/>
              </a:defRPr>
            </a:pPr>
            <a:r>
              <a:rPr dirty="0"/>
              <a:t>Data Structures:</a:t>
            </a:r>
          </a:p>
          <a:p>
            <a:pPr defTabSz="457200">
              <a:spcBef>
                <a:spcPts val="0"/>
              </a:spcBef>
              <a:defRPr sz="3600">
                <a:latin typeface="Helvetica Neue"/>
                <a:ea typeface="Helvetica Neue"/>
                <a:cs typeface="Helvetica Neue"/>
                <a:sym typeface="Helvetica Neue"/>
              </a:defRPr>
            </a:pPr>
            <a:endParaRPr lang="en-IN" dirty="0"/>
          </a:p>
          <a:p>
            <a:pPr defTabSz="457200">
              <a:spcBef>
                <a:spcPts val="0"/>
              </a:spcBef>
              <a:defRPr sz="4100">
                <a:latin typeface="Helvetica Neue"/>
                <a:ea typeface="Helvetica Neue"/>
                <a:cs typeface="Helvetica Neue"/>
                <a:sym typeface="Helvetica Neue"/>
              </a:defRPr>
            </a:pPr>
            <a:r>
              <a:rPr lang="en-IN" b="1" dirty="0"/>
              <a:t>Array list:</a:t>
            </a:r>
          </a:p>
          <a:p>
            <a:pPr defTabSz="457200">
              <a:spcBef>
                <a:spcPts val="0"/>
              </a:spcBef>
              <a:defRPr sz="4100">
                <a:latin typeface="Helvetica Neue"/>
                <a:ea typeface="Helvetica Neue"/>
                <a:cs typeface="Helvetica Neue"/>
                <a:sym typeface="Helvetica Neue"/>
              </a:defRPr>
            </a:pPr>
            <a:r>
              <a:rPr lang="en-IN" b="1" dirty="0"/>
              <a:t> </a:t>
            </a:r>
            <a:r>
              <a:rPr lang="en-US" dirty="0"/>
              <a:t>ArrayList is the most suitable choice for storing and managing data such as cars, users, and bookings. Unlike arrays, which require a predefined size, ArrayList automatically resizes as new elements are added. This is ideal for real-time systems where the number of cars or users is constantly changing.</a:t>
            </a:r>
            <a:endParaRPr lang="en-IN" b="1" dirty="0"/>
          </a:p>
          <a:p>
            <a:pPr defTabSz="457200">
              <a:spcBef>
                <a:spcPts val="0"/>
              </a:spcBef>
              <a:defRPr sz="4100">
                <a:latin typeface="Helvetica Neue"/>
                <a:ea typeface="Helvetica Neue"/>
                <a:cs typeface="Helvetica Neue"/>
                <a:sym typeface="Helvetica Neue"/>
              </a:defRPr>
            </a:pPr>
            <a:endParaRPr b="1" dirty="0"/>
          </a:p>
          <a:p>
            <a:pPr defTabSz="457200">
              <a:spcBef>
                <a:spcPts val="0"/>
              </a:spcBef>
              <a:defRPr sz="5300">
                <a:latin typeface="Helvetica Neue"/>
                <a:ea typeface="Helvetica Neue"/>
                <a:cs typeface="Helvetica Neue"/>
                <a:sym typeface="Helvetica Neue"/>
              </a:defRPr>
            </a:pPr>
            <a:r>
              <a:rPr dirty="0"/>
              <a:t>Algorithm</a:t>
            </a:r>
            <a:r>
              <a:rPr lang="en-IN" dirty="0"/>
              <a:t>s:</a:t>
            </a:r>
          </a:p>
          <a:p>
            <a:pPr defTabSz="457200">
              <a:spcBef>
                <a:spcPts val="0"/>
              </a:spcBef>
              <a:defRPr sz="5300">
                <a:latin typeface="Helvetica Neue"/>
                <a:ea typeface="Helvetica Neue"/>
                <a:cs typeface="Helvetica Neue"/>
                <a:sym typeface="Helvetica Neue"/>
              </a:defRPr>
            </a:pPr>
            <a:endParaRPr lang="en-IN" dirty="0"/>
          </a:p>
          <a:p>
            <a:pPr defTabSz="457200">
              <a:spcBef>
                <a:spcPts val="0"/>
              </a:spcBef>
              <a:defRPr sz="5300">
                <a:latin typeface="Helvetica Neue"/>
                <a:ea typeface="Helvetica Neue"/>
                <a:cs typeface="Helvetica Neue"/>
                <a:sym typeface="Helvetica Neue"/>
              </a:defRPr>
            </a:pPr>
            <a:r>
              <a:rPr lang="en-IN" sz="4000" b="1" dirty="0"/>
              <a:t>Linear search:</a:t>
            </a:r>
          </a:p>
          <a:p>
            <a:pPr defTabSz="457200">
              <a:spcBef>
                <a:spcPts val="0"/>
              </a:spcBef>
              <a:defRPr sz="5300">
                <a:latin typeface="Helvetica Neue"/>
                <a:ea typeface="Helvetica Neue"/>
                <a:cs typeface="Helvetica Neue"/>
                <a:sym typeface="Helvetica Neue"/>
              </a:defRPr>
            </a:pPr>
            <a:r>
              <a:rPr lang="en-IN" sz="4000" b="1" dirty="0"/>
              <a:t> </a:t>
            </a:r>
            <a:r>
              <a:rPr lang="en-IN" sz="4000" dirty="0"/>
              <a:t>L</a:t>
            </a:r>
            <a:r>
              <a:rPr lang="en-US" sz="4400" dirty="0" err="1"/>
              <a:t>inear</a:t>
            </a:r>
            <a:r>
              <a:rPr lang="en-US" sz="4400" dirty="0"/>
              <a:t> Search is the preferred algorithm for searching through lists of cars, users and bookings. Since Binary Search only works on sorted lists. In this project, the car list or booking data is often unsorted (e.g., cars added as they are registered). Sorting the list every time would </a:t>
            </a:r>
            <a:r>
              <a:rPr lang="en-US" sz="4400"/>
              <a:t>be difficult.</a:t>
            </a:r>
            <a:endParaRPr sz="4400" b="1" dirty="0"/>
          </a:p>
          <a:p>
            <a:pPr defTabSz="457200">
              <a:spcBef>
                <a:spcPts val="0"/>
              </a:spcBef>
              <a:defRPr sz="5300">
                <a:latin typeface="Helvetica Neue"/>
                <a:ea typeface="Helvetica Neue"/>
                <a:cs typeface="Helvetica Neue"/>
                <a:sym typeface="Helvetica Neue"/>
              </a:defRPr>
            </a:pPr>
            <a:endParaRPr sz="4400" dirty="0"/>
          </a:p>
          <a:p>
            <a:pPr defTabSz="457200">
              <a:spcBef>
                <a:spcPts val="0"/>
              </a:spcBef>
              <a:defRPr sz="5300">
                <a:latin typeface="Helvetica Neue"/>
                <a:ea typeface="Helvetica Neue"/>
                <a:cs typeface="Helvetica Neue"/>
                <a:sym typeface="Helvetica Neue"/>
              </a:defRPr>
            </a:pPr>
            <a:r>
              <a:rPr lang="en-IN" dirty="0"/>
              <a:t>Time complexity</a:t>
            </a:r>
            <a:r>
              <a:rPr dirty="0"/>
              <a:t>:</a:t>
            </a:r>
            <a:r>
              <a:rPr lang="en-IN" dirty="0"/>
              <a:t> O(n)</a:t>
            </a:r>
            <a:endParaRPr dirty="0"/>
          </a:p>
          <a:p>
            <a:pPr defTabSz="457200">
              <a:spcBef>
                <a:spcPts val="0"/>
              </a:spcBef>
              <a:defRPr sz="3600">
                <a:latin typeface="Helvetica Neue"/>
                <a:ea typeface="Helvetica Neue"/>
                <a:cs typeface="Helvetica Neue"/>
                <a:sym typeface="Helvetica Neue"/>
              </a:defRPr>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OP Concepts Applied"/>
          <p:cNvSpPr txBox="1">
            <a:spLocks noGrp="1"/>
          </p:cNvSpPr>
          <p:nvPr>
            <p:ph type="title"/>
          </p:nvPr>
        </p:nvSpPr>
        <p:spPr>
          <a:xfrm>
            <a:off x="5724997" y="910929"/>
            <a:ext cx="13712112" cy="1763770"/>
          </a:xfrm>
          <a:prstGeom prst="rect">
            <a:avLst/>
          </a:prstGeom>
        </p:spPr>
        <p:txBody>
          <a:bodyPr/>
          <a:lstStyle>
            <a:lvl1pPr defTabSz="817244">
              <a:defRPr sz="9801" spc="-294">
                <a:gradFill flip="none" rotWithShape="1">
                  <a:gsLst>
                    <a:gs pos="0">
                      <a:schemeClr val="accent3">
                        <a:hueOff val="-385756"/>
                        <a:satOff val="-32155"/>
                        <a:lumOff val="17967"/>
                      </a:schemeClr>
                    </a:gs>
                    <a:gs pos="100000">
                      <a:schemeClr val="accent2">
                        <a:hueOff val="-206910"/>
                        <a:satOff val="-12829"/>
                        <a:lumOff val="16238"/>
                      </a:schemeClr>
                    </a:gs>
                  </a:gsLst>
                  <a:lin ang="3960000" scaled="0"/>
                </a:gradFill>
              </a:defRPr>
            </a:lvl1pPr>
          </a:lstStyle>
          <a:p>
            <a:r>
              <a:t>OOP Concepts Applied</a:t>
            </a:r>
          </a:p>
        </p:txBody>
      </p:sp>
      <p:sp>
        <p:nvSpPr>
          <p:cNvPr id="194" name="1.Encapsulation:…"/>
          <p:cNvSpPr txBox="1"/>
          <p:nvPr/>
        </p:nvSpPr>
        <p:spPr>
          <a:xfrm>
            <a:off x="3492816" y="3491259"/>
            <a:ext cx="18511285" cy="8581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spcBef>
                <a:spcPts val="0"/>
              </a:spcBef>
              <a:defRPr sz="5700">
                <a:latin typeface="Helvetica Neue"/>
                <a:ea typeface="Helvetica Neue"/>
                <a:cs typeface="Helvetica Neue"/>
                <a:sym typeface="Helvetica Neue"/>
              </a:defRPr>
            </a:pPr>
            <a:r>
              <a:rPr dirty="0"/>
              <a:t>1.Encapsulation:</a:t>
            </a:r>
            <a:endParaRPr lang="en-IN" dirty="0"/>
          </a:p>
          <a:p>
            <a:pPr defTabSz="457200">
              <a:spcBef>
                <a:spcPts val="0"/>
              </a:spcBef>
              <a:defRPr sz="5700">
                <a:latin typeface="Helvetica Neue"/>
                <a:ea typeface="Helvetica Neue"/>
                <a:cs typeface="Helvetica Neue"/>
                <a:sym typeface="Helvetica Neue"/>
              </a:defRPr>
            </a:pPr>
            <a:r>
              <a:rPr lang="en-US" sz="4400" dirty="0"/>
              <a:t>Ensures data is secure and not directly modified from outside</a:t>
            </a:r>
            <a:r>
              <a:rPr lang="en-US" dirty="0"/>
              <a:t>.</a:t>
            </a:r>
          </a:p>
          <a:p>
            <a:pPr defTabSz="457200">
              <a:spcBef>
                <a:spcPts val="0"/>
              </a:spcBef>
              <a:defRPr sz="5700">
                <a:latin typeface="Helvetica Neue"/>
                <a:ea typeface="Helvetica Neue"/>
                <a:cs typeface="Helvetica Neue"/>
                <a:sym typeface="Helvetica Neue"/>
              </a:defRPr>
            </a:pPr>
            <a:r>
              <a:rPr lang="en-US" sz="4400" dirty="0"/>
              <a:t>Fields (like username, car model, etc.) are private, and accessed through getters/setters</a:t>
            </a:r>
            <a:r>
              <a:rPr lang="en-US" dirty="0"/>
              <a:t>.</a:t>
            </a:r>
            <a:endParaRPr dirty="0"/>
          </a:p>
          <a:p>
            <a:pPr defTabSz="457200">
              <a:spcBef>
                <a:spcPts val="0"/>
              </a:spcBef>
              <a:defRPr sz="4200">
                <a:latin typeface="Helvetica Neue"/>
                <a:ea typeface="Helvetica Neue"/>
                <a:cs typeface="Helvetica Neue"/>
                <a:sym typeface="Helvetica Neue"/>
              </a:defRPr>
            </a:pPr>
            <a:endParaRPr dirty="0"/>
          </a:p>
          <a:p>
            <a:pPr defTabSz="457200">
              <a:spcBef>
                <a:spcPts val="0"/>
              </a:spcBef>
              <a:defRPr sz="4700">
                <a:latin typeface="Helvetica Neue"/>
                <a:ea typeface="Helvetica Neue"/>
                <a:cs typeface="Helvetica Neue"/>
                <a:sym typeface="Helvetica Neue"/>
              </a:defRPr>
            </a:pPr>
            <a:endParaRPr dirty="0"/>
          </a:p>
          <a:p>
            <a:pPr defTabSz="457200">
              <a:spcBef>
                <a:spcPts val="0"/>
              </a:spcBef>
              <a:defRPr sz="5900">
                <a:latin typeface="Helvetica Neue"/>
                <a:ea typeface="Helvetica Neue"/>
                <a:cs typeface="Helvetica Neue"/>
                <a:sym typeface="Helvetica Neue"/>
              </a:defRPr>
            </a:pPr>
            <a:r>
              <a:rPr dirty="0"/>
              <a:t>2. </a:t>
            </a:r>
            <a:r>
              <a:rPr lang="en-IN" dirty="0"/>
              <a:t>Abstraction</a:t>
            </a:r>
            <a:endParaRPr dirty="0"/>
          </a:p>
          <a:p>
            <a:pPr defTabSz="457200">
              <a:spcBef>
                <a:spcPts val="0"/>
              </a:spcBef>
              <a:defRPr sz="4700">
                <a:latin typeface="Helvetica Neue"/>
                <a:ea typeface="Helvetica Neue"/>
                <a:cs typeface="Helvetica Neue"/>
                <a:sym typeface="Helvetica Neue"/>
              </a:defRPr>
            </a:pPr>
            <a:r>
              <a:rPr lang="en-US" sz="4400" dirty="0"/>
              <a:t>Abstraction means hiding the complex implementation details and exposing only essential features.</a:t>
            </a:r>
          </a:p>
          <a:p>
            <a:pPr defTabSz="457200">
              <a:spcBef>
                <a:spcPts val="0"/>
              </a:spcBef>
              <a:defRPr sz="4700">
                <a:latin typeface="Helvetica Neue"/>
                <a:ea typeface="Helvetica Neue"/>
                <a:cs typeface="Helvetica Neue"/>
                <a:sym typeface="Helvetica Neue"/>
              </a:defRPr>
            </a:pPr>
            <a:r>
              <a:rPr lang="en-IN" sz="4400" dirty="0"/>
              <a:t>Methods like </a:t>
            </a:r>
            <a:r>
              <a:rPr lang="en-IN" sz="4400" dirty="0" err="1"/>
              <a:t>bookCar</a:t>
            </a:r>
            <a:r>
              <a:rPr lang="en-IN" sz="4400" dirty="0"/>
              <a:t>(),</a:t>
            </a:r>
            <a:r>
              <a:rPr lang="en-IN" sz="4400" dirty="0" err="1"/>
              <a:t>showAvailableCars</a:t>
            </a:r>
            <a:r>
              <a:rPr lang="en-IN" sz="4400" dirty="0"/>
              <a:t>() and </a:t>
            </a:r>
            <a:r>
              <a:rPr lang="en-IN" sz="4400" dirty="0" err="1"/>
              <a:t>showBookings</a:t>
            </a:r>
            <a:r>
              <a:rPr lang="en-IN" sz="4400" dirty="0"/>
              <a:t> </a:t>
            </a:r>
            <a:r>
              <a:rPr lang="en-US" sz="4400" dirty="0"/>
              <a:t>perform complex tasks but are called with a single line</a:t>
            </a:r>
            <a:r>
              <a:rPr lang="en-US" dirty="0"/>
              <a:t>.</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D459B-AC55-40BC-7A03-1BABC927B744}"/>
            </a:ext>
          </a:extLst>
        </p:cNvPr>
        <p:cNvGrpSpPr/>
        <p:nvPr/>
      </p:nvGrpSpPr>
      <p:grpSpPr>
        <a:xfrm>
          <a:off x="0" y="0"/>
          <a:ext cx="0" cy="0"/>
          <a:chOff x="0" y="0"/>
          <a:chExt cx="0" cy="0"/>
        </a:xfrm>
      </p:grpSpPr>
      <p:sp>
        <p:nvSpPr>
          <p:cNvPr id="193" name="OOP Concepts Applied">
            <a:extLst>
              <a:ext uri="{FF2B5EF4-FFF2-40B4-BE49-F238E27FC236}">
                <a16:creationId xmlns:a16="http://schemas.microsoft.com/office/drawing/2014/main" id="{3633EE56-E41D-2145-8B97-E3CACD9DD3D9}"/>
              </a:ext>
            </a:extLst>
          </p:cNvPr>
          <p:cNvSpPr txBox="1">
            <a:spLocks noGrp="1"/>
          </p:cNvSpPr>
          <p:nvPr>
            <p:ph type="title"/>
          </p:nvPr>
        </p:nvSpPr>
        <p:spPr>
          <a:xfrm>
            <a:off x="5724997" y="910929"/>
            <a:ext cx="13712112" cy="1763770"/>
          </a:xfrm>
          <a:prstGeom prst="rect">
            <a:avLst/>
          </a:prstGeom>
        </p:spPr>
        <p:txBody>
          <a:bodyPr/>
          <a:lstStyle>
            <a:lvl1pPr defTabSz="817244">
              <a:defRPr sz="9801" spc="-294">
                <a:gradFill flip="none" rotWithShape="1">
                  <a:gsLst>
                    <a:gs pos="0">
                      <a:schemeClr val="accent3">
                        <a:hueOff val="-385756"/>
                        <a:satOff val="-32155"/>
                        <a:lumOff val="17967"/>
                      </a:schemeClr>
                    </a:gs>
                    <a:gs pos="100000">
                      <a:schemeClr val="accent2">
                        <a:hueOff val="-206910"/>
                        <a:satOff val="-12829"/>
                        <a:lumOff val="16238"/>
                      </a:schemeClr>
                    </a:gs>
                  </a:gsLst>
                  <a:lin ang="3960000" scaled="0"/>
                </a:gradFill>
              </a:defRPr>
            </a:lvl1pPr>
          </a:lstStyle>
          <a:p>
            <a:r>
              <a:rPr lang="en-IN" dirty="0"/>
              <a:t>JAVA</a:t>
            </a:r>
            <a:r>
              <a:rPr dirty="0"/>
              <a:t> Concepts Applied</a:t>
            </a:r>
          </a:p>
        </p:txBody>
      </p:sp>
      <p:sp>
        <p:nvSpPr>
          <p:cNvPr id="194" name="1.Encapsulation:…">
            <a:extLst>
              <a:ext uri="{FF2B5EF4-FFF2-40B4-BE49-F238E27FC236}">
                <a16:creationId xmlns:a16="http://schemas.microsoft.com/office/drawing/2014/main" id="{AEB6B1BE-5F25-2669-EDE7-1534408C03CD}"/>
              </a:ext>
            </a:extLst>
          </p:cNvPr>
          <p:cNvSpPr txBox="1"/>
          <p:nvPr/>
        </p:nvSpPr>
        <p:spPr>
          <a:xfrm>
            <a:off x="3492816" y="4799309"/>
            <a:ext cx="18511285" cy="59657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spcBef>
                <a:spcPts val="0"/>
              </a:spcBef>
              <a:defRPr sz="5700">
                <a:latin typeface="Helvetica Neue"/>
                <a:ea typeface="Helvetica Neue"/>
                <a:cs typeface="Helvetica Neue"/>
                <a:sym typeface="Helvetica Neue"/>
              </a:defRPr>
            </a:pPr>
            <a:r>
              <a:rPr dirty="0"/>
              <a:t>1.</a:t>
            </a:r>
            <a:r>
              <a:rPr lang="en-IN" b="1" dirty="0"/>
              <a:t> Swing GUI </a:t>
            </a:r>
            <a:endParaRPr lang="en-IN" dirty="0"/>
          </a:p>
          <a:p>
            <a:pPr defTabSz="457200">
              <a:spcBef>
                <a:spcPts val="0"/>
              </a:spcBef>
              <a:defRPr sz="5700">
                <a:latin typeface="Helvetica Neue"/>
                <a:ea typeface="Helvetica Neue"/>
                <a:cs typeface="Helvetica Neue"/>
                <a:sym typeface="Helvetica Neue"/>
              </a:defRPr>
            </a:pPr>
            <a:r>
              <a:rPr lang="en-IN" sz="4400" dirty="0"/>
              <a:t>Uses Swing components like </a:t>
            </a:r>
            <a:r>
              <a:rPr lang="en-IN" sz="4400" dirty="0" err="1"/>
              <a:t>Jbutton</a:t>
            </a:r>
            <a:r>
              <a:rPr lang="en-IN" sz="4400" dirty="0"/>
              <a:t>, </a:t>
            </a:r>
            <a:r>
              <a:rPr lang="en-IN" sz="4400" dirty="0" err="1"/>
              <a:t>JTextField</a:t>
            </a:r>
            <a:r>
              <a:rPr lang="en-IN" sz="4400" dirty="0"/>
              <a:t> </a:t>
            </a:r>
            <a:r>
              <a:rPr lang="en-US" sz="4400" dirty="0"/>
              <a:t>to create a graphical user interface.</a:t>
            </a:r>
            <a:endParaRPr sz="4400" dirty="0"/>
          </a:p>
          <a:p>
            <a:pPr defTabSz="457200">
              <a:spcBef>
                <a:spcPts val="0"/>
              </a:spcBef>
              <a:defRPr sz="4200">
                <a:latin typeface="Helvetica Neue"/>
                <a:ea typeface="Helvetica Neue"/>
                <a:cs typeface="Helvetica Neue"/>
                <a:sym typeface="Helvetica Neue"/>
              </a:defRPr>
            </a:pPr>
            <a:endParaRPr dirty="0"/>
          </a:p>
          <a:p>
            <a:pPr defTabSz="457200">
              <a:spcBef>
                <a:spcPts val="0"/>
              </a:spcBef>
              <a:defRPr sz="4700">
                <a:latin typeface="Helvetica Neue"/>
                <a:ea typeface="Helvetica Neue"/>
                <a:cs typeface="Helvetica Neue"/>
                <a:sym typeface="Helvetica Neue"/>
              </a:defRPr>
            </a:pPr>
            <a:endParaRPr dirty="0"/>
          </a:p>
          <a:p>
            <a:pPr defTabSz="457200">
              <a:spcBef>
                <a:spcPts val="0"/>
              </a:spcBef>
              <a:defRPr sz="5900">
                <a:latin typeface="Helvetica Neue"/>
                <a:ea typeface="Helvetica Neue"/>
                <a:cs typeface="Helvetica Neue"/>
                <a:sym typeface="Helvetica Neue"/>
              </a:defRPr>
            </a:pPr>
            <a:r>
              <a:rPr dirty="0"/>
              <a:t>2. </a:t>
            </a:r>
            <a:r>
              <a:rPr lang="en-IN" b="1" dirty="0"/>
              <a:t>Event Handling</a:t>
            </a:r>
          </a:p>
          <a:p>
            <a:pPr defTabSz="457200">
              <a:spcBef>
                <a:spcPts val="0"/>
              </a:spcBef>
              <a:defRPr sz="5900">
                <a:latin typeface="Helvetica Neue"/>
                <a:ea typeface="Helvetica Neue"/>
                <a:cs typeface="Helvetica Neue"/>
                <a:sym typeface="Helvetica Neue"/>
              </a:defRPr>
            </a:pPr>
            <a:r>
              <a:rPr lang="en-IN" sz="4400" dirty="0"/>
              <a:t>Action listeners like </a:t>
            </a:r>
            <a:r>
              <a:rPr lang="en-IN" sz="4400" dirty="0" err="1"/>
              <a:t>loginButton.addActionListener</a:t>
            </a:r>
            <a:r>
              <a:rPr lang="en-IN" sz="4400" dirty="0"/>
              <a:t>() responds to user actions like clicking buttons.</a:t>
            </a:r>
            <a:endParaRPr sz="4400" dirty="0"/>
          </a:p>
        </p:txBody>
      </p:sp>
    </p:spTree>
    <p:extLst>
      <p:ext uri="{BB962C8B-B14F-4D97-AF65-F5344CB8AC3E}">
        <p14:creationId xmlns:p14="http://schemas.microsoft.com/office/powerpoint/2010/main" val="25967551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ystem Architecture"/>
          <p:cNvSpPr txBox="1">
            <a:spLocks noGrp="1"/>
          </p:cNvSpPr>
          <p:nvPr>
            <p:ph type="title"/>
          </p:nvPr>
        </p:nvSpPr>
        <p:spPr>
          <a:xfrm>
            <a:off x="5724997" y="910929"/>
            <a:ext cx="13712112" cy="1763770"/>
          </a:xfrm>
          <a:prstGeom prst="rect">
            <a:avLst/>
          </a:prstGeom>
        </p:spPr>
        <p:txBody>
          <a:bodyPr/>
          <a:lstStyle>
            <a:lvl1pPr defTabSz="817244">
              <a:defRPr sz="9801" spc="-294"/>
            </a:lvl1pPr>
          </a:lstStyle>
          <a:p>
            <a:r>
              <a:t>System Architecture</a:t>
            </a:r>
          </a:p>
        </p:txBody>
      </p:sp>
      <p:pic>
        <p:nvPicPr>
          <p:cNvPr id="197" name="Screenshot 2025-04-17 at 12.40.53 AM.png" descr="Screenshot 2025-04-17 at 12.40.53 AM.png"/>
          <p:cNvPicPr>
            <a:picLocks noChangeAspect="1"/>
          </p:cNvPicPr>
          <p:nvPr/>
        </p:nvPicPr>
        <p:blipFill>
          <a:blip r:embed="rId2"/>
          <a:stretch>
            <a:fillRect/>
          </a:stretch>
        </p:blipFill>
        <p:spPr>
          <a:xfrm>
            <a:off x="3930964" y="3084507"/>
            <a:ext cx="7154945" cy="9246932"/>
          </a:xfrm>
          <a:prstGeom prst="rect">
            <a:avLst/>
          </a:prstGeom>
          <a:ln w="12700">
            <a:miter lim="400000"/>
          </a:ln>
        </p:spPr>
      </p:pic>
      <p:sp>
        <p:nvSpPr>
          <p:cNvPr id="198" name="Class Diagram (UML)"/>
          <p:cNvSpPr txBox="1"/>
          <p:nvPr/>
        </p:nvSpPr>
        <p:spPr>
          <a:xfrm>
            <a:off x="15167071" y="6559245"/>
            <a:ext cx="7715965" cy="5975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defTabSz="457200">
              <a:spcBef>
                <a:spcPts val="0"/>
              </a:spcBef>
              <a:defRPr sz="3400">
                <a:latin typeface="Helvetica Neue"/>
                <a:ea typeface="Helvetica Neue"/>
                <a:cs typeface="Helvetica Neue"/>
                <a:sym typeface="Helvetica Neue"/>
              </a:defRPr>
            </a:lvl1pPr>
          </a:lstStyle>
          <a:p>
            <a:r>
              <a:t>Class Diagram (UML)</a:t>
            </a:r>
          </a:p>
        </p:txBody>
      </p:sp>
    </p:spTree>
  </p:cSld>
  <p:clrMapOvr>
    <a:masterClrMapping/>
  </p:clrMapOvr>
  <p:transition spd="med"/>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46</TotalTime>
  <Words>430</Words>
  <Application>Microsoft Office PowerPoint</Application>
  <PresentationFormat>Custom</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Graphik</vt:lpstr>
      <vt:lpstr>Graphik Medium</vt:lpstr>
      <vt:lpstr>Graphik Semibold</vt:lpstr>
      <vt:lpstr>Helvetica Neue</vt:lpstr>
      <vt:lpstr>31_ColorGradientLight</vt:lpstr>
      <vt:lpstr>DSA &amp; JAVA</vt:lpstr>
      <vt:lpstr>Car Rental Management System</vt:lpstr>
      <vt:lpstr>Problem Statement</vt:lpstr>
      <vt:lpstr>Objectives</vt:lpstr>
      <vt:lpstr>Existing Solutions &amp; Drawbacks</vt:lpstr>
      <vt:lpstr>Data Structures &amp; Algorithms</vt:lpstr>
      <vt:lpstr>OOP Concepts Applied</vt:lpstr>
      <vt:lpstr>JAVA Concepts Applied</vt:lpstr>
      <vt:lpstr>System Architecture</vt:lpstr>
      <vt:lpstr>System Architecture</vt:lpstr>
      <vt:lpstr>Module Interaction</vt:lpstr>
      <vt:lpstr>Screenshots</vt:lpstr>
      <vt:lpstr>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Likitha Reddy</dc:creator>
  <cp:lastModifiedBy>Likitha Reddy</cp:lastModifiedBy>
  <cp:revision>3</cp:revision>
  <dcterms:modified xsi:type="dcterms:W3CDTF">2025-04-17T09:10:14Z</dcterms:modified>
</cp:coreProperties>
</file>