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Trebuchet MS"/>
      </a:defRPr>
    </a:lvl1pPr>
    <a:lvl2pPr indent="228600" latinLnBrk="0">
      <a:defRPr sz="1200">
        <a:latin typeface="+mj-lt"/>
        <a:ea typeface="+mj-ea"/>
        <a:cs typeface="+mj-cs"/>
        <a:sym typeface="Trebuchet MS"/>
      </a:defRPr>
    </a:lvl2pPr>
    <a:lvl3pPr indent="457200" latinLnBrk="0">
      <a:defRPr sz="1200">
        <a:latin typeface="+mj-lt"/>
        <a:ea typeface="+mj-ea"/>
        <a:cs typeface="+mj-cs"/>
        <a:sym typeface="Trebuchet MS"/>
      </a:defRPr>
    </a:lvl3pPr>
    <a:lvl4pPr indent="685800" latinLnBrk="0">
      <a:defRPr sz="1200">
        <a:latin typeface="+mj-lt"/>
        <a:ea typeface="+mj-ea"/>
        <a:cs typeface="+mj-cs"/>
        <a:sym typeface="Trebuchet MS"/>
      </a:defRPr>
    </a:lvl4pPr>
    <a:lvl5pPr indent="914400" latinLnBrk="0">
      <a:defRPr sz="1200">
        <a:latin typeface="+mj-lt"/>
        <a:ea typeface="+mj-ea"/>
        <a:cs typeface="+mj-cs"/>
        <a:sym typeface="Trebuchet MS"/>
      </a:defRPr>
    </a:lvl5pPr>
    <a:lvl6pPr indent="1143000" latinLnBrk="0">
      <a:defRPr sz="1200">
        <a:latin typeface="+mj-lt"/>
        <a:ea typeface="+mj-ea"/>
        <a:cs typeface="+mj-cs"/>
        <a:sym typeface="Trebuchet MS"/>
      </a:defRPr>
    </a:lvl6pPr>
    <a:lvl7pPr indent="1371600" latinLnBrk="0">
      <a:defRPr sz="1200">
        <a:latin typeface="+mj-lt"/>
        <a:ea typeface="+mj-ea"/>
        <a:cs typeface="+mj-cs"/>
        <a:sym typeface="Trebuchet MS"/>
      </a:defRPr>
    </a:lvl7pPr>
    <a:lvl8pPr indent="1600200" latinLnBrk="0">
      <a:defRPr sz="1200">
        <a:latin typeface="+mj-lt"/>
        <a:ea typeface="+mj-ea"/>
        <a:cs typeface="+mj-cs"/>
        <a:sym typeface="Trebuchet MS"/>
      </a:defRPr>
    </a:lvl8pPr>
    <a:lvl9pPr indent="1828800" latinLnBrk="0">
      <a:defRPr sz="1200">
        <a:latin typeface="+mj-lt"/>
        <a:ea typeface="+mj-ea"/>
        <a:cs typeface="+mj-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1" y="-8468"/>
            <a:ext cx="12192002" cy="6866469"/>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2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26" name="Isosceles Triangle 2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2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2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31" name="Isosceles Triangle 18"/>
            <p:cNvSpPr/>
            <p:nvPr/>
          </p:nvSpPr>
          <p:spPr>
            <a:xfrm rot="10800000">
              <a:off x="-1" y="8467"/>
              <a:ext cx="842597" cy="5666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33" name="Title Text"/>
          <p:cNvSpPr txBox="1"/>
          <p:nvPr>
            <p:ph type="title"/>
          </p:nvPr>
        </p:nvSpPr>
        <p:spPr>
          <a:xfrm>
            <a:off x="1507067" y="2404534"/>
            <a:ext cx="7766937" cy="1646303"/>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69"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399"/>
            <a:ext cx="8596670" cy="1570964"/>
          </a:xfrm>
          <a:prstGeom prst="rect">
            <a:avLst/>
          </a:prstGeom>
        </p:spPr>
        <p:txBody>
          <a:bodyPr anchor="ctr"/>
          <a:lstStyle/>
          <a:p>
            <a:pPr marL="0" indent="0">
              <a:buClrTx/>
              <a:buSzTx/>
              <a:buNone/>
            </a:pPr>
          </a:p>
        </p:txBody>
      </p:sp>
      <p:sp>
        <p:nvSpPr>
          <p:cNvPr id="126" name="TextBox 19"/>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69" cy="2595461"/>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47" name="TextBox 23"/>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xfrm>
            <a:off x="677333" y="609600"/>
            <a:ext cx="8596670" cy="1320800"/>
          </a:xfrm>
          <a:prstGeom prst="rect">
            <a:avLst/>
          </a:prstGeom>
        </p:spPr>
        <p:txBody>
          <a:bodyPr/>
          <a:lstStyle/>
          <a:p>
            <a:pPr/>
            <a:r>
              <a:t>Title Text</a:t>
            </a:r>
          </a:p>
        </p:txBody>
      </p:sp>
      <p:sp>
        <p:nvSpPr>
          <p:cNvPr id="43" name="Body Level One…"/>
          <p:cNvSpPr txBox="1"/>
          <p:nvPr>
            <p:ph type="body" sz="half" idx="1"/>
          </p:nvPr>
        </p:nvSpPr>
        <p:spPr>
          <a:xfrm>
            <a:off x="677333" y="2160589"/>
            <a:ext cx="8596670"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6"/>
            <a:ext cx="8596669" cy="1826582"/>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xfrm>
            <a:off x="677333" y="609600"/>
            <a:ext cx="8596670" cy="1320800"/>
          </a:xfrm>
          <a:prstGeom prst="rect">
            <a:avLst/>
          </a:prstGeom>
        </p:spPr>
        <p:txBody>
          <a:bodyPr/>
          <a:lstStyle/>
          <a:p>
            <a:pPr/>
            <a:r>
              <a:t>Title Text</a:t>
            </a:r>
          </a:p>
        </p:txBody>
      </p:sp>
      <p:sp>
        <p:nvSpPr>
          <p:cNvPr id="61" name="Body Level One…"/>
          <p:cNvSpPr txBox="1"/>
          <p:nvPr>
            <p:ph type="body" sz="quarter" idx="1"/>
          </p:nvPr>
        </p:nvSpPr>
        <p:spPr>
          <a:xfrm>
            <a:off x="677333" y="2160589"/>
            <a:ext cx="4184036"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xfrm>
            <a:off x="677333" y="609600"/>
            <a:ext cx="8596670" cy="1320800"/>
          </a:xfrm>
          <a:prstGeom prst="rect">
            <a:avLst/>
          </a:prstGeom>
        </p:spPr>
        <p:txBody>
          <a:bodyPr/>
          <a:lstStyle/>
          <a:p>
            <a:pPr/>
            <a:r>
              <a:t>Title Text</a:t>
            </a:r>
          </a:p>
        </p:txBody>
      </p:sp>
      <p:sp>
        <p:nvSpPr>
          <p:cNvPr id="70" name="Body Level One…"/>
          <p:cNvSpPr txBox="1"/>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19" cy="576263"/>
          </a:xfrm>
          <a:prstGeom prst="rect">
            <a:avLst/>
          </a:prstGeom>
        </p:spPr>
        <p:txBody>
          <a:bodyPr anchor="b"/>
          <a:lstStyle/>
          <a:p>
            <a:pPr marL="0" indent="0">
              <a:buClrTx/>
              <a:buSzTx/>
              <a:buNone/>
              <a:defRPr sz="2400"/>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xfrm>
            <a:off x="677333" y="609600"/>
            <a:ext cx="8596670" cy="1320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3" y="1498603"/>
            <a:ext cx="3854529" cy="1278467"/>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60" y="514923"/>
            <a:ext cx="4513543" cy="55264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0"/>
          </a:xfrm>
          <a:prstGeom prst="rect">
            <a:avLst/>
          </a:prstGeom>
        </p:spPr>
        <p:txBody>
          <a:bodyPr/>
          <a:lstStyle/>
          <a:p>
            <a:pPr marL="0" indent="0">
              <a:buClrTx/>
              <a:buSzTx/>
              <a:buNone/>
              <a:defRPr sz="1400"/>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3" y="4800600"/>
            <a:ext cx="8596668"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3" y="609600"/>
            <a:ext cx="8596670" cy="3845718"/>
          </a:xfrm>
          <a:prstGeom prst="rect">
            <a:avLst/>
          </a:prstGeom>
        </p:spPr>
        <p:txBody>
          <a:bodyPr lIns="91439" rIns="91439">
            <a:noAutofit/>
          </a:bodyPr>
          <a:lstStyle/>
          <a:p>
            <a:pPr/>
          </a:p>
        </p:txBody>
      </p:sp>
      <p:sp>
        <p:nvSpPr>
          <p:cNvPr id="106" name="Body Level One…"/>
          <p:cNvSpPr txBox="1"/>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0" y="-8468"/>
            <a:ext cx="12192001" cy="6866469"/>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6" name="Isosceles Triangle 2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11" name="Isosceles Triangle 28"/>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13" name="Title Text"/>
          <p:cNvSpPr txBox="1"/>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xfrm>
            <a:off x="1981200" y="1814164"/>
            <a:ext cx="6858000" cy="1036166"/>
          </a:xfrm>
          <a:prstGeom prst="rect">
            <a:avLst/>
          </a:prstGeom>
        </p:spPr>
        <p:txBody>
          <a:bodyPr/>
          <a:lstStyle/>
          <a:p>
            <a:pPr algn="ctr">
              <a:defRPr b="1" sz="2800">
                <a:latin typeface="Times New Roman"/>
                <a:ea typeface="Times New Roman"/>
                <a:cs typeface="Times New Roman"/>
                <a:sym typeface="Times New Roman"/>
              </a:defRPr>
            </a:pPr>
            <a:r>
              <a:t>Department of ISE</a:t>
            </a:r>
            <a:br/>
            <a:r>
              <a:t>  Internship Presentation</a:t>
            </a:r>
          </a:p>
        </p:txBody>
      </p:sp>
      <p:sp>
        <p:nvSpPr>
          <p:cNvPr id="169" name="Subtitle 2"/>
          <p:cNvSpPr txBox="1"/>
          <p:nvPr>
            <p:ph type="subTitle" sz="quarter" idx="1"/>
          </p:nvPr>
        </p:nvSpPr>
        <p:spPr>
          <a:xfrm>
            <a:off x="3699162" y="4879711"/>
            <a:ext cx="3144983" cy="1827330"/>
          </a:xfrm>
          <a:prstGeom prst="rect">
            <a:avLst/>
          </a:prstGeom>
        </p:spPr>
        <p:txBody>
          <a:bodyPr/>
          <a:lstStyle/>
          <a:p>
            <a:pPr algn="ctr">
              <a:defRPr b="1">
                <a:solidFill>
                  <a:srgbClr val="000000"/>
                </a:solidFill>
                <a:latin typeface="Times New Roman"/>
                <a:ea typeface="Times New Roman"/>
                <a:cs typeface="Times New Roman"/>
                <a:sym typeface="Times New Roman"/>
              </a:defRPr>
            </a:pPr>
            <a:r>
              <a:t>External Guide: </a:t>
            </a:r>
          </a:p>
          <a:p>
            <a:pPr algn="ctr">
              <a:defRPr b="1">
                <a:solidFill>
                  <a:srgbClr val="000000"/>
                </a:solidFill>
                <a:latin typeface="Times New Roman"/>
                <a:ea typeface="Times New Roman"/>
                <a:cs typeface="Times New Roman"/>
                <a:sym typeface="Times New Roman"/>
              </a:defRPr>
            </a:pPr>
            <a:r>
              <a:t>PAVITHRA S</a:t>
            </a:r>
          </a:p>
          <a:p>
            <a:pPr algn="ctr">
              <a:defRPr b="1">
                <a:solidFill>
                  <a:srgbClr val="000000"/>
                </a:solidFill>
                <a:latin typeface="Times New Roman"/>
                <a:ea typeface="Times New Roman"/>
                <a:cs typeface="Times New Roman"/>
                <a:sym typeface="Times New Roman"/>
              </a:defRPr>
            </a:pPr>
            <a:r>
              <a:t>(Senior Data Engineer)</a:t>
            </a:r>
          </a:p>
        </p:txBody>
      </p:sp>
      <p:pic>
        <p:nvPicPr>
          <p:cNvPr id="170" name="Picture 6" descr="Picture 6"/>
          <p:cNvPicPr>
            <a:picLocks noChangeAspect="1"/>
          </p:cNvPicPr>
          <p:nvPr/>
        </p:nvPicPr>
        <p:blipFill>
          <a:blip r:embed="rId2">
            <a:extLst/>
          </a:blip>
          <a:stretch>
            <a:fillRect/>
          </a:stretch>
        </p:blipFill>
        <p:spPr>
          <a:xfrm>
            <a:off x="838200" y="2"/>
            <a:ext cx="9144000" cy="1783235"/>
          </a:xfrm>
          <a:prstGeom prst="rect">
            <a:avLst/>
          </a:prstGeom>
          <a:ln w="12700">
            <a:miter lim="400000"/>
          </a:ln>
        </p:spPr>
      </p:pic>
      <p:sp>
        <p:nvSpPr>
          <p:cNvPr id="171" name="TextBox 4"/>
          <p:cNvSpPr txBox="1"/>
          <p:nvPr/>
        </p:nvSpPr>
        <p:spPr>
          <a:xfrm>
            <a:off x="1039897" y="3245636"/>
            <a:ext cx="9204961" cy="9292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50000"/>
              </a:lnSpc>
              <a:defRPr b="1" sz="2400">
                <a:solidFill>
                  <a:srgbClr val="B08C13"/>
                </a:solidFill>
                <a:latin typeface="Times New Roman"/>
                <a:ea typeface="Times New Roman"/>
                <a:cs typeface="Times New Roman"/>
                <a:sym typeface="Times New Roman"/>
              </a:defRPr>
            </a:lvl1pPr>
          </a:lstStyle>
          <a:p>
            <a:pPr/>
            <a:r>
              <a:t>HEALTHCARE MANAGEMENT SYSTEM</a:t>
            </a:r>
          </a:p>
        </p:txBody>
      </p:sp>
      <p:sp>
        <p:nvSpPr>
          <p:cNvPr id="172" name="Subtitle 2"/>
          <p:cNvSpPr txBox="1"/>
          <p:nvPr/>
        </p:nvSpPr>
        <p:spPr>
          <a:xfrm>
            <a:off x="369570" y="4937759"/>
            <a:ext cx="2437663" cy="1711236"/>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algn="ctr">
              <a:lnSpc>
                <a:spcPct val="90000"/>
              </a:lnSpc>
              <a:spcBef>
                <a:spcPts val="1000"/>
              </a:spcBef>
              <a:defRPr b="1" sz="1900">
                <a:latin typeface="Times New Roman"/>
                <a:ea typeface="Times New Roman"/>
                <a:cs typeface="Times New Roman"/>
                <a:sym typeface="Times New Roman"/>
              </a:defRPr>
            </a:pPr>
            <a:r>
              <a:t>Presented By:</a:t>
            </a:r>
            <a:endParaRPr sz="2400"/>
          </a:p>
          <a:p>
            <a:pPr algn="ctr">
              <a:lnSpc>
                <a:spcPct val="90000"/>
              </a:lnSpc>
              <a:spcBef>
                <a:spcPts val="1000"/>
              </a:spcBef>
              <a:defRPr b="1">
                <a:latin typeface="Times New Roman"/>
                <a:ea typeface="Times New Roman"/>
                <a:cs typeface="Times New Roman"/>
                <a:sym typeface="Times New Roman"/>
              </a:defRPr>
            </a:pPr>
            <a:r>
              <a:t>LIKITH C</a:t>
            </a:r>
            <a:endParaRPr sz="2400"/>
          </a:p>
          <a:p>
            <a:pPr algn="ctr">
              <a:lnSpc>
                <a:spcPct val="90000"/>
              </a:lnSpc>
              <a:spcBef>
                <a:spcPts val="1000"/>
              </a:spcBef>
              <a:defRPr b="1">
                <a:latin typeface="Times New Roman"/>
                <a:ea typeface="Times New Roman"/>
                <a:cs typeface="Times New Roman"/>
                <a:sym typeface="Times New Roman"/>
              </a:defRPr>
            </a:pPr>
            <a:r>
              <a:t>(1DB20IS070)</a:t>
            </a:r>
          </a:p>
        </p:txBody>
      </p:sp>
      <p:sp>
        <p:nvSpPr>
          <p:cNvPr id="173" name="Subtitle 2"/>
          <p:cNvSpPr txBox="1"/>
          <p:nvPr/>
        </p:nvSpPr>
        <p:spPr>
          <a:xfrm>
            <a:off x="7976508" y="4937757"/>
            <a:ext cx="2914868" cy="1490758"/>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algn="ctr" defTabSz="365760">
              <a:lnSpc>
                <a:spcPct val="90000"/>
              </a:lnSpc>
              <a:spcBef>
                <a:spcPts val="400"/>
              </a:spcBef>
              <a:defRPr b="1" sz="1760">
                <a:latin typeface="Times New Roman"/>
                <a:ea typeface="Times New Roman"/>
                <a:cs typeface="Times New Roman"/>
                <a:sym typeface="Times New Roman"/>
              </a:defRPr>
            </a:pPr>
            <a:r>
              <a:t>Internal Guide:</a:t>
            </a:r>
          </a:p>
          <a:p>
            <a:pPr algn="ctr" defTabSz="365760">
              <a:lnSpc>
                <a:spcPct val="90000"/>
              </a:lnSpc>
              <a:spcBef>
                <a:spcPts val="400"/>
              </a:spcBef>
              <a:defRPr b="1" sz="1760">
                <a:latin typeface="Times New Roman"/>
                <a:ea typeface="Times New Roman"/>
                <a:cs typeface="Times New Roman"/>
                <a:sym typeface="Times New Roman"/>
              </a:defRPr>
            </a:pPr>
            <a:r>
              <a:t> Dr. Ugranada Channabasava</a:t>
            </a:r>
          </a:p>
          <a:p>
            <a:pPr algn="ctr" defTabSz="365760">
              <a:lnSpc>
                <a:spcPct val="90000"/>
              </a:lnSpc>
              <a:spcBef>
                <a:spcPts val="400"/>
              </a:spcBef>
              <a:defRPr b="1" sz="1760">
                <a:latin typeface="Times New Roman"/>
                <a:ea typeface="Times New Roman"/>
                <a:cs typeface="Times New Roman"/>
                <a:sym typeface="Times New Roman"/>
              </a:defRPr>
            </a:pPr>
            <a:r>
              <a:t>Associate Professor,</a:t>
            </a:r>
          </a:p>
          <a:p>
            <a:pPr algn="ctr" defTabSz="365760">
              <a:lnSpc>
                <a:spcPct val="90000"/>
              </a:lnSpc>
              <a:spcBef>
                <a:spcPts val="400"/>
              </a:spcBef>
              <a:defRPr b="1" sz="1760">
                <a:latin typeface="Times New Roman"/>
                <a:ea typeface="Times New Roman"/>
                <a:cs typeface="Times New Roman"/>
                <a:sym typeface="Times New Roman"/>
              </a:defRPr>
            </a:pPr>
            <a:r>
              <a:t>Dept.of ISE</a:t>
            </a:r>
          </a:p>
          <a:p>
            <a:pPr algn="ctr" defTabSz="365760">
              <a:lnSpc>
                <a:spcPct val="90000"/>
              </a:lnSpc>
              <a:spcBef>
                <a:spcPts val="400"/>
              </a:spcBef>
              <a:defRPr b="1" sz="760">
                <a:latin typeface="Times New Roman"/>
                <a:ea typeface="Times New Roman"/>
                <a:cs typeface="Times New Roman"/>
                <a:sym typeface="Times New Roman"/>
              </a:defRPr>
            </a:pPr>
          </a:p>
          <a:p>
            <a:pPr algn="ctr" defTabSz="365760">
              <a:lnSpc>
                <a:spcPct val="90000"/>
              </a:lnSpc>
              <a:spcBef>
                <a:spcPts val="400"/>
              </a:spcBef>
              <a:defRPr b="1" sz="720">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1159495" y="198262"/>
            <a:ext cx="8596669" cy="619433"/>
          </a:xfrm>
          <a:prstGeom prst="rect">
            <a:avLst/>
          </a:prstGeom>
        </p:spPr>
        <p:txBody>
          <a:bodyPr/>
          <a:lstStyle>
            <a:lvl1pPr algn="ctr">
              <a:defRPr b="1" sz="2400">
                <a:latin typeface="Times New Roman"/>
                <a:ea typeface="Times New Roman"/>
                <a:cs typeface="Times New Roman"/>
                <a:sym typeface="Times New Roman"/>
              </a:defRPr>
            </a:lvl1pPr>
          </a:lstStyle>
          <a:p>
            <a:pPr/>
            <a:r>
              <a:t>ER Diagram</a:t>
            </a:r>
          </a:p>
        </p:txBody>
      </p:sp>
      <p:pic>
        <p:nvPicPr>
          <p:cNvPr id="201" name="Image 127" descr="Image 127"/>
          <p:cNvPicPr>
            <a:picLocks noChangeAspect="1"/>
          </p:cNvPicPr>
          <p:nvPr/>
        </p:nvPicPr>
        <p:blipFill>
          <a:blip r:embed="rId2">
            <a:extLst/>
          </a:blip>
          <a:stretch>
            <a:fillRect/>
          </a:stretch>
        </p:blipFill>
        <p:spPr>
          <a:xfrm>
            <a:off x="1159495" y="763639"/>
            <a:ext cx="9174422" cy="575970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extBox 1"/>
          <p:cNvSpPr txBox="1"/>
          <p:nvPr/>
        </p:nvSpPr>
        <p:spPr>
          <a:xfrm>
            <a:off x="4510628" y="49427"/>
            <a:ext cx="2346961" cy="4213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92D050"/>
                </a:solidFill>
                <a:latin typeface="Times New Roman"/>
                <a:ea typeface="Times New Roman"/>
                <a:cs typeface="Times New Roman"/>
                <a:sym typeface="Times New Roman"/>
              </a:defRPr>
            </a:lvl1pPr>
          </a:lstStyle>
          <a:p>
            <a:pPr/>
            <a:r>
              <a:t>SNAPSHOTS</a:t>
            </a:r>
          </a:p>
        </p:txBody>
      </p:sp>
      <p:pic>
        <p:nvPicPr>
          <p:cNvPr id="204" name="Image 156" descr="Image 156"/>
          <p:cNvPicPr>
            <a:picLocks noChangeAspect="1"/>
          </p:cNvPicPr>
          <p:nvPr/>
        </p:nvPicPr>
        <p:blipFill>
          <a:blip r:embed="rId2">
            <a:extLst/>
          </a:blip>
          <a:stretch>
            <a:fillRect/>
          </a:stretch>
        </p:blipFill>
        <p:spPr>
          <a:xfrm>
            <a:off x="1480008" y="794208"/>
            <a:ext cx="7441328" cy="5269584"/>
          </a:xfrm>
          <a:prstGeom prst="rect">
            <a:avLst/>
          </a:prstGeom>
          <a:ln w="12700">
            <a:miter lim="400000"/>
          </a:ln>
        </p:spPr>
      </p:pic>
      <p:sp>
        <p:nvSpPr>
          <p:cNvPr id="205" name="TextBox 4"/>
          <p:cNvSpPr txBox="1"/>
          <p:nvPr/>
        </p:nvSpPr>
        <p:spPr>
          <a:xfrm>
            <a:off x="4645998" y="6103854"/>
            <a:ext cx="1322583"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Home Page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Image 165" descr="Image 165"/>
          <p:cNvPicPr>
            <a:picLocks noChangeAspect="1"/>
          </p:cNvPicPr>
          <p:nvPr/>
        </p:nvPicPr>
        <p:blipFill>
          <a:blip r:embed="rId2">
            <a:extLst/>
          </a:blip>
          <a:stretch>
            <a:fillRect/>
          </a:stretch>
        </p:blipFill>
        <p:spPr>
          <a:xfrm>
            <a:off x="999239" y="641022"/>
            <a:ext cx="8276733" cy="5109329"/>
          </a:xfrm>
          <a:prstGeom prst="rect">
            <a:avLst/>
          </a:prstGeom>
          <a:ln w="12700">
            <a:miter lim="400000"/>
          </a:ln>
        </p:spPr>
      </p:pic>
      <p:sp>
        <p:nvSpPr>
          <p:cNvPr id="208" name="TextBox 3"/>
          <p:cNvSpPr txBox="1"/>
          <p:nvPr/>
        </p:nvSpPr>
        <p:spPr>
          <a:xfrm>
            <a:off x="4547014" y="5940354"/>
            <a:ext cx="118118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Login Page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Image 166" descr="Image 166"/>
          <p:cNvPicPr>
            <a:picLocks noChangeAspect="1"/>
          </p:cNvPicPr>
          <p:nvPr/>
        </p:nvPicPr>
        <p:blipFill>
          <a:blip r:embed="rId2">
            <a:extLst/>
          </a:blip>
          <a:stretch>
            <a:fillRect/>
          </a:stretch>
        </p:blipFill>
        <p:spPr>
          <a:xfrm>
            <a:off x="876692" y="697584"/>
            <a:ext cx="8286161" cy="5420413"/>
          </a:xfrm>
          <a:prstGeom prst="rect">
            <a:avLst/>
          </a:prstGeom>
          <a:ln w="12700">
            <a:miter lim="400000"/>
          </a:ln>
        </p:spPr>
      </p:pic>
      <p:sp>
        <p:nvSpPr>
          <p:cNvPr id="211" name="TextBox 2"/>
          <p:cNvSpPr txBox="1"/>
          <p:nvPr/>
        </p:nvSpPr>
        <p:spPr>
          <a:xfrm>
            <a:off x="4179371" y="6160415"/>
            <a:ext cx="168080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User Dashboard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677333" y="609600"/>
            <a:ext cx="8596670" cy="1320800"/>
          </a:xfrm>
          <a:prstGeom prst="rect">
            <a:avLst/>
          </a:prstGeom>
        </p:spPr>
        <p:txBody>
          <a:bodyPr/>
          <a:lstStyle>
            <a:lvl1pPr algn="ctr">
              <a:defRPr b="1" sz="2400">
                <a:latin typeface="Times New Roman"/>
                <a:ea typeface="Times New Roman"/>
                <a:cs typeface="Times New Roman"/>
                <a:sym typeface="Times New Roman"/>
              </a:defRPr>
            </a:lvl1pPr>
          </a:lstStyle>
          <a:p>
            <a:pPr/>
            <a:r>
              <a:t>REFERENCES</a:t>
            </a:r>
          </a:p>
        </p:txBody>
      </p:sp>
      <p:sp>
        <p:nvSpPr>
          <p:cNvPr id="214" name="Content Placeholder 2"/>
          <p:cNvSpPr txBox="1"/>
          <p:nvPr>
            <p:ph type="body" sz="half" idx="1"/>
          </p:nvPr>
        </p:nvSpPr>
        <p:spPr>
          <a:xfrm>
            <a:off x="677333" y="1269999"/>
            <a:ext cx="8596670" cy="3880774"/>
          </a:xfrm>
          <a:prstGeom prst="rect">
            <a:avLst/>
          </a:prstGeom>
        </p:spPr>
        <p:txBody>
          <a:bodyPr/>
          <a:lstStyle/>
          <a:p>
            <a:pPr>
              <a:lnSpc>
                <a:spcPct val="150000"/>
              </a:lnSpc>
              <a:buChar char="➢"/>
              <a:defRPr>
                <a:latin typeface="Times New Roman"/>
                <a:ea typeface="Times New Roman"/>
                <a:cs typeface="Times New Roman"/>
                <a:sym typeface="Times New Roman"/>
              </a:defRPr>
            </a:pPr>
            <a:r>
              <a:t>Fundamentals of Database Systems, and B. Navathe, 7th Edition, 2017,Pearson. </a:t>
            </a:r>
          </a:p>
          <a:p>
            <a:pPr>
              <a:lnSpc>
                <a:spcPct val="150000"/>
              </a:lnSpc>
              <a:buChar char="➢"/>
              <a:defRPr>
                <a:latin typeface="Times New Roman"/>
                <a:ea typeface="Times New Roman"/>
                <a:cs typeface="Times New Roman"/>
                <a:sym typeface="Times New Roman"/>
              </a:defRPr>
            </a:pPr>
            <a:r>
              <a:t>Database management systems, , and Gehrke, 3rd Edition, 2014, McGraw Hill. </a:t>
            </a:r>
          </a:p>
          <a:p>
            <a:pPr>
              <a:lnSpc>
                <a:spcPct val="150000"/>
              </a:lnSpc>
              <a:buChar char="➢"/>
              <a:defRPr>
                <a:latin typeface="Times New Roman"/>
                <a:ea typeface="Times New Roman"/>
                <a:cs typeface="Times New Roman"/>
                <a:sym typeface="Times New Roman"/>
              </a:defRPr>
            </a:pPr>
            <a:r>
              <a:t>https://en.wikipedia.org/wiki/Traffic_violations_reciprocity.</a:t>
            </a:r>
          </a:p>
          <a:p>
            <a:pPr>
              <a:lnSpc>
                <a:spcPct val="150000"/>
              </a:lnSpc>
              <a:buChar char="➢"/>
              <a:defRPr>
                <a:latin typeface="Times New Roman"/>
                <a:ea typeface="Times New Roman"/>
                <a:cs typeface="Times New Roman"/>
                <a:sym typeface="Times New Roman"/>
              </a:defRPr>
            </a:pPr>
            <a:r>
              <a:t>https://www.w3schools.in/mysql/.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ectangle 3"/>
          <p:cNvSpPr txBox="1"/>
          <p:nvPr/>
        </p:nvSpPr>
        <p:spPr>
          <a:xfrm>
            <a:off x="1455419" y="2804608"/>
            <a:ext cx="7223762" cy="8497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5400">
                <a:ln w="22225" cap="flat">
                  <a:solidFill>
                    <a:srgbClr val="ED7D31"/>
                  </a:solidFill>
                  <a:prstDash val="solid"/>
                  <a:round/>
                </a:ln>
                <a:solidFill>
                  <a:schemeClr val="accent1"/>
                </a:solidFill>
                <a:latin typeface="Times New Roman"/>
                <a:ea typeface="Times New Roman"/>
                <a:cs typeface="Times New Roman"/>
                <a:sym typeface="Times New Roman"/>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2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xfrm>
            <a:off x="272561" y="12822"/>
            <a:ext cx="10166841" cy="1119188"/>
          </a:xfrm>
          <a:prstGeom prst="rect">
            <a:avLst/>
          </a:prstGeom>
        </p:spPr>
        <p:txBody>
          <a:bodyPr/>
          <a:lstStyle/>
          <a:p>
            <a:pPr algn="ctr">
              <a:defRPr sz="1800">
                <a:solidFill>
                  <a:srgbClr val="212D32"/>
                </a:solidFill>
                <a:latin typeface="Times New Roman"/>
                <a:ea typeface="Times New Roman"/>
                <a:cs typeface="Times New Roman"/>
                <a:sym typeface="Times New Roman"/>
              </a:defRPr>
            </a:pPr>
            <a:br/>
            <a:r>
              <a:t>Contents</a:t>
            </a:r>
            <a:r>
              <a:rPr>
                <a:solidFill>
                  <a:schemeClr val="accent1"/>
                </a:solidFill>
              </a:rPr>
              <a:t> </a:t>
            </a:r>
          </a:p>
        </p:txBody>
      </p:sp>
      <p:sp>
        <p:nvSpPr>
          <p:cNvPr id="176" name="Content Placeholder 2"/>
          <p:cNvSpPr txBox="1"/>
          <p:nvPr>
            <p:ph type="body" idx="1"/>
          </p:nvPr>
        </p:nvSpPr>
        <p:spPr>
          <a:xfrm>
            <a:off x="407377" y="1132009"/>
            <a:ext cx="10515601" cy="4653329"/>
          </a:xfrm>
          <a:prstGeom prst="rect">
            <a:avLst/>
          </a:prstGeom>
        </p:spPr>
        <p:txBody>
          <a:bodyPr/>
          <a:lstStyle/>
          <a:p>
            <a:pPr>
              <a:defRPr sz="2000">
                <a:latin typeface="Times New Roman"/>
                <a:ea typeface="Times New Roman"/>
                <a:cs typeface="Times New Roman"/>
                <a:sym typeface="Times New Roman"/>
              </a:defRPr>
            </a:pPr>
            <a:r>
              <a:t>Introduction</a:t>
            </a:r>
          </a:p>
          <a:p>
            <a:pPr>
              <a:defRPr sz="2000">
                <a:latin typeface="Times New Roman"/>
                <a:ea typeface="Times New Roman"/>
                <a:cs typeface="Times New Roman"/>
                <a:sym typeface="Times New Roman"/>
              </a:defRPr>
            </a:pPr>
            <a:r>
              <a:t>Company Profile</a:t>
            </a:r>
          </a:p>
          <a:p>
            <a:pPr>
              <a:defRPr sz="2000">
                <a:latin typeface="Times New Roman"/>
                <a:ea typeface="Times New Roman"/>
                <a:cs typeface="Times New Roman"/>
                <a:sym typeface="Times New Roman"/>
              </a:defRPr>
            </a:pPr>
            <a:r>
              <a:t>Certificate</a:t>
            </a:r>
          </a:p>
          <a:p>
            <a:pPr>
              <a:defRPr sz="2000">
                <a:latin typeface="Times New Roman"/>
                <a:ea typeface="Times New Roman"/>
                <a:cs typeface="Times New Roman"/>
                <a:sym typeface="Times New Roman"/>
              </a:defRPr>
            </a:pPr>
            <a:r>
              <a:t>Aim and Objective of internship </a:t>
            </a:r>
          </a:p>
          <a:p>
            <a:pPr>
              <a:defRPr sz="2000">
                <a:latin typeface="Times New Roman"/>
                <a:ea typeface="Times New Roman"/>
                <a:cs typeface="Times New Roman"/>
                <a:sym typeface="Times New Roman"/>
              </a:defRPr>
            </a:pPr>
            <a:r>
              <a:t>Internship Weekly report</a:t>
            </a:r>
          </a:p>
          <a:p>
            <a:pPr>
              <a:defRPr sz="2000">
                <a:latin typeface="Times New Roman"/>
                <a:ea typeface="Times New Roman"/>
                <a:cs typeface="Times New Roman"/>
                <a:sym typeface="Times New Roman"/>
              </a:defRPr>
            </a:pPr>
            <a:r>
              <a:t>Hardware and Software Requirements</a:t>
            </a:r>
          </a:p>
          <a:p>
            <a:pPr>
              <a:defRPr sz="2000">
                <a:latin typeface="Times New Roman"/>
                <a:ea typeface="Times New Roman"/>
                <a:cs typeface="Times New Roman"/>
                <a:sym typeface="Times New Roman"/>
              </a:defRPr>
            </a:pPr>
            <a:r>
              <a:t>ER Diagram</a:t>
            </a:r>
          </a:p>
          <a:p>
            <a:pPr>
              <a:defRPr sz="2000">
                <a:latin typeface="Times New Roman"/>
                <a:ea typeface="Times New Roman"/>
                <a:cs typeface="Times New Roman"/>
                <a:sym typeface="Times New Roman"/>
              </a:defRPr>
            </a:pPr>
            <a:r>
              <a:t>Snapshots</a:t>
            </a:r>
          </a:p>
          <a:p>
            <a:pPr>
              <a:defRPr sz="2000">
                <a:latin typeface="Times New Roman"/>
                <a:ea typeface="Times New Roman"/>
                <a:cs typeface="Times New Roman"/>
                <a:sym typeface="Times New Roman"/>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677333" y="609600"/>
            <a:ext cx="8596670" cy="1320800"/>
          </a:xfrm>
          <a:prstGeom prst="rect">
            <a:avLst/>
          </a:prstGeom>
        </p:spPr>
        <p:txBody>
          <a:bodyPr/>
          <a:lstStyle>
            <a:lvl1pPr algn="ctr">
              <a:defRPr b="1" sz="2400">
                <a:latin typeface="Times New Roman"/>
                <a:ea typeface="Times New Roman"/>
                <a:cs typeface="Times New Roman"/>
                <a:sym typeface="Times New Roman"/>
              </a:defRPr>
            </a:lvl1pPr>
          </a:lstStyle>
          <a:p>
            <a:pPr/>
            <a:r>
              <a:t>INTRODUCTION</a:t>
            </a:r>
          </a:p>
        </p:txBody>
      </p:sp>
      <p:sp>
        <p:nvSpPr>
          <p:cNvPr id="179" name="Content Placeholder 2"/>
          <p:cNvSpPr txBox="1"/>
          <p:nvPr>
            <p:ph type="body" idx="1"/>
          </p:nvPr>
        </p:nvSpPr>
        <p:spPr>
          <a:xfrm>
            <a:off x="854314" y="1156838"/>
            <a:ext cx="8596670" cy="5235483"/>
          </a:xfrm>
          <a:prstGeom prst="rect">
            <a:avLst/>
          </a:prstGeom>
        </p:spPr>
        <p:txBody>
          <a:bodyPr/>
          <a:lstStyle/>
          <a:p>
            <a:pPr marL="200526" indent="-200526" algn="just" defTabSz="355600">
              <a:lnSpc>
                <a:spcPct val="150000"/>
              </a:lnSpc>
              <a:spcBef>
                <a:spcPts val="0"/>
              </a:spcBef>
              <a:buClrTx/>
              <a:buSzPct val="100000"/>
              <a:buChar char="•"/>
              <a:defRPr sz="2000">
                <a:solidFill>
                  <a:srgbClr val="000000"/>
                </a:solidFill>
                <a:latin typeface="Times New Roman"/>
                <a:ea typeface="Times New Roman"/>
                <a:cs typeface="Times New Roman"/>
                <a:sym typeface="Times New Roman"/>
              </a:defRPr>
            </a:pPr>
            <a:r>
              <a:t>The Healthcare Management System (HMS) is a digital solution designed to streamline various operations within healthcare facilities. It acts as a comprehensive tool, assisting healthcare professionals in managing administrative, financial, and clinical tasks efficiently.</a:t>
            </a:r>
          </a:p>
          <a:p>
            <a:pPr marL="200526" indent="-200526" algn="just" defTabSz="355600">
              <a:lnSpc>
                <a:spcPct val="150000"/>
              </a:lnSpc>
              <a:spcBef>
                <a:spcPts val="0"/>
              </a:spcBef>
              <a:buClrTx/>
              <a:buSzPct val="100000"/>
              <a:buChar char="•"/>
              <a:defRPr sz="2000">
                <a:solidFill>
                  <a:srgbClr val="000000"/>
                </a:solidFill>
                <a:latin typeface="Times New Roman"/>
                <a:ea typeface="Times New Roman"/>
                <a:cs typeface="Times New Roman"/>
                <a:sym typeface="Times New Roman"/>
              </a:defRPr>
            </a:pPr>
            <a:r>
              <a:t>By automating processes such as appointment scheduling, electronic health records management, and billing, the HMS enhances operational efficiency and ensures better patient care.</a:t>
            </a:r>
          </a:p>
          <a:p>
            <a:pPr marL="200526" indent="-200526" algn="just" defTabSz="355600">
              <a:lnSpc>
                <a:spcPct val="150000"/>
              </a:lnSpc>
              <a:spcBef>
                <a:spcPts val="0"/>
              </a:spcBef>
              <a:buClrTx/>
              <a:buSzPct val="100000"/>
              <a:buChar char="•"/>
              <a:defRPr sz="2000">
                <a:solidFill>
                  <a:srgbClr val="000000"/>
                </a:solidFill>
                <a:latin typeface="Times New Roman"/>
                <a:ea typeface="Times New Roman"/>
                <a:cs typeface="Times New Roman"/>
                <a:sym typeface="Times New Roman"/>
              </a:defRPr>
            </a:pPr>
            <a:r>
              <a:t>Moreover, it prioritizes data security by safeguarding sensitive patient information and adhering to regulatory standards. With its ability to optimize workflow and minimize errors, the HMS contributes to cost-effectiveness and overall improvement in healthcare delivery.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xfrm>
            <a:off x="677333" y="363793"/>
            <a:ext cx="8596670" cy="1320801"/>
          </a:xfrm>
          <a:prstGeom prst="rect">
            <a:avLst/>
          </a:prstGeom>
        </p:spPr>
        <p:txBody>
          <a:bodyPr/>
          <a:lstStyle>
            <a:lvl1pPr algn="ctr">
              <a:defRPr b="1" sz="2400">
                <a:latin typeface="Times New Roman"/>
                <a:ea typeface="Times New Roman"/>
                <a:cs typeface="Times New Roman"/>
                <a:sym typeface="Times New Roman"/>
              </a:defRPr>
            </a:lvl1pPr>
          </a:lstStyle>
          <a:p>
            <a:pPr/>
            <a:r>
              <a:t>COMPANY PROFILE</a:t>
            </a:r>
          </a:p>
        </p:txBody>
      </p:sp>
      <p:pic>
        <p:nvPicPr>
          <p:cNvPr id="182" name="Content Placeholder 4" descr="Content Placeholder 4"/>
          <p:cNvPicPr>
            <a:picLocks noChangeAspect="1"/>
          </p:cNvPicPr>
          <p:nvPr/>
        </p:nvPicPr>
        <p:blipFill>
          <a:blip r:embed="rId2">
            <a:extLst/>
          </a:blip>
          <a:stretch>
            <a:fillRect/>
          </a:stretch>
        </p:blipFill>
        <p:spPr>
          <a:xfrm>
            <a:off x="2829505" y="821345"/>
            <a:ext cx="4969662" cy="2448233"/>
          </a:xfrm>
          <a:prstGeom prst="rect">
            <a:avLst/>
          </a:prstGeom>
          <a:ln w="12700">
            <a:miter lim="400000"/>
          </a:ln>
        </p:spPr>
      </p:pic>
      <p:sp>
        <p:nvSpPr>
          <p:cNvPr id="183" name="Content Placeholder 2"/>
          <p:cNvSpPr txBox="1"/>
          <p:nvPr/>
        </p:nvSpPr>
        <p:spPr>
          <a:xfrm>
            <a:off x="1061722" y="2613434"/>
            <a:ext cx="8505230" cy="38807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29184" indent="-329184" defTabSz="438911">
              <a:lnSpc>
                <a:spcPct val="135000"/>
              </a:lnSpc>
              <a:spcBef>
                <a:spcPts val="900"/>
              </a:spcBef>
              <a:buClr>
                <a:schemeClr val="accent1"/>
              </a:buClr>
              <a:buSzPct val="80000"/>
              <a:buChar char=""/>
              <a:defRPr sz="1727">
                <a:latin typeface="Times New Roman"/>
                <a:ea typeface="Times New Roman"/>
                <a:cs typeface="Times New Roman"/>
                <a:sym typeface="Times New Roman"/>
              </a:defRPr>
            </a:pPr>
            <a:r>
              <a:t>Rapsol Technologies is Company Set up in Bengaluru with a motto “Web Design Development Training”.</a:t>
            </a:r>
            <a:endParaRPr>
              <a:solidFill>
                <a:srgbClr val="404040"/>
              </a:solidFill>
            </a:endParaRPr>
          </a:p>
          <a:p>
            <a:pPr marL="329184" indent="-329184" defTabSz="438911">
              <a:lnSpc>
                <a:spcPct val="135000"/>
              </a:lnSpc>
              <a:spcBef>
                <a:spcPts val="900"/>
              </a:spcBef>
              <a:buClr>
                <a:schemeClr val="accent1"/>
              </a:buClr>
              <a:buSzPct val="80000"/>
              <a:buChar char=""/>
              <a:defRPr sz="1727">
                <a:latin typeface="Times New Roman"/>
                <a:ea typeface="Times New Roman"/>
                <a:cs typeface="Times New Roman"/>
                <a:sym typeface="Times New Roman"/>
              </a:defRPr>
            </a:pPr>
            <a:r>
              <a:t>Rapsol provides a resolution to the problems by incorporating services in all the areas by highlighting the key trends and challenges in the industry through unique marketing strategies.</a:t>
            </a:r>
            <a:endParaRPr>
              <a:solidFill>
                <a:srgbClr val="404040"/>
              </a:solidFill>
            </a:endParaRPr>
          </a:p>
          <a:p>
            <a:pPr marL="329184" indent="-329184" defTabSz="438911">
              <a:lnSpc>
                <a:spcPct val="135000"/>
              </a:lnSpc>
              <a:spcBef>
                <a:spcPts val="900"/>
              </a:spcBef>
              <a:buClr>
                <a:schemeClr val="accent1"/>
              </a:buClr>
              <a:buSzPct val="80000"/>
              <a:buChar char=""/>
              <a:defRPr sz="1727">
                <a:latin typeface="Times New Roman"/>
                <a:ea typeface="Times New Roman"/>
                <a:cs typeface="Times New Roman"/>
                <a:sym typeface="Times New Roman"/>
              </a:defRPr>
            </a:pPr>
            <a:r>
              <a:t>Each service is customized and designed to offer for a particular industry or domain. The content and design of our unique services follow the detailed and optimal approach in order to convey our understanding of the business challenge and corresponding value proposition in a simple and lucid format.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1617338" y="234650"/>
            <a:ext cx="8596669" cy="511277"/>
          </a:xfrm>
          <a:prstGeom prst="rect">
            <a:avLst/>
          </a:prstGeom>
        </p:spPr>
        <p:txBody>
          <a:bodyPr/>
          <a:lstStyle>
            <a:lvl1pPr algn="ctr">
              <a:defRPr b="1" sz="2400">
                <a:latin typeface="Times New Roman"/>
                <a:ea typeface="Times New Roman"/>
                <a:cs typeface="Times New Roman"/>
                <a:sym typeface="Times New Roman"/>
              </a:defRPr>
            </a:lvl1pPr>
          </a:lstStyle>
          <a:p>
            <a:pPr/>
            <a:r>
              <a:t>CERTIFICATE</a:t>
            </a:r>
          </a:p>
        </p:txBody>
      </p:sp>
      <p:pic>
        <p:nvPicPr>
          <p:cNvPr id="186" name="Screenshot 2023-12-06 at 8.44.00 AM.jpeg" descr="Screenshot 2023-12-06 at 8.44.00 AM.jpeg"/>
          <p:cNvPicPr>
            <a:picLocks noChangeAspect="1"/>
          </p:cNvPicPr>
          <p:nvPr/>
        </p:nvPicPr>
        <p:blipFill>
          <a:blip r:embed="rId2">
            <a:extLst/>
          </a:blip>
          <a:stretch>
            <a:fillRect/>
          </a:stretch>
        </p:blipFill>
        <p:spPr>
          <a:xfrm>
            <a:off x="3963874" y="763041"/>
            <a:ext cx="4264252" cy="608093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xfrm>
            <a:off x="569178" y="324465"/>
            <a:ext cx="8596670" cy="619433"/>
          </a:xfrm>
          <a:prstGeom prst="rect">
            <a:avLst/>
          </a:prstGeom>
        </p:spPr>
        <p:txBody>
          <a:bodyPr/>
          <a:lstStyle>
            <a:lvl1pPr algn="ctr">
              <a:defRPr b="1" sz="2400">
                <a:latin typeface="Times New Roman"/>
                <a:ea typeface="Times New Roman"/>
                <a:cs typeface="Times New Roman"/>
                <a:sym typeface="Times New Roman"/>
              </a:defRPr>
            </a:lvl1pPr>
          </a:lstStyle>
          <a:p>
            <a:pPr/>
            <a:r>
              <a:t>AIM AND OBJECTIVE OF INTERNSHIP</a:t>
            </a:r>
          </a:p>
        </p:txBody>
      </p:sp>
      <p:sp>
        <p:nvSpPr>
          <p:cNvPr id="189" name="Aim: To make healthcare facilities work better by using software to organize everything.…"/>
          <p:cNvSpPr txBox="1"/>
          <p:nvPr/>
        </p:nvSpPr>
        <p:spPr>
          <a:xfrm>
            <a:off x="590589" y="1007790"/>
            <a:ext cx="8854226" cy="55658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355600">
              <a:lnSpc>
                <a:spcPct val="150000"/>
              </a:lnSpc>
              <a:defRPr sz="2000">
                <a:latin typeface="Times New Roman"/>
                <a:ea typeface="Times New Roman"/>
                <a:cs typeface="Times New Roman"/>
                <a:sym typeface="Times New Roman"/>
              </a:defRPr>
            </a:pPr>
            <a:r>
              <a:rPr b="1"/>
              <a:t>Aim:</a:t>
            </a:r>
            <a:r>
              <a:t> To make healthcare facilities work better by using software to organize everything.</a:t>
            </a:r>
          </a:p>
          <a:p>
            <a:pPr algn="just" defTabSz="355600">
              <a:lnSpc>
                <a:spcPct val="150000"/>
              </a:lnSpc>
              <a:defRPr b="1" sz="2000">
                <a:latin typeface="Times New Roman"/>
                <a:ea typeface="Times New Roman"/>
                <a:cs typeface="Times New Roman"/>
                <a:sym typeface="Times New Roman"/>
              </a:defRPr>
            </a:pPr>
            <a:r>
              <a:t>Objectives:</a:t>
            </a:r>
            <a:endParaRPr b="0"/>
          </a:p>
          <a:p>
            <a:pPr marL="355600" indent="-355600" algn="just" defTabSz="355600">
              <a:lnSpc>
                <a:spcPct val="150000"/>
              </a:lnSpc>
              <a:buSzPct val="100000"/>
              <a:buFont typeface="Helvetica Neue"/>
              <a:buAutoNum type="arabicPeriod" startAt="1"/>
              <a:defRPr sz="2000">
                <a:latin typeface="Times New Roman"/>
                <a:ea typeface="Times New Roman"/>
                <a:cs typeface="Times New Roman"/>
                <a:sym typeface="Times New Roman"/>
              </a:defRPr>
            </a:pPr>
            <a:r>
              <a:rPr b="1"/>
              <a:t>Efficiency:</a:t>
            </a:r>
            <a:r>
              <a:t> Make things quicker and easier for doctors and staff by automating tasks like booking appointments and managing records.</a:t>
            </a:r>
          </a:p>
          <a:p>
            <a:pPr marL="355600" indent="-355600" algn="just" defTabSz="355600">
              <a:lnSpc>
                <a:spcPct val="150000"/>
              </a:lnSpc>
              <a:buSzPct val="100000"/>
              <a:buFont typeface="Helvetica Neue"/>
              <a:buAutoNum type="arabicPeriod" startAt="1"/>
              <a:defRPr sz="2000">
                <a:latin typeface="Times New Roman"/>
                <a:ea typeface="Times New Roman"/>
                <a:cs typeface="Times New Roman"/>
                <a:sym typeface="Times New Roman"/>
              </a:defRPr>
            </a:pPr>
            <a:r>
              <a:rPr b="1"/>
              <a:t>Patient Care:</a:t>
            </a:r>
            <a:r>
              <a:t> Help doctors give better care by giving them all the information they need about patients quickly.</a:t>
            </a:r>
          </a:p>
          <a:p>
            <a:pPr marL="355600" indent="-355600" algn="just" defTabSz="355600">
              <a:lnSpc>
                <a:spcPct val="150000"/>
              </a:lnSpc>
              <a:buSzPct val="100000"/>
              <a:buFont typeface="Helvetica Neue"/>
              <a:buAutoNum type="arabicPeriod" startAt="1"/>
              <a:defRPr sz="2000">
                <a:latin typeface="Times New Roman"/>
                <a:ea typeface="Times New Roman"/>
                <a:cs typeface="Times New Roman"/>
                <a:sym typeface="Times New Roman"/>
              </a:defRPr>
            </a:pPr>
            <a:r>
              <a:rPr b="1"/>
              <a:t>Data Security:</a:t>
            </a:r>
            <a:r>
              <a:t> Keep patients' private information safe from hackers and make sure healthcare facilities follow the rules about patient privacy.</a:t>
            </a:r>
          </a:p>
          <a:p>
            <a:pPr marL="355600" indent="-355600" algn="just" defTabSz="355600">
              <a:lnSpc>
                <a:spcPct val="150000"/>
              </a:lnSpc>
              <a:buSzPct val="100000"/>
              <a:buFont typeface="Helvetica Neue"/>
              <a:buAutoNum type="arabicPeriod" startAt="1"/>
              <a:defRPr sz="2000">
                <a:latin typeface="Times New Roman"/>
                <a:ea typeface="Times New Roman"/>
                <a:cs typeface="Times New Roman"/>
                <a:sym typeface="Times New Roman"/>
              </a:defRPr>
            </a:pPr>
            <a:r>
              <a:rPr b="1"/>
              <a:t>Smooth Operations:</a:t>
            </a:r>
            <a:r>
              <a:t> Make sure everything runs smoothly in healthcare facilities by using software to manage things like money, appointments, and records.</a:t>
            </a:r>
          </a:p>
          <a:p>
            <a:pPr marL="355600" indent="-355600" algn="just" defTabSz="355600">
              <a:lnSpc>
                <a:spcPct val="150000"/>
              </a:lnSpc>
              <a:buSzPct val="100000"/>
              <a:buFont typeface="Helvetica Neue"/>
              <a:buAutoNum type="arabicPeriod" startAt="1"/>
              <a:defRPr sz="2000">
                <a:latin typeface="Times New Roman"/>
                <a:ea typeface="Times New Roman"/>
                <a:cs typeface="Times New Roman"/>
                <a:sym typeface="Times New Roman"/>
              </a:defRPr>
            </a:pPr>
            <a:r>
              <a:rPr b="1"/>
              <a:t>Saving Money:</a:t>
            </a:r>
            <a:r>
              <a:t> Help healthcare facilities save money by reducing paperwork, avoiding mistakes, and using resources wisely.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677333" y="609599"/>
            <a:ext cx="8596670" cy="540776"/>
          </a:xfrm>
          <a:prstGeom prst="rect">
            <a:avLst/>
          </a:prstGeom>
        </p:spPr>
        <p:txBody>
          <a:bodyPr/>
          <a:lstStyle>
            <a:lvl1pPr algn="ctr">
              <a:defRPr b="1" sz="2400">
                <a:latin typeface="Times New Roman"/>
                <a:ea typeface="Times New Roman"/>
                <a:cs typeface="Times New Roman"/>
                <a:sym typeface="Times New Roman"/>
              </a:defRPr>
            </a:lvl1pPr>
          </a:lstStyle>
          <a:p>
            <a:pPr/>
            <a:r>
              <a:t>INTERNSHIP WEEKLY REPORT</a:t>
            </a:r>
          </a:p>
        </p:txBody>
      </p:sp>
      <p:sp>
        <p:nvSpPr>
          <p:cNvPr id="192" name="Content Placeholder 2"/>
          <p:cNvSpPr txBox="1"/>
          <p:nvPr>
            <p:ph type="body" idx="1"/>
          </p:nvPr>
        </p:nvSpPr>
        <p:spPr>
          <a:xfrm>
            <a:off x="1095585" y="1150374"/>
            <a:ext cx="8596670" cy="4890988"/>
          </a:xfrm>
          <a:prstGeom prst="rect">
            <a:avLst/>
          </a:prstGeom>
        </p:spPr>
        <p:txBody>
          <a:bodyPr/>
          <a:lstStyle/>
          <a:p>
            <a:pPr marL="0" indent="0">
              <a:lnSpc>
                <a:spcPct val="90000"/>
              </a:lnSpc>
              <a:buSzTx/>
              <a:buFont typeface="Wingdings 3"/>
              <a:buNone/>
              <a:defRPr b="1">
                <a:latin typeface="Times New Roman"/>
                <a:ea typeface="Times New Roman"/>
                <a:cs typeface="Times New Roman"/>
                <a:sym typeface="Times New Roman"/>
              </a:defRPr>
            </a:pPr>
            <a:r>
              <a:t>Week 1:</a:t>
            </a:r>
          </a:p>
          <a:p>
            <a:pPr marL="0" indent="0">
              <a:lnSpc>
                <a:spcPct val="90000"/>
              </a:lnSpc>
              <a:buSzTx/>
              <a:buFont typeface="Wingdings 3"/>
              <a:buNone/>
              <a:defRPr b="1">
                <a:latin typeface="Times New Roman"/>
                <a:ea typeface="Times New Roman"/>
                <a:cs typeface="Times New Roman"/>
                <a:sym typeface="Times New Roman"/>
              </a:defRPr>
            </a:pPr>
          </a:p>
          <a:p>
            <a:pPr lvl="1" marL="742950" indent="-285750">
              <a:lnSpc>
                <a:spcPct val="90000"/>
              </a:lnSpc>
              <a:defRPr>
                <a:latin typeface="Times New Roman"/>
                <a:ea typeface="Times New Roman"/>
                <a:cs typeface="Times New Roman"/>
                <a:sym typeface="Times New Roman"/>
              </a:defRPr>
            </a:pPr>
            <a:r>
              <a:t>Introduction to SQL and database concepts.</a:t>
            </a:r>
            <a:endParaRPr sz="1600"/>
          </a:p>
          <a:p>
            <a:pPr lvl="1" marL="742950" indent="-285750">
              <a:lnSpc>
                <a:spcPct val="90000"/>
              </a:lnSpc>
              <a:defRPr>
                <a:latin typeface="Times New Roman"/>
                <a:ea typeface="Times New Roman"/>
                <a:cs typeface="Times New Roman"/>
                <a:sym typeface="Times New Roman"/>
              </a:defRPr>
            </a:pPr>
            <a:r>
              <a:t>Setting up the development environment and database management system.</a:t>
            </a:r>
            <a:endParaRPr sz="1600"/>
          </a:p>
          <a:p>
            <a:pPr lvl="1" marL="742950" indent="-285750">
              <a:lnSpc>
                <a:spcPct val="90000"/>
              </a:lnSpc>
              <a:defRPr>
                <a:latin typeface="Times New Roman"/>
                <a:ea typeface="Times New Roman"/>
                <a:cs typeface="Times New Roman"/>
                <a:sym typeface="Times New Roman"/>
              </a:defRPr>
            </a:pPr>
            <a:r>
              <a:t>Learning basic SQL queries (SELECT, INSERT, UPDATE, DELETE).</a:t>
            </a:r>
            <a:endParaRPr sz="1600"/>
          </a:p>
          <a:p>
            <a:pPr lvl="1" marL="742950" indent="-285750">
              <a:lnSpc>
                <a:spcPct val="90000"/>
              </a:lnSpc>
              <a:defRPr>
                <a:latin typeface="Times New Roman"/>
                <a:ea typeface="Times New Roman"/>
                <a:cs typeface="Times New Roman"/>
                <a:sym typeface="Times New Roman"/>
              </a:defRPr>
            </a:pPr>
            <a:r>
              <a:t>Practicing queries on sample datasets.</a:t>
            </a:r>
            <a:endParaRPr sz="1600"/>
          </a:p>
          <a:p>
            <a:pPr marL="0" indent="0">
              <a:lnSpc>
                <a:spcPct val="90000"/>
              </a:lnSpc>
              <a:buSzTx/>
              <a:buFont typeface="Wingdings 3"/>
              <a:buNone/>
              <a:defRPr b="1">
                <a:latin typeface="Times New Roman"/>
                <a:ea typeface="Times New Roman"/>
                <a:cs typeface="Times New Roman"/>
                <a:sym typeface="Times New Roman"/>
              </a:defRPr>
            </a:pPr>
          </a:p>
          <a:p>
            <a:pPr marL="0" indent="0">
              <a:lnSpc>
                <a:spcPct val="90000"/>
              </a:lnSpc>
              <a:buSzTx/>
              <a:buFont typeface="Wingdings 3"/>
              <a:buNone/>
              <a:defRPr b="1">
                <a:latin typeface="Times New Roman"/>
                <a:ea typeface="Times New Roman"/>
                <a:cs typeface="Times New Roman"/>
                <a:sym typeface="Times New Roman"/>
              </a:defRPr>
            </a:pPr>
            <a:r>
              <a:t>Week 2:</a:t>
            </a:r>
          </a:p>
          <a:p>
            <a:pPr marL="0" indent="0">
              <a:lnSpc>
                <a:spcPct val="90000"/>
              </a:lnSpc>
              <a:buSzTx/>
              <a:buFont typeface="Wingdings 3"/>
              <a:buNone/>
              <a:defRPr b="1">
                <a:latin typeface="Times New Roman"/>
                <a:ea typeface="Times New Roman"/>
                <a:cs typeface="Times New Roman"/>
                <a:sym typeface="Times New Roman"/>
              </a:defRPr>
            </a:pPr>
          </a:p>
          <a:p>
            <a:pPr lvl="1" marL="742950" indent="-285750">
              <a:lnSpc>
                <a:spcPct val="90000"/>
              </a:lnSpc>
              <a:defRPr>
                <a:latin typeface="Times New Roman"/>
                <a:ea typeface="Times New Roman"/>
                <a:cs typeface="Times New Roman"/>
                <a:sym typeface="Times New Roman"/>
              </a:defRPr>
            </a:pPr>
            <a:r>
              <a:t>Advanced SQL concepts (subqueries, joins, aggregations, and functions).</a:t>
            </a:r>
            <a:endParaRPr sz="1600"/>
          </a:p>
          <a:p>
            <a:pPr lvl="1" marL="742950" indent="-285750">
              <a:lnSpc>
                <a:spcPct val="90000"/>
              </a:lnSpc>
              <a:defRPr>
                <a:latin typeface="Times New Roman"/>
                <a:ea typeface="Times New Roman"/>
                <a:cs typeface="Times New Roman"/>
                <a:sym typeface="Times New Roman"/>
              </a:defRPr>
            </a:pPr>
            <a:r>
              <a:t>Working with real-world datasets and understanding data structure.</a:t>
            </a:r>
            <a:endParaRPr sz="1600"/>
          </a:p>
          <a:p>
            <a:pPr lvl="1" marL="742950" indent="-285750">
              <a:lnSpc>
                <a:spcPct val="90000"/>
              </a:lnSpc>
              <a:defRPr>
                <a:latin typeface="Times New Roman"/>
                <a:ea typeface="Times New Roman"/>
                <a:cs typeface="Times New Roman"/>
                <a:sym typeface="Times New Roman"/>
              </a:defRPr>
            </a:pPr>
            <a:r>
              <a:t>Performing data exploration and cleaning tasks using SQL.</a:t>
            </a:r>
            <a:endParaRPr sz="1600"/>
          </a:p>
          <a:p>
            <a:pPr lvl="1" marL="742950" indent="-285750">
              <a:lnSpc>
                <a:spcPct val="90000"/>
              </a:lnSpc>
              <a:defRPr>
                <a:latin typeface="Times New Roman"/>
                <a:ea typeface="Times New Roman"/>
                <a:cs typeface="Times New Roman"/>
                <a:sym typeface="Times New Roman"/>
              </a:defRPr>
            </a:pPr>
            <a:r>
              <a:t>Learning about database normalization and data modeling.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extBox 2"/>
          <p:cNvSpPr txBox="1"/>
          <p:nvPr/>
        </p:nvSpPr>
        <p:spPr>
          <a:xfrm>
            <a:off x="1134577" y="843677"/>
            <a:ext cx="7843386" cy="20674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Week 3:</a:t>
            </a:r>
          </a:p>
          <a:p>
            <a:pPr>
              <a:defRPr b="1">
                <a:latin typeface="Times New Roman"/>
                <a:ea typeface="Times New Roman"/>
                <a:cs typeface="Times New Roman"/>
                <a:sym typeface="Times New Roman"/>
              </a:defRPr>
            </a:pPr>
          </a:p>
          <a:p>
            <a:pPr lvl="1" marL="742950" indent="-285750">
              <a:lnSpc>
                <a:spcPct val="150000"/>
              </a:lnSpc>
              <a:buSzPct val="100000"/>
              <a:buChar char="➢"/>
              <a:defRPr>
                <a:latin typeface="Times New Roman"/>
                <a:ea typeface="Times New Roman"/>
                <a:cs typeface="Times New Roman"/>
                <a:sym typeface="Times New Roman"/>
              </a:defRPr>
            </a:pPr>
            <a:r>
              <a:t>Introduction to window functions and advanced analytical queries.</a:t>
            </a:r>
          </a:p>
          <a:p>
            <a:pPr lvl="1" marL="742950" indent="-285750">
              <a:lnSpc>
                <a:spcPct val="150000"/>
              </a:lnSpc>
              <a:buSzPct val="100000"/>
              <a:buChar char="➢"/>
              <a:defRPr>
                <a:latin typeface="Times New Roman"/>
                <a:ea typeface="Times New Roman"/>
                <a:cs typeface="Times New Roman"/>
                <a:sym typeface="Times New Roman"/>
              </a:defRPr>
            </a:pPr>
            <a:r>
              <a:t>Implementing complex data analysis tasks using SQL.</a:t>
            </a:r>
          </a:p>
          <a:p>
            <a:pPr lvl="1" marL="742950" indent="-285750">
              <a:lnSpc>
                <a:spcPct val="150000"/>
              </a:lnSpc>
              <a:buSzPct val="100000"/>
              <a:buChar char="➢"/>
              <a:defRPr>
                <a:latin typeface="Times New Roman"/>
                <a:ea typeface="Times New Roman"/>
                <a:cs typeface="Times New Roman"/>
                <a:sym typeface="Times New Roman"/>
              </a:defRPr>
            </a:pPr>
            <a:r>
              <a:t>Exploring techniques for data summarization and reporting.</a:t>
            </a:r>
          </a:p>
          <a:p>
            <a:pPr lvl="1" marL="742950" indent="-285750">
              <a:lnSpc>
                <a:spcPct val="150000"/>
              </a:lnSpc>
              <a:buSzPct val="100000"/>
              <a:buChar char="➢"/>
              <a:defRPr>
                <a:latin typeface="Times New Roman"/>
                <a:ea typeface="Times New Roman"/>
                <a:cs typeface="Times New Roman"/>
                <a:sym typeface="Times New Roman"/>
              </a:defRPr>
            </a:pPr>
            <a:r>
              <a:t>Understanding performance optimization techniques for SQL queries</a:t>
            </a:r>
          </a:p>
        </p:txBody>
      </p:sp>
      <p:sp>
        <p:nvSpPr>
          <p:cNvPr id="195" name="TextBox 4"/>
          <p:cNvSpPr txBox="1"/>
          <p:nvPr/>
        </p:nvSpPr>
        <p:spPr>
          <a:xfrm>
            <a:off x="1050355" y="3755756"/>
            <a:ext cx="7843386" cy="20674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Week 4:</a:t>
            </a:r>
          </a:p>
          <a:p>
            <a:pPr>
              <a:defRPr b="1">
                <a:latin typeface="Times New Roman"/>
                <a:ea typeface="Times New Roman"/>
                <a:cs typeface="Times New Roman"/>
                <a:sym typeface="Times New Roman"/>
              </a:defRPr>
            </a:pPr>
          </a:p>
          <a:p>
            <a:pPr lvl="1" marL="742950" indent="-285750">
              <a:lnSpc>
                <a:spcPct val="150000"/>
              </a:lnSpc>
              <a:buSzPct val="100000"/>
              <a:buChar char="➢"/>
              <a:defRPr>
                <a:latin typeface="Times New Roman"/>
                <a:ea typeface="Times New Roman"/>
                <a:cs typeface="Times New Roman"/>
                <a:sym typeface="Times New Roman"/>
              </a:defRPr>
            </a:pPr>
            <a:r>
              <a:t>Working on a real-world data analysis project or case study. </a:t>
            </a:r>
          </a:p>
          <a:p>
            <a:pPr lvl="1" marL="742950" indent="-285750">
              <a:lnSpc>
                <a:spcPct val="150000"/>
              </a:lnSpc>
              <a:buSzPct val="100000"/>
              <a:buChar char="➢"/>
              <a:defRPr>
                <a:latin typeface="Times New Roman"/>
                <a:ea typeface="Times New Roman"/>
                <a:cs typeface="Times New Roman"/>
                <a:sym typeface="Times New Roman"/>
              </a:defRPr>
            </a:pPr>
            <a:r>
              <a:t>Applying learned SQL skills to extract insights and generate reports. </a:t>
            </a:r>
          </a:p>
          <a:p>
            <a:pPr lvl="1" marL="742950" indent="-285750">
              <a:lnSpc>
                <a:spcPct val="150000"/>
              </a:lnSpc>
              <a:buSzPct val="100000"/>
              <a:buChar char="➢"/>
              <a:defRPr>
                <a:latin typeface="Times New Roman"/>
                <a:ea typeface="Times New Roman"/>
                <a:cs typeface="Times New Roman"/>
                <a:sym typeface="Times New Roman"/>
              </a:defRPr>
            </a:pPr>
            <a:r>
              <a:t>Presenting findings and recommendations to stakeholders. </a:t>
            </a:r>
          </a:p>
          <a:p>
            <a:pPr lvl="1" marL="742950" indent="-285750">
              <a:lnSpc>
                <a:spcPct val="150000"/>
              </a:lnSpc>
              <a:buSzPct val="100000"/>
              <a:buChar char="➢"/>
              <a:defRPr>
                <a:latin typeface="Times New Roman"/>
                <a:ea typeface="Times New Roman"/>
                <a:cs typeface="Times New Roman"/>
                <a:sym typeface="Times New Roman"/>
              </a:defRPr>
            </a:pPr>
            <a:r>
              <a:t>Receiving feedback and suggestions for improvement.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xfrm>
            <a:off x="677333" y="609600"/>
            <a:ext cx="8596670" cy="1320800"/>
          </a:xfrm>
          <a:prstGeom prst="rect">
            <a:avLst/>
          </a:prstGeom>
        </p:spPr>
        <p:txBody>
          <a:bodyPr/>
          <a:lstStyle>
            <a:lvl1pPr algn="ctr">
              <a:defRPr b="1" sz="2400">
                <a:latin typeface="Times New Roman"/>
                <a:ea typeface="Times New Roman"/>
                <a:cs typeface="Times New Roman"/>
                <a:sym typeface="Times New Roman"/>
              </a:defRPr>
            </a:lvl1pPr>
          </a:lstStyle>
          <a:p>
            <a:pPr/>
            <a:r>
              <a:t>SYSTEM REQUIREMENTS </a:t>
            </a:r>
          </a:p>
        </p:txBody>
      </p:sp>
      <p:sp>
        <p:nvSpPr>
          <p:cNvPr id="198" name="Content Placeholder 2"/>
          <p:cNvSpPr txBox="1"/>
          <p:nvPr>
            <p:ph type="body" idx="1"/>
          </p:nvPr>
        </p:nvSpPr>
        <p:spPr>
          <a:xfrm>
            <a:off x="834649" y="1488613"/>
            <a:ext cx="8596670" cy="4450072"/>
          </a:xfrm>
          <a:prstGeom prst="rect">
            <a:avLst/>
          </a:prstGeom>
        </p:spPr>
        <p:txBody>
          <a:bodyPr/>
          <a:lstStyle/>
          <a:p>
            <a:pPr>
              <a:buChar char="❑"/>
              <a:defRPr b="1">
                <a:latin typeface="Times New Roman"/>
                <a:ea typeface="Times New Roman"/>
                <a:cs typeface="Times New Roman"/>
                <a:sym typeface="Times New Roman"/>
              </a:defRPr>
            </a:pPr>
            <a:r>
              <a:t>SOFTWARE REQUIREMENTS</a:t>
            </a:r>
          </a:p>
          <a:p>
            <a:pPr>
              <a:buChar char="➢"/>
              <a:defRPr b="1">
                <a:latin typeface="Times New Roman"/>
                <a:ea typeface="Times New Roman"/>
                <a:cs typeface="Times New Roman"/>
                <a:sym typeface="Times New Roman"/>
              </a:defRPr>
            </a:pPr>
            <a:r>
              <a:t>  Programming language  :</a:t>
            </a:r>
            <a:r>
              <a:rPr b="0"/>
              <a:t> SQL</a:t>
            </a:r>
            <a:endParaRPr b="0"/>
          </a:p>
          <a:p>
            <a:pPr>
              <a:buChar char="➢"/>
              <a:defRPr b="1">
                <a:latin typeface="Times New Roman"/>
                <a:ea typeface="Times New Roman"/>
                <a:cs typeface="Times New Roman"/>
                <a:sym typeface="Times New Roman"/>
              </a:defRPr>
            </a:pPr>
            <a:r>
              <a:t>  Front end                         : </a:t>
            </a:r>
            <a:r>
              <a:rPr b="0"/>
              <a:t>HTML,CSS</a:t>
            </a:r>
            <a:r>
              <a:t> </a:t>
            </a:r>
          </a:p>
          <a:p>
            <a:pPr>
              <a:buChar char="➢"/>
              <a:defRPr b="1">
                <a:latin typeface="Times New Roman"/>
                <a:ea typeface="Times New Roman"/>
                <a:cs typeface="Times New Roman"/>
                <a:sym typeface="Times New Roman"/>
              </a:defRPr>
            </a:pPr>
            <a:r>
              <a:t>  Software                           : </a:t>
            </a:r>
            <a:r>
              <a:rPr b="0"/>
              <a:t>XAMPP</a:t>
            </a:r>
            <a:endParaRPr b="0"/>
          </a:p>
          <a:p>
            <a:pPr marL="0" indent="0">
              <a:buSzTx/>
              <a:buFont typeface="Wingdings 3"/>
              <a:buNone/>
              <a:defRPr b="1">
                <a:latin typeface="Times New Roman"/>
                <a:ea typeface="Times New Roman"/>
                <a:cs typeface="Times New Roman"/>
                <a:sym typeface="Times New Roman"/>
              </a:defRPr>
            </a:pPr>
          </a:p>
          <a:p>
            <a:pPr>
              <a:buChar char="❑"/>
              <a:defRPr b="1">
                <a:latin typeface="Times New Roman"/>
                <a:ea typeface="Times New Roman"/>
                <a:cs typeface="Times New Roman"/>
                <a:sym typeface="Times New Roman"/>
              </a:defRPr>
            </a:pPr>
            <a:r>
              <a:t>HARDWARE REQUIREMENTS</a:t>
            </a:r>
          </a:p>
          <a:p>
            <a:pPr algn="just">
              <a:lnSpc>
                <a:spcPct val="150000"/>
              </a:lnSpc>
              <a:buChar char="➢"/>
              <a:defRPr b="1">
                <a:latin typeface="Times New Roman"/>
                <a:ea typeface="Times New Roman"/>
                <a:cs typeface="Times New Roman"/>
                <a:sym typeface="Times New Roman"/>
              </a:defRPr>
            </a:pPr>
            <a:r>
              <a:t>Operating system</a:t>
            </a:r>
            <a:r>
              <a:rPr b="0"/>
              <a:t>   </a:t>
            </a:r>
            <a:r>
              <a:t>:   </a:t>
            </a:r>
            <a:r>
              <a:rPr b="0"/>
              <a:t>Windows</a:t>
            </a:r>
          </a:p>
          <a:p>
            <a:pPr algn="just">
              <a:lnSpc>
                <a:spcPct val="150000"/>
              </a:lnSpc>
              <a:buChar char="➢"/>
              <a:defRPr b="1">
                <a:latin typeface="Times New Roman"/>
                <a:ea typeface="Times New Roman"/>
                <a:cs typeface="Times New Roman"/>
                <a:sym typeface="Times New Roman"/>
              </a:defRPr>
            </a:pPr>
            <a:r>
              <a:t>Processor   </a:t>
            </a:r>
            <a:r>
              <a:rPr b="0"/>
              <a:t>              </a:t>
            </a:r>
            <a:r>
              <a:t>:   </a:t>
            </a:r>
            <a:r>
              <a:rPr b="0"/>
              <a:t>Minimum intel i5</a:t>
            </a:r>
          </a:p>
          <a:p>
            <a:pPr algn="just">
              <a:lnSpc>
                <a:spcPct val="150000"/>
              </a:lnSpc>
              <a:buChar char="➢"/>
              <a:defRPr b="1">
                <a:latin typeface="Times New Roman"/>
                <a:ea typeface="Times New Roman"/>
                <a:cs typeface="Times New Roman"/>
                <a:sym typeface="Times New Roman"/>
              </a:defRPr>
            </a:pPr>
            <a:r>
              <a:t>Ram </a:t>
            </a:r>
            <a:r>
              <a:rPr b="0"/>
              <a:t>                        </a:t>
            </a:r>
            <a:r>
              <a:t>:   </a:t>
            </a:r>
            <a:r>
              <a:rPr b="0">
                <a:solidFill>
                  <a:srgbClr val="000000"/>
                </a:solidFill>
              </a:rPr>
              <a:t>8</a:t>
            </a:r>
            <a:r>
              <a:rPr>
                <a:solidFill>
                  <a:srgbClr val="000000"/>
                </a:solidFill>
              </a:rPr>
              <a:t> </a:t>
            </a:r>
            <a:r>
              <a:rPr b="0">
                <a:solidFill>
                  <a:srgbClr val="000000"/>
                </a:solidFill>
              </a:rPr>
              <a:t>GB</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