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9" r:id="rId5"/>
    <p:sldId id="258" r:id="rId6"/>
    <p:sldId id="260" r:id="rId7"/>
    <p:sldId id="261"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0" d="100"/>
          <a:sy n="80" d="100"/>
        </p:scale>
        <p:origin x="-318" y="-7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6"/>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50977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solidFill>
                  <a:schemeClr val="accent3"/>
                </a:solidFill>
              </a:rPr>
              <a:t>PRESENTED BY</a:t>
            </a:r>
            <a:r>
              <a:rPr lang="en-US" spc="15" dirty="0" smtClean="0">
                <a:solidFill>
                  <a:srgbClr val="7030A0"/>
                </a:solidFill>
              </a:rPr>
              <a:t>:</a:t>
            </a:r>
            <a:br>
              <a:rPr lang="en-US" spc="15" dirty="0" smtClean="0">
                <a:solidFill>
                  <a:srgbClr val="7030A0"/>
                </a:solidFill>
              </a:rPr>
            </a:br>
            <a:br>
              <a:rPr lang="en-US" spc="15" dirty="0" smtClean="0"/>
            </a:br>
            <a:r>
              <a:rPr lang="en-US" sz="2000" spc="15" dirty="0" smtClean="0">
                <a:solidFill>
                  <a:srgbClr val="7030A0"/>
                </a:solidFill>
              </a:rPr>
              <a:t>NAME</a:t>
            </a:r>
            <a:r>
              <a:rPr lang="en-US" sz="2000" spc="15" dirty="0" smtClean="0">
                <a:solidFill>
                  <a:schemeClr val="tx2">
                    <a:lumMod val="50000"/>
                  </a:schemeClr>
                </a:solidFill>
              </a:rPr>
              <a:t> </a:t>
            </a:r>
            <a:r>
              <a:rPr lang="en-US" sz="2000" spc="15" dirty="0" smtClean="0"/>
              <a:t>: Gorrela  Likith </a:t>
            </a:r>
            <a:br>
              <a:rPr lang="en-US" sz="2000" spc="15" dirty="0" smtClean="0"/>
            </a:br>
            <a:br>
              <a:rPr lang="en-US" sz="2000" spc="15" dirty="0" smtClean="0"/>
            </a:br>
            <a:r>
              <a:rPr lang="en-US" sz="2000" spc="15" dirty="0" smtClean="0">
                <a:solidFill>
                  <a:srgbClr val="7030A0"/>
                </a:solidFill>
              </a:rPr>
              <a:t>COLLEGE </a:t>
            </a:r>
            <a:r>
              <a:rPr lang="en-US" sz="2000" spc="15" dirty="0" smtClean="0"/>
              <a:t>: Avanthi institute of engineering </a:t>
            </a:r>
            <a:br>
              <a:rPr lang="en-US" sz="2000" spc="15" dirty="0" smtClean="0"/>
            </a:br>
            <a:br>
              <a:rPr lang="en-US" sz="2000" spc="15" dirty="0" smtClean="0"/>
            </a:br>
            <a:r>
              <a:rPr lang="en-US" sz="2000" spc="15" dirty="0" smtClean="0">
                <a:solidFill>
                  <a:srgbClr val="7030A0"/>
                </a:solidFill>
              </a:rPr>
              <a:t>BRANCH</a:t>
            </a:r>
            <a:r>
              <a:rPr lang="en-US" sz="2000" spc="15" dirty="0" smtClean="0"/>
              <a:t> : CSE (AI &amp; ML)</a:t>
            </a:r>
            <a:br>
              <a:rPr lang="en-US" sz="2000" spc="15" dirty="0" smtClean="0"/>
            </a:br>
            <a:br>
              <a:rPr lang="en-US" spc="15" dirty="0" smtClean="0"/>
            </a:br>
            <a:br>
              <a:rPr lang="en-US" spc="15" dirty="0" smtClean="0"/>
            </a:br>
            <a:br>
              <a:rPr lang="en-US" spc="15" dirty="0" smtClean="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IN" dirty="0"/>
          </a:p>
        </p:txBody>
      </p:sp>
      <p:sp>
        <p:nvSpPr>
          <p:cNvPr id="4" name="Text Box 3"/>
          <p:cNvSpPr txBox="1"/>
          <p:nvPr/>
        </p:nvSpPr>
        <p:spPr>
          <a:xfrm>
            <a:off x="3048000" y="1998345"/>
            <a:ext cx="6096000" cy="2263775"/>
          </a:xfrm>
          <a:prstGeom prst="rect">
            <a:avLst/>
          </a:prstGeom>
          <a:noFill/>
        </p:spPr>
        <p:txBody>
          <a:bodyPr wrap="square" rtlCol="0" anchor="t">
            <a:noAutofit/>
          </a:bodyPr>
          <a:p>
            <a:r>
              <a:rPr lang="en-US" sz="2400"/>
              <a:t>https://github.com/likithgorrela/likith.git</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err="1">
                <a:latin typeface="+mn-lt"/>
                <a:cs typeface="Times New Roman" panose="02020603050405020304" pitchFamily="18" charset="0"/>
              </a:rPr>
              <a:t>KeyLogger&amp;Security</a:t>
            </a:r>
            <a:br>
              <a:rPr lang="en-US" sz="4000" b="0" spc="5" dirty="0">
                <a:latin typeface="+mn-lt"/>
              </a:rPr>
            </a:br>
            <a:br>
              <a:rPr lang="en-US" sz="3600" b="0" spc="5" dirty="0">
                <a:latin typeface="+mn-lt"/>
              </a:rPr>
            </a:b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smtClean="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smtClean="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err="1"/>
              <a:t>Keyloggers</a:t>
            </a:r>
            <a:r>
              <a:rPr lang="en-US" dirty="0"/>
              <a:t>, both hardware and software, pose significant security threats by secretly recording every keystroke made on a computer. This clandestine activity can lead to severe consequences, including data theft, financial loss, and identity theft. While hardware </a:t>
            </a:r>
            <a:r>
              <a:rPr lang="en-US" dirty="0" err="1"/>
              <a:t>keyloggers</a:t>
            </a:r>
            <a:r>
              <a:rPr lang="en-US" dirty="0"/>
              <a:t> require physical access to the device, software </a:t>
            </a:r>
            <a:r>
              <a:rPr lang="en-US" dirty="0" err="1"/>
              <a:t>keyloggers</a:t>
            </a:r>
            <a:r>
              <a:rPr lang="en-US" dirty="0"/>
              <a:t> can be installed remotely through malicious downloads, email attachments, or exploiting software vulnerabilities. Detecting and preventing </a:t>
            </a:r>
            <a:r>
              <a:rPr lang="en-US" dirty="0" err="1"/>
              <a:t>keyloggers</a:t>
            </a:r>
            <a:r>
              <a:rPr lang="en-US" dirty="0"/>
              <a:t> is a critical aspect of maintaining </a:t>
            </a:r>
            <a:r>
              <a:rPr lang="en-US" dirty="0" err="1"/>
              <a:t>cybersecurity</a:t>
            </a:r>
            <a:r>
              <a:rPr lang="en-US" dirty="0"/>
              <a:t> in personal, business, and government environments</a:t>
            </a:r>
            <a:r>
              <a:rPr lang="en-US" dirty="0" smtClean="0"/>
              <a:t>.</a:t>
            </a:r>
            <a:endParaRPr lang="en-US" dirty="0" smtClean="0"/>
          </a:p>
          <a:p>
            <a:endParaRPr lang="en-US" dirty="0" smtClean="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pitchFamily="18" charset="0"/>
              </a:rPr>
              <a:t>Problem statement</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Project overview</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Who are the end users?</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Solution and its value proposition</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The wow in your solution</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Modelling</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Results</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Project Link</a:t>
            </a:r>
            <a:endParaRPr lang="en-US" sz="2400"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09625" y="1504759"/>
            <a:ext cx="8543925" cy="5077460"/>
          </a:xfrm>
          <a:prstGeom prst="rect">
            <a:avLst/>
          </a:prstGeom>
          <a:noFill/>
        </p:spPr>
        <p:txBody>
          <a:bodyPr wrap="square" rtlCol="0">
            <a:spAutoFit/>
          </a:bodyPr>
          <a:lstStyle/>
          <a:p>
            <a:r>
              <a:rPr lang="en-US" b="1" dirty="0" smtClean="0"/>
              <a:t>Objective:</a:t>
            </a:r>
            <a:endParaRPr lang="en-US" b="1" dirty="0"/>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the systems </a:t>
            </a:r>
            <a:endParaRPr lang="en-US" dirty="0" smtClean="0"/>
          </a:p>
          <a:p>
            <a:r>
              <a:rPr lang="en-IN" b="1" dirty="0" smtClean="0"/>
              <a:t>Key Components</a:t>
            </a:r>
            <a:r>
              <a:rPr lang="en-IN" dirty="0" smtClean="0"/>
              <a:t>:</a:t>
            </a:r>
            <a:endParaRPr lang="en-IN" dirty="0" smtClean="0"/>
          </a:p>
          <a:p>
            <a:pPr marL="342900" indent="-342900">
              <a:buFont typeface="+mj-lt"/>
              <a:buAutoNum type="arabicPeriod"/>
            </a:pPr>
            <a:r>
              <a:rPr lang="en-US" b="1" dirty="0"/>
              <a:t>Detection </a:t>
            </a:r>
            <a:r>
              <a:rPr lang="en-US" b="1" dirty="0" smtClean="0"/>
              <a:t>Mechanisms:</a:t>
            </a:r>
            <a:endParaRPr lang="en-US" dirty="0"/>
          </a:p>
          <a:p>
            <a:r>
              <a:rPr lang="en-US" dirty="0" smtClean="0"/>
              <a:t>Signature-based Detection: Develop signatures for known </a:t>
            </a:r>
            <a:r>
              <a:rPr lang="en-US" dirty="0" err="1" smtClean="0"/>
              <a:t>keyloggers</a:t>
            </a:r>
            <a:r>
              <a:rPr lang="en-US" dirty="0" smtClean="0"/>
              <a:t> and use antivirus-like methods to detect them.</a:t>
            </a:r>
            <a:endParaRPr lang="en-US" dirty="0" smtClean="0"/>
          </a:p>
          <a:p>
            <a:r>
              <a:rPr lang="en-US" dirty="0" smtClean="0"/>
              <a:t>Behavioral Analysis: Monitor system behaviors that may indicate the presence of a </a:t>
            </a:r>
            <a:r>
              <a:rPr lang="en-US" dirty="0" err="1" smtClean="0"/>
              <a:t>keylogger</a:t>
            </a:r>
            <a:r>
              <a:rPr lang="en-US" dirty="0" smtClean="0"/>
              <a:t>, such as unusual file access patterns or unexpected network traffic.</a:t>
            </a:r>
            <a:endParaRPr lang="en-US" dirty="0" smtClean="0"/>
          </a:p>
          <a:p>
            <a:r>
              <a:rPr lang="en-US" dirty="0" smtClean="0"/>
              <a:t>2. </a:t>
            </a:r>
            <a:r>
              <a:rPr lang="en-US" b="1" dirty="0" smtClean="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endParaRPr lang="en-US" dirty="0"/>
          </a:p>
          <a:p>
            <a:r>
              <a:rPr lang="en-US" dirty="0"/>
              <a:t>User Education: Create educational materials to inform users about the dangers of </a:t>
            </a:r>
            <a:r>
              <a:rPr lang="en-US" dirty="0" err="1"/>
              <a:t>keyloggers</a:t>
            </a:r>
            <a:r>
              <a:rPr lang="en-US" dirty="0"/>
              <a:t> and how to avoid them.</a:t>
            </a:r>
            <a:endParaRPr lang="en-US" dirty="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sz="1800" b="1" i="0" u="none" strike="noStrike" cap="none" normalizeH="0" baseline="0" dirty="0" smtClean="0">
                <a:ln>
                  <a:noFill/>
                </a:ln>
                <a:solidFill>
                  <a:schemeClr val="tx1"/>
                </a:solidFill>
                <a:effectLst/>
                <a:latin typeface="Arial" panose="020B0604020202020204" pitchFamily="34" charset="0"/>
              </a:rPr>
              <a:t>1.Cybercriminals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Stealing sensitive information such as passwords, credit card numbers, and personal data.</a:t>
            </a: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b="1" dirty="0" smtClean="0">
                <a:latin typeface="Arial" panose="020B0604020202020204" pitchFamily="34" charset="0"/>
              </a:rPr>
              <a:t> </a:t>
            </a:r>
            <a:r>
              <a:rPr lang="en-US" b="1" dirty="0">
                <a:latin typeface="Arial" panose="020B0604020202020204" pitchFamily="34" charset="0"/>
              </a:rPr>
              <a:t>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sz="1800" b="1" i="0" u="none" strike="noStrike" cap="none" normalizeH="0" baseline="0" dirty="0" smtClean="0">
                <a:ln>
                  <a:noFill/>
                </a:ln>
                <a:solidFill>
                  <a:schemeClr val="tx1"/>
                </a:solidFill>
                <a:effectLst/>
                <a:latin typeface="Arial" panose="020B0604020202020204" pitchFamily="34" charset="0"/>
              </a:rPr>
              <a:t>2.Employers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Monitoring employee activity for productivity, security, or policy compliance.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Usage</a:t>
            </a:r>
            <a:r>
              <a:rPr kumimoji="0" lang="en-US" sz="1800" b="0" i="0" u="none" strike="noStrike" cap="none" normalizeH="0" baseline="0" dirty="0" smtClean="0">
                <a:ln>
                  <a:noFill/>
                </a:ln>
                <a:solidFill>
                  <a:schemeClr val="tx1"/>
                </a:solidFill>
                <a:effectLst/>
                <a:latin typeface="Arial" panose="020B0604020202020204" pitchFamily="34" charset="0"/>
              </a:rPr>
              <a:t>: Use </a:t>
            </a:r>
            <a:r>
              <a:rPr kumimoji="0" 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sz="1800" b="0" i="0" u="none" strike="noStrike" cap="none" normalizeH="0" baseline="0" dirty="0" smtClean="0">
                <a:ln>
                  <a:noFill/>
                </a:ln>
                <a:solidFill>
                  <a:schemeClr val="tx1"/>
                </a:solidFill>
                <a:effectLst/>
                <a:latin typeface="Arial" panose="020B0604020202020204" pitchFamily="34" charset="0"/>
              </a:rPr>
              <a:t> to track keystrokes on company-owned devices to ensure appropriate use of resources.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r>
              <a:rPr lang="en-US" b="1" dirty="0" smtClean="0"/>
              <a:t>3.Law </a:t>
            </a:r>
            <a:r>
              <a:rPr lang="en-US" b="1" dirty="0"/>
              <a:t>Enforcement Agencies</a:t>
            </a:r>
            <a:endParaRPr lang="en-US" dirty="0"/>
          </a:p>
          <a:p>
            <a:r>
              <a:rPr lang="en-US" b="1" dirty="0"/>
              <a:t>Purpose</a:t>
            </a:r>
            <a:r>
              <a:rPr lang="en-US" dirty="0"/>
              <a:t>: Conducting investigations and gathering evidence.</a:t>
            </a:r>
            <a:endParaRPr lang="en-US" dirty="0"/>
          </a:p>
          <a:p>
            <a:r>
              <a:rPr lang="en-US" b="1" dirty="0"/>
              <a:t>Usage</a:t>
            </a:r>
            <a:r>
              <a:rPr lang="en-US" dirty="0"/>
              <a:t>: Utilize </a:t>
            </a:r>
            <a:r>
              <a:rPr lang="en-US" dirty="0" err="1"/>
              <a:t>keyloggers</a:t>
            </a:r>
            <a:r>
              <a:rPr lang="en-US" dirty="0"/>
              <a:t> as part of surveillance operations to track criminal activities or gather intelligence.</a:t>
            </a:r>
            <a:endParaRPr lang="en-US" dirty="0"/>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r>
              <a:rPr lang="en-US" dirty="0" smtClean="0"/>
              <a:t>:</a:t>
            </a:r>
            <a:endParaRPr lang="en-US" dirty="0" smtClean="0"/>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r>
              <a:rPr lang="en-US" dirty="0" smtClean="0">
                <a:latin typeface="Arial" panose="020B0604020202020204" pitchFamily="34" charset="0"/>
              </a:rPr>
              <a:t>.</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endParaRPr lang="en-US" dirty="0">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endParaRPr lang="en-US" b="1" dirty="0"/>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endParaRPr lang="en-US" dirty="0"/>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r>
              <a:rPr lang="en-US" dirty="0" smtClean="0"/>
              <a:t>.</a:t>
            </a:r>
            <a:endParaRPr lang="en-US" dirty="0" smtClean="0"/>
          </a:p>
          <a:p>
            <a:r>
              <a:rPr lang="en-US" b="1" dirty="0" smtClean="0"/>
              <a:t>2.Machine </a:t>
            </a:r>
            <a:r>
              <a:rPr lang="en-US" b="1" dirty="0"/>
              <a:t>Learning for Adaptive Protection:</a:t>
            </a:r>
            <a:endParaRPr lang="en-US" b="1" dirty="0"/>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endParaRPr lang="en-US" dirty="0"/>
          </a:p>
          <a:p>
            <a:r>
              <a:rPr lang="en-US" b="1" dirty="0"/>
              <a:t>Anomaly Detection</a:t>
            </a:r>
            <a:r>
              <a:rPr lang="en-US" dirty="0"/>
              <a:t>: Train AI models to detect anomalous behaviors related to key logging across various endpoints and environments, adapting to new attack vectors and scenarios.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r>
              <a:rPr lang="en-US" dirty="0" smtClean="0"/>
              <a:t>:</a:t>
            </a:r>
            <a:endParaRPr lang="en-US" dirty="0" smtClean="0"/>
          </a:p>
          <a:p>
            <a:endParaRPr lang="en-US" dirty="0"/>
          </a:p>
          <a:p>
            <a:r>
              <a:rPr lang="en-US" b="1" dirty="0" smtClean="0"/>
              <a:t>1</a:t>
            </a:r>
            <a:r>
              <a:rPr lang="en-US" b="1" dirty="0"/>
              <a:t>. Classification Based on Functionality:</a:t>
            </a:r>
            <a:endParaRPr lang="en-US" b="1" dirty="0"/>
          </a:p>
          <a:p>
            <a:r>
              <a:rPr lang="en-US" b="1" dirty="0"/>
              <a:t>Hardware vs. Software Key Loggers</a:t>
            </a:r>
            <a:r>
              <a:rPr lang="en-US" dirty="0"/>
              <a:t>: Differentiate between key loggers that are implemented as physical devices (hardware key loggers) and those that are software-based (software key loggers).</a:t>
            </a:r>
            <a:endParaRPr lang="en-US" dirty="0"/>
          </a:p>
          <a:p>
            <a:r>
              <a:rPr lang="en-US" b="1" dirty="0"/>
              <a:t>Functionality</a:t>
            </a:r>
            <a:r>
              <a:rPr lang="en-US" dirty="0"/>
              <a:t>: Classify key loggers based on their primary function, such as logging keystrokes, capturing screenshots, recording clipboard contents, or intercepting data from input devices.</a:t>
            </a:r>
            <a:endParaRPr lang="en-US" dirty="0"/>
          </a:p>
          <a:p>
            <a:r>
              <a:rPr lang="en-US" b="1" dirty="0"/>
              <a:t>2. Detection Methods and Evasion Techniques:</a:t>
            </a:r>
            <a:endParaRPr lang="en-US" b="1" dirty="0"/>
          </a:p>
          <a:p>
            <a:r>
              <a:rPr lang="en-US" b="1" dirty="0"/>
              <a:t>Signature-Based Detection</a:t>
            </a:r>
            <a:r>
              <a:rPr lang="en-US" dirty="0"/>
              <a:t>: Identify key loggers based on known patterns or signatures derived from their code or behavior. Signature-based detection relies on databases of known key logger definitions.</a:t>
            </a:r>
            <a:endParaRPr lang="en-US" dirty="0"/>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6664</Words>
  <Application>WPS Presentation</Application>
  <PresentationFormat>Custom</PresentationFormat>
  <Paragraphs>115</Paragraphs>
  <Slides>11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Trebuchet MS</vt:lpstr>
      <vt:lpstr>Times New Roman</vt:lpstr>
      <vt:lpstr>Calibri</vt:lpstr>
      <vt:lpstr>Microsoft YaHei</vt:lpstr>
      <vt:lpstr>Arial Unicode MS</vt:lpstr>
      <vt:lpstr>Office Theme</vt:lpstr>
      <vt:lpstr>PRESENTED:  NAME :KUTHADI MANASA VENKATA NAGA SRUTHI  COLLEGE : DAITA MADHUSUDANA SASTRY COLLEGE OF ENGINEERING  BRANCH :COMPUTER SCIENCE OF ENGINEERING    </vt:lpstr>
      <vt:lpstr>KeyLogger&amp;Security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PROBLEM	STATEMENT</vt:lpstr>
      <vt:lpstr>AGENDA</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DIVYA</cp:lastModifiedBy>
  <cp:revision>16</cp:revision>
  <dcterms:created xsi:type="dcterms:W3CDTF">2024-06-03T05:48:00Z</dcterms:created>
  <dcterms:modified xsi:type="dcterms:W3CDTF">2024-06-25T06:01:56Z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0F3A22FF26C0420EA18C9BE378D8C7FE_13</vt:lpwstr>
  </property>
  <property fmtid="{D5CDD505-2E9C-101B-9397-08002B2CF9AE}" pid="5" name="KSOProductBuildVer">
    <vt:lpwstr>1033-12.2.0.16909</vt:lpwstr>
  </property>
</Properties>
</file>