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handoutMasterIdLst>
    <p:handoutMasterId r:id="rId33"/>
  </p:handoutMasterIdLst>
  <p:sldIdLst>
    <p:sldId id="256" r:id="rId2"/>
    <p:sldId id="349" r:id="rId3"/>
    <p:sldId id="387" r:id="rId4"/>
    <p:sldId id="388" r:id="rId5"/>
    <p:sldId id="389" r:id="rId6"/>
    <p:sldId id="390" r:id="rId7"/>
    <p:sldId id="391" r:id="rId8"/>
    <p:sldId id="392" r:id="rId9"/>
    <p:sldId id="393" r:id="rId10"/>
    <p:sldId id="395" r:id="rId11"/>
    <p:sldId id="396" r:id="rId12"/>
    <p:sldId id="397" r:id="rId13"/>
    <p:sldId id="399" r:id="rId14"/>
    <p:sldId id="400" r:id="rId15"/>
    <p:sldId id="401" r:id="rId16"/>
    <p:sldId id="402" r:id="rId17"/>
    <p:sldId id="403" r:id="rId18"/>
    <p:sldId id="404" r:id="rId19"/>
    <p:sldId id="405" r:id="rId20"/>
    <p:sldId id="406" r:id="rId21"/>
    <p:sldId id="407" r:id="rId22"/>
    <p:sldId id="408" r:id="rId23"/>
    <p:sldId id="409" r:id="rId24"/>
    <p:sldId id="411" r:id="rId25"/>
    <p:sldId id="412" r:id="rId26"/>
    <p:sldId id="413" r:id="rId27"/>
    <p:sldId id="414" r:id="rId28"/>
    <p:sldId id="375" r:id="rId29"/>
    <p:sldId id="303" r:id="rId30"/>
    <p:sldId id="3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0" d="100"/>
          <a:sy n="70" d="100"/>
        </p:scale>
        <p:origin x="536" y="60"/>
      </p:cViewPr>
      <p:guideLst>
        <p:guide orient="horz" pos="2192"/>
        <p:guide pos="3835"/>
      </p:guideLst>
    </p:cSldViewPr>
  </p:slideViewPr>
  <p:notesTextViewPr>
    <p:cViewPr>
      <p:scale>
        <a:sx n="1" d="1"/>
        <a:sy n="1" d="1"/>
      </p:scale>
      <p:origin x="0" y="0"/>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26-06-2024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9997960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7.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mdpi.com/journal/applsci/special_issues/Sentiment_Social_Media" TargetMode="External"/><Relationship Id="rId2" Type="http://schemas.openxmlformats.org/officeDocument/2006/relationships/hyperlink" Target="https://link.springer.com/book/10.1007/978-3-031-02145-9" TargetMode="External"/><Relationship Id="rId1" Type="http://schemas.openxmlformats.org/officeDocument/2006/relationships/slideLayout" Target="../slideLayouts/slideLayout2.xml"/><Relationship Id="rId4" Type="http://schemas.openxmlformats.org/officeDocument/2006/relationships/hyperlink" Target="https://nlp.stanford.edu/senti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331304" y="1678685"/>
            <a:ext cx="10668910" cy="2985392"/>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NAME: OPINION MINING &amp; </a:t>
            </a:r>
            <a:r>
              <a:rPr lang="en-US" sz="2800" b="1" cap="all" dirty="0" err="1">
                <a:solidFill>
                  <a:srgbClr val="C00000"/>
                </a:solidFill>
                <a:cs typeface="Poppins" panose="00000500000000000000" pitchFamily="2" charset="0"/>
                <a:sym typeface="BioRhyme ExtraBold"/>
              </a:rPr>
              <a:t>RECOMMENDeR</a:t>
            </a:r>
            <a:r>
              <a:rPr lang="en-US" sz="2800" b="1" cap="all" dirty="0">
                <a:solidFill>
                  <a:srgbClr val="C00000"/>
                </a:solidFill>
                <a:cs typeface="Poppins" panose="00000500000000000000" pitchFamily="2" charset="0"/>
                <a:sym typeface="BioRhyme ExtraBold"/>
              </a:rPr>
              <a:t> SYSTEMS</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CODE: </a:t>
            </a:r>
            <a:r>
              <a:rPr lang="en-IN" sz="2800" b="1" i="0" dirty="0">
                <a:solidFill>
                  <a:srgbClr val="FF0000"/>
                </a:solidFill>
                <a:effectLst/>
                <a:latin typeface="Arial" panose="020B0604020202020204" pitchFamily="34" charset="0"/>
              </a:rPr>
              <a:t>22SDM3202R</a:t>
            </a:r>
          </a:p>
          <a:p>
            <a:pPr marR="0" lvl="0" indent="0" algn="ctr">
              <a:spcBef>
                <a:spcPts val="0"/>
              </a:spcBef>
              <a:spcAft>
                <a:spcPts val="0"/>
              </a:spcAft>
              <a:buNone/>
            </a:pPr>
            <a:endParaRPr lang="en-US" sz="28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8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2400" dirty="0" smtClean="0">
                <a:solidFill>
                  <a:srgbClr val="C00000"/>
                </a:solidFill>
              </a:rPr>
              <a:t>Evaluation Metrics - Opinion Digger: A Hybrid Method for Mining Reviews -Temporal Opinion Mining -</a:t>
            </a:r>
            <a:r>
              <a:rPr lang="en-US" sz="2400" dirty="0">
                <a:solidFill>
                  <a:srgbClr val="C00000"/>
                </a:solidFill>
              </a:rPr>
              <a:t>Temporality </a:t>
            </a:r>
            <a:r>
              <a:rPr lang="en-US" sz="2400" dirty="0" smtClean="0">
                <a:solidFill>
                  <a:srgbClr val="C00000"/>
                </a:solidFill>
              </a:rPr>
              <a:t>Process</a:t>
            </a:r>
            <a:endParaRPr lang="en-US" sz="2400" b="1" dirty="0">
              <a:solidFill>
                <a:srgbClr val="C00000"/>
              </a:solidFill>
              <a:latin typeface="Times New Roman" panose="02020603050405020304" pitchFamily="18" charset="0"/>
              <a:ea typeface="BioRhyme ExtraBold"/>
              <a:cs typeface="Times New Roman" panose="02020603050405020304" pitchFamily="18" charset="0"/>
              <a:sym typeface="BioRhyme ExtraBold"/>
            </a:endParaRPr>
          </a:p>
        </p:txBody>
      </p:sp>
      <p:sp>
        <p:nvSpPr>
          <p:cNvPr id="5" name="Google Shape;475;p16"/>
          <p:cNvSpPr txBox="1"/>
          <p:nvPr/>
        </p:nvSpPr>
        <p:spPr>
          <a:xfrm>
            <a:off x="3521611" y="772055"/>
            <a:ext cx="5585813"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a:t>
            </a:r>
            <a:r>
              <a:rPr lang="en-US" sz="4000" dirty="0" smtClean="0">
                <a:solidFill>
                  <a:srgbClr val="C00000"/>
                </a:solidFill>
                <a:cs typeface="Poppins" pitchFamily="2" charset="77"/>
              </a:rPr>
              <a:t>AI&amp;DS</a:t>
            </a:r>
            <a:endParaRPr lang="en-US" sz="4000" dirty="0">
              <a:solidFill>
                <a:srgbClr val="C00000"/>
              </a:solidFill>
              <a:cs typeface="Poppins" pitchFamily="2" charset="77"/>
            </a:endParaRPr>
          </a:p>
        </p:txBody>
      </p:sp>
      <p:sp>
        <p:nvSpPr>
          <p:cNvPr id="6" name="Google Shape;502;p17"/>
          <p:cNvSpPr/>
          <p:nvPr/>
        </p:nvSpPr>
        <p:spPr>
          <a:xfrm>
            <a:off x="8774429" y="514847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panose="020F0502020204030204"/>
                <a:cs typeface="Poppins" panose="00000500000000000000" pitchFamily="2" charset="0"/>
                <a:sym typeface="Calibri" panose="020F0502020204030204"/>
              </a:rPr>
              <a:t>Session - 0</a:t>
            </a:r>
            <a:r>
              <a:rPr lang="en-IN" sz="2400" dirty="0">
                <a:solidFill>
                  <a:schemeClr val="lt1"/>
                </a:solidFill>
                <a:ea typeface="Calibri" panose="020F0502020204030204"/>
                <a:cs typeface="Poppins" panose="00000500000000000000" pitchFamily="2" charset="0"/>
                <a:sym typeface="Calibri" panose="020F0502020204030204"/>
              </a:rPr>
              <a:t>1</a:t>
            </a:r>
            <a:endParaRPr lang="en-IN" altLang="en-US" sz="2400" dirty="0">
              <a:solidFill>
                <a:schemeClr val="lt1"/>
              </a:solidFill>
              <a:ea typeface="Calibri" panose="020F0502020204030204"/>
              <a:cs typeface="Poppins" panose="00000500000000000000" pitchFamily="2"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10</a:t>
            </a:fld>
            <a:endParaRPr lang="en-IN"/>
          </a:p>
        </p:txBody>
      </p:sp>
      <p:sp>
        <p:nvSpPr>
          <p:cNvPr id="3" name="Rectangle 2"/>
          <p:cNvSpPr/>
          <p:nvPr/>
        </p:nvSpPr>
        <p:spPr>
          <a:xfrm>
            <a:off x="2746247" y="1726324"/>
            <a:ext cx="6699504" cy="258532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Opinion Digger is a hybrid method developed for mining opinions from online reviews, particularly focusing on temporal opinion mining. It employs a combination of techniques from both rule-based and machine learning approaches to extract opinions and sentiments from textual data effectively. Here's an overview of Opinion Digger's key features and methodologies:</a:t>
            </a:r>
            <a:endParaRPr lang="en-IN" dirty="0">
              <a:latin typeface="Times New Roman" panose="02020603050405020304" pitchFamily="18" charset="0"/>
              <a:cs typeface="Times New Roman" panose="02020603050405020304" pitchFamily="18" charset="0"/>
            </a:endParaRPr>
          </a:p>
        </p:txBody>
      </p:sp>
      <p:sp>
        <p:nvSpPr>
          <p:cNvPr id="6" name="Rounded Rectangle 17"/>
          <p:cNvSpPr/>
          <p:nvPr/>
        </p:nvSpPr>
        <p:spPr>
          <a:xfrm>
            <a:off x="4164679" y="809707"/>
            <a:ext cx="283962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Opinion Digger</a:t>
            </a:r>
            <a:endParaRPr lang="en-IN" sz="2400" dirty="0"/>
          </a:p>
        </p:txBody>
      </p:sp>
    </p:spTree>
    <p:extLst>
      <p:ext uri="{BB962C8B-B14F-4D97-AF65-F5344CB8AC3E}">
        <p14:creationId xmlns:p14="http://schemas.microsoft.com/office/powerpoint/2010/main" val="247924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11</a:t>
            </a:fld>
            <a:endParaRPr lang="en-IN"/>
          </a:p>
        </p:txBody>
      </p:sp>
      <p:sp>
        <p:nvSpPr>
          <p:cNvPr id="3" name="Rectangle 2"/>
          <p:cNvSpPr/>
          <p:nvPr/>
        </p:nvSpPr>
        <p:spPr>
          <a:xfrm>
            <a:off x="1627632" y="506146"/>
            <a:ext cx="9299448" cy="4110741"/>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Hybrid Approach:</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Rule-Based Techniques</a:t>
            </a:r>
            <a:r>
              <a:rPr lang="en-US" sz="1600" dirty="0">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Opinion Digger incorporates rule-based techniques to extract opinions and sentiments based on predefined patterns or linguistic rules. These rules are designed to identify opinion expressions, sentiment-bearing words, and their contextual relationships within the text.</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Machine Learning Methods</a:t>
            </a:r>
            <a:r>
              <a:rPr lang="en-US" sz="1600" dirty="0">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In addition to rule-based techniques, Opinion Digger utilizes machine learning algorithms, such as supervised learning models (e.g., Support Vector Machines, Random Forests) or deep learning models (e.g., Recurrent Neural Networks, Convolutional Neural Networks), to enhance opinion extraction and sentiment classification tasks. These models are trained on labeled data to learn patterns and relationships in textual data automatically.</a:t>
            </a:r>
          </a:p>
        </p:txBody>
      </p:sp>
    </p:spTree>
    <p:extLst>
      <p:ext uri="{BB962C8B-B14F-4D97-AF65-F5344CB8AC3E}">
        <p14:creationId xmlns:p14="http://schemas.microsoft.com/office/powerpoint/2010/main" val="1504107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12</a:t>
            </a:fld>
            <a:endParaRPr lang="en-IN"/>
          </a:p>
        </p:txBody>
      </p:sp>
      <p:sp>
        <p:nvSpPr>
          <p:cNvPr id="3" name="Rectangle 2"/>
          <p:cNvSpPr/>
          <p:nvPr/>
        </p:nvSpPr>
        <p:spPr>
          <a:xfrm>
            <a:off x="2572512" y="739753"/>
            <a:ext cx="7604760" cy="4110741"/>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Temporal Opinion Mining:</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Temporal Analysis</a:t>
            </a:r>
            <a:r>
              <a:rPr lang="en-US" sz="1600" dirty="0">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Opinion Digger focuses on temporal opinion mining, which involves analyzing opinions and sentiments over time. It considers the temporal aspect of reviews, comments, or other textual data to capture how opinions evolve, trends emerge, and sentiments shift over different time periods.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Temporal Sentiment Analysis</a:t>
            </a:r>
            <a:r>
              <a:rPr lang="en-US" sz="1600" dirty="0">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The system performs sentiment analysis on temporal data, identifying changes in sentiment polarity (positive, negative, neutral) over time. It tracks sentiment trends, detects sentiment shifts or spikes, and provides insights into temporal patterns of opinion expression.</a:t>
            </a:r>
          </a:p>
        </p:txBody>
      </p:sp>
    </p:spTree>
    <p:extLst>
      <p:ext uri="{BB962C8B-B14F-4D97-AF65-F5344CB8AC3E}">
        <p14:creationId xmlns:p14="http://schemas.microsoft.com/office/powerpoint/2010/main" val="3968669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13</a:t>
            </a:fld>
            <a:endParaRPr lang="en-IN"/>
          </a:p>
        </p:txBody>
      </p:sp>
      <p:sp>
        <p:nvSpPr>
          <p:cNvPr id="3" name="Rectangle 2"/>
          <p:cNvSpPr/>
          <p:nvPr/>
        </p:nvSpPr>
        <p:spPr>
          <a:xfrm>
            <a:off x="2380488" y="1389210"/>
            <a:ext cx="6781800" cy="258532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 hybrid method for mining reviews combines multiple techniques and approaches to effectively extract valuable insights from review data. This hybrid approach typically integrates rule-based methods, machine learning algorithms, and possibly other advanced techniques to improve the accuracy, coverage, and efficiency of review mining. Here's an overview of how such a hybrid method works</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
        <p:nvSpPr>
          <p:cNvPr id="5" name="Rounded Rectangle 17"/>
          <p:cNvSpPr/>
          <p:nvPr/>
        </p:nvSpPr>
        <p:spPr>
          <a:xfrm>
            <a:off x="3227832" y="583216"/>
            <a:ext cx="4553712"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smtClean="0"/>
          </a:p>
          <a:p>
            <a:r>
              <a:rPr lang="en-US" sz="2000" dirty="0" smtClean="0"/>
              <a:t>A </a:t>
            </a:r>
            <a:r>
              <a:rPr lang="en-US" sz="2000" dirty="0"/>
              <a:t>hybrid method for mining reviews</a:t>
            </a:r>
            <a:endParaRPr lang="en-IN" sz="2000" dirty="0"/>
          </a:p>
          <a:p>
            <a:endParaRPr lang="en-IN" sz="2000" dirty="0"/>
          </a:p>
        </p:txBody>
      </p:sp>
    </p:spTree>
    <p:extLst>
      <p:ext uri="{BB962C8B-B14F-4D97-AF65-F5344CB8AC3E}">
        <p14:creationId xmlns:p14="http://schemas.microsoft.com/office/powerpoint/2010/main" val="21067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14</a:t>
            </a:fld>
            <a:endParaRPr lang="en-IN"/>
          </a:p>
        </p:txBody>
      </p:sp>
      <p:sp>
        <p:nvSpPr>
          <p:cNvPr id="3" name="Rectangle 2"/>
          <p:cNvSpPr/>
          <p:nvPr/>
        </p:nvSpPr>
        <p:spPr>
          <a:xfrm>
            <a:off x="2481072" y="381798"/>
            <a:ext cx="6096000" cy="5588068"/>
          </a:xfrm>
          <a:prstGeom prst="rect">
            <a:avLst/>
          </a:prstGeom>
        </p:spPr>
        <p:txBody>
          <a:bodyPr>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1. Rule-Based Techniques:</a:t>
            </a:r>
          </a:p>
          <a:p>
            <a:pPr algn="just">
              <a:lnSpc>
                <a:spcPct val="150000"/>
              </a:lnSpc>
            </a:pPr>
            <a:r>
              <a:rPr lang="en-US" sz="1600" dirty="0">
                <a:latin typeface="Times New Roman" panose="02020603050405020304" pitchFamily="18" charset="0"/>
                <a:cs typeface="Times New Roman" panose="02020603050405020304" pitchFamily="18" charset="0"/>
              </a:rPr>
              <a:t>Rule-based methods involve creating predefined rules or patterns to identify specific information or sentiments within the review text. These rules can be based on linguistic patterns, syntactic structures, or domain-specific knowledge. Here's how rule-based techniques are utilized:</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Opinion Extraction Rules</a:t>
            </a:r>
            <a:r>
              <a:rPr lang="en-US" sz="1600" dirty="0">
                <a:latin typeface="Times New Roman" panose="02020603050405020304" pitchFamily="18" charset="0"/>
                <a:cs typeface="Times New Roman" panose="02020603050405020304" pitchFamily="18" charset="0"/>
              </a:rPr>
              <a:t>: Define rules to identify opinion expressions, sentiment-bearing words, and phrases within the review text.</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Aspect Identification Rules</a:t>
            </a:r>
            <a:r>
              <a:rPr lang="en-US" sz="1600" dirty="0">
                <a:latin typeface="Times New Roman" panose="02020603050405020304" pitchFamily="18" charset="0"/>
                <a:cs typeface="Times New Roman" panose="02020603050405020304" pitchFamily="18" charset="0"/>
              </a:rPr>
              <a:t>: Create rules to detect and categorize different aspects or features mentioned in the reviews (e.g., product features, service attributes).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Sentiment Lexicons</a:t>
            </a:r>
            <a:r>
              <a:rPr lang="en-US" sz="1600" dirty="0">
                <a:latin typeface="Times New Roman" panose="02020603050405020304" pitchFamily="18" charset="0"/>
                <a:cs typeface="Times New Roman" panose="02020603050405020304" pitchFamily="18" charset="0"/>
              </a:rPr>
              <a:t>: Utilize sentiment lexicons or dictionaries containing lists of positive and negative words to identify sentiment polarity.</a:t>
            </a:r>
          </a:p>
        </p:txBody>
      </p:sp>
    </p:spTree>
    <p:extLst>
      <p:ext uri="{BB962C8B-B14F-4D97-AF65-F5344CB8AC3E}">
        <p14:creationId xmlns:p14="http://schemas.microsoft.com/office/powerpoint/2010/main" val="3541401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15</a:t>
            </a:fld>
            <a:endParaRPr lang="en-IN"/>
          </a:p>
        </p:txBody>
      </p:sp>
      <p:sp>
        <p:nvSpPr>
          <p:cNvPr id="3" name="Rectangle 2"/>
          <p:cNvSpPr/>
          <p:nvPr/>
        </p:nvSpPr>
        <p:spPr>
          <a:xfrm>
            <a:off x="1525398" y="204044"/>
            <a:ext cx="8330184" cy="5909310"/>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Machine Learning Algorithms:</a:t>
            </a:r>
          </a:p>
          <a:p>
            <a:pPr algn="just">
              <a:lnSpc>
                <a:spcPct val="150000"/>
              </a:lnSpc>
            </a:pPr>
            <a:r>
              <a:rPr lang="en-US" dirty="0">
                <a:latin typeface="Times New Roman" panose="02020603050405020304" pitchFamily="18" charset="0"/>
                <a:cs typeface="Times New Roman" panose="02020603050405020304" pitchFamily="18" charset="0"/>
              </a:rPr>
              <a:t>Machine learning algorithms are used to automatically learn patterns and relationships from labeled review data. These algorithms can improve the accuracy of opinion extraction, aspect identification, and sentiment classification tasks. Key steps involving machine learning include:</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Extraction</a:t>
            </a:r>
            <a:r>
              <a:rPr lang="en-US" dirty="0">
                <a:latin typeface="Times New Roman" panose="02020603050405020304" pitchFamily="18" charset="0"/>
                <a:cs typeface="Times New Roman" panose="02020603050405020304" pitchFamily="18" charset="0"/>
              </a:rPr>
              <a:t>: Convert review text into numerical feature vectors representing relevant linguistic features (e.g., word frequencies, n-grams).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Training Data Creation</a:t>
            </a:r>
            <a:r>
              <a:rPr lang="en-US" dirty="0">
                <a:latin typeface="Times New Roman" panose="02020603050405020304" pitchFamily="18" charset="0"/>
                <a:cs typeface="Times New Roman" panose="02020603050405020304" pitchFamily="18" charset="0"/>
              </a:rPr>
              <a:t>: Annotate a portion of the review dataset with labels indicating opinion expressions, aspects, and sentiment polarity.</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Training</a:t>
            </a:r>
            <a:r>
              <a:rPr lang="en-US" dirty="0">
                <a:latin typeface="Times New Roman" panose="02020603050405020304" pitchFamily="18" charset="0"/>
                <a:cs typeface="Times New Roman" panose="02020603050405020304" pitchFamily="18" charset="0"/>
              </a:rPr>
              <a:t>: Train machine learning models, such as Support Vector Machines (SVM), Random Forests, or Neural Networks, on the annotated data to learn predictive patterns.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 Assess the performance of the trained models using evaluation metrics like accuracy, precision, recall, and F1 score</a:t>
            </a:r>
          </a:p>
        </p:txBody>
      </p:sp>
    </p:spTree>
    <p:extLst>
      <p:ext uri="{BB962C8B-B14F-4D97-AF65-F5344CB8AC3E}">
        <p14:creationId xmlns:p14="http://schemas.microsoft.com/office/powerpoint/2010/main" val="527323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16</a:t>
            </a:fld>
            <a:endParaRPr lang="en-IN"/>
          </a:p>
        </p:txBody>
      </p:sp>
      <p:sp>
        <p:nvSpPr>
          <p:cNvPr id="3" name="Rectangle 2"/>
          <p:cNvSpPr/>
          <p:nvPr/>
        </p:nvSpPr>
        <p:spPr>
          <a:xfrm>
            <a:off x="1325880" y="889844"/>
            <a:ext cx="9025128" cy="4480073"/>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3. Hybrid Integration:</a:t>
            </a:r>
          </a:p>
          <a:p>
            <a:pPr algn="just">
              <a:lnSpc>
                <a:spcPct val="150000"/>
              </a:lnSpc>
            </a:pPr>
            <a:r>
              <a:rPr lang="en-US" sz="1600" dirty="0">
                <a:latin typeface="Times New Roman" panose="02020603050405020304" pitchFamily="18" charset="0"/>
                <a:cs typeface="Times New Roman" panose="02020603050405020304" pitchFamily="18" charset="0"/>
              </a:rPr>
              <a:t>The hybrid method combines rule-based techniques and machine learning algorithms to leverage the strengths of both approaches: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Rule-Based Preprocessing</a:t>
            </a:r>
            <a:r>
              <a:rPr lang="en-US" sz="1600" dirty="0">
                <a:latin typeface="Times New Roman" panose="02020603050405020304" pitchFamily="18" charset="0"/>
                <a:cs typeface="Times New Roman" panose="02020603050405020304" pitchFamily="18" charset="0"/>
              </a:rPr>
              <a:t>: Use rule-based techniques for initial preprocessing steps, such as tokenization, </a:t>
            </a:r>
            <a:r>
              <a:rPr lang="en-US" sz="1600" dirty="0" err="1">
                <a:latin typeface="Times New Roman" panose="02020603050405020304" pitchFamily="18" charset="0"/>
                <a:cs typeface="Times New Roman" panose="02020603050405020304" pitchFamily="18" charset="0"/>
              </a:rPr>
              <a:t>stopword</a:t>
            </a:r>
            <a:r>
              <a:rPr lang="en-US" sz="1600" dirty="0">
                <a:latin typeface="Times New Roman" panose="02020603050405020304" pitchFamily="18" charset="0"/>
                <a:cs typeface="Times New Roman" panose="02020603050405020304" pitchFamily="18" charset="0"/>
              </a:rPr>
              <a:t> removal, and normalization.</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Machine Learning for Classification</a:t>
            </a:r>
            <a:r>
              <a:rPr lang="en-US" sz="1600" dirty="0">
                <a:latin typeface="Times New Roman" panose="02020603050405020304" pitchFamily="18" charset="0"/>
                <a:cs typeface="Times New Roman" panose="02020603050405020304" pitchFamily="18" charset="0"/>
              </a:rPr>
              <a:t>: Employ machine learning algorithms for sentiment classification, aspect identification, or opinion extraction tasks to handle complex patterns and improve accuracy.</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Rule Refinement with ML Insights</a:t>
            </a:r>
            <a:r>
              <a:rPr lang="en-US" sz="1600" dirty="0">
                <a:latin typeface="Times New Roman" panose="02020603050405020304" pitchFamily="18" charset="0"/>
                <a:cs typeface="Times New Roman" panose="02020603050405020304" pitchFamily="18" charset="0"/>
              </a:rPr>
              <a:t>: Refine rule-based components based on insights gained from machine learning models. For example, identify new sentiment expressions or aspects from the data that were not covered by existing rules.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Ensemble Approaches</a:t>
            </a:r>
            <a:r>
              <a:rPr lang="en-US" sz="1600" dirty="0">
                <a:latin typeface="Times New Roman" panose="02020603050405020304" pitchFamily="18" charset="0"/>
                <a:cs typeface="Times New Roman" panose="02020603050405020304" pitchFamily="18" charset="0"/>
              </a:rPr>
              <a:t>: Combine predictions from both rule-based and machine learning models using ensemble methods to improve overall performance.</a:t>
            </a:r>
          </a:p>
        </p:txBody>
      </p:sp>
    </p:spTree>
    <p:extLst>
      <p:ext uri="{BB962C8B-B14F-4D97-AF65-F5344CB8AC3E}">
        <p14:creationId xmlns:p14="http://schemas.microsoft.com/office/powerpoint/2010/main" val="1276090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17</a:t>
            </a:fld>
            <a:endParaRPr lang="en-IN"/>
          </a:p>
        </p:txBody>
      </p:sp>
      <p:sp>
        <p:nvSpPr>
          <p:cNvPr id="3" name="Rectangle 2"/>
          <p:cNvSpPr/>
          <p:nvPr/>
        </p:nvSpPr>
        <p:spPr>
          <a:xfrm>
            <a:off x="1344168" y="721465"/>
            <a:ext cx="8055864" cy="3785652"/>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4. Advanced Techniques:</a:t>
            </a:r>
          </a:p>
          <a:p>
            <a:pPr algn="just">
              <a:lnSpc>
                <a:spcPct val="150000"/>
              </a:lnSpc>
            </a:pPr>
            <a:r>
              <a:rPr lang="en-US" sz="1600" dirty="0">
                <a:latin typeface="Times New Roman" panose="02020603050405020304" pitchFamily="18" charset="0"/>
                <a:cs typeface="Times New Roman" panose="02020603050405020304" pitchFamily="18" charset="0"/>
              </a:rPr>
              <a:t>Some hybrid methods may incorporate advanced techniques to further enhance review mining:</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Deep Learning</a:t>
            </a:r>
            <a:r>
              <a:rPr lang="en-US" sz="1600" dirty="0">
                <a:latin typeface="Times New Roman" panose="02020603050405020304" pitchFamily="18" charset="0"/>
                <a:cs typeface="Times New Roman" panose="02020603050405020304" pitchFamily="18" charset="0"/>
              </a:rPr>
              <a:t>: Utilize deep learning architectures, such as Recurrent Neural Networks (RNNs) or Transformer models (e.g., BERT), for more sophisticated sentiment analysis and opinion extraction.</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Temporal Analysis</a:t>
            </a:r>
            <a:r>
              <a:rPr lang="en-US" sz="1600" dirty="0">
                <a:latin typeface="Times New Roman" panose="02020603050405020304" pitchFamily="18" charset="0"/>
                <a:cs typeface="Times New Roman" panose="02020603050405020304" pitchFamily="18" charset="0"/>
              </a:rPr>
              <a:t>: Integrate temporal analysis techniques to capture how opinions and sentiments change over time, allowing for dynamic insights into evolving trends.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Graph-Based Methods</a:t>
            </a:r>
            <a:r>
              <a:rPr lang="en-US" sz="1600" dirty="0">
                <a:latin typeface="Times New Roman" panose="02020603050405020304" pitchFamily="18" charset="0"/>
                <a:cs typeface="Times New Roman" panose="02020603050405020304" pitchFamily="18" charset="0"/>
              </a:rPr>
              <a:t>: Apply graph-based algorithms to analyze relationships between entities mentioned in reviews (e.g., products, features, users) and uncover hidden patterns or sentiments.</a:t>
            </a:r>
          </a:p>
        </p:txBody>
      </p:sp>
    </p:spTree>
    <p:extLst>
      <p:ext uri="{BB962C8B-B14F-4D97-AF65-F5344CB8AC3E}">
        <p14:creationId xmlns:p14="http://schemas.microsoft.com/office/powerpoint/2010/main" val="3320037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18</a:t>
            </a:fld>
            <a:endParaRPr lang="en-IN"/>
          </a:p>
        </p:txBody>
      </p:sp>
      <p:sp>
        <p:nvSpPr>
          <p:cNvPr id="3" name="Rectangle 2"/>
          <p:cNvSpPr/>
          <p:nvPr/>
        </p:nvSpPr>
        <p:spPr>
          <a:xfrm>
            <a:off x="1636776" y="445806"/>
            <a:ext cx="7242048" cy="4154984"/>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5. Real-World Applications:</a:t>
            </a:r>
          </a:p>
          <a:p>
            <a:pPr algn="just">
              <a:lnSpc>
                <a:spcPct val="150000"/>
              </a:lnSpc>
            </a:pPr>
            <a:r>
              <a:rPr lang="en-US" sz="1600" dirty="0">
                <a:latin typeface="Times New Roman" panose="02020603050405020304" pitchFamily="18" charset="0"/>
                <a:cs typeface="Times New Roman" panose="02020603050405020304" pitchFamily="18" charset="0"/>
              </a:rPr>
              <a:t>Hybrid methods for mining reviews have various practical applications across industries: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E-commerce</a:t>
            </a:r>
            <a:r>
              <a:rPr lang="en-US" sz="1600" dirty="0">
                <a:latin typeface="Times New Roman" panose="02020603050405020304" pitchFamily="18" charset="0"/>
                <a:cs typeface="Times New Roman" panose="02020603050405020304" pitchFamily="18" charset="0"/>
              </a:rPr>
              <a:t>: Analyzing product reviews to understand customer preferences, identify product strengths and weaknesses, and optimize product listings.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Hospitality</a:t>
            </a:r>
            <a:r>
              <a:rPr lang="en-US" sz="1600" dirty="0">
                <a:latin typeface="Times New Roman" panose="02020603050405020304" pitchFamily="18" charset="0"/>
                <a:cs typeface="Times New Roman" panose="02020603050405020304" pitchFamily="18" charset="0"/>
              </a:rPr>
              <a:t>: Mining hotel or restaurant reviews to assess service quality, identify areas for improvement, and respond to customer feedback.</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Healthcare</a:t>
            </a:r>
            <a:r>
              <a:rPr lang="en-US" sz="1600" dirty="0">
                <a:latin typeface="Times New Roman" panose="02020603050405020304" pitchFamily="18" charset="0"/>
                <a:cs typeface="Times New Roman" panose="02020603050405020304" pitchFamily="18" charset="0"/>
              </a:rPr>
              <a:t>: Extracting patient feedback from medical reviews to improve healthcare services, identify common issues, and enhance patient satisfaction.</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Market Research</a:t>
            </a:r>
            <a:r>
              <a:rPr lang="en-US" sz="1600" dirty="0">
                <a:latin typeface="Times New Roman" panose="02020603050405020304" pitchFamily="18" charset="0"/>
                <a:cs typeface="Times New Roman" panose="02020603050405020304" pitchFamily="18" charset="0"/>
              </a:rPr>
              <a:t>: Analyzing customer reviews and feedback to gain insights into market trends, competitor analysis, and consumer sentiment.</a:t>
            </a:r>
          </a:p>
        </p:txBody>
      </p:sp>
    </p:spTree>
    <p:extLst>
      <p:ext uri="{BB962C8B-B14F-4D97-AF65-F5344CB8AC3E}">
        <p14:creationId xmlns:p14="http://schemas.microsoft.com/office/powerpoint/2010/main" val="3040944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19</a:t>
            </a:fld>
            <a:endParaRPr lang="en-IN"/>
          </a:p>
        </p:txBody>
      </p:sp>
      <p:sp>
        <p:nvSpPr>
          <p:cNvPr id="3" name="Rectangle 2"/>
          <p:cNvSpPr/>
          <p:nvPr/>
        </p:nvSpPr>
        <p:spPr>
          <a:xfrm>
            <a:off x="1728216" y="1257175"/>
            <a:ext cx="7214616" cy="3416320"/>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Benefits of Hybrid Methods: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Improved Accuracy</a:t>
            </a:r>
            <a:r>
              <a:rPr lang="en-US" sz="1600" dirty="0">
                <a:latin typeface="Times New Roman" panose="02020603050405020304" pitchFamily="18" charset="0"/>
                <a:cs typeface="Times New Roman" panose="02020603050405020304" pitchFamily="18" charset="0"/>
              </a:rPr>
              <a:t>: By combining rule-based and machine learning approaches, hybrid methods can achieve higher accuracy in extracting opinions and sentiments from reviews.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Flexibility and Adaptability</a:t>
            </a:r>
            <a:r>
              <a:rPr lang="en-US" sz="1600" dirty="0">
                <a:latin typeface="Times New Roman" panose="02020603050405020304" pitchFamily="18" charset="0"/>
                <a:cs typeface="Times New Roman" panose="02020603050405020304" pitchFamily="18" charset="0"/>
              </a:rPr>
              <a:t>: Hybrid methods can adapt to different domains, languages, and review platforms by incorporating both rule-based and data-driven components.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Scalability</a:t>
            </a:r>
            <a:r>
              <a:rPr lang="en-US" sz="1600" dirty="0">
                <a:latin typeface="Times New Roman" panose="02020603050405020304" pitchFamily="18" charset="0"/>
                <a:cs typeface="Times New Roman" panose="02020603050405020304" pitchFamily="18" charset="0"/>
              </a:rPr>
              <a:t>: Leveraging machine learning allows hybrid methods to scale to large volumes of review data efficiently, enabling analysis of diverse datasets</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45439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p:cNvSpPr txBox="1"/>
          <p:nvPr/>
        </p:nvSpPr>
        <p:spPr>
          <a:xfrm>
            <a:off x="1110343" y="689854"/>
            <a:ext cx="10731286" cy="416011"/>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a:t>
            </a:r>
            <a:r>
              <a:rPr lang="en-US" sz="1600" dirty="0" smtClean="0">
                <a:latin typeface="Poppins"/>
                <a:cs typeface="Poppins"/>
              </a:rPr>
              <a:t>Methods of </a:t>
            </a:r>
            <a:r>
              <a:rPr lang="en-US" sz="1600" dirty="0" smtClean="0">
                <a:latin typeface="Poppins"/>
                <a:cs typeface="Poppins"/>
              </a:rPr>
              <a:t>Evaluation Metrics</a:t>
            </a:r>
            <a:endParaRPr lang="en-US" sz="1600" b="0" i="0" dirty="0">
              <a:effectLst/>
              <a:latin typeface="Poppins"/>
              <a:cs typeface="Poppins"/>
            </a:endParaRPr>
          </a:p>
        </p:txBody>
      </p:sp>
      <p:sp>
        <p:nvSpPr>
          <p:cNvPr id="7" name="Rounded Rectangle 17"/>
          <p:cNvSpPr/>
          <p:nvPr/>
        </p:nvSpPr>
        <p:spPr>
          <a:xfrm>
            <a:off x="3179897" y="1489905"/>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p:cNvSpPr txBox="1"/>
          <p:nvPr/>
        </p:nvSpPr>
        <p:spPr>
          <a:xfrm>
            <a:off x="1752600" y="2247855"/>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a:t>
            </a:r>
            <a:r>
              <a:rPr lang="en-US" sz="1600" spc="-40" dirty="0">
                <a:latin typeface="Arial" panose="020B0604020202020204" pitchFamily="34" charset="0"/>
                <a:cs typeface="Arial" panose="020B0604020202020204" pitchFamily="34" charset="0"/>
              </a:rPr>
              <a:t>the </a:t>
            </a:r>
            <a:r>
              <a:rPr lang="en-US" sz="1600" spc="-40" dirty="0" smtClean="0">
                <a:latin typeface="Arial" panose="020B0604020202020204" pitchFamily="34" charset="0"/>
                <a:cs typeface="Arial" panose="020B0604020202020204" pitchFamily="34" charset="0"/>
              </a:rPr>
              <a:t>methods of </a:t>
            </a:r>
            <a:r>
              <a:rPr lang="en-US" sz="1600" spc="-40" dirty="0" smtClean="0">
                <a:latin typeface="Arial" panose="020B0604020202020204" pitchFamily="34" charset="0"/>
                <a:cs typeface="Arial" panose="020B0604020202020204" pitchFamily="34" charset="0"/>
              </a:rPr>
              <a:t>Evaluation metrics</a:t>
            </a:r>
            <a:endParaRPr lang="en-IN" sz="1600" dirty="0">
              <a:latin typeface="Arial" panose="020B0604020202020204" pitchFamily="34" charset="0"/>
              <a:cs typeface="Arial" panose="020B0604020202020204" pitchFamily="34" charset="0"/>
            </a:endParaRPr>
          </a:p>
          <a:p>
            <a:pPr marL="342900" indent="-342900">
              <a:buAutoNum type="arabicPeriod"/>
            </a:pPr>
            <a:r>
              <a:rPr lang="en-US" sz="1600" b="0" i="0" dirty="0">
                <a:effectLst/>
                <a:latin typeface="Arial" panose="020B0604020202020204" pitchFamily="34" charset="0"/>
              </a:rPr>
              <a:t>Describe the </a:t>
            </a:r>
            <a:r>
              <a:rPr lang="en-US" sz="1600" dirty="0" smtClean="0">
                <a:latin typeface="Arial" panose="020B0604020202020204" pitchFamily="34" charset="0"/>
              </a:rPr>
              <a:t>methods with an example</a:t>
            </a:r>
            <a:endParaRPr lang="en-US" sz="1600" b="0" i="0" dirty="0">
              <a:effectLst/>
              <a:latin typeface="Arial" panose="020B0604020202020204" pitchFamily="34" charset="0"/>
            </a:endParaRPr>
          </a:p>
          <a:p>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p:cNvSpPr/>
          <p:nvPr/>
        </p:nvSpPr>
        <p:spPr>
          <a:xfrm>
            <a:off x="4007697" y="398941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4400" y="4765771"/>
            <a:ext cx="914400" cy="914400"/>
          </a:xfrm>
          <a:prstGeom prst="rect">
            <a:avLst/>
          </a:prstGeom>
        </p:spPr>
      </p:pic>
      <p:sp>
        <p:nvSpPr>
          <p:cNvPr id="37" name="TextBox 36"/>
          <p:cNvSpPr txBox="1"/>
          <p:nvPr/>
        </p:nvSpPr>
        <p:spPr>
          <a:xfrm>
            <a:off x="1752600" y="4561251"/>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p>
          <a:p>
            <a:pPr marL="342900" indent="-342900">
              <a:buAutoNum type="arabicPeriod"/>
            </a:pPr>
            <a:r>
              <a:rPr lang="en-US" sz="1600" b="0" i="0" dirty="0">
                <a:effectLst/>
                <a:latin typeface="Arial" panose="020B0604020202020204" pitchFamily="34" charset="0"/>
              </a:rPr>
              <a:t>Define </a:t>
            </a:r>
            <a:r>
              <a:rPr lang="en-US" sz="1600" dirty="0" smtClean="0">
                <a:latin typeface="Arial" panose="020B0604020202020204" pitchFamily="34" charset="0"/>
              </a:rPr>
              <a:t>evaluation metrics</a:t>
            </a:r>
            <a:r>
              <a:rPr lang="en-US" sz="1600" dirty="0" smtClean="0">
                <a:latin typeface="Arial" panose="020B0604020202020204" pitchFamily="34" charset="0"/>
              </a:rPr>
              <a:t> </a:t>
            </a:r>
            <a:r>
              <a:rPr lang="en-US" sz="1600" dirty="0" smtClean="0">
                <a:latin typeface="Arial" panose="020B0604020202020204" pitchFamily="34" charset="0"/>
              </a:rPr>
              <a:t>methods</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Describe </a:t>
            </a:r>
            <a:r>
              <a:rPr lang="en-US" sz="1600" spc="-40" dirty="0">
                <a:latin typeface="Arial" panose="020B0604020202020204" pitchFamily="34" charset="0"/>
                <a:cs typeface="Arial" panose="020B0604020202020204" pitchFamily="34" charset="0"/>
              </a:rPr>
              <a:t>the </a:t>
            </a:r>
            <a:r>
              <a:rPr lang="en-US" sz="1600" spc="-40" dirty="0" smtClean="0">
                <a:latin typeface="Arial" panose="020B0604020202020204" pitchFamily="34" charset="0"/>
                <a:cs typeface="Arial" panose="020B0604020202020204" pitchFamily="34" charset="0"/>
              </a:rPr>
              <a:t>evaluation metrics </a:t>
            </a:r>
            <a:r>
              <a:rPr lang="en-US" sz="1600" spc="-40" dirty="0" smtClean="0">
                <a:latin typeface="Arial" panose="020B0604020202020204" pitchFamily="34" charset="0"/>
                <a:cs typeface="Arial" panose="020B0604020202020204" pitchFamily="34" charset="0"/>
              </a:rPr>
              <a:t>methods </a:t>
            </a:r>
            <a:r>
              <a:rPr lang="en-US" sz="1600" spc="-40" dirty="0">
                <a:latin typeface="Arial" panose="020B0604020202020204" pitchFamily="34" charset="0"/>
                <a:cs typeface="Arial" panose="020B0604020202020204" pitchFamily="34" charset="0"/>
              </a:rPr>
              <a:t>with an example</a:t>
            </a:r>
            <a:endParaRPr lang="en-US" sz="1600" b="0" i="0" dirty="0">
              <a:effectLst/>
              <a:latin typeface="Arial" panose="020B0604020202020204" pitchFamily="34" charset="0"/>
              <a:cs typeface="Arial" panose="020B0604020202020204" pitchFamily="34" charset="0"/>
            </a:endParaRPr>
          </a:p>
          <a:p>
            <a:pPr marL="342900" indent="-342900">
              <a:buAutoNum type="arabicPeriod"/>
            </a:pPr>
            <a:endParaRPr lang="en-US" sz="1600" dirty="0">
              <a:latin typeface="Poppins" panose="00000500000000000000" pitchFamily="2" charset="0"/>
              <a:cs typeface="Poppins" panose="000005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20</a:t>
            </a:fld>
            <a:endParaRPr lang="en-IN"/>
          </a:p>
        </p:txBody>
      </p:sp>
      <p:sp>
        <p:nvSpPr>
          <p:cNvPr id="3" name="Rectangle 2"/>
          <p:cNvSpPr/>
          <p:nvPr/>
        </p:nvSpPr>
        <p:spPr>
          <a:xfrm>
            <a:off x="2642490" y="1648918"/>
            <a:ext cx="6096000" cy="2308324"/>
          </a:xfrm>
          <a:prstGeom prst="rect">
            <a:avLst/>
          </a:prstGeom>
        </p:spPr>
        <p:txBody>
          <a:bodyPr>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Temporal opinion mining refers to the process of analyzing opinions, sentiments, and trends expressed in textual data over time. This specialized field of opinion mining focuses on understanding how opinions evolve, sentiments change, and trends emerge in temporal sequences of data, such as customer reviews, social media posts, news articles, and other forms of text.</a:t>
            </a:r>
            <a:endParaRPr lang="en-IN" sz="1600" dirty="0">
              <a:latin typeface="Times New Roman" panose="02020603050405020304" pitchFamily="18" charset="0"/>
              <a:cs typeface="Times New Roman" panose="02020603050405020304" pitchFamily="18" charset="0"/>
            </a:endParaRPr>
          </a:p>
        </p:txBody>
      </p:sp>
      <p:sp>
        <p:nvSpPr>
          <p:cNvPr id="5" name="Rounded Rectangle 17"/>
          <p:cNvSpPr/>
          <p:nvPr/>
        </p:nvSpPr>
        <p:spPr>
          <a:xfrm>
            <a:off x="3374261" y="538203"/>
            <a:ext cx="3438019"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smtClean="0"/>
          </a:p>
          <a:p>
            <a:r>
              <a:rPr lang="en-US" sz="2000" dirty="0"/>
              <a:t>Temporal opinion mining </a:t>
            </a:r>
            <a:endParaRPr lang="en-IN" sz="2000" dirty="0"/>
          </a:p>
          <a:p>
            <a:endParaRPr lang="en-IN" sz="2000" dirty="0"/>
          </a:p>
        </p:txBody>
      </p:sp>
    </p:spTree>
    <p:extLst>
      <p:ext uri="{BB962C8B-B14F-4D97-AF65-F5344CB8AC3E}">
        <p14:creationId xmlns:p14="http://schemas.microsoft.com/office/powerpoint/2010/main" val="180282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21</a:t>
            </a:fld>
            <a:endParaRPr lang="en-IN"/>
          </a:p>
        </p:txBody>
      </p:sp>
      <p:sp>
        <p:nvSpPr>
          <p:cNvPr id="3" name="Rectangle 2"/>
          <p:cNvSpPr/>
          <p:nvPr/>
        </p:nvSpPr>
        <p:spPr>
          <a:xfrm>
            <a:off x="1243584" y="603504"/>
            <a:ext cx="9381744" cy="4849404"/>
          </a:xfrm>
          <a:prstGeom prst="rect">
            <a:avLst/>
          </a:prstGeom>
        </p:spPr>
        <p:txBody>
          <a:bodyPr wrap="square">
            <a:spAutoFit/>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rPr>
              <a:t>overview of the key components, techniques, and applications of temporal opinion mining:</a:t>
            </a:r>
          </a:p>
          <a:p>
            <a:pPr algn="just">
              <a:lnSpc>
                <a:spcPct val="150000"/>
              </a:lnSpc>
            </a:pPr>
            <a:r>
              <a:rPr lang="en-US" sz="1600" b="1" dirty="0">
                <a:latin typeface="Times New Roman" panose="02020603050405020304" pitchFamily="18" charset="0"/>
                <a:cs typeface="Times New Roman" panose="02020603050405020304" pitchFamily="18" charset="0"/>
              </a:rPr>
              <a:t>1. Temporal Data Analysis: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Time-Series Data</a:t>
            </a:r>
            <a:r>
              <a:rPr lang="en-US" sz="1600" dirty="0">
                <a:latin typeface="Times New Roman" panose="02020603050405020304" pitchFamily="18" charset="0"/>
                <a:cs typeface="Times New Roman" panose="02020603050405020304" pitchFamily="18" charset="0"/>
              </a:rPr>
              <a:t>: Temporal opinion mining involves analyzing time-series data, where each data point corresponds to a specific time period (e.g., day, week, month).</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Temporal Segmentation</a:t>
            </a:r>
            <a:r>
              <a:rPr lang="en-US" sz="1600" dirty="0">
                <a:latin typeface="Times New Roman" panose="02020603050405020304" pitchFamily="18" charset="0"/>
                <a:cs typeface="Times New Roman" panose="02020603050405020304" pitchFamily="18" charset="0"/>
              </a:rPr>
              <a:t>: The data is segmented into discrete time intervals to facilitate analysis, such as daily, weekly, or monthly segments.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Temporal Trends</a:t>
            </a:r>
            <a:r>
              <a:rPr lang="en-US" sz="1600" dirty="0">
                <a:latin typeface="Times New Roman" panose="02020603050405020304" pitchFamily="18" charset="0"/>
                <a:cs typeface="Times New Roman" panose="02020603050405020304" pitchFamily="18" charset="0"/>
              </a:rPr>
              <a:t>: Analysis involves identifying trends, patterns, and fluctuations in opinion and sentiment over different time periods.</a:t>
            </a:r>
          </a:p>
          <a:p>
            <a:pPr algn="just">
              <a:lnSpc>
                <a:spcPct val="150000"/>
              </a:lnSpc>
            </a:pPr>
            <a:r>
              <a:rPr lang="en-US" sz="1600" b="1" dirty="0">
                <a:latin typeface="Times New Roman" panose="02020603050405020304" pitchFamily="18" charset="0"/>
                <a:cs typeface="Times New Roman" panose="02020603050405020304" pitchFamily="18" charset="0"/>
              </a:rPr>
              <a:t>2. Opinion Extraction and Sentiment Analysis: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Opinion Detection</a:t>
            </a:r>
            <a:r>
              <a:rPr lang="en-US" sz="1600" dirty="0">
                <a:latin typeface="Times New Roman" panose="02020603050405020304" pitchFamily="18" charset="0"/>
                <a:cs typeface="Times New Roman" panose="02020603050405020304" pitchFamily="18" charset="0"/>
              </a:rPr>
              <a:t>: Identify opinion expressions, sentiment-bearing words, and phrases within the text.</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Sentiment Classification</a:t>
            </a:r>
            <a:r>
              <a:rPr lang="en-US" sz="1600" dirty="0">
                <a:latin typeface="Times New Roman" panose="02020603050405020304" pitchFamily="18" charset="0"/>
                <a:cs typeface="Times New Roman" panose="02020603050405020304" pitchFamily="18" charset="0"/>
              </a:rPr>
              <a:t>: Determine the polarity (positive, negative, neutral) of opinions expressed in the text.</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Aspect-Based Sentiment Analysis</a:t>
            </a:r>
            <a:r>
              <a:rPr lang="en-US" sz="1600" dirty="0">
                <a:latin typeface="Times New Roman" panose="02020603050405020304" pitchFamily="18" charset="0"/>
                <a:cs typeface="Times New Roman" panose="02020603050405020304" pitchFamily="18" charset="0"/>
              </a:rPr>
              <a:t>: Analyze opinions and sentiments at a more granular level, focusing on specific aspects or entities mentioned in the text (e.g., product features, service attributes).</a:t>
            </a:r>
          </a:p>
        </p:txBody>
      </p:sp>
    </p:spTree>
    <p:extLst>
      <p:ext uri="{BB962C8B-B14F-4D97-AF65-F5344CB8AC3E}">
        <p14:creationId xmlns:p14="http://schemas.microsoft.com/office/powerpoint/2010/main" val="1632808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22</a:t>
            </a:fld>
            <a:endParaRPr lang="en-IN"/>
          </a:p>
        </p:txBody>
      </p:sp>
      <p:sp>
        <p:nvSpPr>
          <p:cNvPr id="3" name="Rectangle 2"/>
          <p:cNvSpPr/>
          <p:nvPr/>
        </p:nvSpPr>
        <p:spPr>
          <a:xfrm>
            <a:off x="630936" y="985945"/>
            <a:ext cx="10533888" cy="4524315"/>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3. Temporal Sentiment Analysis: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Sentiment Trends</a:t>
            </a:r>
            <a:r>
              <a:rPr lang="en-US" sz="1600" dirty="0">
                <a:latin typeface="Times New Roman" panose="02020603050405020304" pitchFamily="18" charset="0"/>
                <a:cs typeface="Times New Roman" panose="02020603050405020304" pitchFamily="18" charset="0"/>
              </a:rPr>
              <a:t>: Track sentiment trends over time to understand how opinions evolve and sentiments change.</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Sentiment Drift Detection</a:t>
            </a:r>
            <a:r>
              <a:rPr lang="en-US" sz="1600" dirty="0">
                <a:latin typeface="Times New Roman" panose="02020603050405020304" pitchFamily="18" charset="0"/>
                <a:cs typeface="Times New Roman" panose="02020603050405020304" pitchFamily="18" charset="0"/>
              </a:rPr>
              <a:t>: Identify significant shifts or drifts in sentiment patterns over different time intervals.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Change Point Detection</a:t>
            </a:r>
            <a:r>
              <a:rPr lang="en-US" sz="1600" dirty="0">
                <a:latin typeface="Times New Roman" panose="02020603050405020304" pitchFamily="18" charset="0"/>
                <a:cs typeface="Times New Roman" panose="02020603050405020304" pitchFamily="18" charset="0"/>
              </a:rPr>
              <a:t>: Detect time points where there are abrupt changes or transitions in sentiment.</a:t>
            </a:r>
          </a:p>
          <a:p>
            <a:pPr algn="just">
              <a:lnSpc>
                <a:spcPct val="150000"/>
              </a:lnSpc>
            </a:pPr>
            <a:r>
              <a:rPr lang="en-US" sz="1600" b="1" dirty="0">
                <a:latin typeface="Times New Roman" panose="02020603050405020304" pitchFamily="18" charset="0"/>
                <a:cs typeface="Times New Roman" panose="02020603050405020304" pitchFamily="18" charset="0"/>
              </a:rPr>
              <a:t>4. Techniques for Temporal Opinion Mining:</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Time-Series Analysis</a:t>
            </a:r>
            <a:r>
              <a:rPr lang="en-US" sz="1600" dirty="0">
                <a:latin typeface="Times New Roman" panose="02020603050405020304" pitchFamily="18" charset="0"/>
                <a:cs typeface="Times New Roman" panose="02020603050405020304" pitchFamily="18" charset="0"/>
              </a:rPr>
              <a:t>: Apply statistical methods and techniques for analyzing time-series data, such as moving averages, trend analysis, and seasonality detection.</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Dynamic Topic Modeling</a:t>
            </a:r>
            <a:r>
              <a:rPr lang="en-US" sz="1600" dirty="0">
                <a:latin typeface="Times New Roman" panose="02020603050405020304" pitchFamily="18" charset="0"/>
                <a:cs typeface="Times New Roman" panose="02020603050405020304" pitchFamily="18" charset="0"/>
              </a:rPr>
              <a:t>: Extend topic modeling approaches (e.g., Latent </a:t>
            </a:r>
            <a:r>
              <a:rPr lang="en-US" sz="1600" dirty="0" err="1">
                <a:latin typeface="Times New Roman" panose="02020603050405020304" pitchFamily="18" charset="0"/>
                <a:cs typeface="Times New Roman" panose="02020603050405020304" pitchFamily="18" charset="0"/>
              </a:rPr>
              <a:t>Dirichlet</a:t>
            </a:r>
            <a:r>
              <a:rPr lang="en-US" sz="1600" dirty="0">
                <a:latin typeface="Times New Roman" panose="02020603050405020304" pitchFamily="18" charset="0"/>
                <a:cs typeface="Times New Roman" panose="02020603050405020304" pitchFamily="18" charset="0"/>
              </a:rPr>
              <a:t> Allocation) to capture how topics and sentiments evolve over time.</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Event Detection</a:t>
            </a:r>
            <a:r>
              <a:rPr lang="en-US" sz="1600" dirty="0">
                <a:latin typeface="Times New Roman" panose="02020603050405020304" pitchFamily="18" charset="0"/>
                <a:cs typeface="Times New Roman" panose="02020603050405020304" pitchFamily="18" charset="0"/>
              </a:rPr>
              <a:t>: Identify significant events or occurrences from temporal data that may influence opinions and sentiments.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Temporal Pattern Recognition</a:t>
            </a:r>
            <a:r>
              <a:rPr lang="en-US" sz="1600" dirty="0">
                <a:latin typeface="Times New Roman" panose="02020603050405020304" pitchFamily="18" charset="0"/>
                <a:cs typeface="Times New Roman" panose="02020603050405020304" pitchFamily="18" charset="0"/>
              </a:rPr>
              <a:t>: Use machine learning algorithms to recognize temporal patterns and trends in sentiment data</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207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23</a:t>
            </a:fld>
            <a:endParaRPr lang="en-IN"/>
          </a:p>
        </p:txBody>
      </p:sp>
      <p:sp>
        <p:nvSpPr>
          <p:cNvPr id="3" name="Rectangle 2"/>
          <p:cNvSpPr/>
          <p:nvPr/>
        </p:nvSpPr>
        <p:spPr>
          <a:xfrm>
            <a:off x="1335024" y="890951"/>
            <a:ext cx="8778240" cy="4154984"/>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5. Applications of Temporal Opinion Mining:</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Product and Service Reviews</a:t>
            </a:r>
            <a:r>
              <a:rPr lang="en-US" sz="1600" dirty="0">
                <a:latin typeface="Times New Roman" panose="02020603050405020304" pitchFamily="18" charset="0"/>
                <a:cs typeface="Times New Roman" panose="02020603050405020304" pitchFamily="18" charset="0"/>
              </a:rPr>
              <a:t>: Analyze customer reviews over time to track product satisfaction, identify emerging issues, and monitor changes in sentiment.</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Social Media Monitoring</a:t>
            </a:r>
            <a:r>
              <a:rPr lang="en-US" sz="1600" dirty="0">
                <a:latin typeface="Times New Roman" panose="02020603050405020304" pitchFamily="18" charset="0"/>
                <a:cs typeface="Times New Roman" panose="02020603050405020304" pitchFamily="18" charset="0"/>
              </a:rPr>
              <a:t>: Monitor sentiments expressed on social media platforms to understand public opinion, track brand reputation, and detect emerging trends.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Financial Markets</a:t>
            </a:r>
            <a:r>
              <a:rPr lang="en-US" sz="1600" dirty="0">
                <a:latin typeface="Times New Roman" panose="02020603050405020304" pitchFamily="18" charset="0"/>
                <a:cs typeface="Times New Roman" panose="02020603050405020304" pitchFamily="18" charset="0"/>
              </a:rPr>
              <a:t>: Analyze sentiment data from financial news and social media to predict market movements, assess investor sentiment, and identify trading opportunities.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Healthcare</a:t>
            </a:r>
            <a:r>
              <a:rPr lang="en-US" sz="1600" dirty="0">
                <a:latin typeface="Times New Roman" panose="02020603050405020304" pitchFamily="18" charset="0"/>
                <a:cs typeface="Times New Roman" panose="02020603050405020304" pitchFamily="18" charset="0"/>
              </a:rPr>
              <a:t>: Analyze patient feedback and medical reviews over time to evaluate healthcare services, monitor patient satisfaction, and identify areas for improvement.</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Political Analysis</a:t>
            </a:r>
            <a:r>
              <a:rPr lang="en-US" sz="1600" dirty="0">
                <a:latin typeface="Times New Roman" panose="02020603050405020304" pitchFamily="18" charset="0"/>
                <a:cs typeface="Times New Roman" panose="02020603050405020304" pitchFamily="18" charset="0"/>
              </a:rPr>
              <a:t>: Track public opinion and sentiment towards political candidates, parties, and policies over the course of an election campaign or legislative period.</a:t>
            </a:r>
          </a:p>
        </p:txBody>
      </p:sp>
    </p:spTree>
    <p:extLst>
      <p:ext uri="{BB962C8B-B14F-4D97-AF65-F5344CB8AC3E}">
        <p14:creationId xmlns:p14="http://schemas.microsoft.com/office/powerpoint/2010/main" val="2075369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24</a:t>
            </a:fld>
            <a:endParaRPr lang="en-IN"/>
          </a:p>
        </p:txBody>
      </p:sp>
      <p:sp>
        <p:nvSpPr>
          <p:cNvPr id="4" name="Rectangle 3"/>
          <p:cNvSpPr/>
          <p:nvPr/>
        </p:nvSpPr>
        <p:spPr>
          <a:xfrm>
            <a:off x="1152144" y="1638433"/>
            <a:ext cx="9125712" cy="1894749"/>
          </a:xfrm>
          <a:prstGeom prst="rect">
            <a:avLst/>
          </a:prstGeom>
        </p:spPr>
        <p:txBody>
          <a:bodyPr wrap="square">
            <a:spAutoFit/>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The temporality process refers to the systematic analysis and understanding of temporal aspects within data, particularly in the context of temporal data mining, temporal databases, and temporal reasoning. In the context of opinion mining and sentiment analysis, the temporality process involves examining how opinions and sentiments evolve, change, or persist over time. Here's a breakdown of the key components of the temporality process:</a:t>
            </a:r>
            <a:endParaRPr lang="en-IN" sz="1600" dirty="0">
              <a:latin typeface="Times New Roman" panose="02020603050405020304" pitchFamily="18" charset="0"/>
              <a:cs typeface="Times New Roman" panose="02020603050405020304" pitchFamily="18" charset="0"/>
            </a:endParaRPr>
          </a:p>
        </p:txBody>
      </p:sp>
      <p:sp>
        <p:nvSpPr>
          <p:cNvPr id="5" name="Rounded Rectangle 17"/>
          <p:cNvSpPr/>
          <p:nvPr/>
        </p:nvSpPr>
        <p:spPr>
          <a:xfrm>
            <a:off x="3639437" y="580352"/>
            <a:ext cx="2999107"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smtClean="0">
              <a:solidFill>
                <a:schemeClr val="bg1"/>
              </a:solidFill>
            </a:endParaRPr>
          </a:p>
          <a:p>
            <a:r>
              <a:rPr lang="en-IN" sz="2000" dirty="0">
                <a:solidFill>
                  <a:schemeClr val="bg1"/>
                </a:solidFill>
                <a:latin typeface="Arial" panose="020B0604020202020204" pitchFamily="34" charset="0"/>
              </a:rPr>
              <a:t>Temporality Process</a:t>
            </a:r>
            <a:endParaRPr lang="en-IN"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287643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25</a:t>
            </a:fld>
            <a:endParaRPr lang="en-IN"/>
          </a:p>
        </p:txBody>
      </p:sp>
      <p:sp>
        <p:nvSpPr>
          <p:cNvPr id="3" name="Rectangle 2"/>
          <p:cNvSpPr/>
          <p:nvPr/>
        </p:nvSpPr>
        <p:spPr>
          <a:xfrm>
            <a:off x="1362456" y="278875"/>
            <a:ext cx="8961120" cy="5632311"/>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1. Temporal Data Representation:</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Timestamps</a:t>
            </a:r>
            <a:r>
              <a:rPr lang="en-US" sz="1600" dirty="0">
                <a:latin typeface="Times New Roman" panose="02020603050405020304" pitchFamily="18" charset="0"/>
                <a:cs typeface="Times New Roman" panose="02020603050405020304" pitchFamily="18" charset="0"/>
              </a:rPr>
              <a:t>: Temporal data includes timestamps indicating when each data point was collected or recorded.</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Time Intervals</a:t>
            </a:r>
            <a:r>
              <a:rPr lang="en-US" sz="1600" dirty="0">
                <a:latin typeface="Times New Roman" panose="02020603050405020304" pitchFamily="18" charset="0"/>
                <a:cs typeface="Times New Roman" panose="02020603050405020304" pitchFamily="18" charset="0"/>
              </a:rPr>
              <a:t>: Data may be organized into discrete time intervals, such as seconds, minutes, hours, days, weeks, months, or years.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Duration</a:t>
            </a:r>
            <a:r>
              <a:rPr lang="en-US" sz="1600" dirty="0">
                <a:latin typeface="Times New Roman" panose="02020603050405020304" pitchFamily="18" charset="0"/>
                <a:cs typeface="Times New Roman" panose="02020603050405020304" pitchFamily="18" charset="0"/>
              </a:rPr>
              <a:t>: Some temporal data may include information about the duration or lifespan of events or entities.</a:t>
            </a:r>
          </a:p>
          <a:p>
            <a:pPr algn="just">
              <a:lnSpc>
                <a:spcPct val="150000"/>
              </a:lnSpc>
            </a:pPr>
            <a:r>
              <a:rPr lang="en-US" sz="1600" b="1" dirty="0">
                <a:latin typeface="Times New Roman" panose="02020603050405020304" pitchFamily="18" charset="0"/>
                <a:cs typeface="Times New Roman" panose="02020603050405020304" pitchFamily="18" charset="0"/>
              </a:rPr>
              <a:t>2. Temporal Analysis Techniques: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Time-Series Analysis</a:t>
            </a:r>
            <a:r>
              <a:rPr lang="en-US" sz="1600" dirty="0">
                <a:latin typeface="Times New Roman" panose="02020603050405020304" pitchFamily="18" charset="0"/>
                <a:cs typeface="Times New Roman" panose="02020603050405020304" pitchFamily="18" charset="0"/>
              </a:rPr>
              <a:t>: Analyze the sequential order of data points over time to identify trends, patterns, and fluctuations.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Temporal Segmentation</a:t>
            </a:r>
            <a:r>
              <a:rPr lang="en-US" sz="1600" dirty="0">
                <a:latin typeface="Times New Roman" panose="02020603050405020304" pitchFamily="18" charset="0"/>
                <a:cs typeface="Times New Roman" panose="02020603050405020304" pitchFamily="18" charset="0"/>
              </a:rPr>
              <a:t>: Divide temporal data into meaningful segments or intervals for analysis.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Temporal Aggregation</a:t>
            </a:r>
            <a:r>
              <a:rPr lang="en-US" sz="1600" dirty="0">
                <a:latin typeface="Times New Roman" panose="02020603050405020304" pitchFamily="18" charset="0"/>
                <a:cs typeface="Times New Roman" panose="02020603050405020304" pitchFamily="18" charset="0"/>
              </a:rPr>
              <a:t>: Aggregate data over different time intervals to summarize trends or patterns at various temporal resolutions.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Seasonality Detection</a:t>
            </a:r>
            <a:r>
              <a:rPr lang="en-US" sz="1600" dirty="0">
                <a:latin typeface="Times New Roman" panose="02020603050405020304" pitchFamily="18" charset="0"/>
                <a:cs typeface="Times New Roman" panose="02020603050405020304" pitchFamily="18" charset="0"/>
              </a:rPr>
              <a:t>: Identify recurring patterns or cycles within temporal data, such as daily, weekly, or seasonal variations.</a:t>
            </a:r>
          </a:p>
        </p:txBody>
      </p:sp>
    </p:spTree>
    <p:extLst>
      <p:ext uri="{BB962C8B-B14F-4D97-AF65-F5344CB8AC3E}">
        <p14:creationId xmlns:p14="http://schemas.microsoft.com/office/powerpoint/2010/main" val="2579601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26</a:t>
            </a:fld>
            <a:endParaRPr lang="en-IN"/>
          </a:p>
        </p:txBody>
      </p:sp>
      <p:sp>
        <p:nvSpPr>
          <p:cNvPr id="3" name="Rectangle 2"/>
          <p:cNvSpPr/>
          <p:nvPr/>
        </p:nvSpPr>
        <p:spPr>
          <a:xfrm>
            <a:off x="2252472" y="252443"/>
            <a:ext cx="8061960" cy="5262979"/>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3. Temporal Opinion Mining:</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Sentiment Trends</a:t>
            </a:r>
            <a:r>
              <a:rPr lang="en-US" sz="1600" dirty="0">
                <a:latin typeface="Times New Roman" panose="02020603050405020304" pitchFamily="18" charset="0"/>
                <a:cs typeface="Times New Roman" panose="02020603050405020304" pitchFamily="18" charset="0"/>
              </a:rPr>
              <a:t>: Analyze how opinions and sentiments change or evolve over time by tracking sentiment patterns and trends.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Sentiment Drift Detection</a:t>
            </a:r>
            <a:r>
              <a:rPr lang="en-US" sz="1600" dirty="0">
                <a:latin typeface="Times New Roman" panose="02020603050405020304" pitchFamily="18" charset="0"/>
                <a:cs typeface="Times New Roman" panose="02020603050405020304" pitchFamily="18" charset="0"/>
              </a:rPr>
              <a:t>: Identify significant shifts or changes in sentiment over different time periods.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Longitudinal Analysis</a:t>
            </a:r>
            <a:r>
              <a:rPr lang="en-US" sz="1600" dirty="0">
                <a:latin typeface="Times New Roman" panose="02020603050405020304" pitchFamily="18" charset="0"/>
                <a:cs typeface="Times New Roman" panose="02020603050405020304" pitchFamily="18" charset="0"/>
              </a:rPr>
              <a:t>: Study the longitudinal effects of temporal factors on opinions and sentiments, such as the impact of events, trends, or seasonality.</a:t>
            </a:r>
          </a:p>
          <a:p>
            <a:pPr algn="just">
              <a:lnSpc>
                <a:spcPct val="150000"/>
              </a:lnSpc>
            </a:pPr>
            <a:r>
              <a:rPr lang="en-US" sz="1600" b="1" dirty="0">
                <a:latin typeface="Times New Roman" panose="02020603050405020304" pitchFamily="18" charset="0"/>
                <a:cs typeface="Times New Roman" panose="02020603050405020304" pitchFamily="18" charset="0"/>
              </a:rPr>
              <a:t>4. Temporal Reasoning:</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Causal Inference</a:t>
            </a:r>
            <a:r>
              <a:rPr lang="en-US" sz="1600" dirty="0">
                <a:latin typeface="Times New Roman" panose="02020603050405020304" pitchFamily="18" charset="0"/>
                <a:cs typeface="Times New Roman" panose="02020603050405020304" pitchFamily="18" charset="0"/>
              </a:rPr>
              <a:t>: Investigate causal relationships between temporal factors and changes in opinions or sentiments.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Temporal Logic</a:t>
            </a:r>
            <a:r>
              <a:rPr lang="en-US" sz="1600" dirty="0">
                <a:latin typeface="Times New Roman" panose="02020603050405020304" pitchFamily="18" charset="0"/>
                <a:cs typeface="Times New Roman" panose="02020603050405020304" pitchFamily="18" charset="0"/>
              </a:rPr>
              <a:t>: Apply temporal logic formalisms to reason about temporal relationships and constraints within data.</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Temporal Abstraction</a:t>
            </a:r>
            <a:r>
              <a:rPr lang="en-US" sz="1600" dirty="0">
                <a:latin typeface="Times New Roman" panose="02020603050405020304" pitchFamily="18" charset="0"/>
                <a:cs typeface="Times New Roman" panose="02020603050405020304" pitchFamily="18" charset="0"/>
              </a:rPr>
              <a:t>: Abstract temporal data into higher-level representations to facilitate reasoning and analysis.</a:t>
            </a:r>
          </a:p>
        </p:txBody>
      </p:sp>
    </p:spTree>
    <p:extLst>
      <p:ext uri="{BB962C8B-B14F-4D97-AF65-F5344CB8AC3E}">
        <p14:creationId xmlns:p14="http://schemas.microsoft.com/office/powerpoint/2010/main" val="3254373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27</a:t>
            </a:fld>
            <a:endParaRPr lang="en-IN"/>
          </a:p>
        </p:txBody>
      </p:sp>
      <p:sp>
        <p:nvSpPr>
          <p:cNvPr id="3" name="Rectangle 2"/>
          <p:cNvSpPr/>
          <p:nvPr/>
        </p:nvSpPr>
        <p:spPr>
          <a:xfrm>
            <a:off x="1371600" y="197346"/>
            <a:ext cx="10122408" cy="5262979"/>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5. Temporal Visualization:</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Time-Series Plots</a:t>
            </a:r>
            <a:r>
              <a:rPr lang="en-US" sz="1600" dirty="0">
                <a:latin typeface="Times New Roman" panose="02020603050405020304" pitchFamily="18" charset="0"/>
                <a:cs typeface="Times New Roman" panose="02020603050405020304" pitchFamily="18" charset="0"/>
              </a:rPr>
              <a:t>: Visualize temporal data using time-series plots to depict trends, patterns, and changes over time.</a:t>
            </a:r>
          </a:p>
          <a:p>
            <a:pPr algn="just">
              <a:lnSpc>
                <a:spcPct val="150000"/>
              </a:lnSpc>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Heatmaps</a:t>
            </a:r>
            <a:r>
              <a:rPr lang="en-US" sz="1600" dirty="0">
                <a:latin typeface="Times New Roman" panose="02020603050405020304" pitchFamily="18" charset="0"/>
                <a:cs typeface="Times New Roman" panose="02020603050405020304" pitchFamily="18" charset="0"/>
              </a:rPr>
              <a:t>: Display temporal data using </a:t>
            </a:r>
            <a:r>
              <a:rPr lang="en-US" sz="1600" dirty="0" err="1">
                <a:latin typeface="Times New Roman" panose="02020603050405020304" pitchFamily="18" charset="0"/>
                <a:cs typeface="Times New Roman" panose="02020603050405020304" pitchFamily="18" charset="0"/>
              </a:rPr>
              <a:t>heatmaps</a:t>
            </a:r>
            <a:r>
              <a:rPr lang="en-US" sz="1600" dirty="0">
                <a:latin typeface="Times New Roman" panose="02020603050405020304" pitchFamily="18" charset="0"/>
                <a:cs typeface="Times New Roman" panose="02020603050405020304" pitchFamily="18" charset="0"/>
              </a:rPr>
              <a:t> to visualize variations or distributions across different time intervals.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Temporal Networks</a:t>
            </a:r>
            <a:r>
              <a:rPr lang="en-US" sz="1600" dirty="0">
                <a:latin typeface="Times New Roman" panose="02020603050405020304" pitchFamily="18" charset="0"/>
                <a:cs typeface="Times New Roman" panose="02020603050405020304" pitchFamily="18" charset="0"/>
              </a:rPr>
              <a:t>: Represent temporal data as networks or graphs to explore temporal relationships and dependencies.</a:t>
            </a:r>
          </a:p>
          <a:p>
            <a:pPr algn="just">
              <a:lnSpc>
                <a:spcPct val="150000"/>
              </a:lnSpc>
            </a:pPr>
            <a:r>
              <a:rPr lang="en-US" sz="1600" b="1" dirty="0">
                <a:latin typeface="Times New Roman" panose="02020603050405020304" pitchFamily="18" charset="0"/>
                <a:cs typeface="Times New Roman" panose="02020603050405020304" pitchFamily="18" charset="0"/>
              </a:rPr>
              <a:t>6. Applications of Temporal Analysis in Opinion Mining:</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Product and Service Reviews</a:t>
            </a:r>
            <a:r>
              <a:rPr lang="en-US" sz="1600" dirty="0">
                <a:latin typeface="Times New Roman" panose="02020603050405020304" pitchFamily="18" charset="0"/>
                <a:cs typeface="Times New Roman" panose="02020603050405020304" pitchFamily="18" charset="0"/>
              </a:rPr>
              <a:t>: Analyze temporal trends in customer reviews to monitor product satisfaction, identify emerging issues, and track changes in sentiment over time.</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Social Media Monitoring</a:t>
            </a:r>
            <a:r>
              <a:rPr lang="en-US" sz="1600" dirty="0">
                <a:latin typeface="Times New Roman" panose="02020603050405020304" pitchFamily="18" charset="0"/>
                <a:cs typeface="Times New Roman" panose="02020603050405020304" pitchFamily="18" charset="0"/>
              </a:rPr>
              <a:t>: Study temporal patterns in sentiment expressed on social media platforms to understand public opinion, detect emerging trends, and monitor brand reputation.</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Financial Markets</a:t>
            </a:r>
            <a:r>
              <a:rPr lang="en-US" sz="1600" dirty="0">
                <a:latin typeface="Times New Roman" panose="02020603050405020304" pitchFamily="18" charset="0"/>
                <a:cs typeface="Times New Roman" panose="02020603050405020304" pitchFamily="18" charset="0"/>
              </a:rPr>
              <a:t>: Analyze temporal variations in sentiment data from financial news and social media to predict market movements, assess investor sentiment, and identify trading opportunities.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Healthcare</a:t>
            </a:r>
            <a:r>
              <a:rPr lang="en-US" sz="1600" dirty="0">
                <a:latin typeface="Times New Roman" panose="02020603050405020304" pitchFamily="18" charset="0"/>
                <a:cs typeface="Times New Roman" panose="02020603050405020304" pitchFamily="18" charset="0"/>
              </a:rPr>
              <a:t>: Investigate temporal changes in patient feedback and medical reviews to evaluate healthcare services, monitor patient satisfaction, and identify areas for improvement over time.</a:t>
            </a:r>
          </a:p>
        </p:txBody>
      </p:sp>
    </p:spTree>
    <p:extLst>
      <p:ext uri="{BB962C8B-B14F-4D97-AF65-F5344CB8AC3E}">
        <p14:creationId xmlns:p14="http://schemas.microsoft.com/office/powerpoint/2010/main" val="2373004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3" name="Rectangle 2"/>
          <p:cNvSpPr>
            <a:spLocks noChangeArrowheads="1"/>
          </p:cNvSpPr>
          <p:nvPr/>
        </p:nvSpPr>
        <p:spPr bwMode="auto">
          <a:xfrm>
            <a:off x="1572768" y="1582805"/>
            <a:ext cx="8394192" cy="207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1.How does temporal opinion mining differ from traditional sentiment analysis?</a:t>
            </a:r>
          </a:p>
          <a:p>
            <a:pPr marL="0" marR="0" lvl="0" indent="0" algn="just" defTabSz="914400" rtl="0" eaLnBrk="0" fontAlgn="base" latinLnBrk="0" hangingPunct="0">
              <a:lnSpc>
                <a:spcPct val="15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2.What are the main challenges in analyzing temporal aspects of opinion data?</a:t>
            </a:r>
          </a:p>
          <a:p>
            <a:pPr marL="0" marR="0" lvl="0" indent="0" algn="just" defTabSz="914400" rtl="0" eaLnBrk="0" fontAlgn="base" latinLnBrk="0" hangingPunct="0">
              <a:lnSpc>
                <a:spcPct val="15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3.Can you provide examples of temporal trends or patterns in sentiment analysis?</a:t>
            </a:r>
          </a:p>
          <a:p>
            <a:pPr marL="0" marR="0" lvl="0" indent="0" algn="just" defTabSz="914400" rtl="0" eaLnBrk="0" fontAlgn="base" latinLnBrk="0" hangingPunct="0">
              <a:lnSpc>
                <a:spcPct val="15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4.How do analysts identify significant shifts or drifts in sentiment over time?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84308" y="506184"/>
            <a:ext cx="9608234" cy="6322180"/>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sz="2000" dirty="0">
                <a:latin typeface="Times New Roman" panose="02020603050405020304" pitchFamily="18" charset="0"/>
                <a:cs typeface="Times New Roman" panose="02020603050405020304" pitchFamily="18" charset="0"/>
              </a:rPr>
              <a:t>    “Opinion Mining”, </a:t>
            </a:r>
            <a:r>
              <a:rPr lang="en-US" sz="2000" dirty="0" err="1">
                <a:latin typeface="Times New Roman" panose="02020603050405020304" pitchFamily="18" charset="0"/>
                <a:cs typeface="Times New Roman" panose="02020603050405020304" pitchFamily="18" charset="0"/>
              </a:rPr>
              <a:t>Greame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Hrist</a:t>
            </a:r>
            <a:r>
              <a:rPr lang="en-US" sz="2000" dirty="0">
                <a:latin typeface="Times New Roman" panose="02020603050405020304" pitchFamily="18" charset="0"/>
                <a:cs typeface="Times New Roman" panose="02020603050405020304" pitchFamily="18" charset="0"/>
              </a:rPr>
              <a:t>, Bing Liu, Morgan Publications,  2012. </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“Recommender Systems”, C.C. Aggarwal, Springer,  2016. </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3"/>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“Temporal Opinion Mining”,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Haishi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Bai, Boris Scholl, CRC Press, 2010. </a:t>
            </a:r>
          </a:p>
          <a:p>
            <a:pPr marL="457200" indent="-457200">
              <a:lnSpc>
                <a:spcPct val="150000"/>
              </a:lnSpc>
              <a:buAutoNum type="arabicPeriod" startAt="3"/>
            </a:pPr>
            <a:r>
              <a:rPr lang="en-US" sz="2000" dirty="0">
                <a:solidFill>
                  <a:srgbClr val="000000"/>
                </a:solidFill>
                <a:latin typeface="Times New Roman" panose="02020603050405020304" pitchFamily="18" charset="0"/>
                <a:cs typeface="Times New Roman" panose="02020603050405020304" pitchFamily="18" charset="0"/>
              </a:rPr>
              <a:t> “Recommender systems handbook”, </a:t>
            </a:r>
            <a:r>
              <a:rPr lang="it-IT" sz="2000" dirty="0">
                <a:solidFill>
                  <a:srgbClr val="000000"/>
                </a:solidFill>
                <a:latin typeface="Times New Roman" panose="02020603050405020304" pitchFamily="18" charset="0"/>
                <a:cs typeface="Times New Roman" panose="02020603050405020304" pitchFamily="18" charset="0"/>
              </a:rPr>
              <a:t>Federico Pozzi, Elisabetta Fersini, Enza Messina,  Bing Liu, 2016.</a:t>
            </a:r>
          </a:p>
          <a:p>
            <a:pPr marL="457200" indent="-457200">
              <a:lnSpc>
                <a:spcPct val="150000"/>
              </a:lnSpc>
              <a:buAutoNum type="arabicPeriod" startAt="3"/>
            </a:pPr>
            <a:r>
              <a:rPr lang="en-US" sz="2000" dirty="0">
                <a:latin typeface="Times New Roman" panose="02020603050405020304" pitchFamily="18" charset="0"/>
                <a:cs typeface="Times New Roman" panose="02020603050405020304" pitchFamily="18" charset="0"/>
              </a:rPr>
              <a:t>“New Opportunities for Sentiment Analysis and Information Processing”, </a:t>
            </a:r>
            <a:r>
              <a:rPr lang="en-US" sz="2000" dirty="0" err="1">
                <a:latin typeface="Times New Roman" panose="02020603050405020304" pitchFamily="18" charset="0"/>
                <a:cs typeface="Times New Roman" panose="02020603050405020304" pitchFamily="18" charset="0"/>
              </a:rPr>
              <a:t>Aakansha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Sharaff</a:t>
            </a:r>
            <a:r>
              <a:rPr lang="en-US" sz="2000" dirty="0">
                <a:latin typeface="Times New Roman" panose="02020603050405020304" pitchFamily="18" charset="0"/>
                <a:cs typeface="Times New Roman" panose="02020603050405020304" pitchFamily="18" charset="0"/>
              </a:rPr>
              <a:t>, G. R. Sinha, Surbhi Bhatia, IGI Global, 2021.</a:t>
            </a:r>
          </a:p>
          <a:p>
            <a:pPr>
              <a:lnSpc>
                <a:spcPct val="150000"/>
              </a:lnSpc>
            </a:pPr>
            <a:r>
              <a:rPr lang="en-US" sz="2000" b="1" dirty="0">
                <a:latin typeface="Times New Roman" panose="02020603050405020304" pitchFamily="18" charset="0"/>
                <a:cs typeface="Times New Roman" panose="02020603050405020304" pitchFamily="18" charset="0"/>
              </a:rPr>
              <a:t>Sites and Web links: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2"/>
              </a:rPr>
              <a:t>https://link.springer.com/book/10.1007/978-3-031-02145-9</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3"/>
              </a:rPr>
              <a:t>https://www.mdpi.com/journal/applsci/special_issues/Sentiment_Social_Media</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dirty="0">
                <a:hlinkClick r:id="rId4"/>
              </a:rPr>
              <a:t>https://nlp.stanford.edu/sentiment</a:t>
            </a:r>
            <a:endParaRPr lang="en-US" dirty="0"/>
          </a:p>
          <a:p>
            <a:pPr>
              <a:lnSpc>
                <a:spcPct val="150000"/>
              </a:lnSpc>
            </a:pPr>
            <a:endParaRPr lang="en-US" dirty="0"/>
          </a:p>
          <a:p>
            <a:pPr>
              <a:lnSpc>
                <a:spcPct val="150000"/>
              </a:lnSpc>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9304" y="1931384"/>
            <a:ext cx="9390888" cy="1704569"/>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Evaluation metrics are quantitative measures used to assess the performance of models, algorithms, or systems, particularly in machine learning, data analysis, and natural language processing tasks. These metrics help determine how well a model performs on various tasks by comparing its predictions or outputs to the actual, expected, or true outcomes.</a:t>
            </a:r>
            <a:endParaRPr lang="en-IN" dirty="0">
              <a:latin typeface="Times New Roman" panose="02020603050405020304" pitchFamily="18" charset="0"/>
              <a:cs typeface="Times New Roman" panose="02020603050405020304" pitchFamily="18" charset="0"/>
            </a:endParaRPr>
          </a:p>
        </p:txBody>
      </p:sp>
      <p:sp>
        <p:nvSpPr>
          <p:cNvPr id="6" name="Rounded Rectangle 17"/>
          <p:cNvSpPr/>
          <p:nvPr/>
        </p:nvSpPr>
        <p:spPr>
          <a:xfrm>
            <a:off x="3794716" y="751920"/>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bg1"/>
              </a:solidFill>
              <a:latin typeface="Times New Roman" panose="02020603050405020304" pitchFamily="18" charset="0"/>
              <a:cs typeface="Times New Roman" panose="02020603050405020304" pitchFamily="18" charset="0"/>
            </a:endParaRPr>
          </a:p>
          <a:p>
            <a:pPr algn="ctr"/>
            <a:r>
              <a:rPr lang="en-US" sz="2400" b="1" dirty="0" smtClean="0">
                <a:solidFill>
                  <a:schemeClr val="bg1"/>
                </a:solidFill>
                <a:latin typeface="Times New Roman" panose="02020603050405020304" pitchFamily="18" charset="0"/>
                <a:cs typeface="Times New Roman" panose="02020603050405020304" pitchFamily="18" charset="0"/>
              </a:rPr>
              <a:t>Evaluation </a:t>
            </a:r>
            <a:r>
              <a:rPr lang="en-US" sz="2400" b="1" dirty="0">
                <a:solidFill>
                  <a:schemeClr val="bg1"/>
                </a:solidFill>
                <a:latin typeface="Times New Roman" panose="02020603050405020304" pitchFamily="18" charset="0"/>
                <a:cs typeface="Times New Roman" panose="02020603050405020304" pitchFamily="18" charset="0"/>
              </a:rPr>
              <a:t>Metrics</a:t>
            </a:r>
            <a:endParaRPr lang="en-IN" sz="2400" b="1"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endParaRPr>
          </a:p>
        </p:txBody>
      </p:sp>
    </p:spTree>
    <p:extLst>
      <p:ext uri="{BB962C8B-B14F-4D97-AF65-F5344CB8AC3E}">
        <p14:creationId xmlns:p14="http://schemas.microsoft.com/office/powerpoint/2010/main" val="369024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OMRS</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4</a:t>
            </a:fld>
            <a:endParaRPr lang="en-IN"/>
          </a:p>
        </p:txBody>
      </p:sp>
      <p:sp>
        <p:nvSpPr>
          <p:cNvPr id="3" name="TextBox 2"/>
          <p:cNvSpPr txBox="1"/>
          <p:nvPr/>
        </p:nvSpPr>
        <p:spPr>
          <a:xfrm>
            <a:off x="1572768" y="265176"/>
            <a:ext cx="9281160" cy="646331"/>
          </a:xfrm>
          <a:prstGeom prst="rect">
            <a:avLst/>
          </a:prstGeom>
          <a:noFill/>
        </p:spPr>
        <p:txBody>
          <a:bodyPr wrap="square" rtlCol="0">
            <a:spAutoFit/>
          </a:bodyPr>
          <a:lstStyle/>
          <a:p>
            <a:r>
              <a:rPr lang="en-US" dirty="0"/>
              <a:t>Here are key evaluation metrics, categorized by the types of tasks they are commonly used for, along with suitable examples to illustrate their application:</a:t>
            </a:r>
            <a:endParaRPr lang="en-IN" dirty="0"/>
          </a:p>
        </p:txBody>
      </p:sp>
      <p:sp>
        <p:nvSpPr>
          <p:cNvPr id="4" name="TextBox 3"/>
          <p:cNvSpPr txBox="1"/>
          <p:nvPr/>
        </p:nvSpPr>
        <p:spPr>
          <a:xfrm>
            <a:off x="749808" y="1066825"/>
            <a:ext cx="10908792" cy="5262979"/>
          </a:xfrm>
          <a:prstGeom prst="rect">
            <a:avLst/>
          </a:prstGeom>
          <a:noFill/>
        </p:spPr>
        <p:txBody>
          <a:bodyPr wrap="squar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Classification Metrics</a:t>
            </a:r>
          </a:p>
          <a:p>
            <a:pPr algn="just">
              <a:lnSpc>
                <a:spcPct val="150000"/>
              </a:lnSpc>
            </a:pPr>
            <a:r>
              <a:rPr lang="en-US" sz="1400" b="1" dirty="0">
                <a:latin typeface="Times New Roman" panose="02020603050405020304" pitchFamily="18" charset="0"/>
                <a:cs typeface="Times New Roman" panose="02020603050405020304" pitchFamily="18" charset="0"/>
              </a:rPr>
              <a:t>a. Accuracy</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Definition</a:t>
            </a:r>
            <a:r>
              <a:rPr lang="en-US" sz="1400" dirty="0">
                <a:latin typeface="Times New Roman" panose="02020603050405020304" pitchFamily="18" charset="0"/>
                <a:cs typeface="Times New Roman" panose="02020603050405020304" pitchFamily="18" charset="0"/>
              </a:rPr>
              <a:t>: The ratio of correctly predicted instances to the total instances.</a:t>
            </a:r>
          </a:p>
          <a:p>
            <a:pPr algn="just">
              <a:lnSpc>
                <a:spcPct val="150000"/>
              </a:lnSpc>
            </a:pPr>
            <a:r>
              <a:rPr lang="en-US" sz="1400" b="1" dirty="0">
                <a:latin typeface="Times New Roman" panose="02020603050405020304" pitchFamily="18" charset="0"/>
                <a:cs typeface="Times New Roman" panose="02020603050405020304" pitchFamily="18" charset="0"/>
              </a:rPr>
              <a:t>Example</a:t>
            </a:r>
            <a:r>
              <a:rPr lang="en-US" sz="1400" dirty="0">
                <a:latin typeface="Times New Roman" panose="02020603050405020304" pitchFamily="18" charset="0"/>
                <a:cs typeface="Times New Roman" panose="02020603050405020304" pitchFamily="18" charset="0"/>
              </a:rPr>
              <a:t>: In a sentiment analysis model classifying 1,000 reviews as positive or negative, if 900 are correctly classified, the accuracy is 90%.</a:t>
            </a:r>
          </a:p>
          <a:p>
            <a:pPr algn="just">
              <a:lnSpc>
                <a:spcPct val="150000"/>
              </a:lnSpc>
            </a:pPr>
            <a:r>
              <a:rPr lang="en-US" sz="1400" b="1" dirty="0">
                <a:latin typeface="Times New Roman" panose="02020603050405020304" pitchFamily="18" charset="0"/>
                <a:cs typeface="Times New Roman" panose="02020603050405020304" pitchFamily="18" charset="0"/>
              </a:rPr>
              <a:t>b. Precision</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Definition</a:t>
            </a:r>
            <a:r>
              <a:rPr lang="en-US" sz="1400" dirty="0">
                <a:latin typeface="Times New Roman" panose="02020603050405020304" pitchFamily="18" charset="0"/>
                <a:cs typeface="Times New Roman" panose="02020603050405020304" pitchFamily="18" charset="0"/>
              </a:rPr>
              <a:t>: The ratio of true positive predictions to the total predicted positives.</a:t>
            </a:r>
          </a:p>
          <a:p>
            <a:pPr algn="just">
              <a:lnSpc>
                <a:spcPct val="150000"/>
              </a:lnSpc>
            </a:pPr>
            <a:r>
              <a:rPr lang="en-US" sz="1400" b="1" dirty="0">
                <a:latin typeface="Times New Roman" panose="02020603050405020304" pitchFamily="18" charset="0"/>
                <a:cs typeface="Times New Roman" panose="02020603050405020304" pitchFamily="18" charset="0"/>
              </a:rPr>
              <a:t>Example</a:t>
            </a:r>
            <a:r>
              <a:rPr lang="en-US" sz="1400" dirty="0">
                <a:latin typeface="Times New Roman" panose="02020603050405020304" pitchFamily="18" charset="0"/>
                <a:cs typeface="Times New Roman" panose="02020603050405020304" pitchFamily="18" charset="0"/>
              </a:rPr>
              <a:t>: In spam detection, if the model flags 100 emails as spam and 80 of them are actually spam, the precision is 80%.</a:t>
            </a:r>
          </a:p>
          <a:p>
            <a:pPr algn="just">
              <a:lnSpc>
                <a:spcPct val="150000"/>
              </a:lnSpc>
            </a:pPr>
            <a:r>
              <a:rPr lang="en-US" sz="1400" b="1" dirty="0">
                <a:latin typeface="Times New Roman" panose="02020603050405020304" pitchFamily="18" charset="0"/>
                <a:cs typeface="Times New Roman" panose="02020603050405020304" pitchFamily="18" charset="0"/>
              </a:rPr>
              <a:t>c. Recall (Sensitivity)</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Definition</a:t>
            </a:r>
            <a:r>
              <a:rPr lang="en-US" sz="1400" dirty="0">
                <a:latin typeface="Times New Roman" panose="02020603050405020304" pitchFamily="18" charset="0"/>
                <a:cs typeface="Times New Roman" panose="02020603050405020304" pitchFamily="18" charset="0"/>
              </a:rPr>
              <a:t>: The ratio of true positive predictions to the total actual positives.</a:t>
            </a:r>
          </a:p>
          <a:p>
            <a:pPr algn="just">
              <a:lnSpc>
                <a:spcPct val="150000"/>
              </a:lnSpc>
            </a:pPr>
            <a:r>
              <a:rPr lang="en-US" sz="1400" b="1" dirty="0">
                <a:latin typeface="Times New Roman" panose="02020603050405020304" pitchFamily="18" charset="0"/>
                <a:cs typeface="Times New Roman" panose="02020603050405020304" pitchFamily="18" charset="0"/>
              </a:rPr>
              <a:t>Example</a:t>
            </a:r>
            <a:r>
              <a:rPr lang="en-US" sz="1400" dirty="0">
                <a:latin typeface="Times New Roman" panose="02020603050405020304" pitchFamily="18" charset="0"/>
                <a:cs typeface="Times New Roman" panose="02020603050405020304" pitchFamily="18" charset="0"/>
              </a:rPr>
              <a:t>: In a medical test for a disease, if there are 100 actual cases and the test correctly identifies 90, the recall is 90%.</a:t>
            </a:r>
          </a:p>
          <a:p>
            <a:pPr algn="just">
              <a:lnSpc>
                <a:spcPct val="150000"/>
              </a:lnSpc>
            </a:pPr>
            <a:r>
              <a:rPr lang="en-US" sz="1400" b="1" dirty="0">
                <a:latin typeface="Times New Roman" panose="02020603050405020304" pitchFamily="18" charset="0"/>
                <a:cs typeface="Times New Roman" panose="02020603050405020304" pitchFamily="18" charset="0"/>
              </a:rPr>
              <a:t>d. F1 Score</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Definition</a:t>
            </a:r>
            <a:r>
              <a:rPr lang="en-US" sz="1400" dirty="0">
                <a:latin typeface="Times New Roman" panose="02020603050405020304" pitchFamily="18" charset="0"/>
                <a:cs typeface="Times New Roman" panose="02020603050405020304" pitchFamily="18" charset="0"/>
              </a:rPr>
              <a:t>: The harmonic mean of precision and recall.</a:t>
            </a:r>
          </a:p>
          <a:p>
            <a:pPr algn="just">
              <a:lnSpc>
                <a:spcPct val="150000"/>
              </a:lnSpc>
            </a:pPr>
            <a:r>
              <a:rPr lang="en-US" sz="1400" b="1" dirty="0">
                <a:latin typeface="Times New Roman" panose="02020603050405020304" pitchFamily="18" charset="0"/>
                <a:cs typeface="Times New Roman" panose="02020603050405020304" pitchFamily="18" charset="0"/>
              </a:rPr>
              <a:t>Example</a:t>
            </a:r>
            <a:r>
              <a:rPr lang="en-US" sz="1400" dirty="0">
                <a:latin typeface="Times New Roman" panose="02020603050405020304" pitchFamily="18" charset="0"/>
                <a:cs typeface="Times New Roman" panose="02020603050405020304" pitchFamily="18" charset="0"/>
              </a:rPr>
              <a:t>: For a classifier with a precision of 80% and a recall of 70%, the F1 score is approximately 74.8%.</a:t>
            </a:r>
          </a:p>
          <a:p>
            <a:pPr algn="just">
              <a:lnSpc>
                <a:spcPct val="150000"/>
              </a:lnSpc>
            </a:pPr>
            <a:r>
              <a:rPr lang="en-US" sz="1400" b="1" dirty="0">
                <a:latin typeface="Times New Roman" panose="02020603050405020304" pitchFamily="18" charset="0"/>
                <a:cs typeface="Times New Roman" panose="02020603050405020304" pitchFamily="18" charset="0"/>
              </a:rPr>
              <a:t>e. Confusion Matrix</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Definition</a:t>
            </a:r>
            <a:r>
              <a:rPr lang="en-US" sz="1400" dirty="0">
                <a:latin typeface="Times New Roman" panose="02020603050405020304" pitchFamily="18" charset="0"/>
                <a:cs typeface="Times New Roman" panose="02020603050405020304" pitchFamily="18" charset="0"/>
              </a:rPr>
              <a:t>: A table showing the performance of a classification model with actual vs. predicted values.</a:t>
            </a: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444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5</a:t>
            </a:fld>
            <a:endParaRPr lang="en-IN"/>
          </a:p>
        </p:txBody>
      </p:sp>
      <p:sp>
        <p:nvSpPr>
          <p:cNvPr id="3" name="Rectangle 2"/>
          <p:cNvSpPr/>
          <p:nvPr/>
        </p:nvSpPr>
        <p:spPr>
          <a:xfrm>
            <a:off x="2371344" y="1338364"/>
            <a:ext cx="6845808" cy="1200329"/>
          </a:xfrm>
          <a:prstGeom prst="rect">
            <a:avLst/>
          </a:prstGeom>
        </p:spPr>
        <p:txBody>
          <a:bodyPr wrap="square">
            <a:spAutoFit/>
          </a:bodyPr>
          <a:lstStyle/>
          <a:p>
            <a:r>
              <a:rPr lang="en-IN" dirty="0"/>
              <a:t>Actual:      Positive   Negative</a:t>
            </a:r>
          </a:p>
          <a:p>
            <a:r>
              <a:rPr lang="en-IN" dirty="0"/>
              <a:t>Predicted:</a:t>
            </a:r>
          </a:p>
          <a:p>
            <a:r>
              <a:rPr lang="en-IN" dirty="0"/>
              <a:t>Positive        50         10</a:t>
            </a:r>
          </a:p>
          <a:p>
            <a:r>
              <a:rPr lang="en-IN" dirty="0"/>
              <a:t>Negative        5          35</a:t>
            </a:r>
          </a:p>
        </p:txBody>
      </p:sp>
      <p:sp>
        <p:nvSpPr>
          <p:cNvPr id="4" name="Rectangle 3"/>
          <p:cNvSpPr/>
          <p:nvPr/>
        </p:nvSpPr>
        <p:spPr>
          <a:xfrm>
            <a:off x="3716995" y="464558"/>
            <a:ext cx="235962" cy="369332"/>
          </a:xfrm>
          <a:prstGeom prst="rect">
            <a:avLst/>
          </a:prstGeom>
        </p:spPr>
        <p:txBody>
          <a:bodyPr wrap="none">
            <a:spAutoFit/>
          </a:bodyPr>
          <a:lstStyle/>
          <a:p>
            <a:r>
              <a:rPr lang="en-US" dirty="0" smtClean="0"/>
              <a:t>:</a:t>
            </a:r>
            <a:endParaRPr lang="en-IN" dirty="0"/>
          </a:p>
        </p:txBody>
      </p:sp>
      <p:pic>
        <p:nvPicPr>
          <p:cNvPr id="5" name="Picture 4"/>
          <p:cNvPicPr>
            <a:picLocks noChangeAspect="1"/>
          </p:cNvPicPr>
          <p:nvPr/>
        </p:nvPicPr>
        <p:blipFill rotWithShape="1">
          <a:blip r:embed="rId2"/>
          <a:srcRect l="72042" t="28889" r="12458" b="33111"/>
          <a:stretch/>
        </p:blipFill>
        <p:spPr>
          <a:xfrm>
            <a:off x="7614688" y="584162"/>
            <a:ext cx="3976947" cy="5003837"/>
          </a:xfrm>
          <a:prstGeom prst="rect">
            <a:avLst/>
          </a:prstGeom>
        </p:spPr>
      </p:pic>
      <p:sp>
        <p:nvSpPr>
          <p:cNvPr id="7" name="Rounded Rectangle 17"/>
          <p:cNvSpPr/>
          <p:nvPr/>
        </p:nvSpPr>
        <p:spPr>
          <a:xfrm>
            <a:off x="2783935" y="505885"/>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Example</a:t>
            </a:r>
            <a:r>
              <a:rPr lang="en-US" sz="2400" dirty="0"/>
              <a:t>: For a binary classifier</a:t>
            </a:r>
            <a:endParaRPr lang="en-US" sz="2400" dirty="0">
              <a:solidFill>
                <a:schemeClr val="bg1"/>
              </a:solidFill>
            </a:endParaRPr>
          </a:p>
        </p:txBody>
      </p:sp>
    </p:spTree>
    <p:extLst>
      <p:ext uri="{BB962C8B-B14F-4D97-AF65-F5344CB8AC3E}">
        <p14:creationId xmlns:p14="http://schemas.microsoft.com/office/powerpoint/2010/main" val="118669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6</a:t>
            </a:fld>
            <a:endParaRPr lang="en-IN" dirty="0"/>
          </a:p>
        </p:txBody>
      </p:sp>
      <p:sp>
        <p:nvSpPr>
          <p:cNvPr id="4" name="Rectangle 3"/>
          <p:cNvSpPr/>
          <p:nvPr/>
        </p:nvSpPr>
        <p:spPr>
          <a:xfrm>
            <a:off x="923544" y="725484"/>
            <a:ext cx="10579608" cy="5218736"/>
          </a:xfrm>
          <a:prstGeom prst="rect">
            <a:avLst/>
          </a:prstGeom>
        </p:spPr>
        <p:txBody>
          <a:bodyPr wrap="square">
            <a:spAutoFit/>
          </a:bodyPr>
          <a:lstStyle/>
          <a:p>
            <a:pPr algn="just">
              <a:lnSpc>
                <a:spcPct val="150000"/>
              </a:lnSpc>
            </a:pPr>
            <a:r>
              <a:rPr lang="en-US" sz="1600" b="1" dirty="0" smtClean="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Regression Metrics</a:t>
            </a:r>
          </a:p>
          <a:p>
            <a:pPr algn="just">
              <a:lnSpc>
                <a:spcPct val="150000"/>
              </a:lnSpc>
            </a:pPr>
            <a:r>
              <a:rPr lang="en-US" sz="1600" b="1" dirty="0">
                <a:latin typeface="Times New Roman" panose="02020603050405020304" pitchFamily="18" charset="0"/>
                <a:cs typeface="Times New Roman" panose="02020603050405020304" pitchFamily="18" charset="0"/>
              </a:rPr>
              <a:t>a. Mean Absolute Error (MAE)</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The average of the absolute differences between predicted and actual values.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In predicting house prices, if the absolute errors are $20k, $30k, and $40k, the MAE is $30k.</a:t>
            </a:r>
          </a:p>
          <a:p>
            <a:pPr algn="just">
              <a:lnSpc>
                <a:spcPct val="150000"/>
              </a:lnSpc>
            </a:pPr>
            <a:r>
              <a:rPr lang="en-US" sz="1600" b="1" dirty="0">
                <a:latin typeface="Times New Roman" panose="02020603050405020304" pitchFamily="18" charset="0"/>
                <a:cs typeface="Times New Roman" panose="02020603050405020304" pitchFamily="18" charset="0"/>
              </a:rPr>
              <a:t>b. Mean Squared Error (MSE)</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The average of the squared differences between predicted and actual values.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If the errors are $20k, $30k, and $40k, the MSE is 900 million dollars</a:t>
            </a:r>
            <a:r>
              <a:rPr lang="en-US" sz="1600" dirty="0" smtClean="0">
                <a:latin typeface="Times New Roman" panose="02020603050405020304" pitchFamily="18" charset="0"/>
                <a:cs typeface="Times New Roman" panose="02020603050405020304" pitchFamily="18" charset="0"/>
              </a:rPr>
              <a:t>.</a:t>
            </a:r>
          </a:p>
          <a:p>
            <a:pPr>
              <a:lnSpc>
                <a:spcPct val="150000"/>
              </a:lnSpc>
            </a:pPr>
            <a:r>
              <a:rPr lang="en-US" sz="1600" b="1" dirty="0">
                <a:latin typeface="Times New Roman" panose="02020603050405020304" pitchFamily="18" charset="0"/>
                <a:cs typeface="Times New Roman" panose="02020603050405020304" pitchFamily="18" charset="0"/>
              </a:rPr>
              <a:t>c. Root Mean Squared Error (RMSE)</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The square root of the MSE.</a:t>
            </a:r>
          </a:p>
          <a:p>
            <a:pPr>
              <a:lnSpc>
                <a:spcPct val="150000"/>
              </a:lnSpc>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For the errors above, the RMSE is approximately $30k.</a:t>
            </a:r>
          </a:p>
          <a:p>
            <a:pPr>
              <a:lnSpc>
                <a:spcPct val="150000"/>
              </a:lnSpc>
            </a:pPr>
            <a:r>
              <a:rPr lang="en-US" sz="1600" b="1" dirty="0">
                <a:latin typeface="Times New Roman" panose="02020603050405020304" pitchFamily="18" charset="0"/>
                <a:cs typeface="Times New Roman" panose="02020603050405020304" pitchFamily="18" charset="0"/>
              </a:rPr>
              <a:t>d. R-squared (Coefficient of Determination)</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The proportion of the variance in the dependent variable that is predictable from the independent variables.</a:t>
            </a:r>
          </a:p>
          <a:p>
            <a:pPr>
              <a:lnSpc>
                <a:spcPct val="150000"/>
              </a:lnSpc>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An R-squared value of 0.9 means 90% of the variability in house prices can be explained by the model.</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042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7</a:t>
            </a:fld>
            <a:endParaRPr lang="en-IN" dirty="0"/>
          </a:p>
        </p:txBody>
      </p:sp>
      <p:sp>
        <p:nvSpPr>
          <p:cNvPr id="3" name="Rectangle 2"/>
          <p:cNvSpPr/>
          <p:nvPr/>
        </p:nvSpPr>
        <p:spPr>
          <a:xfrm>
            <a:off x="1225296" y="726591"/>
            <a:ext cx="8970264" cy="4154984"/>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3. Clustering Metrics</a:t>
            </a:r>
          </a:p>
          <a:p>
            <a:pPr algn="just">
              <a:lnSpc>
                <a:spcPct val="150000"/>
              </a:lnSpc>
            </a:pPr>
            <a:r>
              <a:rPr lang="en-US" sz="1600" b="1" dirty="0">
                <a:latin typeface="Times New Roman" panose="02020603050405020304" pitchFamily="18" charset="0"/>
                <a:cs typeface="Times New Roman" panose="02020603050405020304" pitchFamily="18" charset="0"/>
              </a:rPr>
              <a:t>a. Silhouette Score</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Measures how similar an object is to its own cluster compared to other clusters.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A silhouette score close to 1 indicates that the object is well matched to its own cluster and poorly matched to neighboring clusters.</a:t>
            </a:r>
          </a:p>
          <a:p>
            <a:pPr algn="just">
              <a:lnSpc>
                <a:spcPct val="150000"/>
              </a:lnSpc>
            </a:pPr>
            <a:r>
              <a:rPr lang="en-US" sz="1600" b="1" dirty="0">
                <a:latin typeface="Times New Roman" panose="02020603050405020304" pitchFamily="18" charset="0"/>
                <a:cs typeface="Times New Roman" panose="02020603050405020304" pitchFamily="18" charset="0"/>
              </a:rPr>
              <a:t>b. Davies-</a:t>
            </a:r>
            <a:r>
              <a:rPr lang="en-US" sz="1600" b="1" dirty="0" err="1">
                <a:latin typeface="Times New Roman" panose="02020603050405020304" pitchFamily="18" charset="0"/>
                <a:cs typeface="Times New Roman" panose="02020603050405020304" pitchFamily="18" charset="0"/>
              </a:rPr>
              <a:t>Bouldin</a:t>
            </a:r>
            <a:r>
              <a:rPr lang="en-US" sz="1600" b="1" dirty="0">
                <a:latin typeface="Times New Roman" panose="02020603050405020304" pitchFamily="18" charset="0"/>
                <a:cs typeface="Times New Roman" panose="02020603050405020304" pitchFamily="18" charset="0"/>
              </a:rPr>
              <a:t> Index</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Measures the average similarity ratio of each cluster with the cluster most similar to it.</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Lower values indicate better clustering performance.</a:t>
            </a:r>
          </a:p>
          <a:p>
            <a:pPr algn="just">
              <a:lnSpc>
                <a:spcPct val="150000"/>
              </a:lnSpc>
            </a:pPr>
            <a:r>
              <a:rPr lang="en-US" sz="1600" b="1" dirty="0">
                <a:latin typeface="Times New Roman" panose="02020603050405020304" pitchFamily="18" charset="0"/>
                <a:cs typeface="Times New Roman" panose="02020603050405020304" pitchFamily="18" charset="0"/>
              </a:rPr>
              <a:t>c. Adjusted Rand Index (ARI)</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Measures the similarity between two data </a:t>
            </a:r>
            <a:r>
              <a:rPr lang="en-US" sz="1600" dirty="0" err="1">
                <a:latin typeface="Times New Roman" panose="02020603050405020304" pitchFamily="18" charset="0"/>
                <a:cs typeface="Times New Roman" panose="02020603050405020304" pitchFamily="18" charset="0"/>
              </a:rPr>
              <a:t>clusterings</a:t>
            </a:r>
            <a:r>
              <a:rPr lang="en-US" sz="1600" dirty="0">
                <a:latin typeface="Times New Roman" panose="02020603050405020304" pitchFamily="18" charset="0"/>
                <a:cs typeface="Times New Roman" panose="02020603050405020304" pitchFamily="18" charset="0"/>
              </a:rPr>
              <a:t>, adjusted for chance.</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An ARI close to 1 indicates high similarity between the clustering and the ground truth.</a:t>
            </a:r>
          </a:p>
        </p:txBody>
      </p:sp>
    </p:spTree>
    <p:extLst>
      <p:ext uri="{BB962C8B-B14F-4D97-AF65-F5344CB8AC3E}">
        <p14:creationId xmlns:p14="http://schemas.microsoft.com/office/powerpoint/2010/main" val="2744387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8</a:t>
            </a:fld>
            <a:endParaRPr lang="en-IN"/>
          </a:p>
        </p:txBody>
      </p:sp>
      <p:sp>
        <p:nvSpPr>
          <p:cNvPr id="3" name="Rectangle 2"/>
          <p:cNvSpPr/>
          <p:nvPr/>
        </p:nvSpPr>
        <p:spPr>
          <a:xfrm>
            <a:off x="1344168" y="746219"/>
            <a:ext cx="8138160" cy="4110741"/>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4. Natural Language Processing (NLP) Metrics</a:t>
            </a:r>
          </a:p>
          <a:p>
            <a:pPr algn="just">
              <a:lnSpc>
                <a:spcPct val="150000"/>
              </a:lnSpc>
            </a:pPr>
            <a:r>
              <a:rPr lang="en-US" sz="1600" b="1" dirty="0">
                <a:latin typeface="Times New Roman" panose="02020603050405020304" pitchFamily="18" charset="0"/>
                <a:cs typeface="Times New Roman" panose="02020603050405020304" pitchFamily="18" charset="0"/>
              </a:rPr>
              <a:t>a. BLEU Score</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Measures the similarity between a machine-generated text and a reference text.</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Commonly used in machine translation, a BLEU score of 0.8 indicates high similarity.</a:t>
            </a:r>
          </a:p>
          <a:p>
            <a:pPr algn="just">
              <a:lnSpc>
                <a:spcPct val="150000"/>
              </a:lnSpc>
            </a:pPr>
            <a:r>
              <a:rPr lang="en-US" sz="1600" b="1" dirty="0">
                <a:latin typeface="Times New Roman" panose="02020603050405020304" pitchFamily="18" charset="0"/>
                <a:cs typeface="Times New Roman" panose="02020603050405020304" pitchFamily="18" charset="0"/>
              </a:rPr>
              <a:t>b. ROUGE Score</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Measures the overlap between the model's output and reference text.</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Used in text summarization, a high ROUGE score indicates a good summary.</a:t>
            </a:r>
          </a:p>
          <a:p>
            <a:pPr algn="just">
              <a:lnSpc>
                <a:spcPct val="150000"/>
              </a:lnSpc>
            </a:pPr>
            <a:r>
              <a:rPr lang="en-US" sz="1600" b="1" dirty="0">
                <a:latin typeface="Times New Roman" panose="02020603050405020304" pitchFamily="18" charset="0"/>
                <a:cs typeface="Times New Roman" panose="02020603050405020304" pitchFamily="18" charset="0"/>
              </a:rPr>
              <a:t>c. Perplexity</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Measures how well a probability model predicts a sample.</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In language modeling, lower perplexity indicates a better model.</a:t>
            </a:r>
          </a:p>
        </p:txBody>
      </p:sp>
    </p:spTree>
    <p:extLst>
      <p:ext uri="{BB962C8B-B14F-4D97-AF65-F5344CB8AC3E}">
        <p14:creationId xmlns:p14="http://schemas.microsoft.com/office/powerpoint/2010/main" val="1486183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9</a:t>
            </a:fld>
            <a:endParaRPr lang="en-IN"/>
          </a:p>
        </p:txBody>
      </p:sp>
      <p:sp>
        <p:nvSpPr>
          <p:cNvPr id="3" name="Rectangle 2"/>
          <p:cNvSpPr/>
          <p:nvPr/>
        </p:nvSpPr>
        <p:spPr>
          <a:xfrm>
            <a:off x="1414271" y="355473"/>
            <a:ext cx="9363456" cy="5632311"/>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5. Temporal Opinion Mining Metrics</a:t>
            </a:r>
          </a:p>
          <a:p>
            <a:pPr algn="just">
              <a:lnSpc>
                <a:spcPct val="150000"/>
              </a:lnSpc>
            </a:pPr>
            <a:r>
              <a:rPr lang="en-US" sz="1600" b="1" dirty="0">
                <a:latin typeface="Times New Roman" panose="02020603050405020304" pitchFamily="18" charset="0"/>
                <a:cs typeface="Times New Roman" panose="02020603050405020304" pitchFamily="18" charset="0"/>
              </a:rPr>
              <a:t>a. Temporal Precision and Recall</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For detecting positive sentiment during a product launch, precision measures how many detected positives are correct, while recall measures how many actual positives are detected.</a:t>
            </a:r>
          </a:p>
          <a:p>
            <a:pPr algn="just">
              <a:lnSpc>
                <a:spcPct val="150000"/>
              </a:lnSpc>
            </a:pPr>
            <a:r>
              <a:rPr lang="en-US" sz="1600" b="1" dirty="0">
                <a:latin typeface="Times New Roman" panose="02020603050405020304" pitchFamily="18" charset="0"/>
                <a:cs typeface="Times New Roman" panose="02020603050405020304" pitchFamily="18" charset="0"/>
              </a:rPr>
              <a:t>b. Sentiment Drift Analysis</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For a brand, tracking sentiment changes over time can help identify shifts due to events like product recalls or promotions.</a:t>
            </a:r>
          </a:p>
          <a:p>
            <a:pPr algn="just">
              <a:lnSpc>
                <a:spcPct val="150000"/>
              </a:lnSpc>
            </a:pPr>
            <a:r>
              <a:rPr lang="en-US" sz="1600" b="1" dirty="0">
                <a:latin typeface="Times New Roman" panose="02020603050405020304" pitchFamily="18" charset="0"/>
                <a:cs typeface="Times New Roman" panose="02020603050405020304" pitchFamily="18" charset="0"/>
              </a:rPr>
              <a:t>c. Change Point Detection</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Identifying points where significant sentiment changes occur, such as after a major news event affecting public opinion.</a:t>
            </a:r>
          </a:p>
          <a:p>
            <a:pPr algn="just">
              <a:lnSpc>
                <a:spcPct val="150000"/>
              </a:lnSpc>
            </a:pPr>
            <a:r>
              <a:rPr lang="en-US" sz="1600" b="1" dirty="0">
                <a:latin typeface="Times New Roman" panose="02020603050405020304" pitchFamily="18" charset="0"/>
                <a:cs typeface="Times New Roman" panose="02020603050405020304" pitchFamily="18" charset="0"/>
              </a:rPr>
              <a:t>d. Sentiment Stability Index</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Measuring the consistency of sentiments over time for a political candidate’s campaign.</a:t>
            </a:r>
          </a:p>
          <a:p>
            <a:pPr algn="just">
              <a:lnSpc>
                <a:spcPct val="150000"/>
              </a:lnSpc>
            </a:pPr>
            <a:r>
              <a:rPr lang="en-US" sz="1600" b="1" dirty="0">
                <a:latin typeface="Times New Roman" panose="02020603050405020304" pitchFamily="18" charset="0"/>
                <a:cs typeface="Times New Roman" panose="02020603050405020304" pitchFamily="18" charset="0"/>
              </a:rPr>
              <a:t>e. Seasonal Variation Analysis</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Analyzing how customer sentiment towards a retail brand changes during holiday seasons.</a:t>
            </a:r>
          </a:p>
          <a:p>
            <a:pPr algn="just">
              <a:lnSpc>
                <a:spcPct val="150000"/>
              </a:lnSpc>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977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dwdm</Template>
  <TotalTime>624</TotalTime>
  <Words>3143</Words>
  <Application>Microsoft Office PowerPoint</Application>
  <PresentationFormat>Widescreen</PresentationFormat>
  <Paragraphs>239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BioRhyme ExtraBold</vt:lpstr>
      <vt:lpstr>Calibri</vt:lpstr>
      <vt:lpstr>Gill Sans MT</vt:lpstr>
      <vt:lpstr>Poppins</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Rajesh Babu</dc:creator>
  <cp:lastModifiedBy>Tariq Hussain</cp:lastModifiedBy>
  <cp:revision>109</cp:revision>
  <dcterms:created xsi:type="dcterms:W3CDTF">2023-05-02T08:21:00Z</dcterms:created>
  <dcterms:modified xsi:type="dcterms:W3CDTF">2024-06-26T04:37:01Z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C094A591D8EC4A6BB46215A8D4CBBF39_13</vt:lpwstr>
  </property>
  <property fmtid="{D5CDD505-2E9C-101B-9397-08002B2CF9AE}" pid="3" name="KSOProductBuildVer">
    <vt:lpwstr>1033-12.2.0.13431</vt:lpwstr>
  </property>
</Properties>
</file>