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0"/>
  </p:notesMasterIdLst>
  <p:handoutMasterIdLst>
    <p:handoutMasterId r:id="rId31"/>
  </p:handoutMasterIdLst>
  <p:sldIdLst>
    <p:sldId id="256" r:id="rId2"/>
    <p:sldId id="349" r:id="rId3"/>
    <p:sldId id="387" r:id="rId4"/>
    <p:sldId id="416" r:id="rId5"/>
    <p:sldId id="417" r:id="rId6"/>
    <p:sldId id="418" r:id="rId7"/>
    <p:sldId id="420" r:id="rId8"/>
    <p:sldId id="421" r:id="rId9"/>
    <p:sldId id="422" r:id="rId10"/>
    <p:sldId id="423" r:id="rId11"/>
    <p:sldId id="424" r:id="rId12"/>
    <p:sldId id="425" r:id="rId13"/>
    <p:sldId id="426" r:id="rId14"/>
    <p:sldId id="427" r:id="rId15"/>
    <p:sldId id="428" r:id="rId16"/>
    <p:sldId id="429" r:id="rId17"/>
    <p:sldId id="430" r:id="rId18"/>
    <p:sldId id="431" r:id="rId19"/>
    <p:sldId id="432" r:id="rId20"/>
    <p:sldId id="433" r:id="rId21"/>
    <p:sldId id="434" r:id="rId22"/>
    <p:sldId id="435" r:id="rId23"/>
    <p:sldId id="436" r:id="rId24"/>
    <p:sldId id="437" r:id="rId25"/>
    <p:sldId id="438" r:id="rId26"/>
    <p:sldId id="375" r:id="rId27"/>
    <p:sldId id="303" r:id="rId28"/>
    <p:sldId id="37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2" userDrawn="1">
          <p15:clr>
            <a:srgbClr val="A4A3A4"/>
          </p15:clr>
        </p15:guide>
        <p15:guide id="2" pos="38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0" d="100"/>
          <a:sy n="70" d="100"/>
        </p:scale>
        <p:origin x="536" y="60"/>
      </p:cViewPr>
      <p:guideLst>
        <p:guide orient="horz" pos="2192"/>
        <p:guide pos="3835"/>
      </p:guideLst>
    </p:cSldViewPr>
  </p:slideViewPr>
  <p:notesTextViewPr>
    <p:cViewPr>
      <p:scale>
        <a:sx n="1" d="1"/>
        <a:sy n="1" d="1"/>
      </p:scale>
      <p:origin x="0" y="0"/>
    </p:cViewPr>
  </p:notesTextViewPr>
  <p:sorterViewPr>
    <p:cViewPr>
      <p:scale>
        <a:sx n="100" d="100"/>
        <a:sy n="100" d="100"/>
      </p:scale>
      <p:origin x="0" y="-341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t>10-06-2024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t>10-06-2024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t>‹#›</a:t>
            </a:fld>
            <a:endParaRPr lang="en-IN"/>
          </a:p>
        </p:txBody>
      </p:sp>
    </p:spTree>
    <p:extLst>
      <p:ext uri="{BB962C8B-B14F-4D97-AF65-F5344CB8AC3E}">
        <p14:creationId xmlns:p14="http://schemas.microsoft.com/office/powerpoint/2010/main" val="99979609"/>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48"/>
        <p:cNvGrpSpPr/>
        <p:nvPr/>
      </p:nvGrpSpPr>
      <p:grpSpPr>
        <a:xfrm>
          <a:off x="0" y="0"/>
          <a:ext cx="0" cy="0"/>
          <a:chOff x="0" y="0"/>
          <a:chExt cx="0" cy="0"/>
        </a:xfrm>
      </p:grpSpPr>
      <p:sp>
        <p:nvSpPr>
          <p:cNvPr id="49" name="Google Shape;49;p47"/>
          <p:cNvSpPr>
            <a:spLocks noGrp="1"/>
          </p:cNvSpPr>
          <p:nvPr>
            <p:ph type="pic" idx="2"/>
          </p:nvPr>
        </p:nvSpPr>
        <p:spPr>
          <a:xfrm>
            <a:off x="0" y="0"/>
            <a:ext cx="5467350" cy="598798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p:cNvPicPr>
            <a:picLocks noChangeAspect="1"/>
          </p:cNvPicPr>
          <p:nvPr userDrawn="1"/>
        </p:nvPicPr>
        <p:blipFill rotWithShape="1">
          <a:blip r:embed="rId15" cstate="print">
            <a:extLst>
              <a:ext uri="{28A0092B-C50C-407E-A947-70E740481C1C}">
                <a14:useLocalDpi xmlns:a14="http://schemas.microsoft.com/office/drawing/2010/main" val="0"/>
              </a:ext>
            </a:extLst>
          </a:blip>
          <a:srcRect l="4360" t="18054" b="50110"/>
          <a:stretch>
            <a:fillRect/>
          </a:stretch>
        </p:blipFill>
        <p:spPr>
          <a:xfrm>
            <a:off x="1451579" y="6373097"/>
            <a:ext cx="2912198" cy="351077"/>
          </a:xfrm>
          <a:prstGeom prst="rect">
            <a:avLst/>
          </a:prstGeom>
        </p:spPr>
      </p:pic>
      <p:pic>
        <p:nvPicPr>
          <p:cNvPr id="14" name="Picture 13" descr="Text&#10;&#10;Description automatically generated with medium confidence"/>
          <p:cNvPicPr>
            <a:picLocks noChangeAspect="1"/>
          </p:cNvPicPr>
          <p:nvPr userDrawn="1"/>
        </p:nvPicPr>
        <p:blipFill rotWithShape="1">
          <a:blip r:embed="rId16" cstate="print">
            <a:extLst>
              <a:ext uri="{28A0092B-C50C-407E-A947-70E740481C1C}">
                <a14:useLocalDpi xmlns:a14="http://schemas.microsoft.com/office/drawing/2010/main" val="0"/>
              </a:ext>
            </a:extLst>
          </a:blip>
          <a:srcRect t="53957" r="20929" b="13232"/>
          <a:stretch>
            <a:fillRect/>
          </a:stretch>
        </p:blipFill>
        <p:spPr>
          <a:xfrm>
            <a:off x="8825503" y="6373097"/>
            <a:ext cx="2229351" cy="3350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7.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mdpi.com/journal/applsci/special_issues/Sentiment_Social_Media" TargetMode="External"/><Relationship Id="rId2" Type="http://schemas.openxmlformats.org/officeDocument/2006/relationships/hyperlink" Target="https://link.springer.com/book/10.1007/978-3-031-02145-9" TargetMode="External"/><Relationship Id="rId1" Type="http://schemas.openxmlformats.org/officeDocument/2006/relationships/slideLayout" Target="../slideLayouts/slideLayout2.xml"/><Relationship Id="rId4" Type="http://schemas.openxmlformats.org/officeDocument/2006/relationships/hyperlink" Target="https://nlp.stanford.edu/sentiment"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76;p16"/>
          <p:cNvSpPr txBox="1"/>
          <p:nvPr/>
        </p:nvSpPr>
        <p:spPr>
          <a:xfrm>
            <a:off x="331304" y="1678685"/>
            <a:ext cx="10668910" cy="2985392"/>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2800" b="1" cap="all" dirty="0">
                <a:solidFill>
                  <a:srgbClr val="C00000"/>
                </a:solidFill>
                <a:cs typeface="Poppins" panose="00000500000000000000" pitchFamily="2" charset="0"/>
                <a:sym typeface="BioRhyme ExtraBold"/>
              </a:rPr>
              <a:t>COURSE NAME: OPINION MINING &amp; </a:t>
            </a:r>
            <a:r>
              <a:rPr lang="en-US" sz="2800" b="1" cap="all" dirty="0" err="1">
                <a:solidFill>
                  <a:srgbClr val="C00000"/>
                </a:solidFill>
                <a:cs typeface="Poppins" panose="00000500000000000000" pitchFamily="2" charset="0"/>
                <a:sym typeface="BioRhyme ExtraBold"/>
              </a:rPr>
              <a:t>RECOMMENDeR</a:t>
            </a:r>
            <a:r>
              <a:rPr lang="en-US" sz="2800" b="1" cap="all" dirty="0">
                <a:solidFill>
                  <a:srgbClr val="C00000"/>
                </a:solidFill>
                <a:cs typeface="Poppins" panose="00000500000000000000" pitchFamily="2" charset="0"/>
                <a:sym typeface="BioRhyme ExtraBold"/>
              </a:rPr>
              <a:t> SYSTEMS</a:t>
            </a:r>
          </a:p>
          <a:p>
            <a:pPr marR="0" lvl="0" indent="0" algn="ctr">
              <a:spcBef>
                <a:spcPts val="0"/>
              </a:spcBef>
              <a:spcAft>
                <a:spcPts val="0"/>
              </a:spcAft>
              <a:buNone/>
            </a:pPr>
            <a:r>
              <a:rPr lang="en-US" sz="2800" b="1" cap="all" dirty="0">
                <a:solidFill>
                  <a:srgbClr val="C00000"/>
                </a:solidFill>
                <a:cs typeface="Poppins" panose="00000500000000000000" pitchFamily="2" charset="0"/>
                <a:sym typeface="BioRhyme ExtraBold"/>
              </a:rPr>
              <a:t>COURSE CODE: </a:t>
            </a:r>
            <a:r>
              <a:rPr lang="en-IN" sz="2800" b="1" i="0" dirty="0">
                <a:solidFill>
                  <a:srgbClr val="FF0000"/>
                </a:solidFill>
                <a:effectLst/>
                <a:latin typeface="Arial" panose="020B0604020202020204" pitchFamily="34" charset="0"/>
              </a:rPr>
              <a:t>22SDM3202R</a:t>
            </a:r>
          </a:p>
          <a:p>
            <a:pPr marR="0" lvl="0" indent="0" algn="ctr">
              <a:spcBef>
                <a:spcPts val="0"/>
              </a:spcBef>
              <a:spcAft>
                <a:spcPts val="0"/>
              </a:spcAft>
              <a:buNone/>
            </a:pPr>
            <a:endParaRPr lang="en-US" sz="2800" b="1" dirty="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r>
              <a:rPr lang="en-US" sz="2800" b="1" dirty="0">
                <a:solidFill>
                  <a:schemeClr val="bg1">
                    <a:lumMod val="50000"/>
                  </a:schemeClr>
                </a:solidFill>
                <a:ea typeface="BioRhyme ExtraBold"/>
                <a:cs typeface="Poppins" panose="00000500000000000000" pitchFamily="2" charset="0"/>
                <a:sym typeface="BioRhyme ExtraBold"/>
              </a:rPr>
              <a:t>TOPIC :</a:t>
            </a:r>
          </a:p>
          <a:p>
            <a:pPr marR="0" lvl="0" indent="0" algn="ctr">
              <a:spcBef>
                <a:spcPts val="0"/>
              </a:spcBef>
              <a:spcAft>
                <a:spcPts val="0"/>
              </a:spcAft>
              <a:buNone/>
            </a:pPr>
            <a:r>
              <a:rPr lang="en-US" sz="2400" b="1" dirty="0">
                <a:solidFill>
                  <a:srgbClr val="C00000"/>
                </a:solidFill>
                <a:latin typeface="Times New Roman" panose="02020603050405020304" pitchFamily="18" charset="0"/>
                <a:ea typeface="BioRhyme ExtraBold"/>
                <a:cs typeface="Times New Roman" panose="02020603050405020304" pitchFamily="18" charset="0"/>
                <a:sym typeface="BioRhyme ExtraBold"/>
              </a:rPr>
              <a:t>INTRODUCTION TO </a:t>
            </a:r>
            <a:r>
              <a:rPr lang="en-US" sz="2400" b="1" dirty="0" smtClean="0">
                <a:solidFill>
                  <a:srgbClr val="C00000"/>
                </a:solidFill>
                <a:latin typeface="Times New Roman" panose="02020603050405020304" pitchFamily="18" charset="0"/>
                <a:ea typeface="BioRhyme ExtraBold"/>
                <a:cs typeface="Times New Roman" panose="02020603050405020304" pitchFamily="18" charset="0"/>
                <a:sym typeface="BioRhyme ExtraBold"/>
              </a:rPr>
              <a:t>ASPECT EXTRACTION &amp; OPINION MINING TECHNIQUIES</a:t>
            </a:r>
            <a:endParaRPr lang="en-US" sz="2400" b="1" dirty="0">
              <a:solidFill>
                <a:srgbClr val="C00000"/>
              </a:solidFill>
              <a:latin typeface="Times New Roman" panose="02020603050405020304" pitchFamily="18" charset="0"/>
              <a:ea typeface="BioRhyme ExtraBold"/>
              <a:cs typeface="Times New Roman" panose="02020603050405020304" pitchFamily="18" charset="0"/>
              <a:sym typeface="BioRhyme ExtraBold"/>
            </a:endParaRPr>
          </a:p>
        </p:txBody>
      </p:sp>
      <p:sp>
        <p:nvSpPr>
          <p:cNvPr id="5" name="Google Shape;475;p16"/>
          <p:cNvSpPr txBox="1"/>
          <p:nvPr/>
        </p:nvSpPr>
        <p:spPr>
          <a:xfrm>
            <a:off x="3521611" y="772055"/>
            <a:ext cx="5585813" cy="707846"/>
          </a:xfrm>
          <a:prstGeom prst="rect">
            <a:avLst/>
          </a:prstGeom>
          <a:noFill/>
          <a:ln>
            <a:noFill/>
          </a:ln>
          <a:effectLst/>
        </p:spPr>
        <p:txBody>
          <a:bodyPr spcFirstLastPara="1" wrap="square" lIns="91425" tIns="45700" rIns="91425" bIns="45700" anchor="t" anchorCtr="0">
            <a:spAutoFit/>
          </a:bodyPr>
          <a:lstStyle/>
          <a:p>
            <a:pPr algn="ctr"/>
            <a:r>
              <a:rPr lang="en-US" sz="4000" dirty="0">
                <a:solidFill>
                  <a:srgbClr val="C00000"/>
                </a:solidFill>
                <a:cs typeface="Poppins" pitchFamily="2" charset="77"/>
              </a:rPr>
              <a:t>Department of </a:t>
            </a:r>
            <a:r>
              <a:rPr lang="en-US" sz="4000" dirty="0" smtClean="0">
                <a:solidFill>
                  <a:srgbClr val="C00000"/>
                </a:solidFill>
                <a:cs typeface="Poppins" pitchFamily="2" charset="77"/>
              </a:rPr>
              <a:t>AI&amp;DS</a:t>
            </a:r>
            <a:endParaRPr lang="en-US" sz="4000" dirty="0">
              <a:solidFill>
                <a:srgbClr val="C00000"/>
              </a:solidFill>
              <a:cs typeface="Poppins" pitchFamily="2" charset="77"/>
            </a:endParaRPr>
          </a:p>
        </p:txBody>
      </p:sp>
      <p:sp>
        <p:nvSpPr>
          <p:cNvPr id="6" name="Google Shape;502;p17"/>
          <p:cNvSpPr/>
          <p:nvPr/>
        </p:nvSpPr>
        <p:spPr>
          <a:xfrm>
            <a:off x="8774429" y="5148471"/>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ea typeface="Calibri" panose="020F0502020204030204"/>
                <a:cs typeface="Poppins" panose="00000500000000000000" pitchFamily="2" charset="0"/>
                <a:sym typeface="Calibri" panose="020F0502020204030204"/>
              </a:rPr>
              <a:t>Session - </a:t>
            </a:r>
            <a:r>
              <a:rPr lang="en-US" sz="2400" dirty="0" smtClean="0">
                <a:solidFill>
                  <a:schemeClr val="lt1"/>
                </a:solidFill>
                <a:ea typeface="Calibri" panose="020F0502020204030204"/>
                <a:cs typeface="Poppins" panose="00000500000000000000" pitchFamily="2" charset="0"/>
                <a:sym typeface="Calibri" panose="020F0502020204030204"/>
              </a:rPr>
              <a:t>0</a:t>
            </a:r>
            <a:r>
              <a:rPr lang="en-IN" sz="2400" dirty="0">
                <a:solidFill>
                  <a:schemeClr val="lt1"/>
                </a:solidFill>
                <a:ea typeface="Calibri" panose="020F0502020204030204"/>
                <a:cs typeface="Poppins" panose="00000500000000000000" pitchFamily="2" charset="0"/>
                <a:sym typeface="Calibri" panose="020F0502020204030204"/>
              </a:rPr>
              <a:t>2</a:t>
            </a:r>
            <a:endParaRPr lang="en-IN" altLang="en-US" sz="2400" dirty="0">
              <a:solidFill>
                <a:schemeClr val="lt1"/>
              </a:solidFill>
              <a:ea typeface="Calibri" panose="020F0502020204030204"/>
              <a:cs typeface="Poppins" panose="00000500000000000000" pitchFamily="2" charset="0"/>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10</a:t>
            </a:fld>
            <a:endParaRPr lang="en-IN"/>
          </a:p>
        </p:txBody>
      </p:sp>
      <p:sp>
        <p:nvSpPr>
          <p:cNvPr id="3" name="Rectangle 2"/>
          <p:cNvSpPr/>
          <p:nvPr/>
        </p:nvSpPr>
        <p:spPr>
          <a:xfrm>
            <a:off x="1325880" y="1072956"/>
            <a:ext cx="8577072" cy="3416320"/>
          </a:xfrm>
          <a:prstGeom prst="rect">
            <a:avLst/>
          </a:prstGeom>
        </p:spPr>
        <p:txBody>
          <a:bodyPr wrap="square">
            <a:sp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Filtering and Ranking:</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Frequency Threshold</a:t>
            </a:r>
            <a:r>
              <a:rPr lang="en-US" sz="1600" dirty="0">
                <a:latin typeface="Times New Roman" panose="02020603050405020304" pitchFamily="18" charset="0"/>
                <a:cs typeface="Times New Roman" panose="02020603050405020304" pitchFamily="18" charset="0"/>
              </a:rPr>
              <a:t>: Set a minimum threshold for the frequency of occurrence to filter out less frequent noun phrases.</a:t>
            </a:r>
          </a:p>
          <a:p>
            <a:pPr algn="just">
              <a:lnSpc>
                <a:spcPct val="150000"/>
              </a:lnSpc>
              <a:buFont typeface="Arial" panose="020B0604020202020204" pitchFamily="34" charset="0"/>
              <a:buChar char="•"/>
            </a:pPr>
            <a:r>
              <a:rPr lang="en-US" sz="1600" b="1" dirty="0" err="1">
                <a:latin typeface="Times New Roman" panose="02020603050405020304" pitchFamily="18" charset="0"/>
                <a:cs typeface="Times New Roman" panose="02020603050405020304" pitchFamily="18" charset="0"/>
              </a:rPr>
              <a:t>Stopword</a:t>
            </a:r>
            <a:r>
              <a:rPr lang="en-US" sz="1600" b="1" dirty="0">
                <a:latin typeface="Times New Roman" panose="02020603050405020304" pitchFamily="18" charset="0"/>
                <a:cs typeface="Times New Roman" panose="02020603050405020304" pitchFamily="18" charset="0"/>
              </a:rPr>
              <a:t> Removal</a:t>
            </a:r>
            <a:r>
              <a:rPr lang="en-US" sz="1600" dirty="0">
                <a:latin typeface="Times New Roman" panose="02020603050405020304" pitchFamily="18" charset="0"/>
                <a:cs typeface="Times New Roman" panose="02020603050405020304" pitchFamily="18" charset="0"/>
              </a:rPr>
              <a:t>: Exclude common </a:t>
            </a:r>
            <a:r>
              <a:rPr lang="en-US" sz="1600" dirty="0" err="1">
                <a:latin typeface="Times New Roman" panose="02020603050405020304" pitchFamily="18" charset="0"/>
                <a:cs typeface="Times New Roman" panose="02020603050405020304" pitchFamily="18" charset="0"/>
              </a:rPr>
              <a:t>stopwords</a:t>
            </a:r>
            <a:r>
              <a:rPr lang="en-US" sz="1600" dirty="0">
                <a:latin typeface="Times New Roman" panose="02020603050405020304" pitchFamily="18" charset="0"/>
                <a:cs typeface="Times New Roman" panose="02020603050405020304" pitchFamily="18" charset="0"/>
              </a:rPr>
              <a:t> (e.g., "the," "is," "and") from noun phrases to focus on meaningful terms.</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Normalization</a:t>
            </a:r>
            <a:r>
              <a:rPr lang="en-US" sz="1600" dirty="0">
                <a:latin typeface="Times New Roman" panose="02020603050405020304" pitchFamily="18" charset="0"/>
                <a:cs typeface="Times New Roman" panose="02020603050405020304" pitchFamily="18" charset="0"/>
              </a:rPr>
              <a:t>: Normalize noun phrases by converting them to lowercase and removing punctuation to ensure consistency.</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Ranking</a:t>
            </a:r>
            <a:r>
              <a:rPr lang="en-US" sz="1600" dirty="0">
                <a:latin typeface="Times New Roman" panose="02020603050405020304" pitchFamily="18" charset="0"/>
                <a:cs typeface="Times New Roman" panose="02020603050405020304" pitchFamily="18" charset="0"/>
              </a:rPr>
              <a:t>: Sort noun phrases based on their frequency of occurrence in descending order to identify the most frequent ones.</a:t>
            </a:r>
          </a:p>
        </p:txBody>
      </p:sp>
    </p:spTree>
    <p:extLst>
      <p:ext uri="{BB962C8B-B14F-4D97-AF65-F5344CB8AC3E}">
        <p14:creationId xmlns:p14="http://schemas.microsoft.com/office/powerpoint/2010/main" val="3860471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11</a:t>
            </a:fld>
            <a:endParaRPr lang="en-IN"/>
          </a:p>
        </p:txBody>
      </p:sp>
      <p:sp>
        <p:nvSpPr>
          <p:cNvPr id="3" name="Rectangle 2"/>
          <p:cNvSpPr/>
          <p:nvPr/>
        </p:nvSpPr>
        <p:spPr>
          <a:xfrm>
            <a:off x="374904" y="482150"/>
            <a:ext cx="10863072" cy="4893647"/>
          </a:xfrm>
          <a:prstGeom prst="rect">
            <a:avLst/>
          </a:prstGeom>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Mining opinion patterns involves identifying recurring themes, trends, or patterns within a corpus of opinionated text data, such as product reviews, social media posts, or customer feedback. By analyzing these patterns, businesses can gain valuable insights into customer opinions, preferences, and sentiments. Here's a step-by-step approach to mining opinion patterns:</a:t>
            </a:r>
          </a:p>
          <a:p>
            <a:pPr algn="just">
              <a:lnSpc>
                <a:spcPct val="150000"/>
              </a:lnSpc>
            </a:pPr>
            <a:r>
              <a:rPr lang="en-US" sz="1600" b="1" dirty="0">
                <a:latin typeface="Times New Roman" panose="02020603050405020304" pitchFamily="18" charset="0"/>
                <a:cs typeface="Times New Roman" panose="02020603050405020304" pitchFamily="18" charset="0"/>
              </a:rPr>
              <a:t>1. Data Collection and Preprocessing:</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Gather a dataset containing opinionated text data relevant to your domain or topic of interest (e.g., product reviews, social media comments).</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Preprocess the text data by tokenizing, removing </a:t>
            </a:r>
            <a:r>
              <a:rPr lang="en-US" sz="1600" dirty="0" err="1">
                <a:latin typeface="Times New Roman" panose="02020603050405020304" pitchFamily="18" charset="0"/>
                <a:cs typeface="Times New Roman" panose="02020603050405020304" pitchFamily="18" charset="0"/>
              </a:rPr>
              <a:t>stopwords</a:t>
            </a:r>
            <a:r>
              <a:rPr lang="en-US" sz="1600" dirty="0">
                <a:latin typeface="Times New Roman" panose="02020603050405020304" pitchFamily="18" charset="0"/>
                <a:cs typeface="Times New Roman" panose="02020603050405020304" pitchFamily="18" charset="0"/>
              </a:rPr>
              <a:t>, punctuation, and performing stemming or lemmatization to standardize the text.</a:t>
            </a:r>
          </a:p>
          <a:p>
            <a:pPr algn="just">
              <a:lnSpc>
                <a:spcPct val="150000"/>
              </a:lnSpc>
            </a:pPr>
            <a:r>
              <a:rPr lang="en-US" sz="1600" b="1" dirty="0">
                <a:latin typeface="Times New Roman" panose="02020603050405020304" pitchFamily="18" charset="0"/>
                <a:cs typeface="Times New Roman" panose="02020603050405020304" pitchFamily="18" charset="0"/>
              </a:rPr>
              <a:t>2. Aspect Extraction:</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Identify and extract aspects or features mentioned in the opinionated text data. Aspects represent the key topics or attributes that people express opinions about.</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Techniques for aspect extraction include rule-based methods, machine learning algorithms, or a combination of both.</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Aspect extraction helps in understanding the focus of opinions and forms the basis for analyzing opinion patterns.</a:t>
            </a:r>
          </a:p>
        </p:txBody>
      </p:sp>
    </p:spTree>
    <p:extLst>
      <p:ext uri="{BB962C8B-B14F-4D97-AF65-F5344CB8AC3E}">
        <p14:creationId xmlns:p14="http://schemas.microsoft.com/office/powerpoint/2010/main" val="2174217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12</a:t>
            </a:fld>
            <a:endParaRPr lang="en-IN"/>
          </a:p>
        </p:txBody>
      </p:sp>
      <p:sp>
        <p:nvSpPr>
          <p:cNvPr id="3" name="Rectangle 2"/>
          <p:cNvSpPr/>
          <p:nvPr/>
        </p:nvSpPr>
        <p:spPr>
          <a:xfrm>
            <a:off x="2764536" y="802654"/>
            <a:ext cx="6096000" cy="3366563"/>
          </a:xfrm>
          <a:prstGeom prst="rect">
            <a:avLst/>
          </a:prstGeom>
        </p:spPr>
        <p:txBody>
          <a:bodyPr>
            <a:spAutoFit/>
          </a:bodyPr>
          <a:lstStyle/>
          <a:p>
            <a:pPr algn="just">
              <a:lnSpc>
                <a:spcPct val="150000"/>
              </a:lnSpc>
            </a:pPr>
            <a:r>
              <a:rPr lang="en-US" b="1" dirty="0" smtClean="0">
                <a:latin typeface="Times New Roman" panose="02020603050405020304" pitchFamily="18" charset="0"/>
                <a:cs typeface="Times New Roman" panose="02020603050405020304" pitchFamily="18" charset="0"/>
              </a:rPr>
              <a:t>3.Opinion </a:t>
            </a:r>
            <a:r>
              <a:rPr lang="en-US" b="1" dirty="0">
                <a:latin typeface="Times New Roman" panose="02020603050405020304" pitchFamily="18" charset="0"/>
                <a:cs typeface="Times New Roman" panose="02020603050405020304" pitchFamily="18" charset="0"/>
              </a:rPr>
              <a:t>Expression Identification:</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Recognize expressions of opinions within the text data. Opinions can be expressed through sentiment-bearing words, phrases, or explicit statements conveying positive, negative, or neutral sentiments.</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Utilize sentiment analysis techniques to classify opinion expressions into sentiment polarities (positive, negative, neutral).</a:t>
            </a:r>
          </a:p>
        </p:txBody>
      </p:sp>
    </p:spTree>
    <p:extLst>
      <p:ext uri="{BB962C8B-B14F-4D97-AF65-F5344CB8AC3E}">
        <p14:creationId xmlns:p14="http://schemas.microsoft.com/office/powerpoint/2010/main" val="3528266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13</a:t>
            </a:fld>
            <a:endParaRPr lang="en-IN"/>
          </a:p>
        </p:txBody>
      </p:sp>
      <p:sp>
        <p:nvSpPr>
          <p:cNvPr id="3" name="Rectangle 2"/>
          <p:cNvSpPr/>
          <p:nvPr/>
        </p:nvSpPr>
        <p:spPr>
          <a:xfrm>
            <a:off x="1289304" y="339864"/>
            <a:ext cx="8513064" cy="5632311"/>
          </a:xfrm>
          <a:prstGeom prst="rect">
            <a:avLst/>
          </a:prstGeom>
        </p:spPr>
        <p:txBody>
          <a:bodyPr wrap="square">
            <a:sp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 Opinion Pattern Mining:</a:t>
            </a:r>
          </a:p>
          <a:p>
            <a:pPr algn="just">
              <a:lnSpc>
                <a:spcPct val="150000"/>
              </a:lnSpc>
            </a:pPr>
            <a:r>
              <a:rPr lang="en-US" sz="1600" b="1" dirty="0">
                <a:latin typeface="Times New Roman" panose="02020603050405020304" pitchFamily="18" charset="0"/>
                <a:cs typeface="Times New Roman" panose="02020603050405020304" pitchFamily="18" charset="0"/>
              </a:rPr>
              <a:t>a. Topic Modeling:</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Apply topic modeling techniques, such as Latent </a:t>
            </a:r>
            <a:r>
              <a:rPr lang="en-US" sz="1600" dirty="0" err="1">
                <a:latin typeface="Times New Roman" panose="02020603050405020304" pitchFamily="18" charset="0"/>
                <a:cs typeface="Times New Roman" panose="02020603050405020304" pitchFamily="18" charset="0"/>
              </a:rPr>
              <a:t>Dirichlet</a:t>
            </a:r>
            <a:r>
              <a:rPr lang="en-US" sz="1600" dirty="0">
                <a:latin typeface="Times New Roman" panose="02020603050405020304" pitchFamily="18" charset="0"/>
                <a:cs typeface="Times New Roman" panose="02020603050405020304" pitchFamily="18" charset="0"/>
              </a:rPr>
              <a:t> Allocation (LDA), to identify latent topics or themes within the opinionated text data.</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Topic modeling helps in uncovering prevalent themes or subjects that emerge from the opinions expressed by individuals.</a:t>
            </a:r>
          </a:p>
          <a:p>
            <a:pPr algn="just">
              <a:lnSpc>
                <a:spcPct val="150000"/>
              </a:lnSpc>
            </a:pPr>
            <a:r>
              <a:rPr lang="en-US" sz="1600" b="1" dirty="0">
                <a:latin typeface="Times New Roman" panose="02020603050405020304" pitchFamily="18" charset="0"/>
                <a:cs typeface="Times New Roman" panose="02020603050405020304" pitchFamily="18" charset="0"/>
              </a:rPr>
              <a:t>b. Frequent Pattern Mining:</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Use frequent pattern mining algorithms, such as </a:t>
            </a:r>
            <a:r>
              <a:rPr lang="en-US" sz="1600" dirty="0" err="1">
                <a:latin typeface="Times New Roman" panose="02020603050405020304" pitchFamily="18" charset="0"/>
                <a:cs typeface="Times New Roman" panose="02020603050405020304" pitchFamily="18" charset="0"/>
              </a:rPr>
              <a:t>Apriori</a:t>
            </a:r>
            <a:r>
              <a:rPr lang="en-US" sz="1600" dirty="0">
                <a:latin typeface="Times New Roman" panose="02020603050405020304" pitchFamily="18" charset="0"/>
                <a:cs typeface="Times New Roman" panose="02020603050405020304" pitchFamily="18" charset="0"/>
              </a:rPr>
              <a:t> or FP-Growth, to discover recurring patterns of opinions expressed across the dataset.</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Identify combinations of aspects and sentiment expressions that frequently co-occur, revealing common opinion patterns.</a:t>
            </a:r>
          </a:p>
          <a:p>
            <a:pPr algn="just">
              <a:lnSpc>
                <a:spcPct val="150000"/>
              </a:lnSpc>
            </a:pPr>
            <a:r>
              <a:rPr lang="en-US" sz="1600" b="1" dirty="0">
                <a:latin typeface="Times New Roman" panose="02020603050405020304" pitchFamily="18" charset="0"/>
                <a:cs typeface="Times New Roman" panose="02020603050405020304" pitchFamily="18" charset="0"/>
              </a:rPr>
              <a:t>c. Temporal Analysis:</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Analyze how opinion patterns evolve over time by incorporating temporal aspects into the analysis.</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Track changes in opinion patterns across different time periods to understand temporal trends and dynamics.</a:t>
            </a:r>
          </a:p>
        </p:txBody>
      </p:sp>
    </p:spTree>
    <p:extLst>
      <p:ext uri="{BB962C8B-B14F-4D97-AF65-F5344CB8AC3E}">
        <p14:creationId xmlns:p14="http://schemas.microsoft.com/office/powerpoint/2010/main" val="1558358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14</a:t>
            </a:fld>
            <a:endParaRPr lang="en-IN"/>
          </a:p>
        </p:txBody>
      </p:sp>
      <p:sp>
        <p:nvSpPr>
          <p:cNvPr id="3" name="Rectangle 2"/>
          <p:cNvSpPr/>
          <p:nvPr/>
        </p:nvSpPr>
        <p:spPr>
          <a:xfrm>
            <a:off x="2106168" y="363510"/>
            <a:ext cx="6096000" cy="5218736"/>
          </a:xfrm>
          <a:prstGeom prst="rect">
            <a:avLst/>
          </a:prstGeom>
        </p:spPr>
        <p:txBody>
          <a:bodyPr>
            <a:sp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5. Visualization and Interpretation:</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Visualize opinion patterns using techniques such as word clouds, bar charts, or network graphs to illustrate the relationships between aspects and sentiments.</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Interpret the mined opinion patterns to gain insights into customer preferences, satisfaction levels, and areas for improvement.</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Identify actionable insights and strategic recommendations based on the observed opinion patterns.</a:t>
            </a:r>
          </a:p>
          <a:p>
            <a:pPr algn="just">
              <a:lnSpc>
                <a:spcPct val="150000"/>
              </a:lnSpc>
            </a:pPr>
            <a:r>
              <a:rPr lang="en-US" sz="1600" b="1" dirty="0">
                <a:latin typeface="Times New Roman" panose="02020603050405020304" pitchFamily="18" charset="0"/>
                <a:cs typeface="Times New Roman" panose="02020603050405020304" pitchFamily="18" charset="0"/>
              </a:rPr>
              <a:t>6. Iterative Refinement:</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Iterate on the opinion pattern mining process by refining techniques, adjusting parameters, and incorporating feedback to improve the accuracy and relevance of mined patterns.</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Continuously update and adapt the analysis as new data becomes available or as business objectives evolve.</a:t>
            </a:r>
          </a:p>
        </p:txBody>
      </p:sp>
    </p:spTree>
    <p:extLst>
      <p:ext uri="{BB962C8B-B14F-4D97-AF65-F5344CB8AC3E}">
        <p14:creationId xmlns:p14="http://schemas.microsoft.com/office/powerpoint/2010/main" val="98833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15</a:t>
            </a:fld>
            <a:endParaRPr lang="en-IN"/>
          </a:p>
        </p:txBody>
      </p:sp>
      <p:sp>
        <p:nvSpPr>
          <p:cNvPr id="3" name="Rectangle 2"/>
          <p:cNvSpPr/>
          <p:nvPr/>
        </p:nvSpPr>
        <p:spPr>
          <a:xfrm>
            <a:off x="2572512" y="575394"/>
            <a:ext cx="6096000" cy="5755422"/>
          </a:xfrm>
          <a:prstGeom prst="rect">
            <a:avLst/>
          </a:prstGeom>
        </p:spPr>
        <p:txBody>
          <a:bodyPr>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Filtering out non-aspects involves removing irrelevant or non-representative elements from a dataset of opinionated text, focusing only on the aspects or features that people express opinions about. This process is essential for refining the dataset and extracting meaningful insights from the opinions expressed. Here's how you can filter out non-aspects:</a:t>
            </a:r>
          </a:p>
          <a:p>
            <a:pPr marL="342900" indent="-342900" algn="just">
              <a:lnSpc>
                <a:spcPct val="150000"/>
              </a:lnSpc>
              <a:buAutoNum type="arabicPeriod"/>
            </a:pPr>
            <a:r>
              <a:rPr lang="en-US" sz="1600" b="1" dirty="0" smtClean="0">
                <a:latin typeface="Times New Roman" panose="02020603050405020304" pitchFamily="18" charset="0"/>
                <a:cs typeface="Times New Roman" panose="02020603050405020304" pitchFamily="18" charset="0"/>
              </a:rPr>
              <a:t>Define </a:t>
            </a:r>
            <a:r>
              <a:rPr lang="en-US" sz="1600" b="1" dirty="0">
                <a:latin typeface="Times New Roman" panose="02020603050405020304" pitchFamily="18" charset="0"/>
                <a:cs typeface="Times New Roman" panose="02020603050405020304" pitchFamily="18" charset="0"/>
              </a:rPr>
              <a:t>Aspect Criteria</a:t>
            </a:r>
            <a:r>
              <a:rPr lang="en-US" sz="1600" b="1" dirty="0" smtClean="0">
                <a:latin typeface="Times New Roman" panose="02020603050405020304" pitchFamily="18" charset="0"/>
                <a:cs typeface="Times New Roman" panose="02020603050405020304" pitchFamily="18" charset="0"/>
              </a:rPr>
              <a:t>:</a:t>
            </a:r>
          </a:p>
          <a:p>
            <a:pPr lvl="0" defTabSz="914400" eaLnBrk="0" fontAlgn="base" hangingPunct="0">
              <a:spcBef>
                <a:spcPct val="0"/>
              </a:spcBef>
              <a:spcAft>
                <a:spcPct val="0"/>
              </a:spcAft>
            </a:pPr>
            <a:endParaRPr lang="en-US" sz="1600" dirty="0">
              <a:latin typeface="Times New Roman" panose="02020603050405020304" pitchFamily="18" charset="0"/>
              <a:cs typeface="Times New Roman" panose="02020603050405020304" pitchFamily="18" charset="0"/>
            </a:endParaRPr>
          </a:p>
          <a:p>
            <a:pPr lvl="0" algn="just" defTabSz="914400" eaLnBrk="0" fontAlgn="base" hangingPunct="0">
              <a:lnSpc>
                <a:spcPct val="150000"/>
              </a:lnSpc>
              <a:spcBef>
                <a:spcPct val="0"/>
              </a:spcBef>
              <a:spcAft>
                <a:spcPct val="0"/>
              </a:spcAft>
              <a:buFontTx/>
              <a:buChar char="•"/>
            </a:pPr>
            <a:r>
              <a:rPr lang="en-US" sz="1600" dirty="0">
                <a:latin typeface="Times New Roman" panose="02020603050405020304" pitchFamily="18" charset="0"/>
                <a:cs typeface="Times New Roman" panose="02020603050405020304" pitchFamily="18" charset="0"/>
              </a:rPr>
              <a:t>Establish criteria or guidelines for determining what constitutes an aspect or feature within the context of your analysis</a:t>
            </a:r>
            <a:r>
              <a:rPr lang="en-US" sz="1600" dirty="0" smtClean="0">
                <a:latin typeface="Times New Roman" panose="02020603050405020304" pitchFamily="18" charset="0"/>
                <a:cs typeface="Times New Roman" panose="02020603050405020304" pitchFamily="18" charset="0"/>
              </a:rPr>
              <a:t>.</a:t>
            </a:r>
          </a:p>
          <a:p>
            <a:pPr algn="just" defTabSz="914400" eaLnBrk="0" fontAlgn="base" hangingPunct="0">
              <a:lnSpc>
                <a:spcPct val="150000"/>
              </a:lnSpc>
              <a:spcBef>
                <a:spcPct val="0"/>
              </a:spcBef>
              <a:spcAft>
                <a:spcPct val="0"/>
              </a:spcAft>
              <a:buFontTx/>
              <a:buChar char="•"/>
            </a:pPr>
            <a:r>
              <a:rPr lang="en-US" sz="1600" dirty="0">
                <a:latin typeface="Times New Roman" panose="02020603050405020304" pitchFamily="18" charset="0"/>
                <a:cs typeface="Times New Roman" panose="02020603050405020304" pitchFamily="18" charset="0"/>
              </a:rPr>
              <a:t>Consider aspects that are relevant to the domain or topic of interest, such as product features in the case of product reviews or service attributes in customer feedback. </a:t>
            </a:r>
          </a:p>
          <a:p>
            <a:pPr lvl="0" defTabSz="914400" eaLnBrk="0" fontAlgn="base" hangingPunct="0">
              <a:spcBef>
                <a:spcPct val="0"/>
              </a:spcBef>
              <a:spcAft>
                <a:spcPct val="0"/>
              </a:spcAft>
              <a:buFontTx/>
              <a:buChar char="•"/>
            </a:pPr>
            <a:endParaRPr lang="en-US" sz="1600"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endParaRPr lang="en-US" sz="1600" b="1" dirty="0" smtClean="0">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endParaRPr lang="en-US" sz="1600" b="1" dirty="0">
              <a:latin typeface="Times New Roman" panose="02020603050405020304" pitchFamily="18" charset="0"/>
              <a:cs typeface="Times New Roman" panose="02020603050405020304" pitchFamily="18" charset="0"/>
            </a:endParaRPr>
          </a:p>
        </p:txBody>
      </p:sp>
      <p:sp>
        <p:nvSpPr>
          <p:cNvPr id="4" name="Rounded Rectangle 17"/>
          <p:cNvSpPr/>
          <p:nvPr/>
        </p:nvSpPr>
        <p:spPr>
          <a:xfrm>
            <a:off x="4389076" y="111493"/>
            <a:ext cx="3173012"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solidFill>
                <a:schemeClr val="bg1"/>
              </a:solidFill>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Filtering out non-aspects</a:t>
            </a:r>
            <a:endParaRPr lang="en-IN" sz="2000" b="1" dirty="0">
              <a:solidFill>
                <a:schemeClr val="bg1"/>
              </a:solidFill>
              <a:latin typeface="Times New Roman" panose="02020603050405020304" pitchFamily="18" charset="0"/>
              <a:cs typeface="Times New Roman" panose="02020603050405020304" pitchFamily="18" charset="0"/>
            </a:endParaRPr>
          </a:p>
          <a:p>
            <a:pPr algn="ctr"/>
            <a:endParaRPr lang="en-US" sz="2000" dirty="0">
              <a:solidFill>
                <a:schemeClr val="bg1"/>
              </a:solidFill>
            </a:endParaRPr>
          </a:p>
        </p:txBody>
      </p:sp>
    </p:spTree>
    <p:extLst>
      <p:ext uri="{BB962C8B-B14F-4D97-AF65-F5344CB8AC3E}">
        <p14:creationId xmlns:p14="http://schemas.microsoft.com/office/powerpoint/2010/main" val="214028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16</a:t>
            </a:fld>
            <a:endParaRPr lang="en-IN"/>
          </a:p>
        </p:txBody>
      </p:sp>
      <p:sp>
        <p:nvSpPr>
          <p:cNvPr id="3" name="Rectangle 2"/>
          <p:cNvSpPr/>
          <p:nvPr/>
        </p:nvSpPr>
        <p:spPr>
          <a:xfrm>
            <a:off x="576072" y="468112"/>
            <a:ext cx="10689336" cy="3046988"/>
          </a:xfrm>
          <a:prstGeom prst="rect">
            <a:avLst/>
          </a:prstGeom>
        </p:spPr>
        <p:txBody>
          <a:bodyPr wrap="square">
            <a:spAutoFit/>
          </a:bodyPr>
          <a:lstStyle/>
          <a:p>
            <a:pPr algn="just">
              <a:lnSpc>
                <a:spcPct val="150000"/>
              </a:lnSpc>
            </a:pPr>
            <a:r>
              <a:rPr lang="en-US" sz="1600" b="1" dirty="0" smtClean="0">
                <a:latin typeface="Times New Roman" panose="02020603050405020304" pitchFamily="18" charset="0"/>
                <a:cs typeface="Times New Roman" panose="02020603050405020304" pitchFamily="18" charset="0"/>
              </a:rPr>
              <a:t>2.Aspect </a:t>
            </a:r>
            <a:r>
              <a:rPr lang="en-US" sz="1600" b="1" dirty="0">
                <a:latin typeface="Times New Roman" panose="02020603050405020304" pitchFamily="18" charset="0"/>
                <a:cs typeface="Times New Roman" panose="02020603050405020304" pitchFamily="18" charset="0"/>
              </a:rPr>
              <a:t>Identification Techniques:</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Utilize various techniques to identify aspects mentioned in the text data:</a:t>
            </a:r>
          </a:p>
          <a:p>
            <a:pPr marL="742950" lvl="1" indent="-2857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Keyword Matching</a:t>
            </a:r>
            <a:r>
              <a:rPr lang="en-US" sz="1600" dirty="0">
                <a:latin typeface="Times New Roman" panose="02020603050405020304" pitchFamily="18" charset="0"/>
                <a:cs typeface="Times New Roman" panose="02020603050405020304" pitchFamily="18" charset="0"/>
              </a:rPr>
              <a:t>: Define a list of keywords or phrases that represent aspects and search for their occurrences within the text.</a:t>
            </a:r>
          </a:p>
          <a:p>
            <a:pPr marL="742950" lvl="1" indent="-2857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Rule-Based Methods</a:t>
            </a:r>
            <a:r>
              <a:rPr lang="en-US" sz="1600" dirty="0">
                <a:latin typeface="Times New Roman" panose="02020603050405020304" pitchFamily="18" charset="0"/>
                <a:cs typeface="Times New Roman" panose="02020603050405020304" pitchFamily="18" charset="0"/>
              </a:rPr>
              <a:t>: Develop rules or patterns based on linguistic structures or domain-specific knowledge to identify aspect mentions.</a:t>
            </a:r>
          </a:p>
          <a:p>
            <a:pPr marL="742950" lvl="1" indent="-2857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Machine Learning Models</a:t>
            </a:r>
            <a:r>
              <a:rPr lang="en-US" sz="1600" dirty="0">
                <a:latin typeface="Times New Roman" panose="02020603050405020304" pitchFamily="18" charset="0"/>
                <a:cs typeface="Times New Roman" panose="02020603050405020304" pitchFamily="18" charset="0"/>
              </a:rPr>
              <a:t>: Train supervised learning models to classify text segments as aspect mentions or non-aspects based on labeled data.</a:t>
            </a:r>
          </a:p>
        </p:txBody>
      </p:sp>
      <p:sp>
        <p:nvSpPr>
          <p:cNvPr id="4" name="Rectangle 3"/>
          <p:cNvSpPr/>
          <p:nvPr/>
        </p:nvSpPr>
        <p:spPr>
          <a:xfrm>
            <a:off x="722376" y="3675210"/>
            <a:ext cx="10991088" cy="1569660"/>
          </a:xfrm>
          <a:prstGeom prst="rect">
            <a:avLst/>
          </a:prstGeom>
        </p:spPr>
        <p:txBody>
          <a:bodyPr wrap="square">
            <a:spAutoFit/>
          </a:bodyPr>
          <a:lstStyle/>
          <a:p>
            <a:pPr algn="just">
              <a:lnSpc>
                <a:spcPct val="150000"/>
              </a:lnSpc>
            </a:pPr>
            <a:r>
              <a:rPr lang="en-US" sz="1600" b="1" dirty="0" smtClean="0">
                <a:latin typeface="Times New Roman" panose="02020603050405020304" pitchFamily="18" charset="0"/>
                <a:cs typeface="Times New Roman" panose="02020603050405020304" pitchFamily="18" charset="0"/>
              </a:rPr>
              <a:t>3. Exclude </a:t>
            </a:r>
            <a:r>
              <a:rPr lang="en-US" sz="1600" b="1" dirty="0">
                <a:latin typeface="Times New Roman" panose="02020603050405020304" pitchFamily="18" charset="0"/>
                <a:cs typeface="Times New Roman" panose="02020603050405020304" pitchFamily="18" charset="0"/>
              </a:rPr>
              <a:t>Non-Aspect Mentions:</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Filter out text segments that do not correspond to aspect mentions based on the identified criteria and techniques.</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Remove sentences or phrases that contain generic or non-descriptive language unrelated to specific aspects.</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Exclude </a:t>
            </a:r>
            <a:r>
              <a:rPr lang="en-US" sz="1600" dirty="0" err="1">
                <a:latin typeface="Times New Roman" panose="02020603050405020304" pitchFamily="18" charset="0"/>
                <a:cs typeface="Times New Roman" panose="02020603050405020304" pitchFamily="18" charset="0"/>
              </a:rPr>
              <a:t>stopwords</a:t>
            </a:r>
            <a:r>
              <a:rPr lang="en-US" sz="1600" dirty="0">
                <a:latin typeface="Times New Roman" panose="02020603050405020304" pitchFamily="18" charset="0"/>
                <a:cs typeface="Times New Roman" panose="02020603050405020304" pitchFamily="18" charset="0"/>
              </a:rPr>
              <a:t> or common words that are unlikely to represent aspects, such as articles, pronouns, and conjunctions.</a:t>
            </a:r>
          </a:p>
        </p:txBody>
      </p:sp>
    </p:spTree>
    <p:extLst>
      <p:ext uri="{BB962C8B-B14F-4D97-AF65-F5344CB8AC3E}">
        <p14:creationId xmlns:p14="http://schemas.microsoft.com/office/powerpoint/2010/main" val="2665739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17</a:t>
            </a:fld>
            <a:endParaRPr lang="en-IN"/>
          </a:p>
        </p:txBody>
      </p:sp>
      <p:sp>
        <p:nvSpPr>
          <p:cNvPr id="3" name="Rectangle 2"/>
          <p:cNvSpPr/>
          <p:nvPr/>
        </p:nvSpPr>
        <p:spPr>
          <a:xfrm>
            <a:off x="2508504" y="380691"/>
            <a:ext cx="6096000" cy="2585323"/>
          </a:xfrm>
          <a:prstGeom prst="rect">
            <a:avLst/>
          </a:prstGeom>
        </p:spPr>
        <p:txBody>
          <a:bodyPr>
            <a:spAutoFit/>
          </a:bodyPr>
          <a:lstStyle/>
          <a:p>
            <a:pPr algn="just"/>
            <a:r>
              <a:rPr lang="en-US" b="1" dirty="0"/>
              <a:t>4. Contextual Analysis:</a:t>
            </a:r>
          </a:p>
          <a:p>
            <a:pPr algn="just">
              <a:buFont typeface="Arial" panose="020B0604020202020204" pitchFamily="34" charset="0"/>
              <a:buChar char="•"/>
            </a:pPr>
            <a:r>
              <a:rPr lang="en-US" dirty="0"/>
              <a:t>Consider the context in which aspect mentions occur to determine their relevance:</a:t>
            </a:r>
          </a:p>
          <a:p>
            <a:pPr marL="742950" lvl="1" indent="-285750" algn="just">
              <a:buFont typeface="Arial" panose="020B0604020202020204" pitchFamily="34" charset="0"/>
              <a:buChar char="•"/>
            </a:pPr>
            <a:r>
              <a:rPr lang="en-US" b="1" dirty="0"/>
              <a:t>Surrounding Words</a:t>
            </a:r>
            <a:r>
              <a:rPr lang="en-US" dirty="0"/>
              <a:t>: Analyze the words and phrases surrounding aspect mentions to assess their context and relevance.</a:t>
            </a:r>
          </a:p>
          <a:p>
            <a:pPr marL="742950" lvl="1" indent="-285750" algn="just">
              <a:buFont typeface="Arial" panose="020B0604020202020204" pitchFamily="34" charset="0"/>
              <a:buChar char="•"/>
            </a:pPr>
            <a:r>
              <a:rPr lang="en-US" b="1" dirty="0"/>
              <a:t>Sentence Structure</a:t>
            </a:r>
            <a:r>
              <a:rPr lang="en-US" dirty="0"/>
              <a:t>: Evaluate the syntactic structure of sentences to identify whether aspect mentions are used in a descriptive or opinionated context.</a:t>
            </a:r>
          </a:p>
        </p:txBody>
      </p:sp>
      <p:sp>
        <p:nvSpPr>
          <p:cNvPr id="4" name="Rectangle 3"/>
          <p:cNvSpPr/>
          <p:nvPr/>
        </p:nvSpPr>
        <p:spPr>
          <a:xfrm>
            <a:off x="2078736" y="3338221"/>
            <a:ext cx="6096000" cy="1754326"/>
          </a:xfrm>
          <a:prstGeom prst="rect">
            <a:avLst/>
          </a:prstGeom>
        </p:spPr>
        <p:txBody>
          <a:bodyPr>
            <a:spAutoFit/>
          </a:bodyPr>
          <a:lstStyle/>
          <a:p>
            <a:pPr algn="just"/>
            <a:r>
              <a:rPr lang="en-US" b="1" dirty="0" smtClean="0"/>
              <a:t>5. </a:t>
            </a:r>
            <a:r>
              <a:rPr lang="en-US" b="1" dirty="0"/>
              <a:t>Iterative Refinement:</a:t>
            </a:r>
          </a:p>
          <a:p>
            <a:pPr algn="just">
              <a:buFont typeface="Arial" panose="020B0604020202020204" pitchFamily="34" charset="0"/>
              <a:buChar char="•"/>
            </a:pPr>
            <a:r>
              <a:rPr lang="en-US" dirty="0"/>
              <a:t>Iterate on the filtering process by continuously assessing the effectiveness of the criteria and techniques used for aspect identification.</a:t>
            </a:r>
          </a:p>
          <a:p>
            <a:pPr algn="just">
              <a:buFont typeface="Arial" panose="020B0604020202020204" pitchFamily="34" charset="0"/>
              <a:buChar char="•"/>
            </a:pPr>
            <a:r>
              <a:rPr lang="en-US" dirty="0"/>
              <a:t>Adjust and refine the filtering criteria based on feedback, domain knowledge, or analysis of the filtered dataset.</a:t>
            </a:r>
          </a:p>
        </p:txBody>
      </p:sp>
    </p:spTree>
    <p:extLst>
      <p:ext uri="{BB962C8B-B14F-4D97-AF65-F5344CB8AC3E}">
        <p14:creationId xmlns:p14="http://schemas.microsoft.com/office/powerpoint/2010/main" val="3060971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18</a:t>
            </a:fld>
            <a:endParaRPr lang="en-IN"/>
          </a:p>
        </p:txBody>
      </p:sp>
      <p:sp>
        <p:nvSpPr>
          <p:cNvPr id="3" name="Rectangle 2"/>
          <p:cNvSpPr/>
          <p:nvPr/>
        </p:nvSpPr>
        <p:spPr>
          <a:xfrm>
            <a:off x="2279904" y="493098"/>
            <a:ext cx="6096000" cy="2031325"/>
          </a:xfrm>
          <a:prstGeom prst="rect">
            <a:avLst/>
          </a:prstGeom>
        </p:spPr>
        <p:txBody>
          <a:bodyPr>
            <a:spAutoFit/>
          </a:bodyPr>
          <a:lstStyle/>
          <a:p>
            <a:pPr algn="just"/>
            <a:r>
              <a:rPr lang="en-US" b="1" dirty="0"/>
              <a:t>6. Manual Review and Validation:</a:t>
            </a:r>
          </a:p>
          <a:p>
            <a:pPr algn="just">
              <a:buFont typeface="Arial" panose="020B0604020202020204" pitchFamily="34" charset="0"/>
              <a:buChar char="•"/>
            </a:pPr>
            <a:r>
              <a:rPr lang="en-US" dirty="0"/>
              <a:t>Conduct manual review and validation of the filtered dataset to ensure the accuracy and completeness of aspect identification.</a:t>
            </a:r>
          </a:p>
          <a:p>
            <a:pPr algn="just">
              <a:buFont typeface="Arial" panose="020B0604020202020204" pitchFamily="34" charset="0"/>
              <a:buChar char="•"/>
            </a:pPr>
            <a:r>
              <a:rPr lang="en-US" dirty="0"/>
              <a:t>Verify that the filtered dataset contains relevant aspect mentions that accurately represent the opinions expressed in the text.</a:t>
            </a:r>
          </a:p>
        </p:txBody>
      </p:sp>
      <p:sp>
        <p:nvSpPr>
          <p:cNvPr id="4" name="Rectangle 3"/>
          <p:cNvSpPr/>
          <p:nvPr/>
        </p:nvSpPr>
        <p:spPr>
          <a:xfrm>
            <a:off x="1978152" y="2972461"/>
            <a:ext cx="6096000" cy="1754326"/>
          </a:xfrm>
          <a:prstGeom prst="rect">
            <a:avLst/>
          </a:prstGeom>
        </p:spPr>
        <p:txBody>
          <a:bodyPr>
            <a:spAutoFit/>
          </a:bodyPr>
          <a:lstStyle/>
          <a:p>
            <a:pPr algn="just"/>
            <a:r>
              <a:rPr lang="en-US" b="1" dirty="0"/>
              <a:t>7. Application of Aspect-Filtered Dataset:</a:t>
            </a:r>
          </a:p>
          <a:p>
            <a:pPr algn="just">
              <a:buFont typeface="Arial" panose="020B0604020202020204" pitchFamily="34" charset="0"/>
              <a:buChar char="•"/>
            </a:pPr>
            <a:r>
              <a:rPr lang="en-US" dirty="0"/>
              <a:t>Use the aspect-filtered dataset for further analysis, such as sentiment analysis, opinion mining, or pattern recognition.</a:t>
            </a:r>
          </a:p>
          <a:p>
            <a:pPr algn="just">
              <a:buFont typeface="Arial" panose="020B0604020202020204" pitchFamily="34" charset="0"/>
              <a:buChar char="•"/>
            </a:pPr>
            <a:r>
              <a:rPr lang="en-US" dirty="0"/>
              <a:t>Focus on extracting insights and patterns related to the identified aspects, as they are more likely to reflect the opinions and preferences of the target audience.</a:t>
            </a:r>
          </a:p>
        </p:txBody>
      </p:sp>
    </p:spTree>
    <p:extLst>
      <p:ext uri="{BB962C8B-B14F-4D97-AF65-F5344CB8AC3E}">
        <p14:creationId xmlns:p14="http://schemas.microsoft.com/office/powerpoint/2010/main" val="678770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19</a:t>
            </a:fld>
            <a:endParaRPr lang="en-IN"/>
          </a:p>
        </p:txBody>
      </p:sp>
      <p:sp>
        <p:nvSpPr>
          <p:cNvPr id="3" name="Rectangle 2"/>
          <p:cNvSpPr/>
          <p:nvPr/>
        </p:nvSpPr>
        <p:spPr>
          <a:xfrm>
            <a:off x="204216" y="1445413"/>
            <a:ext cx="5486274" cy="2031325"/>
          </a:xfrm>
          <a:prstGeom prst="rect">
            <a:avLst/>
          </a:prstGeom>
        </p:spPr>
        <p:txBody>
          <a:bodyPr wrap="square">
            <a:spAutoFit/>
          </a:bodyPr>
          <a:lstStyle/>
          <a:p>
            <a:pPr algn="just"/>
            <a:r>
              <a:rPr lang="en-US" dirty="0"/>
              <a:t>Grouping candidate aspects involves organizing identified aspects or features into meaningful categories or clusters based on their similarity or relatedness. This process helps in structuring the analysis and gaining a deeper understanding of the various aspects mentioned in the opinionated text data. Here's how you can group candidate aspects:</a:t>
            </a:r>
            <a:endParaRPr lang="en-IN" dirty="0"/>
          </a:p>
        </p:txBody>
      </p:sp>
      <p:sp>
        <p:nvSpPr>
          <p:cNvPr id="4" name="Rectangle 3"/>
          <p:cNvSpPr/>
          <p:nvPr/>
        </p:nvSpPr>
        <p:spPr>
          <a:xfrm>
            <a:off x="5897880" y="283465"/>
            <a:ext cx="5998463" cy="4524315"/>
          </a:xfrm>
          <a:prstGeom prst="rect">
            <a:avLst/>
          </a:prstGeom>
        </p:spPr>
        <p:txBody>
          <a:bodyPr wrap="square">
            <a:spAutoFit/>
          </a:bodyPr>
          <a:lstStyle/>
          <a:p>
            <a:pPr algn="just"/>
            <a:r>
              <a:rPr lang="en-US" b="1" dirty="0"/>
              <a:t>1. Aspect Representation:</a:t>
            </a:r>
          </a:p>
          <a:p>
            <a:pPr algn="just">
              <a:buFont typeface="Arial" panose="020B0604020202020204" pitchFamily="34" charset="0"/>
              <a:buChar char="•"/>
            </a:pPr>
            <a:r>
              <a:rPr lang="en-US" dirty="0"/>
              <a:t>Represent candidate aspects in a standardized format to facilitate grouping. This could involve using normalized forms of aspect mentions, such as lowercase tokens without punctuation or </a:t>
            </a:r>
            <a:r>
              <a:rPr lang="en-US" dirty="0" err="1"/>
              <a:t>stopwords</a:t>
            </a:r>
            <a:r>
              <a:rPr lang="en-US" dirty="0"/>
              <a:t>.</a:t>
            </a:r>
          </a:p>
          <a:p>
            <a:pPr algn="just"/>
            <a:r>
              <a:rPr lang="en-US" b="1" dirty="0"/>
              <a:t>2. Similarity Measurement:</a:t>
            </a:r>
          </a:p>
          <a:p>
            <a:pPr algn="just">
              <a:buFont typeface="Arial" panose="020B0604020202020204" pitchFamily="34" charset="0"/>
              <a:buChar char="•"/>
            </a:pPr>
            <a:r>
              <a:rPr lang="en-US" dirty="0"/>
              <a:t>Define a measure of similarity between pairs of candidate aspects. Common similarity measures include:</a:t>
            </a:r>
          </a:p>
          <a:p>
            <a:pPr marL="742950" lvl="1" indent="-285750" algn="just">
              <a:buFont typeface="Arial" panose="020B0604020202020204" pitchFamily="34" charset="0"/>
              <a:buChar char="•"/>
            </a:pPr>
            <a:r>
              <a:rPr lang="en-US" b="1" dirty="0"/>
              <a:t>Cosine Similarity</a:t>
            </a:r>
            <a:r>
              <a:rPr lang="en-US" dirty="0"/>
              <a:t>: Measures the cosine of the angle between two aspect vectors in a multidimensional space.</a:t>
            </a:r>
          </a:p>
          <a:p>
            <a:pPr marL="742950" lvl="1" indent="-285750" algn="just">
              <a:buFont typeface="Arial" panose="020B0604020202020204" pitchFamily="34" charset="0"/>
              <a:buChar char="•"/>
            </a:pPr>
            <a:r>
              <a:rPr lang="en-US" b="1" dirty="0" err="1"/>
              <a:t>Jaccard</a:t>
            </a:r>
            <a:r>
              <a:rPr lang="en-US" b="1" dirty="0"/>
              <a:t> Similarity</a:t>
            </a:r>
            <a:r>
              <a:rPr lang="en-US" dirty="0"/>
              <a:t>: Computes the intersection over union of two sets of aspect tokens.</a:t>
            </a:r>
          </a:p>
          <a:p>
            <a:pPr marL="742950" lvl="1" indent="-285750" algn="just">
              <a:buFont typeface="Arial" panose="020B0604020202020204" pitchFamily="34" charset="0"/>
              <a:buChar char="•"/>
            </a:pPr>
            <a:r>
              <a:rPr lang="en-US" b="1" dirty="0"/>
              <a:t>Edit Distance</a:t>
            </a:r>
            <a:r>
              <a:rPr lang="en-US" dirty="0"/>
              <a:t>: Calculates the minimum number of operations required to transform one aspect into another (e.g., insertion, deletion, substitution).</a:t>
            </a:r>
          </a:p>
        </p:txBody>
      </p:sp>
      <p:sp>
        <p:nvSpPr>
          <p:cNvPr id="5" name="Rounded Rectangle 17"/>
          <p:cNvSpPr/>
          <p:nvPr/>
        </p:nvSpPr>
        <p:spPr>
          <a:xfrm>
            <a:off x="1133812" y="653257"/>
            <a:ext cx="3173012"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solidFill>
                <a:schemeClr val="bg1"/>
              </a:solidFill>
              <a:latin typeface="Times New Roman" panose="02020603050405020304" pitchFamily="18" charset="0"/>
              <a:cs typeface="Times New Roman" panose="02020603050405020304" pitchFamily="18" charset="0"/>
            </a:endParaRPr>
          </a:p>
          <a:p>
            <a:pPr algn="ctr"/>
            <a:r>
              <a:rPr lang="en-US" sz="2000" b="1" dirty="0" smtClean="0">
                <a:solidFill>
                  <a:schemeClr val="bg1"/>
                </a:solidFill>
                <a:latin typeface="Times New Roman" panose="02020603050405020304" pitchFamily="18" charset="0"/>
                <a:cs typeface="Times New Roman" panose="02020603050405020304" pitchFamily="18" charset="0"/>
              </a:rPr>
              <a:t>Grouping Candidate</a:t>
            </a:r>
            <a:endParaRPr lang="en-IN" sz="2000" b="1" dirty="0">
              <a:solidFill>
                <a:schemeClr val="bg1"/>
              </a:solidFill>
              <a:latin typeface="Times New Roman" panose="02020603050405020304" pitchFamily="18" charset="0"/>
              <a:cs typeface="Times New Roman" panose="02020603050405020304" pitchFamily="18" charset="0"/>
            </a:endParaRPr>
          </a:p>
          <a:p>
            <a:pPr algn="ctr"/>
            <a:endParaRPr lang="en-US" sz="2000" dirty="0">
              <a:solidFill>
                <a:schemeClr val="bg1"/>
              </a:solidFill>
            </a:endParaRPr>
          </a:p>
        </p:txBody>
      </p:sp>
    </p:spTree>
    <p:extLst>
      <p:ext uri="{BB962C8B-B14F-4D97-AF65-F5344CB8AC3E}">
        <p14:creationId xmlns:p14="http://schemas.microsoft.com/office/powerpoint/2010/main" val="389825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p:cNvSpPr/>
          <p:nvPr/>
        </p:nvSpPr>
        <p:spPr>
          <a:xfrm>
            <a:off x="4471372" y="84408"/>
            <a:ext cx="4222054"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AIM OF THE SESSION</a:t>
            </a:r>
          </a:p>
        </p:txBody>
      </p:sp>
      <p:sp>
        <p:nvSpPr>
          <p:cNvPr id="5" name="TextBox 4"/>
          <p:cNvSpPr txBox="1"/>
          <p:nvPr/>
        </p:nvSpPr>
        <p:spPr>
          <a:xfrm>
            <a:off x="1110343" y="689854"/>
            <a:ext cx="10731286" cy="461665"/>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nSpc>
                <a:spcPct val="150000"/>
              </a:lnSpc>
            </a:pPr>
            <a:r>
              <a:rPr lang="en-US" sz="1600" b="0" i="0" dirty="0">
                <a:effectLst/>
                <a:latin typeface="Poppins"/>
                <a:cs typeface="Poppins"/>
              </a:rPr>
              <a:t>To familiarize students with the </a:t>
            </a:r>
            <a:r>
              <a:rPr lang="en-IN" sz="1600" dirty="0" smtClean="0"/>
              <a:t>Aspect Extraction </a:t>
            </a:r>
            <a:r>
              <a:rPr lang="en-IN" sz="1600" dirty="0" smtClean="0"/>
              <a:t>&amp; </a:t>
            </a:r>
            <a:r>
              <a:rPr lang="en-IN" sz="1600" dirty="0" smtClean="0"/>
              <a:t>Techniques</a:t>
            </a:r>
            <a:endParaRPr lang="en-US" sz="1600" b="0" i="0" dirty="0">
              <a:effectLst/>
              <a:latin typeface="Poppins"/>
              <a:cs typeface="Poppins"/>
            </a:endParaRPr>
          </a:p>
        </p:txBody>
      </p:sp>
      <p:sp>
        <p:nvSpPr>
          <p:cNvPr id="7" name="Rounded Rectangle 17"/>
          <p:cNvSpPr/>
          <p:nvPr/>
        </p:nvSpPr>
        <p:spPr>
          <a:xfrm>
            <a:off x="3179897" y="1489905"/>
            <a:ext cx="4903905"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INSTRUCTIONAL OBJECTIVES</a:t>
            </a:r>
          </a:p>
        </p:txBody>
      </p:sp>
      <p:sp>
        <p:nvSpPr>
          <p:cNvPr id="9" name="TextBox 8"/>
          <p:cNvSpPr txBox="1"/>
          <p:nvPr/>
        </p:nvSpPr>
        <p:spPr>
          <a:xfrm>
            <a:off x="1752600" y="2247855"/>
            <a:ext cx="8791575" cy="1107996"/>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Poppins"/>
                <a:cs typeface="Poppins"/>
              </a:rPr>
              <a:t>This</a:t>
            </a:r>
            <a:r>
              <a:rPr lang="en-US" sz="1600" b="0" i="0" dirty="0">
                <a:effectLst/>
                <a:latin typeface="Poppins"/>
                <a:cs typeface="Poppins"/>
              </a:rPr>
              <a:t> </a:t>
            </a:r>
            <a:r>
              <a:rPr lang="en-US" sz="1600" dirty="0">
                <a:latin typeface="Poppins"/>
                <a:cs typeface="Poppins"/>
              </a:rPr>
              <a:t>Session</a:t>
            </a:r>
            <a:r>
              <a:rPr lang="en-US" sz="1600" b="0" i="0" dirty="0">
                <a:effectLst/>
                <a:latin typeface="Poppins"/>
                <a:cs typeface="Poppins"/>
              </a:rPr>
              <a:t> is designed to:</a:t>
            </a:r>
          </a:p>
          <a:p>
            <a:pPr marL="342900" indent="-342900">
              <a:buFontTx/>
              <a:buAutoNum type="arabicPeriod"/>
            </a:pPr>
            <a:r>
              <a:rPr lang="en-US" sz="1600" b="0" i="0" dirty="0">
                <a:effectLst/>
                <a:latin typeface="Arial" panose="020B0604020202020204" pitchFamily="34" charset="0"/>
              </a:rPr>
              <a:t>Demonstrate </a:t>
            </a:r>
            <a:r>
              <a:rPr lang="en-US" sz="1600" spc="-40" dirty="0">
                <a:latin typeface="Arial" panose="020B0604020202020204" pitchFamily="34" charset="0"/>
                <a:cs typeface="Arial" panose="020B0604020202020204" pitchFamily="34" charset="0"/>
              </a:rPr>
              <a:t>the </a:t>
            </a:r>
            <a:r>
              <a:rPr lang="en-IN" sz="1600" dirty="0" smtClean="0"/>
              <a:t>Aspect Extraction</a:t>
            </a:r>
            <a:endParaRPr lang="en-IN" sz="1600" dirty="0">
              <a:latin typeface="Arial" panose="020B0604020202020204" pitchFamily="34" charset="0"/>
              <a:cs typeface="Arial" panose="020B0604020202020204" pitchFamily="34" charset="0"/>
            </a:endParaRPr>
          </a:p>
          <a:p>
            <a:pPr marL="342900" indent="-342900">
              <a:buAutoNum type="arabicPeriod"/>
            </a:pPr>
            <a:r>
              <a:rPr lang="en-US" sz="1600" b="0" i="0" dirty="0">
                <a:effectLst/>
                <a:latin typeface="Arial" panose="020B0604020202020204" pitchFamily="34" charset="0"/>
              </a:rPr>
              <a:t>Describe the </a:t>
            </a:r>
            <a:r>
              <a:rPr lang="en-IN" sz="1600" dirty="0" smtClean="0"/>
              <a:t>Opinion Mining </a:t>
            </a:r>
            <a:r>
              <a:rPr lang="en-IN" sz="1600" dirty="0" smtClean="0"/>
              <a:t>Techniques</a:t>
            </a:r>
            <a:endParaRPr lang="en-US" sz="1600" dirty="0">
              <a:latin typeface="Arial" panose="020B0604020202020204"/>
              <a:cs typeface="Arial" panose="020B0604020202020204"/>
            </a:endParaRPr>
          </a:p>
        </p:txBody>
      </p:sp>
      <p:pic>
        <p:nvPicPr>
          <p:cNvPr id="11" name="Graphic 10" descr="Bullseye outline"/>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0" y="625326"/>
            <a:ext cx="914400" cy="914400"/>
          </a:xfrm>
          <a:prstGeom prst="rect">
            <a:avLst/>
          </a:prstGeom>
        </p:spPr>
      </p:pic>
      <p:pic>
        <p:nvPicPr>
          <p:cNvPr id="27" name="Graphic 26" descr="Presentation with checklist outline"/>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838200" y="2438605"/>
            <a:ext cx="914400" cy="914400"/>
          </a:xfrm>
          <a:prstGeom prst="rect">
            <a:avLst/>
          </a:prstGeom>
        </p:spPr>
      </p:pic>
      <p:sp>
        <p:nvSpPr>
          <p:cNvPr id="29" name="Rounded Rectangle 17"/>
          <p:cNvSpPr/>
          <p:nvPr/>
        </p:nvSpPr>
        <p:spPr>
          <a:xfrm>
            <a:off x="4007697" y="3989418"/>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LEARNING OUTCOMES</a:t>
            </a:r>
          </a:p>
        </p:txBody>
      </p:sp>
      <p:pic>
        <p:nvPicPr>
          <p:cNvPr id="31" name="Graphic 30" descr="Idea outline"/>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14400" y="4765771"/>
            <a:ext cx="914400" cy="914400"/>
          </a:xfrm>
          <a:prstGeom prst="rect">
            <a:avLst/>
          </a:prstGeom>
        </p:spPr>
      </p:pic>
      <p:sp>
        <p:nvSpPr>
          <p:cNvPr id="37" name="TextBox 36"/>
          <p:cNvSpPr txBox="1"/>
          <p:nvPr/>
        </p:nvSpPr>
        <p:spPr>
          <a:xfrm>
            <a:off x="1752600" y="4561251"/>
            <a:ext cx="8791575" cy="1077218"/>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b="0" i="0" dirty="0">
                <a:effectLst/>
                <a:latin typeface="Arial" panose="020B0604020202020204"/>
                <a:cs typeface="Arial" panose="020B0604020202020204"/>
              </a:rPr>
              <a:t>At the end of this </a:t>
            </a:r>
            <a:r>
              <a:rPr lang="en-US" sz="1600" dirty="0">
                <a:latin typeface="Arial" panose="020B0604020202020204"/>
                <a:cs typeface="Arial" panose="020B0604020202020204"/>
              </a:rPr>
              <a:t>session</a:t>
            </a:r>
            <a:r>
              <a:rPr lang="en-US" sz="1600" b="0" i="0" dirty="0">
                <a:effectLst/>
                <a:latin typeface="Arial" panose="020B0604020202020204"/>
                <a:cs typeface="Arial" panose="020B0604020202020204"/>
              </a:rPr>
              <a:t>, you should be able to:</a:t>
            </a:r>
          </a:p>
          <a:p>
            <a:pPr marL="342900" indent="-342900">
              <a:buAutoNum type="arabicPeriod"/>
            </a:pPr>
            <a:r>
              <a:rPr lang="en-US" sz="1600" b="0" i="0" dirty="0">
                <a:effectLst/>
                <a:latin typeface="Arial" panose="020B0604020202020204" pitchFamily="34" charset="0"/>
              </a:rPr>
              <a:t>Define </a:t>
            </a:r>
            <a:r>
              <a:rPr lang="en-US" sz="1600" dirty="0" smtClean="0">
                <a:latin typeface="Arial" panose="020B0604020202020204" pitchFamily="34" charset="0"/>
              </a:rPr>
              <a:t> </a:t>
            </a:r>
            <a:r>
              <a:rPr lang="en-US" sz="1600" dirty="0" smtClean="0">
                <a:latin typeface="Arial" panose="020B0604020202020204" pitchFamily="34" charset="0"/>
              </a:rPr>
              <a:t>Aspect Extraction</a:t>
            </a:r>
            <a:endParaRPr lang="en-US" sz="1600" b="0" i="0" dirty="0">
              <a:effectLst/>
              <a:latin typeface="Arial" panose="020B0604020202020204" pitchFamily="34" charset="0"/>
            </a:endParaRPr>
          </a:p>
          <a:p>
            <a:pPr marL="342900" indent="-342900">
              <a:buFontTx/>
              <a:buAutoNum type="arabicPeriod"/>
            </a:pPr>
            <a:r>
              <a:rPr lang="en-US" sz="1600" b="0" i="0" dirty="0">
                <a:effectLst/>
                <a:latin typeface="Arial" panose="020B0604020202020204" pitchFamily="34" charset="0"/>
              </a:rPr>
              <a:t>Describe </a:t>
            </a:r>
            <a:r>
              <a:rPr lang="en-US" sz="1600" spc="-40" dirty="0">
                <a:latin typeface="Arial" panose="020B0604020202020204" pitchFamily="34" charset="0"/>
                <a:cs typeface="Arial" panose="020B0604020202020204" pitchFamily="34" charset="0"/>
              </a:rPr>
              <a:t>the opinion </a:t>
            </a:r>
            <a:r>
              <a:rPr lang="en-US" sz="1600" spc="-40" dirty="0" smtClean="0">
                <a:latin typeface="Arial" panose="020B0604020202020204" pitchFamily="34" charset="0"/>
                <a:cs typeface="Arial" panose="020B0604020202020204" pitchFamily="34" charset="0"/>
              </a:rPr>
              <a:t>mining </a:t>
            </a:r>
            <a:r>
              <a:rPr lang="en-US" sz="1600" spc="-40" dirty="0" smtClean="0">
                <a:latin typeface="Arial" panose="020B0604020202020204" pitchFamily="34" charset="0"/>
                <a:cs typeface="Arial" panose="020B0604020202020204" pitchFamily="34" charset="0"/>
              </a:rPr>
              <a:t>techniques</a:t>
            </a:r>
            <a:endParaRPr lang="en-US" sz="1600" dirty="0">
              <a:latin typeface="Poppins" panose="00000500000000000000" pitchFamily="2" charset="0"/>
              <a:cs typeface="Poppins" panose="00000500000000000000" pitchFamily="2"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29" grpId="0" animBg="1"/>
      <p:bldP spid="3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20</a:t>
            </a:fld>
            <a:endParaRPr lang="en-IN"/>
          </a:p>
        </p:txBody>
      </p:sp>
      <p:sp>
        <p:nvSpPr>
          <p:cNvPr id="3" name="Rectangle 2"/>
          <p:cNvSpPr/>
          <p:nvPr/>
        </p:nvSpPr>
        <p:spPr>
          <a:xfrm>
            <a:off x="2298192" y="316218"/>
            <a:ext cx="7787640" cy="5078313"/>
          </a:xfrm>
          <a:prstGeom prst="rect">
            <a:avLst/>
          </a:prstGeom>
        </p:spPr>
        <p:txBody>
          <a:bodyPr wrap="square">
            <a:spAutoFit/>
          </a:bodyPr>
          <a:lstStyle/>
          <a:p>
            <a:pPr algn="just"/>
            <a:r>
              <a:rPr lang="en-US" b="1" dirty="0"/>
              <a:t>3. Clustering Techniques:</a:t>
            </a:r>
          </a:p>
          <a:p>
            <a:pPr algn="just">
              <a:buFont typeface="Arial" panose="020B0604020202020204" pitchFamily="34" charset="0"/>
              <a:buChar char="•"/>
            </a:pPr>
            <a:r>
              <a:rPr lang="en-US" dirty="0"/>
              <a:t>Apply clustering algorithms to group candidate aspects based on their similarity:</a:t>
            </a:r>
          </a:p>
          <a:p>
            <a:pPr marL="742950" lvl="1" indent="-285750" algn="just">
              <a:buFont typeface="Arial" panose="020B0604020202020204" pitchFamily="34" charset="0"/>
              <a:buChar char="•"/>
            </a:pPr>
            <a:r>
              <a:rPr lang="en-US" b="1" dirty="0"/>
              <a:t>K-Means Clustering</a:t>
            </a:r>
            <a:r>
              <a:rPr lang="en-US" dirty="0"/>
              <a:t>: Divides aspects into K clusters by minimizing the sum of squared distances from each aspect to the centroid of its cluster.</a:t>
            </a:r>
          </a:p>
          <a:p>
            <a:pPr marL="742950" lvl="1" indent="-285750" algn="just">
              <a:buFont typeface="Arial" panose="020B0604020202020204" pitchFamily="34" charset="0"/>
              <a:buChar char="•"/>
            </a:pPr>
            <a:r>
              <a:rPr lang="en-US" b="1" dirty="0"/>
              <a:t>Hierarchical Clustering</a:t>
            </a:r>
            <a:r>
              <a:rPr lang="en-US" dirty="0"/>
              <a:t>: Constructs a hierarchy of clusters by iteratively merging or splitting clusters based on their pairwise similarities.</a:t>
            </a:r>
          </a:p>
          <a:p>
            <a:pPr marL="742950" lvl="1" indent="-285750" algn="just">
              <a:buFont typeface="Arial" panose="020B0604020202020204" pitchFamily="34" charset="0"/>
              <a:buChar char="•"/>
            </a:pPr>
            <a:r>
              <a:rPr lang="en-US" b="1" dirty="0"/>
              <a:t>DBSCAN (Density-Based Spatial Clustering of Applications with Noise)</a:t>
            </a:r>
            <a:r>
              <a:rPr lang="en-US" dirty="0"/>
              <a:t>: Groups aspects into clusters based on density, where clusters are regions of high density separated by regions of low density.</a:t>
            </a:r>
          </a:p>
          <a:p>
            <a:pPr algn="just"/>
            <a:r>
              <a:rPr lang="en-US" b="1" dirty="0"/>
              <a:t>4. Evaluation and Validation:</a:t>
            </a:r>
          </a:p>
          <a:p>
            <a:pPr algn="just">
              <a:buFont typeface="Arial" panose="020B0604020202020204" pitchFamily="34" charset="0"/>
              <a:buChar char="•"/>
            </a:pPr>
            <a:r>
              <a:rPr lang="en-US" dirty="0"/>
              <a:t>Evaluate the quality of aspect grouping using internal and external validation measures:</a:t>
            </a:r>
          </a:p>
          <a:p>
            <a:pPr marL="742950" lvl="1" indent="-285750" algn="just">
              <a:buFont typeface="Arial" panose="020B0604020202020204" pitchFamily="34" charset="0"/>
              <a:buChar char="•"/>
            </a:pPr>
            <a:r>
              <a:rPr lang="en-US" b="1" dirty="0"/>
              <a:t>Silhouette Score</a:t>
            </a:r>
            <a:r>
              <a:rPr lang="en-US" dirty="0"/>
              <a:t>: Measures the cohesion and separation of clusters based on the average distance of aspects within clusters and the distance between clusters.</a:t>
            </a:r>
          </a:p>
          <a:p>
            <a:pPr marL="742950" lvl="1" indent="-285750" algn="just">
              <a:buFont typeface="Arial" panose="020B0604020202020204" pitchFamily="34" charset="0"/>
              <a:buChar char="•"/>
            </a:pPr>
            <a:r>
              <a:rPr lang="en-US" b="1" dirty="0"/>
              <a:t>External Validation Metrics</a:t>
            </a:r>
            <a:r>
              <a:rPr lang="en-US" dirty="0"/>
              <a:t>: Compare the resulting aspect clusters against external ground truth or domain knowledge to assess their coherence and relevance.</a:t>
            </a:r>
          </a:p>
        </p:txBody>
      </p:sp>
    </p:spTree>
    <p:extLst>
      <p:ext uri="{BB962C8B-B14F-4D97-AF65-F5344CB8AC3E}">
        <p14:creationId xmlns:p14="http://schemas.microsoft.com/office/powerpoint/2010/main" val="3115303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21</a:t>
            </a:fld>
            <a:endParaRPr lang="en-IN"/>
          </a:p>
        </p:txBody>
      </p:sp>
      <p:sp>
        <p:nvSpPr>
          <p:cNvPr id="3" name="Rectangle 2"/>
          <p:cNvSpPr/>
          <p:nvPr/>
        </p:nvSpPr>
        <p:spPr>
          <a:xfrm>
            <a:off x="2865120" y="848142"/>
            <a:ext cx="6096000" cy="4247317"/>
          </a:xfrm>
          <a:prstGeom prst="rect">
            <a:avLst/>
          </a:prstGeom>
        </p:spPr>
        <p:txBody>
          <a:bodyPr>
            <a:spAutoFit/>
          </a:bodyPr>
          <a:lstStyle/>
          <a:p>
            <a:pPr algn="just"/>
            <a:r>
              <a:rPr lang="en-US" b="1" dirty="0"/>
              <a:t>5. Interpretation and Refinement:</a:t>
            </a:r>
          </a:p>
          <a:p>
            <a:pPr algn="just">
              <a:buFont typeface="Arial" panose="020B0604020202020204" pitchFamily="34" charset="0"/>
              <a:buChar char="•"/>
            </a:pPr>
            <a:r>
              <a:rPr lang="en-US" dirty="0"/>
              <a:t>Interpret the resulting aspect clusters to understand the underlying themes or categories represented by the grouped aspects.</a:t>
            </a:r>
          </a:p>
          <a:p>
            <a:pPr algn="just">
              <a:buFont typeface="Arial" panose="020B0604020202020204" pitchFamily="34" charset="0"/>
              <a:buChar char="•"/>
            </a:pPr>
            <a:r>
              <a:rPr lang="en-US" dirty="0"/>
              <a:t>Refine the aspect grouping process by adjusting parameters, such as the number of clusters or the similarity threshold, based on the interpretability and coherence of the resulting clusters.</a:t>
            </a:r>
          </a:p>
          <a:p>
            <a:pPr algn="just"/>
            <a:r>
              <a:rPr lang="en-US" b="1" dirty="0"/>
              <a:t>6. Application of Aspect Groups:</a:t>
            </a:r>
          </a:p>
          <a:p>
            <a:pPr algn="just">
              <a:buFont typeface="Arial" panose="020B0604020202020204" pitchFamily="34" charset="0"/>
              <a:buChar char="•"/>
            </a:pPr>
            <a:r>
              <a:rPr lang="en-US" dirty="0"/>
              <a:t>Use the grouped aspects as a structured representation of the various dimensions or attributes relevant to the domain or topic of interest.</a:t>
            </a:r>
          </a:p>
          <a:p>
            <a:pPr algn="just">
              <a:buFont typeface="Arial" panose="020B0604020202020204" pitchFamily="34" charset="0"/>
              <a:buChar char="•"/>
            </a:pPr>
            <a:r>
              <a:rPr lang="en-US" dirty="0"/>
              <a:t>Analyze opinionated text data within the context of the aspect groups to uncover insights and patterns related to specific thematic categories.</a:t>
            </a:r>
          </a:p>
        </p:txBody>
      </p:sp>
    </p:spTree>
    <p:extLst>
      <p:ext uri="{BB962C8B-B14F-4D97-AF65-F5344CB8AC3E}">
        <p14:creationId xmlns:p14="http://schemas.microsoft.com/office/powerpoint/2010/main" val="2761650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22</a:t>
            </a:fld>
            <a:endParaRPr lang="en-IN"/>
          </a:p>
        </p:txBody>
      </p:sp>
      <p:sp>
        <p:nvSpPr>
          <p:cNvPr id="4" name="Rectangle 3"/>
          <p:cNvSpPr/>
          <p:nvPr/>
        </p:nvSpPr>
        <p:spPr>
          <a:xfrm>
            <a:off x="734568" y="1718641"/>
            <a:ext cx="5849112" cy="2585323"/>
          </a:xfrm>
          <a:prstGeom prst="rect">
            <a:avLst/>
          </a:prstGeom>
        </p:spPr>
        <p:txBody>
          <a:bodyPr wrap="square">
            <a:spAutoFit/>
          </a:bodyPr>
          <a:lstStyle/>
          <a:p>
            <a:pPr algn="just">
              <a:lnSpc>
                <a:spcPct val="150000"/>
              </a:lnSpc>
            </a:pPr>
            <a:r>
              <a:rPr lang="en-US" dirty="0"/>
              <a:t>Opinion mining, also known as sentiment analysis, involves the use of various techniques to extract, identify, and analyze subjective information from text data. These techniques help determine the sentiment, emotion, or opinion expressed in the text. Here are some common techniques used in opinion mining:</a:t>
            </a:r>
            <a:endParaRPr lang="en-IN" dirty="0"/>
          </a:p>
        </p:txBody>
      </p:sp>
      <p:sp>
        <p:nvSpPr>
          <p:cNvPr id="5" name="Rounded Rectangle 17"/>
          <p:cNvSpPr/>
          <p:nvPr/>
        </p:nvSpPr>
        <p:spPr>
          <a:xfrm>
            <a:off x="3986740" y="589249"/>
            <a:ext cx="3173012"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bg1"/>
                </a:solidFill>
                <a:latin typeface="Times New Roman" panose="02020603050405020304" pitchFamily="18" charset="0"/>
                <a:cs typeface="Times New Roman" panose="02020603050405020304" pitchFamily="18" charset="0"/>
              </a:rPr>
              <a:t>Opinion Mining Techniques</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1999" y="1718641"/>
            <a:ext cx="4551474" cy="2970086"/>
          </a:xfrm>
          <a:prstGeom prst="rect">
            <a:avLst/>
          </a:prstGeom>
        </p:spPr>
      </p:pic>
    </p:spTree>
    <p:extLst>
      <p:ext uri="{BB962C8B-B14F-4D97-AF65-F5344CB8AC3E}">
        <p14:creationId xmlns:p14="http://schemas.microsoft.com/office/powerpoint/2010/main" val="20933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23</a:t>
            </a:fld>
            <a:endParaRPr lang="en-IN"/>
          </a:p>
        </p:txBody>
      </p:sp>
      <p:sp>
        <p:nvSpPr>
          <p:cNvPr id="3" name="Rectangle 2"/>
          <p:cNvSpPr/>
          <p:nvPr/>
        </p:nvSpPr>
        <p:spPr>
          <a:xfrm>
            <a:off x="1197864" y="148715"/>
            <a:ext cx="10287000" cy="5509200"/>
          </a:xfrm>
          <a:prstGeom prst="rect">
            <a:avLst/>
          </a:prstGeom>
        </p:spPr>
        <p:txBody>
          <a:bodyPr wrap="square">
            <a:spAutoFit/>
          </a:bodyPr>
          <a:lstStyle/>
          <a:p>
            <a:r>
              <a:rPr lang="en-US" sz="1600" b="1" dirty="0">
                <a:latin typeface="Times New Roman" panose="02020603050405020304" pitchFamily="18" charset="0"/>
                <a:ea typeface="Tahoma" panose="020B0604030504040204" pitchFamily="34" charset="0"/>
                <a:cs typeface="Times New Roman" panose="02020603050405020304" pitchFamily="18" charset="0"/>
              </a:rPr>
              <a:t>1. Lexicon-Based Approaches</a:t>
            </a:r>
          </a:p>
          <a:p>
            <a:r>
              <a:rPr lang="en-US" sz="1600" dirty="0">
                <a:latin typeface="Times New Roman" panose="02020603050405020304" pitchFamily="18" charset="0"/>
                <a:ea typeface="Tahoma" panose="020B0604030504040204" pitchFamily="34" charset="0"/>
                <a:cs typeface="Times New Roman" panose="02020603050405020304" pitchFamily="18" charset="0"/>
              </a:rPr>
              <a:t>These methods use predefined lists of words (lexicons) that are associated with specific sentiments (positive, negative, neutral).</a:t>
            </a:r>
          </a:p>
          <a:p>
            <a:pPr>
              <a:buFont typeface="Arial" panose="020B0604020202020204" pitchFamily="34" charset="0"/>
              <a:buChar char="•"/>
            </a:pPr>
            <a:r>
              <a:rPr lang="en-US" sz="1600" b="1" dirty="0">
                <a:latin typeface="Times New Roman" panose="02020603050405020304" pitchFamily="18" charset="0"/>
                <a:ea typeface="Tahoma" panose="020B0604030504040204" pitchFamily="34" charset="0"/>
                <a:cs typeface="Times New Roman" panose="02020603050405020304" pitchFamily="18" charset="0"/>
              </a:rPr>
              <a:t>Sentiment Lexicons</a:t>
            </a:r>
            <a:r>
              <a:rPr lang="en-US" sz="1600" dirty="0">
                <a:latin typeface="Times New Roman" panose="02020603050405020304" pitchFamily="18" charset="0"/>
                <a:ea typeface="Tahoma" panose="020B0604030504040204" pitchFamily="34" charset="0"/>
                <a:cs typeface="Times New Roman" panose="02020603050405020304" pitchFamily="18" charset="0"/>
              </a:rPr>
              <a:t>: Dictionaries containing words and their associated sentiment scores (e.g., </a:t>
            </a:r>
            <a:r>
              <a:rPr lang="en-US" sz="1600" dirty="0" err="1">
                <a:latin typeface="Times New Roman" panose="02020603050405020304" pitchFamily="18" charset="0"/>
                <a:ea typeface="Tahoma" panose="020B0604030504040204" pitchFamily="34" charset="0"/>
                <a:cs typeface="Times New Roman" panose="02020603050405020304" pitchFamily="18" charset="0"/>
              </a:rPr>
              <a:t>SentiWordNet</a:t>
            </a:r>
            <a:r>
              <a:rPr lang="en-US" sz="1600" dirty="0">
                <a:latin typeface="Times New Roman" panose="02020603050405020304" pitchFamily="18" charset="0"/>
                <a:ea typeface="Tahoma" panose="020B0604030504040204" pitchFamily="34" charset="0"/>
                <a:cs typeface="Times New Roman" panose="02020603050405020304" pitchFamily="18" charset="0"/>
              </a:rPr>
              <a:t>, AFINN, VADER).</a:t>
            </a:r>
          </a:p>
          <a:p>
            <a:pPr>
              <a:buFont typeface="Arial" panose="020B0604020202020204" pitchFamily="34" charset="0"/>
              <a:buChar char="•"/>
            </a:pPr>
            <a:r>
              <a:rPr lang="en-US" sz="1600" b="1" dirty="0">
                <a:latin typeface="Times New Roman" panose="02020603050405020304" pitchFamily="18" charset="0"/>
                <a:ea typeface="Tahoma" panose="020B0604030504040204" pitchFamily="34" charset="0"/>
                <a:cs typeface="Times New Roman" panose="02020603050405020304" pitchFamily="18" charset="0"/>
              </a:rPr>
              <a:t>Rule-Based Systems</a:t>
            </a:r>
            <a:r>
              <a:rPr lang="en-US" sz="1600" dirty="0">
                <a:latin typeface="Times New Roman" panose="02020603050405020304" pitchFamily="18" charset="0"/>
                <a:ea typeface="Tahoma" panose="020B0604030504040204" pitchFamily="34" charset="0"/>
                <a:cs typeface="Times New Roman" panose="02020603050405020304" pitchFamily="18" charset="0"/>
              </a:rPr>
              <a:t>: Apply rules based on the presence of sentiment words, their intensity, and negation to determine the overall sentiment of a text.</a:t>
            </a:r>
          </a:p>
          <a:p>
            <a:r>
              <a:rPr lang="en-US" sz="1600" b="1" dirty="0">
                <a:latin typeface="Times New Roman" panose="02020603050405020304" pitchFamily="18" charset="0"/>
                <a:ea typeface="Tahoma" panose="020B0604030504040204" pitchFamily="34" charset="0"/>
                <a:cs typeface="Times New Roman" panose="02020603050405020304" pitchFamily="18" charset="0"/>
              </a:rPr>
              <a:t>2. Machine Learning Approaches</a:t>
            </a:r>
          </a:p>
          <a:p>
            <a:r>
              <a:rPr lang="en-US" sz="1600" dirty="0">
                <a:latin typeface="Times New Roman" panose="02020603050405020304" pitchFamily="18" charset="0"/>
                <a:ea typeface="Tahoma" panose="020B0604030504040204" pitchFamily="34" charset="0"/>
                <a:cs typeface="Times New Roman" panose="02020603050405020304" pitchFamily="18" charset="0"/>
              </a:rPr>
              <a:t>Supervised learning techniques that require labeled training data to learn sentiment classification models.</a:t>
            </a:r>
          </a:p>
          <a:p>
            <a:pPr>
              <a:buFont typeface="Arial" panose="020B0604020202020204" pitchFamily="34" charset="0"/>
              <a:buChar char="•"/>
            </a:pPr>
            <a:r>
              <a:rPr lang="en-US" sz="1600" b="1" dirty="0">
                <a:latin typeface="Times New Roman" panose="02020603050405020304" pitchFamily="18" charset="0"/>
                <a:ea typeface="Tahoma" panose="020B0604030504040204" pitchFamily="34" charset="0"/>
                <a:cs typeface="Times New Roman" panose="02020603050405020304" pitchFamily="18" charset="0"/>
              </a:rPr>
              <a:t>Feature Extraction</a:t>
            </a:r>
            <a:r>
              <a:rPr lang="en-US" sz="1600" dirty="0">
                <a:latin typeface="Times New Roman" panose="02020603050405020304" pitchFamily="18" charset="0"/>
                <a:ea typeface="Tahoma" panose="020B0604030504040204" pitchFamily="34" charset="0"/>
                <a:cs typeface="Times New Roman" panose="02020603050405020304" pitchFamily="18" charset="0"/>
              </a:rPr>
              <a:t>: Convert text data into numerical features, such as:</a:t>
            </a:r>
          </a:p>
          <a:p>
            <a:pPr marL="742950" lvl="1" indent="-285750">
              <a:buFont typeface="Arial" panose="020B0604020202020204" pitchFamily="34" charset="0"/>
              <a:buChar char="•"/>
            </a:pPr>
            <a:r>
              <a:rPr lang="en-US" sz="1600" b="1" dirty="0">
                <a:latin typeface="Times New Roman" panose="02020603050405020304" pitchFamily="18" charset="0"/>
                <a:ea typeface="Tahoma" panose="020B0604030504040204" pitchFamily="34" charset="0"/>
                <a:cs typeface="Times New Roman" panose="02020603050405020304" pitchFamily="18" charset="0"/>
              </a:rPr>
              <a:t>Bag of Words (</a:t>
            </a:r>
            <a:r>
              <a:rPr lang="en-US" sz="1600" b="1" dirty="0" err="1">
                <a:latin typeface="Times New Roman" panose="02020603050405020304" pitchFamily="18" charset="0"/>
                <a:ea typeface="Tahoma" panose="020B0604030504040204" pitchFamily="34" charset="0"/>
                <a:cs typeface="Times New Roman" panose="02020603050405020304" pitchFamily="18" charset="0"/>
              </a:rPr>
              <a:t>BoW</a:t>
            </a:r>
            <a:r>
              <a:rPr lang="en-US" sz="1600" b="1" dirty="0">
                <a:latin typeface="Times New Roman" panose="02020603050405020304" pitchFamily="18" charset="0"/>
                <a:ea typeface="Tahoma" panose="020B0604030504040204" pitchFamily="34" charset="0"/>
                <a:cs typeface="Times New Roman" panose="02020603050405020304" pitchFamily="18" charset="0"/>
              </a:rPr>
              <a:t>)</a:t>
            </a:r>
            <a:r>
              <a:rPr lang="en-US" sz="1600" dirty="0">
                <a:latin typeface="Times New Roman" panose="02020603050405020304" pitchFamily="18" charset="0"/>
                <a:ea typeface="Tahoma" panose="020B0604030504040204" pitchFamily="34" charset="0"/>
                <a:cs typeface="Times New Roman" panose="02020603050405020304" pitchFamily="18" charset="0"/>
              </a:rPr>
              <a:t>: Represents text by the frequency of words.</a:t>
            </a:r>
          </a:p>
          <a:p>
            <a:pPr marL="742950" lvl="1" indent="-285750">
              <a:buFont typeface="Arial" panose="020B0604020202020204" pitchFamily="34" charset="0"/>
              <a:buChar char="•"/>
            </a:pPr>
            <a:r>
              <a:rPr lang="en-US" sz="1600" b="1" dirty="0">
                <a:latin typeface="Times New Roman" panose="02020603050405020304" pitchFamily="18" charset="0"/>
                <a:ea typeface="Tahoma" panose="020B0604030504040204" pitchFamily="34" charset="0"/>
                <a:cs typeface="Times New Roman" panose="02020603050405020304" pitchFamily="18" charset="0"/>
              </a:rPr>
              <a:t>TF-IDF (Term Frequency-Inverse Document Frequency)</a:t>
            </a:r>
            <a:r>
              <a:rPr lang="en-US" sz="1600" dirty="0">
                <a:latin typeface="Times New Roman" panose="02020603050405020304" pitchFamily="18" charset="0"/>
                <a:ea typeface="Tahoma" panose="020B0604030504040204" pitchFamily="34" charset="0"/>
                <a:cs typeface="Times New Roman" panose="02020603050405020304" pitchFamily="18" charset="0"/>
              </a:rPr>
              <a:t>: Reflects the importance of words in a document relative to a corpus.</a:t>
            </a:r>
          </a:p>
          <a:p>
            <a:pPr marL="742950" lvl="1" indent="-285750">
              <a:buFont typeface="Arial" panose="020B0604020202020204" pitchFamily="34" charset="0"/>
              <a:buChar char="•"/>
            </a:pPr>
            <a:r>
              <a:rPr lang="en-US" sz="1600" b="1" dirty="0">
                <a:latin typeface="Times New Roman" panose="02020603050405020304" pitchFamily="18" charset="0"/>
                <a:ea typeface="Tahoma" panose="020B0604030504040204" pitchFamily="34" charset="0"/>
                <a:cs typeface="Times New Roman" panose="02020603050405020304" pitchFamily="18" charset="0"/>
              </a:rPr>
              <a:t>Word </a:t>
            </a:r>
            <a:r>
              <a:rPr lang="en-US" sz="1600" b="1" dirty="0" err="1">
                <a:latin typeface="Times New Roman" panose="02020603050405020304" pitchFamily="18" charset="0"/>
                <a:ea typeface="Tahoma" panose="020B0604030504040204" pitchFamily="34" charset="0"/>
                <a:cs typeface="Times New Roman" panose="02020603050405020304" pitchFamily="18" charset="0"/>
              </a:rPr>
              <a:t>Embeddings</a:t>
            </a:r>
            <a:r>
              <a:rPr lang="en-US" sz="1600" dirty="0">
                <a:latin typeface="Times New Roman" panose="02020603050405020304" pitchFamily="18" charset="0"/>
                <a:ea typeface="Tahoma" panose="020B0604030504040204" pitchFamily="34" charset="0"/>
                <a:cs typeface="Times New Roman" panose="02020603050405020304" pitchFamily="18" charset="0"/>
              </a:rPr>
              <a:t>: Vector representations of words capturing semantic similarities (e.g., Word2Vec, </a:t>
            </a:r>
            <a:r>
              <a:rPr lang="en-US" sz="1600" dirty="0" err="1">
                <a:latin typeface="Times New Roman" panose="02020603050405020304" pitchFamily="18" charset="0"/>
                <a:ea typeface="Tahoma" panose="020B0604030504040204" pitchFamily="34" charset="0"/>
                <a:cs typeface="Times New Roman" panose="02020603050405020304" pitchFamily="18" charset="0"/>
              </a:rPr>
              <a:t>GloVe</a:t>
            </a:r>
            <a:r>
              <a:rPr lang="en-US" sz="1600" dirty="0">
                <a:latin typeface="Times New Roman" panose="02020603050405020304" pitchFamily="18" charset="0"/>
                <a:ea typeface="Tahoma" panose="020B0604030504040204" pitchFamily="34" charset="0"/>
                <a:cs typeface="Times New Roman" panose="02020603050405020304" pitchFamily="18" charset="0"/>
              </a:rPr>
              <a:t>).</a:t>
            </a:r>
          </a:p>
          <a:p>
            <a:pPr>
              <a:buFont typeface="Arial" panose="020B0604020202020204" pitchFamily="34" charset="0"/>
              <a:buChar char="•"/>
            </a:pPr>
            <a:r>
              <a:rPr lang="en-US" sz="1600" b="1" dirty="0">
                <a:latin typeface="Times New Roman" panose="02020603050405020304" pitchFamily="18" charset="0"/>
                <a:ea typeface="Tahoma" panose="020B0604030504040204" pitchFamily="34" charset="0"/>
                <a:cs typeface="Times New Roman" panose="02020603050405020304" pitchFamily="18" charset="0"/>
              </a:rPr>
              <a:t>Classification Algorithms</a:t>
            </a:r>
            <a:r>
              <a:rPr lang="en-US" sz="1600" dirty="0">
                <a:latin typeface="Times New Roman" panose="02020603050405020304" pitchFamily="18" charset="0"/>
                <a:ea typeface="Tahoma" panose="020B0604030504040204" pitchFamily="34" charset="0"/>
                <a:cs typeface="Times New Roman" panose="02020603050405020304" pitchFamily="18" charset="0"/>
              </a:rPr>
              <a:t>: Train models using algorithms such as:</a:t>
            </a:r>
          </a:p>
          <a:p>
            <a:pPr marL="742950" lvl="1" indent="-285750">
              <a:buFont typeface="Arial" panose="020B0604020202020204" pitchFamily="34" charset="0"/>
              <a:buChar char="•"/>
            </a:pPr>
            <a:r>
              <a:rPr lang="en-US" sz="1600" b="1" dirty="0">
                <a:latin typeface="Times New Roman" panose="02020603050405020304" pitchFamily="18" charset="0"/>
                <a:ea typeface="Tahoma" panose="020B0604030504040204" pitchFamily="34" charset="0"/>
                <a:cs typeface="Times New Roman" panose="02020603050405020304" pitchFamily="18" charset="0"/>
              </a:rPr>
              <a:t>Naive Bayes</a:t>
            </a: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742950" lvl="1" indent="-285750">
              <a:buFont typeface="Arial" panose="020B0604020202020204" pitchFamily="34" charset="0"/>
              <a:buChar char="•"/>
            </a:pPr>
            <a:r>
              <a:rPr lang="en-US" sz="1600" b="1" dirty="0">
                <a:latin typeface="Times New Roman" panose="02020603050405020304" pitchFamily="18" charset="0"/>
                <a:ea typeface="Tahoma" panose="020B0604030504040204" pitchFamily="34" charset="0"/>
                <a:cs typeface="Times New Roman" panose="02020603050405020304" pitchFamily="18" charset="0"/>
              </a:rPr>
              <a:t>Support Vector Machines (SVM)</a:t>
            </a: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742950" lvl="1" indent="-285750">
              <a:buFont typeface="Arial" panose="020B0604020202020204" pitchFamily="34" charset="0"/>
              <a:buChar char="•"/>
            </a:pPr>
            <a:r>
              <a:rPr lang="en-US" sz="1600" b="1" dirty="0">
                <a:latin typeface="Times New Roman" panose="02020603050405020304" pitchFamily="18" charset="0"/>
                <a:ea typeface="Tahoma" panose="020B0604030504040204" pitchFamily="34" charset="0"/>
                <a:cs typeface="Times New Roman" panose="02020603050405020304" pitchFamily="18" charset="0"/>
              </a:rPr>
              <a:t>Logistic Regression</a:t>
            </a: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742950" lvl="1" indent="-285750">
              <a:buFont typeface="Arial" panose="020B0604020202020204" pitchFamily="34" charset="0"/>
              <a:buChar char="•"/>
            </a:pPr>
            <a:r>
              <a:rPr lang="en-US" sz="1600" b="1" dirty="0">
                <a:latin typeface="Times New Roman" panose="02020603050405020304" pitchFamily="18" charset="0"/>
                <a:ea typeface="Tahoma" panose="020B0604030504040204" pitchFamily="34" charset="0"/>
                <a:cs typeface="Times New Roman" panose="02020603050405020304" pitchFamily="18" charset="0"/>
              </a:rPr>
              <a:t>Random Forest</a:t>
            </a: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742950" lvl="1" indent="-285750">
              <a:buFont typeface="Arial" panose="020B0604020202020204" pitchFamily="34" charset="0"/>
              <a:buChar char="•"/>
            </a:pPr>
            <a:r>
              <a:rPr lang="en-US" sz="1600" b="1" dirty="0">
                <a:latin typeface="Times New Roman" panose="02020603050405020304" pitchFamily="18" charset="0"/>
                <a:ea typeface="Tahoma" panose="020B0604030504040204" pitchFamily="34" charset="0"/>
                <a:cs typeface="Times New Roman" panose="02020603050405020304" pitchFamily="18" charset="0"/>
              </a:rPr>
              <a:t>Deep Learning Models</a:t>
            </a:r>
            <a:r>
              <a:rPr lang="en-US" sz="1600" dirty="0">
                <a:latin typeface="Times New Roman" panose="02020603050405020304" pitchFamily="18" charset="0"/>
                <a:ea typeface="Tahoma" panose="020B0604030504040204" pitchFamily="34" charset="0"/>
                <a:cs typeface="Times New Roman" panose="02020603050405020304" pitchFamily="18" charset="0"/>
              </a:rPr>
              <a:t>: Use neural networks, such as Recurrent Neural Networks (RNN), Long Short-Term Memory (LSTM) networks, and Convolutional Neural Networks (CNN), for more complex sentiment analysis tasks.</a:t>
            </a:r>
          </a:p>
        </p:txBody>
      </p:sp>
    </p:spTree>
    <p:extLst>
      <p:ext uri="{BB962C8B-B14F-4D97-AF65-F5344CB8AC3E}">
        <p14:creationId xmlns:p14="http://schemas.microsoft.com/office/powerpoint/2010/main" val="1552799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24</a:t>
            </a:fld>
            <a:endParaRPr lang="en-IN"/>
          </a:p>
        </p:txBody>
      </p:sp>
      <p:sp>
        <p:nvSpPr>
          <p:cNvPr id="3" name="Rectangle 2"/>
          <p:cNvSpPr/>
          <p:nvPr/>
        </p:nvSpPr>
        <p:spPr>
          <a:xfrm>
            <a:off x="1529970" y="223207"/>
            <a:ext cx="9708006" cy="4770537"/>
          </a:xfrm>
          <a:prstGeom prst="rect">
            <a:avLst/>
          </a:prstGeom>
        </p:spPr>
        <p:txBody>
          <a:bodyPr wrap="square">
            <a:spAutoFit/>
          </a:bodyPr>
          <a:lstStyle/>
          <a:p>
            <a:pPr algn="just"/>
            <a:r>
              <a:rPr lang="en-US" sz="1600" b="1" dirty="0">
                <a:latin typeface="Times New Roman" panose="02020603050405020304" pitchFamily="18" charset="0"/>
                <a:cs typeface="Times New Roman" panose="02020603050405020304" pitchFamily="18" charset="0"/>
              </a:rPr>
              <a:t>3. Hybrid Approaches</a:t>
            </a:r>
          </a:p>
          <a:p>
            <a:pPr algn="just"/>
            <a:r>
              <a:rPr lang="en-US" sz="1600" dirty="0">
                <a:latin typeface="Times New Roman" panose="02020603050405020304" pitchFamily="18" charset="0"/>
                <a:cs typeface="Times New Roman" panose="02020603050405020304" pitchFamily="18" charset="0"/>
              </a:rPr>
              <a:t>Combine lexicon-based and machine learning methods to leverage the strengths of both.</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Lexicon-Augmented Machine Learning</a:t>
            </a:r>
            <a:r>
              <a:rPr lang="en-US" sz="1600" dirty="0">
                <a:latin typeface="Times New Roman" panose="02020603050405020304" pitchFamily="18" charset="0"/>
                <a:cs typeface="Times New Roman" panose="02020603050405020304" pitchFamily="18" charset="0"/>
              </a:rPr>
              <a:t>: Use sentiment lexicons to enhance feature sets for machine learning models.</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Rule-Based Post-Processing</a:t>
            </a:r>
            <a:r>
              <a:rPr lang="en-US" sz="1600" dirty="0">
                <a:latin typeface="Times New Roman" panose="02020603050405020304" pitchFamily="18" charset="0"/>
                <a:cs typeface="Times New Roman" panose="02020603050405020304" pitchFamily="18" charset="0"/>
              </a:rPr>
              <a:t>: Apply rules to refine the output of machine learning models.</a:t>
            </a:r>
          </a:p>
          <a:p>
            <a:pPr algn="just"/>
            <a:r>
              <a:rPr lang="en-US" sz="1600" b="1" dirty="0">
                <a:latin typeface="Times New Roman" panose="02020603050405020304" pitchFamily="18" charset="0"/>
                <a:cs typeface="Times New Roman" panose="02020603050405020304" pitchFamily="18" charset="0"/>
              </a:rPr>
              <a:t>4. Aspect-Based Sentiment Analysis (ABSA)</a:t>
            </a:r>
          </a:p>
          <a:p>
            <a:pPr algn="just"/>
            <a:r>
              <a:rPr lang="en-US" sz="1600" dirty="0">
                <a:latin typeface="Times New Roman" panose="02020603050405020304" pitchFamily="18" charset="0"/>
                <a:cs typeface="Times New Roman" panose="02020603050405020304" pitchFamily="18" charset="0"/>
              </a:rPr>
              <a:t>Focuses on identifying sentiments expressed about specific aspects or features within the text.</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Aspect Extraction</a:t>
            </a:r>
            <a:r>
              <a:rPr lang="en-US" sz="1600" dirty="0">
                <a:latin typeface="Times New Roman" panose="02020603050405020304" pitchFamily="18" charset="0"/>
                <a:cs typeface="Times New Roman" panose="02020603050405020304" pitchFamily="18" charset="0"/>
              </a:rPr>
              <a:t>: Identify and categorize aspects mentioned in the text.</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Sentiment Classification</a:t>
            </a:r>
            <a:r>
              <a:rPr lang="en-US" sz="1600" dirty="0">
                <a:latin typeface="Times New Roman" panose="02020603050405020304" pitchFamily="18" charset="0"/>
                <a:cs typeface="Times New Roman" panose="02020603050405020304" pitchFamily="18" charset="0"/>
              </a:rPr>
              <a:t>: Determine the sentiment associated with each identified aspect.</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Topic Modeling</a:t>
            </a:r>
            <a:r>
              <a:rPr lang="en-US" sz="1600" dirty="0">
                <a:latin typeface="Times New Roman" panose="02020603050405020304" pitchFamily="18" charset="0"/>
                <a:cs typeface="Times New Roman" panose="02020603050405020304" pitchFamily="18" charset="0"/>
              </a:rPr>
              <a:t>: Techniques such as Latent </a:t>
            </a:r>
            <a:r>
              <a:rPr lang="en-US" sz="1600" dirty="0" err="1">
                <a:latin typeface="Times New Roman" panose="02020603050405020304" pitchFamily="18" charset="0"/>
                <a:cs typeface="Times New Roman" panose="02020603050405020304" pitchFamily="18" charset="0"/>
              </a:rPr>
              <a:t>Dirichlet</a:t>
            </a:r>
            <a:r>
              <a:rPr lang="en-US" sz="1600" dirty="0">
                <a:latin typeface="Times New Roman" panose="02020603050405020304" pitchFamily="18" charset="0"/>
                <a:cs typeface="Times New Roman" panose="02020603050405020304" pitchFamily="18" charset="0"/>
              </a:rPr>
              <a:t> Allocation (LDA) can help discover aspects or topics within the text.</a:t>
            </a:r>
          </a:p>
          <a:p>
            <a:pPr algn="just"/>
            <a:r>
              <a:rPr lang="en-US" sz="1600" b="1" dirty="0">
                <a:latin typeface="Times New Roman" panose="02020603050405020304" pitchFamily="18" charset="0"/>
                <a:cs typeface="Times New Roman" panose="02020603050405020304" pitchFamily="18" charset="0"/>
              </a:rPr>
              <a:t>5. Deep Learning Approaches</a:t>
            </a:r>
          </a:p>
          <a:p>
            <a:pPr algn="just"/>
            <a:r>
              <a:rPr lang="en-US" sz="1600" dirty="0">
                <a:latin typeface="Times New Roman" panose="02020603050405020304" pitchFamily="18" charset="0"/>
                <a:cs typeface="Times New Roman" panose="02020603050405020304" pitchFamily="18" charset="0"/>
              </a:rPr>
              <a:t>Advanced neural network architectures to capture complex patterns in text data.</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Recurrent Neural Networks (RNN)</a:t>
            </a:r>
            <a:r>
              <a:rPr lang="en-US" sz="1600" dirty="0">
                <a:latin typeface="Times New Roman" panose="02020603050405020304" pitchFamily="18" charset="0"/>
                <a:cs typeface="Times New Roman" panose="02020603050405020304" pitchFamily="18" charset="0"/>
              </a:rPr>
              <a:t>: Suitable for sequential data, capturing dependencies between words.</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Long Short-Term Memory Networks (LSTM)</a:t>
            </a:r>
            <a:r>
              <a:rPr lang="en-US" sz="1600" dirty="0">
                <a:latin typeface="Times New Roman" panose="02020603050405020304" pitchFamily="18" charset="0"/>
                <a:cs typeface="Times New Roman" panose="02020603050405020304" pitchFamily="18" charset="0"/>
              </a:rPr>
              <a:t>: A type of RNN designed to remember long-term dependencies.</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Convolutional Neural Networks (CNN)</a:t>
            </a:r>
            <a:r>
              <a:rPr lang="en-US" sz="1600" dirty="0">
                <a:latin typeface="Times New Roman" panose="02020603050405020304" pitchFamily="18" charset="0"/>
                <a:cs typeface="Times New Roman" panose="02020603050405020304" pitchFamily="18" charset="0"/>
              </a:rPr>
              <a:t>: Effective for capturing local patterns and features in text.</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Transformers</a:t>
            </a:r>
            <a:r>
              <a:rPr lang="en-US" sz="1600" dirty="0">
                <a:latin typeface="Times New Roman" panose="02020603050405020304" pitchFamily="18" charset="0"/>
                <a:cs typeface="Times New Roman" panose="02020603050405020304" pitchFamily="18" charset="0"/>
              </a:rPr>
              <a:t>: State-of-the-art models like BERT (Bidirectional Encoder Representations from Transformers) and GPT (Generative Pre-trained Transformer) that provide contextual word </a:t>
            </a:r>
            <a:r>
              <a:rPr lang="en-US" sz="1600" dirty="0" err="1">
                <a:latin typeface="Times New Roman" panose="02020603050405020304" pitchFamily="18" charset="0"/>
                <a:cs typeface="Times New Roman" panose="02020603050405020304" pitchFamily="18" charset="0"/>
              </a:rPr>
              <a:t>embeddings</a:t>
            </a:r>
            <a:r>
              <a:rPr lang="en-US" sz="1600" dirty="0">
                <a:latin typeface="Times New Roman" panose="02020603050405020304" pitchFamily="18" charset="0"/>
                <a:cs typeface="Times New Roman" panose="02020603050405020304" pitchFamily="18" charset="0"/>
              </a:rPr>
              <a:t> and achieve high performance in sentiment analysis.</a:t>
            </a:r>
          </a:p>
        </p:txBody>
      </p:sp>
    </p:spTree>
    <p:extLst>
      <p:ext uri="{BB962C8B-B14F-4D97-AF65-F5344CB8AC3E}">
        <p14:creationId xmlns:p14="http://schemas.microsoft.com/office/powerpoint/2010/main" val="1085887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25</a:t>
            </a:fld>
            <a:endParaRPr lang="en-IN"/>
          </a:p>
        </p:txBody>
      </p:sp>
      <p:sp>
        <p:nvSpPr>
          <p:cNvPr id="3" name="Rectangle 2"/>
          <p:cNvSpPr/>
          <p:nvPr/>
        </p:nvSpPr>
        <p:spPr>
          <a:xfrm>
            <a:off x="1185671" y="287447"/>
            <a:ext cx="9820656" cy="5588068"/>
          </a:xfrm>
          <a:prstGeom prst="rect">
            <a:avLst/>
          </a:prstGeom>
        </p:spPr>
        <p:txBody>
          <a:bodyPr wrap="square">
            <a:sp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6. Graph-Based Approaches</a:t>
            </a:r>
          </a:p>
          <a:p>
            <a:pPr algn="just">
              <a:lnSpc>
                <a:spcPct val="150000"/>
              </a:lnSpc>
            </a:pPr>
            <a:r>
              <a:rPr lang="en-US" sz="1600" dirty="0">
                <a:latin typeface="Times New Roman" panose="02020603050405020304" pitchFamily="18" charset="0"/>
                <a:cs typeface="Times New Roman" panose="02020603050405020304" pitchFamily="18" charset="0"/>
              </a:rPr>
              <a:t>Represent text as a graph and analyze relationships between words or phrases.</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Opinion Graphs</a:t>
            </a:r>
            <a:r>
              <a:rPr lang="en-US" sz="1600" dirty="0">
                <a:latin typeface="Times New Roman" panose="02020603050405020304" pitchFamily="18" charset="0"/>
                <a:cs typeface="Times New Roman" panose="02020603050405020304" pitchFamily="18" charset="0"/>
              </a:rPr>
              <a:t>: Construct graphs where nodes represent opinion targets (aspects) and edges represent sentiment relations.</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Graph Neural Networks (GNN)</a:t>
            </a:r>
            <a:r>
              <a:rPr lang="en-US" sz="1600" dirty="0">
                <a:latin typeface="Times New Roman" panose="02020603050405020304" pitchFamily="18" charset="0"/>
                <a:cs typeface="Times New Roman" panose="02020603050405020304" pitchFamily="18" charset="0"/>
              </a:rPr>
              <a:t>: Use neural networks designed for graph-structured data to perform sentiment analysis.</a:t>
            </a:r>
          </a:p>
          <a:p>
            <a:pPr algn="just">
              <a:lnSpc>
                <a:spcPct val="150000"/>
              </a:lnSpc>
            </a:pPr>
            <a:r>
              <a:rPr lang="en-US" sz="1600" b="1" dirty="0">
                <a:latin typeface="Times New Roman" panose="02020603050405020304" pitchFamily="18" charset="0"/>
                <a:cs typeface="Times New Roman" panose="02020603050405020304" pitchFamily="18" charset="0"/>
              </a:rPr>
              <a:t>7. Emotion Detection</a:t>
            </a:r>
          </a:p>
          <a:p>
            <a:pPr algn="just">
              <a:lnSpc>
                <a:spcPct val="150000"/>
              </a:lnSpc>
            </a:pPr>
            <a:r>
              <a:rPr lang="en-US" sz="1600" dirty="0">
                <a:latin typeface="Times New Roman" panose="02020603050405020304" pitchFamily="18" charset="0"/>
                <a:cs typeface="Times New Roman" panose="02020603050405020304" pitchFamily="18" charset="0"/>
              </a:rPr>
              <a:t>Identify specific emotions expressed in the text beyond just positive, negative, or neutral sentiments.</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Emotion Lexicons</a:t>
            </a:r>
            <a:r>
              <a:rPr lang="en-US" sz="1600" dirty="0">
                <a:latin typeface="Times New Roman" panose="02020603050405020304" pitchFamily="18" charset="0"/>
                <a:cs typeface="Times New Roman" panose="02020603050405020304" pitchFamily="18" charset="0"/>
              </a:rPr>
              <a:t>: Dictionaries containing words associated with specific emotions (e.g., joy, anger, sadness).</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Emotion Classification Models</a:t>
            </a:r>
            <a:r>
              <a:rPr lang="en-US" sz="1600" dirty="0">
                <a:latin typeface="Times New Roman" panose="02020603050405020304" pitchFamily="18" charset="0"/>
                <a:cs typeface="Times New Roman" panose="02020603050405020304" pitchFamily="18" charset="0"/>
              </a:rPr>
              <a:t>: Train models to classify text into multiple emotion categories.</a:t>
            </a:r>
          </a:p>
          <a:p>
            <a:pPr algn="just">
              <a:lnSpc>
                <a:spcPct val="150000"/>
              </a:lnSpc>
            </a:pPr>
            <a:r>
              <a:rPr lang="en-US" sz="1600" b="1" dirty="0">
                <a:latin typeface="Times New Roman" panose="02020603050405020304" pitchFamily="18" charset="0"/>
                <a:cs typeface="Times New Roman" panose="02020603050405020304" pitchFamily="18" charset="0"/>
              </a:rPr>
              <a:t>8. Multimodal Sentiment Analysis</a:t>
            </a:r>
          </a:p>
          <a:p>
            <a:pPr algn="just">
              <a:lnSpc>
                <a:spcPct val="150000"/>
              </a:lnSpc>
            </a:pPr>
            <a:r>
              <a:rPr lang="en-US" sz="1600" dirty="0">
                <a:latin typeface="Times New Roman" panose="02020603050405020304" pitchFamily="18" charset="0"/>
                <a:cs typeface="Times New Roman" panose="02020603050405020304" pitchFamily="18" charset="0"/>
              </a:rPr>
              <a:t>Combine text with other modalities such as images, audio, or video to analyze sentiments expressed through multiple channels.</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Text and Image Analysis</a:t>
            </a:r>
            <a:r>
              <a:rPr lang="en-US" sz="1600" dirty="0">
                <a:latin typeface="Times New Roman" panose="02020603050405020304" pitchFamily="18" charset="0"/>
                <a:cs typeface="Times New Roman" panose="02020603050405020304" pitchFamily="18" charset="0"/>
              </a:rPr>
              <a:t>: Analyze textual comments alongside images in social media posts.</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Audio and Speech Analysis</a:t>
            </a:r>
            <a:r>
              <a:rPr lang="en-US" sz="1600" dirty="0">
                <a:latin typeface="Times New Roman" panose="02020603050405020304" pitchFamily="18" charset="0"/>
                <a:cs typeface="Times New Roman" panose="02020603050405020304" pitchFamily="18" charset="0"/>
              </a:rPr>
              <a:t>: Analyze tone, pitch, and emotion in spoken language.</a:t>
            </a:r>
          </a:p>
        </p:txBody>
      </p:sp>
    </p:spTree>
    <p:extLst>
      <p:ext uri="{BB962C8B-B14F-4D97-AF65-F5344CB8AC3E}">
        <p14:creationId xmlns:p14="http://schemas.microsoft.com/office/powerpoint/2010/main" val="1676854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TERMINAL QUESTIONS</a:t>
            </a:r>
          </a:p>
        </p:txBody>
      </p:sp>
      <p:sp>
        <p:nvSpPr>
          <p:cNvPr id="3" name="Rectangle 2"/>
          <p:cNvSpPr>
            <a:spLocks noChangeArrowheads="1"/>
          </p:cNvSpPr>
          <p:nvPr/>
        </p:nvSpPr>
        <p:spPr bwMode="auto">
          <a:xfrm>
            <a:off x="2075688" y="970479"/>
            <a:ext cx="839419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lvl="0" algn="just" defTabSz="914400" eaLnBrk="0" fontAlgn="base" hangingPunct="0">
              <a:lnSpc>
                <a:spcPct val="150000"/>
              </a:lnSpc>
              <a:spcBef>
                <a:spcPct val="0"/>
              </a:spcBef>
              <a:spcAft>
                <a:spcPct val="0"/>
              </a:spcAft>
            </a:pPr>
            <a:r>
              <a:rPr lang="en-US" dirty="0" smtClean="0"/>
              <a:t>1.How </a:t>
            </a:r>
            <a:r>
              <a:rPr lang="en-US" dirty="0"/>
              <a:t>Does Aspect Extraction Work? </a:t>
            </a:r>
            <a:endParaRPr lang="en-US" dirty="0" smtClean="0"/>
          </a:p>
          <a:p>
            <a:pPr lvl="0" algn="just" defTabSz="914400" eaLnBrk="0" fontAlgn="base" hangingPunct="0">
              <a:lnSpc>
                <a:spcPct val="150000"/>
              </a:lnSpc>
              <a:spcBef>
                <a:spcPct val="0"/>
              </a:spcBef>
              <a:spcAft>
                <a:spcPct val="0"/>
              </a:spcAft>
            </a:pPr>
            <a:r>
              <a:rPr lang="en-US" dirty="0" smtClean="0"/>
              <a:t>2.What </a:t>
            </a:r>
            <a:r>
              <a:rPr lang="en-US" dirty="0"/>
              <a:t>Techniques Are Used for Aspect Extraction? </a:t>
            </a:r>
            <a:endParaRPr lang="en-US" dirty="0" smtClean="0"/>
          </a:p>
          <a:p>
            <a:pPr lvl="0" algn="just" defTabSz="914400" eaLnBrk="0" fontAlgn="base" hangingPunct="0">
              <a:lnSpc>
                <a:spcPct val="150000"/>
              </a:lnSpc>
              <a:spcBef>
                <a:spcPct val="0"/>
              </a:spcBef>
              <a:spcAft>
                <a:spcPct val="0"/>
              </a:spcAft>
            </a:pPr>
            <a:r>
              <a:rPr lang="en-US" dirty="0" smtClean="0"/>
              <a:t>3.What </a:t>
            </a:r>
            <a:r>
              <a:rPr lang="en-US" dirty="0"/>
              <a:t>Are the Main Techniques Used in Opinion Mining</a:t>
            </a:r>
            <a:r>
              <a:rPr lang="en-US" dirty="0" smtClean="0"/>
              <a:t>?</a:t>
            </a:r>
          </a:p>
          <a:p>
            <a:pPr lvl="0" algn="just" defTabSz="914400" eaLnBrk="0" fontAlgn="base" hangingPunct="0">
              <a:lnSpc>
                <a:spcPct val="150000"/>
              </a:lnSpc>
              <a:spcBef>
                <a:spcPct val="0"/>
              </a:spcBef>
              <a:spcAft>
                <a:spcPct val="0"/>
              </a:spcAft>
            </a:pPr>
            <a:r>
              <a:rPr lang="en-US" dirty="0"/>
              <a:t>What Techniques Are Used </a:t>
            </a:r>
            <a:r>
              <a:rPr lang="en-US" dirty="0" smtClean="0"/>
              <a:t>for Grouping Candidates? </a:t>
            </a:r>
          </a:p>
          <a:p>
            <a:pPr lvl="0" algn="just" defTabSz="914400" eaLnBrk="0" fontAlgn="base" hangingPunct="0">
              <a:lnSpc>
                <a:spcPct val="150000"/>
              </a:lnSpc>
              <a:spcBef>
                <a:spcPct val="0"/>
              </a:spcBef>
              <a:spcAft>
                <a:spcPct val="0"/>
              </a:spcAf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6901" y="1333309"/>
            <a:ext cx="2143125" cy="214312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p:cNvSpPr/>
          <p:nvPr/>
        </p:nvSpPr>
        <p:spPr>
          <a:xfrm>
            <a:off x="2161308" y="93891"/>
            <a:ext cx="8922327"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REFERENCES FOR FURTHER LEARNING OF THE SESSION</a:t>
            </a:r>
            <a:endParaRPr lang="en-US" sz="2400" dirty="0">
              <a:solidFill>
                <a:schemeClr val="bg1"/>
              </a:solidFill>
              <a:latin typeface="Poppins" panose="00000500000000000000" pitchFamily="2" charset="0"/>
              <a:cs typeface="Poppins" panose="00000500000000000000" pitchFamily="2" charset="0"/>
            </a:endParaRPr>
          </a:p>
        </p:txBody>
      </p:sp>
      <p:sp>
        <p:nvSpPr>
          <p:cNvPr id="9" name="TextBox 8"/>
          <p:cNvSpPr txBox="1"/>
          <p:nvPr/>
        </p:nvSpPr>
        <p:spPr>
          <a:xfrm>
            <a:off x="984308" y="506184"/>
            <a:ext cx="9608234" cy="6322180"/>
          </a:xfrm>
          <a:prstGeom prst="rect">
            <a:avLst/>
          </a:prstGeom>
          <a:noFill/>
        </p:spPr>
        <p:txBody>
          <a:bodyPr wrap="square" rtlCol="0">
            <a:spAutoFit/>
          </a:bodyPr>
          <a:lstStyle/>
          <a:p>
            <a:pPr>
              <a:lnSpc>
                <a:spcPct val="150000"/>
              </a:lnSpc>
            </a:pPr>
            <a:r>
              <a:rPr lang="en-US" b="1" dirty="0"/>
              <a:t>Reference Books:</a:t>
            </a:r>
            <a:endParaRPr lang="en-US" dirty="0"/>
          </a:p>
          <a:p>
            <a:pPr>
              <a:lnSpc>
                <a:spcPct val="150000"/>
              </a:lnSpc>
            </a:pPr>
            <a:r>
              <a:rPr lang="en-US" dirty="0"/>
              <a:t>1. </a:t>
            </a:r>
            <a:r>
              <a:rPr lang="en-US" sz="2000" dirty="0">
                <a:latin typeface="Times New Roman" panose="02020603050405020304" pitchFamily="18" charset="0"/>
                <a:cs typeface="Times New Roman" panose="02020603050405020304" pitchFamily="18" charset="0"/>
              </a:rPr>
              <a:t>    “Opinion Mining”, </a:t>
            </a:r>
            <a:r>
              <a:rPr lang="en-US" sz="2000" dirty="0" err="1">
                <a:latin typeface="Times New Roman" panose="02020603050405020304" pitchFamily="18" charset="0"/>
                <a:cs typeface="Times New Roman" panose="02020603050405020304" pitchFamily="18" charset="0"/>
              </a:rPr>
              <a:t>Greame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Hrist</a:t>
            </a:r>
            <a:r>
              <a:rPr lang="en-US" sz="2000" dirty="0">
                <a:latin typeface="Times New Roman" panose="02020603050405020304" pitchFamily="18" charset="0"/>
                <a:cs typeface="Times New Roman" panose="02020603050405020304" pitchFamily="18" charset="0"/>
              </a:rPr>
              <a:t>, Bing Liu, Morgan Publications,  2012. </a:t>
            </a:r>
          </a:p>
          <a:p>
            <a:pPr>
              <a:lnSpc>
                <a:spcPct val="150000"/>
              </a:lnSpc>
            </a:pPr>
            <a:r>
              <a:rPr lang="en-US" sz="2000" dirty="0">
                <a:latin typeface="Times New Roman" panose="02020603050405020304" pitchFamily="18" charset="0"/>
                <a:cs typeface="Times New Roman" panose="02020603050405020304" pitchFamily="18" charset="0"/>
              </a:rPr>
              <a:t>2.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“Recommender Systems”, C.C. Aggarwal, Springer,  2016. </a:t>
            </a:r>
            <a:endParaRPr lang="en-US" sz="2000" dirty="0">
              <a:latin typeface="Times New Roman" panose="02020603050405020304" pitchFamily="18" charset="0"/>
              <a:cs typeface="Times New Roman" panose="02020603050405020304" pitchFamily="18" charset="0"/>
            </a:endParaRPr>
          </a:p>
          <a:p>
            <a:pPr marL="457200" indent="-457200">
              <a:lnSpc>
                <a:spcPct val="150000"/>
              </a:lnSpc>
              <a:buAutoNum type="arabicPeriod" startAt="3"/>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“Temporal Opinion Mining”,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Haishi</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Bai, Boris Scholl, CRC Press, 2010. </a:t>
            </a:r>
          </a:p>
          <a:p>
            <a:pPr marL="457200" indent="-457200">
              <a:lnSpc>
                <a:spcPct val="150000"/>
              </a:lnSpc>
              <a:buAutoNum type="arabicPeriod" startAt="3"/>
            </a:pPr>
            <a:r>
              <a:rPr lang="en-US" sz="2000" dirty="0">
                <a:solidFill>
                  <a:srgbClr val="000000"/>
                </a:solidFill>
                <a:latin typeface="Times New Roman" panose="02020603050405020304" pitchFamily="18" charset="0"/>
                <a:cs typeface="Times New Roman" panose="02020603050405020304" pitchFamily="18" charset="0"/>
              </a:rPr>
              <a:t> “Recommender systems handbook”, </a:t>
            </a:r>
            <a:r>
              <a:rPr lang="it-IT" sz="2000" dirty="0">
                <a:solidFill>
                  <a:srgbClr val="000000"/>
                </a:solidFill>
                <a:latin typeface="Times New Roman" panose="02020603050405020304" pitchFamily="18" charset="0"/>
                <a:cs typeface="Times New Roman" panose="02020603050405020304" pitchFamily="18" charset="0"/>
              </a:rPr>
              <a:t>Federico Pozzi, Elisabetta Fersini, Enza Messina,  Bing Liu, 2016.</a:t>
            </a:r>
          </a:p>
          <a:p>
            <a:pPr marL="457200" indent="-457200">
              <a:lnSpc>
                <a:spcPct val="150000"/>
              </a:lnSpc>
              <a:buAutoNum type="arabicPeriod" startAt="3"/>
            </a:pPr>
            <a:r>
              <a:rPr lang="en-US" sz="2000" dirty="0">
                <a:latin typeface="Times New Roman" panose="02020603050405020304" pitchFamily="18" charset="0"/>
                <a:cs typeface="Times New Roman" panose="02020603050405020304" pitchFamily="18" charset="0"/>
              </a:rPr>
              <a:t>“New Opportunities for Sentiment Analysis and Information Processing”, </a:t>
            </a:r>
            <a:r>
              <a:rPr lang="en-US" sz="2000" dirty="0" err="1">
                <a:latin typeface="Times New Roman" panose="02020603050405020304" pitchFamily="18" charset="0"/>
                <a:cs typeface="Times New Roman" panose="02020603050405020304" pitchFamily="18" charset="0"/>
              </a:rPr>
              <a:t>Aakansha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Sharaff</a:t>
            </a:r>
            <a:r>
              <a:rPr lang="en-US" sz="2000" dirty="0">
                <a:latin typeface="Times New Roman" panose="02020603050405020304" pitchFamily="18" charset="0"/>
                <a:cs typeface="Times New Roman" panose="02020603050405020304" pitchFamily="18" charset="0"/>
              </a:rPr>
              <a:t>, G. R. Sinha, Surbhi Bhatia, IGI Global, 2021.</a:t>
            </a:r>
          </a:p>
          <a:p>
            <a:pPr>
              <a:lnSpc>
                <a:spcPct val="150000"/>
              </a:lnSpc>
            </a:pPr>
            <a:r>
              <a:rPr lang="en-US" sz="2000" b="1" dirty="0">
                <a:latin typeface="Times New Roman" panose="02020603050405020304" pitchFamily="18" charset="0"/>
                <a:cs typeface="Times New Roman" panose="02020603050405020304" pitchFamily="18" charset="0"/>
              </a:rPr>
              <a:t>Sites and Web links:</a:t>
            </a:r>
          </a:p>
          <a:p>
            <a:pPr marL="457200" indent="-457200">
              <a:lnSpc>
                <a:spcPct val="150000"/>
              </a:lnSpc>
              <a:buAutoNum type="arabicPeriod"/>
            </a:pPr>
            <a:r>
              <a:rPr lang="en-US" sz="2000" dirty="0">
                <a:latin typeface="Times New Roman" panose="02020603050405020304" pitchFamily="18" charset="0"/>
                <a:cs typeface="Times New Roman" panose="02020603050405020304" pitchFamily="18" charset="0"/>
                <a:hlinkClick r:id="rId2"/>
              </a:rPr>
              <a:t>https://link.springer.com/book/10.1007/978-3-031-02145-9</a:t>
            </a:r>
            <a:endParaRPr lang="en-US" sz="2000" dirty="0">
              <a:latin typeface="Times New Roman" panose="02020603050405020304" pitchFamily="18" charset="0"/>
              <a:cs typeface="Times New Roman" panose="02020603050405020304" pitchFamily="18" charset="0"/>
            </a:endParaRPr>
          </a:p>
          <a:p>
            <a:pPr marL="457200" indent="-457200">
              <a:lnSpc>
                <a:spcPct val="150000"/>
              </a:lnSpc>
              <a:buAutoNum type="arabicPeriod"/>
            </a:pPr>
            <a:r>
              <a:rPr lang="en-US" sz="2000" dirty="0">
                <a:latin typeface="Times New Roman" panose="02020603050405020304" pitchFamily="18" charset="0"/>
                <a:cs typeface="Times New Roman" panose="02020603050405020304" pitchFamily="18" charset="0"/>
                <a:hlinkClick r:id="rId3"/>
              </a:rPr>
              <a:t>https://www.mdpi.com/journal/applsci/special_issues/Sentiment_Social_Media</a:t>
            </a:r>
            <a:endParaRPr lang="en-US" sz="2000" dirty="0">
              <a:latin typeface="Times New Roman" panose="02020603050405020304" pitchFamily="18" charset="0"/>
              <a:cs typeface="Times New Roman" panose="02020603050405020304" pitchFamily="18" charset="0"/>
            </a:endParaRPr>
          </a:p>
          <a:p>
            <a:pPr marL="457200" indent="-457200">
              <a:lnSpc>
                <a:spcPct val="150000"/>
              </a:lnSpc>
              <a:buAutoNum type="arabicPeriod"/>
            </a:pPr>
            <a:r>
              <a:rPr lang="en-US" dirty="0">
                <a:hlinkClick r:id="rId4"/>
              </a:rPr>
              <a:t>https://nlp.stanford.edu/sentiment</a:t>
            </a:r>
            <a:endParaRPr lang="en-US" dirty="0"/>
          </a:p>
          <a:p>
            <a:pPr>
              <a:lnSpc>
                <a:spcPct val="150000"/>
              </a:lnSpc>
            </a:pPr>
            <a:endParaRPr lang="en-US" dirty="0"/>
          </a:p>
          <a:p>
            <a:pPr>
              <a:lnSpc>
                <a:spcPct val="150000"/>
              </a:lnSpc>
            </a:pP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602523" y="1856934"/>
            <a:ext cx="7920111" cy="2883877"/>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r>
              <a:rPr lang="en-US" sz="2400" b="1" dirty="0">
                <a:latin typeface="Poppins" pitchFamily="2" charset="77"/>
                <a:cs typeface="Poppins" pitchFamily="2" charset="77"/>
              </a:rPr>
              <a:t>Team – OMRS</a:t>
            </a: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514534" y="2560321"/>
            <a:ext cx="3235570" cy="1083212"/>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760" y="1839944"/>
            <a:ext cx="4562856" cy="3000821"/>
          </a:xfrm>
          <a:prstGeom prst="rect">
            <a:avLst/>
          </a:prstGeom>
        </p:spPr>
        <p:txBody>
          <a:bodyPr wrap="square">
            <a:spAutoFit/>
          </a:bodyPr>
          <a:lstStyle/>
          <a:p>
            <a:pPr algn="just">
              <a:lnSpc>
                <a:spcPct val="150000"/>
              </a:lnSpc>
            </a:pPr>
            <a:r>
              <a:rPr lang="en-US" dirty="0">
                <a:latin typeface="Times New Roman" panose="02020603050405020304" pitchFamily="18" charset="0"/>
                <a:ea typeface="Tahoma" panose="020B0604030504040204" pitchFamily="34" charset="0"/>
                <a:cs typeface="Times New Roman" panose="02020603050405020304" pitchFamily="18" charset="0"/>
              </a:rPr>
              <a:t>Aspect extraction is the process of identifying and categorizing specific aspects or features mentioned in text data, particularly in the context of opinion mining and sentiment analysis. In essence, it involves breaking down text into distinct components or attributes that people are expressing opinions about</a:t>
            </a: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Rounded Rectangle 17"/>
          <p:cNvSpPr/>
          <p:nvPr/>
        </p:nvSpPr>
        <p:spPr>
          <a:xfrm>
            <a:off x="3986740" y="589249"/>
            <a:ext cx="3173012"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solidFill>
                <a:schemeClr val="bg1"/>
              </a:solidFill>
              <a:latin typeface="Times New Roman" panose="02020603050405020304" pitchFamily="18" charset="0"/>
              <a:cs typeface="Times New Roman" panose="02020603050405020304" pitchFamily="18" charset="0"/>
            </a:endParaRPr>
          </a:p>
          <a:p>
            <a:pPr algn="ctr"/>
            <a:r>
              <a:rPr lang="en-US" sz="2000" b="1" dirty="0" smtClean="0">
                <a:solidFill>
                  <a:schemeClr val="bg1"/>
                </a:solidFill>
                <a:latin typeface="Times New Roman" panose="02020603050405020304" pitchFamily="18" charset="0"/>
                <a:cs typeface="Times New Roman" panose="02020603050405020304" pitchFamily="18" charset="0"/>
              </a:rPr>
              <a:t>Aspect </a:t>
            </a:r>
            <a:r>
              <a:rPr lang="en-US" sz="2000" b="1" dirty="0">
                <a:solidFill>
                  <a:schemeClr val="bg1"/>
                </a:solidFill>
                <a:latin typeface="Times New Roman" panose="02020603050405020304" pitchFamily="18" charset="0"/>
                <a:cs typeface="Times New Roman" panose="02020603050405020304" pitchFamily="18" charset="0"/>
              </a:rPr>
              <a:t>extraction</a:t>
            </a:r>
            <a:endParaRPr lang="en-IN" sz="2000" b="1" dirty="0">
              <a:solidFill>
                <a:schemeClr val="bg1"/>
              </a:solidFill>
              <a:latin typeface="Times New Roman" panose="02020603050405020304" pitchFamily="18" charset="0"/>
              <a:cs typeface="Times New Roman" panose="02020603050405020304" pitchFamily="18" charset="0"/>
            </a:endParaRPr>
          </a:p>
          <a:p>
            <a:pPr algn="ctr"/>
            <a:endParaRPr lang="en-US" sz="2000"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048" y="1728216"/>
            <a:ext cx="5885575" cy="3310636"/>
          </a:xfrm>
          <a:prstGeom prst="rect">
            <a:avLst/>
          </a:prstGeom>
        </p:spPr>
      </p:pic>
    </p:spTree>
    <p:extLst>
      <p:ext uri="{BB962C8B-B14F-4D97-AF65-F5344CB8AC3E}">
        <p14:creationId xmlns:p14="http://schemas.microsoft.com/office/powerpoint/2010/main" val="3690245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4</a:t>
            </a:fld>
            <a:endParaRPr lang="en-IN"/>
          </a:p>
        </p:txBody>
      </p:sp>
      <p:sp>
        <p:nvSpPr>
          <p:cNvPr id="3" name="Rectangle 2"/>
          <p:cNvSpPr/>
          <p:nvPr/>
        </p:nvSpPr>
        <p:spPr>
          <a:xfrm>
            <a:off x="2343912" y="153198"/>
            <a:ext cx="7833360" cy="4893647"/>
          </a:xfrm>
          <a:prstGeom prst="rect">
            <a:avLst/>
          </a:prstGeom>
        </p:spPr>
        <p:txBody>
          <a:bodyPr wrap="square">
            <a:spAutoFit/>
          </a:bodyPr>
          <a:lstStyle/>
          <a:p>
            <a:pPr algn="just">
              <a:lnSpc>
                <a:spcPct val="150000"/>
              </a:lnSpc>
            </a:pPr>
            <a:r>
              <a:rPr lang="en-US" sz="1600" b="1" dirty="0">
                <a:latin typeface="Tahoma" panose="020B0604030504040204" pitchFamily="34" charset="0"/>
                <a:ea typeface="Tahoma" panose="020B0604030504040204" pitchFamily="34" charset="0"/>
                <a:cs typeface="Tahoma" panose="020B0604030504040204" pitchFamily="34" charset="0"/>
              </a:rPr>
              <a:t>1. Identification of Aspects:</a:t>
            </a:r>
          </a:p>
          <a:p>
            <a:pPr algn="just">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Aspect extraction starts by identifying words or phrases within the text that refer to specific aspects, attributes, or features of a product, service, entity, or topic under discussion.</a:t>
            </a:r>
          </a:p>
          <a:p>
            <a:pPr algn="just">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Aspects can vary depending on the domain or context of the text. For example, in product reviews, aspects might include features like performance, design, usability, reliability, price, customer service, etc.</a:t>
            </a:r>
          </a:p>
          <a:p>
            <a:pPr algn="just">
              <a:lnSpc>
                <a:spcPct val="150000"/>
              </a:lnSpc>
            </a:pPr>
            <a:r>
              <a:rPr lang="en-US" sz="1600" b="1" dirty="0">
                <a:latin typeface="Tahoma" panose="020B0604030504040204" pitchFamily="34" charset="0"/>
                <a:ea typeface="Tahoma" panose="020B0604030504040204" pitchFamily="34" charset="0"/>
                <a:cs typeface="Tahoma" panose="020B0604030504040204" pitchFamily="34" charset="0"/>
              </a:rPr>
              <a:t>2. Aspect Categorization:</a:t>
            </a:r>
          </a:p>
          <a:p>
            <a:pPr algn="just">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Once aspects are identified, they are typically categorized into predefined or user-defined aspect categories or dimensions.</a:t>
            </a:r>
          </a:p>
          <a:p>
            <a:pPr algn="just">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Categorization helps organize and structure the aspects for further analysis and interpretation. For example, aspects related to a mobile phone might be categorized into hardware, software, user experience, etc.</a:t>
            </a:r>
          </a:p>
        </p:txBody>
      </p:sp>
    </p:spTree>
    <p:extLst>
      <p:ext uri="{BB962C8B-B14F-4D97-AF65-F5344CB8AC3E}">
        <p14:creationId xmlns:p14="http://schemas.microsoft.com/office/powerpoint/2010/main" val="1133912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5</a:t>
            </a:fld>
            <a:endParaRPr lang="en-IN"/>
          </a:p>
        </p:txBody>
      </p:sp>
      <p:sp>
        <p:nvSpPr>
          <p:cNvPr id="3" name="Rectangle 2"/>
          <p:cNvSpPr/>
          <p:nvPr/>
        </p:nvSpPr>
        <p:spPr>
          <a:xfrm>
            <a:off x="1493394" y="0"/>
            <a:ext cx="9461118" cy="5632311"/>
          </a:xfrm>
          <a:prstGeom prst="rect">
            <a:avLst/>
          </a:prstGeom>
        </p:spPr>
        <p:txBody>
          <a:bodyPr wrap="square">
            <a:spAutoFit/>
          </a:bodyPr>
          <a:lstStyle/>
          <a:p>
            <a:pPr algn="just">
              <a:lnSpc>
                <a:spcPct val="150000"/>
              </a:lnSpc>
            </a:pPr>
            <a:r>
              <a:rPr lang="en-US" sz="1600" b="1" dirty="0">
                <a:latin typeface="Times New Roman" panose="02020603050405020304" pitchFamily="18" charset="0"/>
                <a:ea typeface="Tahoma" panose="020B0604030504040204" pitchFamily="34" charset="0"/>
                <a:cs typeface="Times New Roman" panose="02020603050405020304" pitchFamily="18" charset="0"/>
              </a:rPr>
              <a:t>3. Techniques for Aspect Extraction:</a:t>
            </a:r>
          </a:p>
          <a:p>
            <a:pPr algn="just">
              <a:lnSpc>
                <a:spcPct val="150000"/>
              </a:lnSpc>
            </a:pPr>
            <a:r>
              <a:rPr lang="en-US" sz="1600" b="1" dirty="0">
                <a:latin typeface="Times New Roman" panose="02020603050405020304" pitchFamily="18" charset="0"/>
                <a:ea typeface="Tahoma" panose="020B0604030504040204" pitchFamily="34" charset="0"/>
                <a:cs typeface="Times New Roman" panose="02020603050405020304" pitchFamily="18" charset="0"/>
              </a:rPr>
              <a:t>a. Rule-Based Methods:</a:t>
            </a:r>
          </a:p>
          <a:p>
            <a:pPr algn="just">
              <a:lnSpc>
                <a:spcPct val="150000"/>
              </a:lnSpc>
              <a:buFont typeface="Arial" panose="020B0604020202020204" pitchFamily="34" charset="0"/>
              <a:buChar char="•"/>
            </a:pPr>
            <a:r>
              <a:rPr lang="en-US" sz="1600" dirty="0">
                <a:latin typeface="Times New Roman" panose="02020603050405020304" pitchFamily="18" charset="0"/>
                <a:ea typeface="Tahoma" panose="020B0604030504040204" pitchFamily="34" charset="0"/>
                <a:cs typeface="Times New Roman" panose="02020603050405020304" pitchFamily="18" charset="0"/>
              </a:rPr>
              <a:t>Rule-based approaches utilize predefined linguistic rules or patterns to identify aspect mentions within the text.</a:t>
            </a:r>
          </a:p>
          <a:p>
            <a:pPr algn="just">
              <a:lnSpc>
                <a:spcPct val="150000"/>
              </a:lnSpc>
              <a:buFont typeface="Arial" panose="020B0604020202020204" pitchFamily="34" charset="0"/>
              <a:buChar char="•"/>
            </a:pPr>
            <a:r>
              <a:rPr lang="en-US" sz="1600" dirty="0">
                <a:latin typeface="Times New Roman" panose="02020603050405020304" pitchFamily="18" charset="0"/>
                <a:ea typeface="Tahoma" panose="020B0604030504040204" pitchFamily="34" charset="0"/>
                <a:cs typeface="Times New Roman" panose="02020603050405020304" pitchFamily="18" charset="0"/>
              </a:rPr>
              <a:t>These rules may be based on syntactic structures, domain-specific knowledge, or regular expressions.</a:t>
            </a:r>
          </a:p>
          <a:p>
            <a:pPr algn="just">
              <a:lnSpc>
                <a:spcPct val="150000"/>
              </a:lnSpc>
              <a:buFont typeface="Arial" panose="020B0604020202020204" pitchFamily="34" charset="0"/>
              <a:buChar char="•"/>
            </a:pPr>
            <a:r>
              <a:rPr lang="en-US" sz="1600" dirty="0">
                <a:latin typeface="Times New Roman" panose="02020603050405020304" pitchFamily="18" charset="0"/>
                <a:ea typeface="Tahoma" panose="020B0604030504040204" pitchFamily="34" charset="0"/>
                <a:cs typeface="Times New Roman" panose="02020603050405020304" pitchFamily="18" charset="0"/>
              </a:rPr>
              <a:t>Example: Identifying aspect mentions by looking for specific keywords or phrases that commonly denote aspects (e.g., "battery life," "camera quality").</a:t>
            </a:r>
          </a:p>
          <a:p>
            <a:pPr algn="just">
              <a:lnSpc>
                <a:spcPct val="150000"/>
              </a:lnSpc>
            </a:pPr>
            <a:r>
              <a:rPr lang="en-US" sz="1600" b="1" dirty="0">
                <a:latin typeface="Times New Roman" panose="02020603050405020304" pitchFamily="18" charset="0"/>
                <a:ea typeface="Tahoma" panose="020B0604030504040204" pitchFamily="34" charset="0"/>
                <a:cs typeface="Times New Roman" panose="02020603050405020304" pitchFamily="18" charset="0"/>
              </a:rPr>
              <a:t>b. Machine Learning Algorithms:</a:t>
            </a:r>
          </a:p>
          <a:p>
            <a:pPr algn="just">
              <a:lnSpc>
                <a:spcPct val="150000"/>
              </a:lnSpc>
              <a:buFont typeface="Arial" panose="020B0604020202020204" pitchFamily="34" charset="0"/>
              <a:buChar char="•"/>
            </a:pPr>
            <a:r>
              <a:rPr lang="en-US" sz="1600" dirty="0">
                <a:latin typeface="Times New Roman" panose="02020603050405020304" pitchFamily="18" charset="0"/>
                <a:ea typeface="Tahoma" panose="020B0604030504040204" pitchFamily="34" charset="0"/>
                <a:cs typeface="Times New Roman" panose="02020603050405020304" pitchFamily="18" charset="0"/>
              </a:rPr>
              <a:t>Machine learning techniques, such as supervised or unsupervised learning, can be employed to automatically learn patterns and relationships from labeled data.</a:t>
            </a:r>
          </a:p>
          <a:p>
            <a:pPr algn="just">
              <a:lnSpc>
                <a:spcPct val="150000"/>
              </a:lnSpc>
              <a:buFont typeface="Arial" panose="020B0604020202020204" pitchFamily="34" charset="0"/>
              <a:buChar char="•"/>
            </a:pPr>
            <a:r>
              <a:rPr lang="en-US" sz="1600" dirty="0">
                <a:latin typeface="Times New Roman" panose="02020603050405020304" pitchFamily="18" charset="0"/>
                <a:ea typeface="Tahoma" panose="020B0604030504040204" pitchFamily="34" charset="0"/>
                <a:cs typeface="Times New Roman" panose="02020603050405020304" pitchFamily="18" charset="0"/>
              </a:rPr>
              <a:t>Supervised learning models are trained on annotated data where aspects are labeled, and features are extracted from the text.</a:t>
            </a:r>
          </a:p>
          <a:p>
            <a:pPr algn="just">
              <a:lnSpc>
                <a:spcPct val="150000"/>
              </a:lnSpc>
              <a:buFont typeface="Arial" panose="020B0604020202020204" pitchFamily="34" charset="0"/>
              <a:buChar char="•"/>
            </a:pPr>
            <a:r>
              <a:rPr lang="en-US" sz="1600" dirty="0">
                <a:latin typeface="Times New Roman" panose="02020603050405020304" pitchFamily="18" charset="0"/>
                <a:ea typeface="Tahoma" panose="020B0604030504040204" pitchFamily="34" charset="0"/>
                <a:cs typeface="Times New Roman" panose="02020603050405020304" pitchFamily="18" charset="0"/>
              </a:rPr>
              <a:t>Unsupervised learning methods, such as topic modeling (e.g., Latent </a:t>
            </a:r>
            <a:r>
              <a:rPr lang="en-US" sz="1600" dirty="0" err="1">
                <a:latin typeface="Times New Roman" panose="02020603050405020304" pitchFamily="18" charset="0"/>
                <a:ea typeface="Tahoma" panose="020B0604030504040204" pitchFamily="34" charset="0"/>
                <a:cs typeface="Times New Roman" panose="02020603050405020304" pitchFamily="18" charset="0"/>
              </a:rPr>
              <a:t>Dirichlet</a:t>
            </a:r>
            <a:r>
              <a:rPr lang="en-US" sz="1600" dirty="0">
                <a:latin typeface="Times New Roman" panose="02020603050405020304" pitchFamily="18" charset="0"/>
                <a:ea typeface="Tahoma" panose="020B0604030504040204" pitchFamily="34" charset="0"/>
                <a:cs typeface="Times New Roman" panose="02020603050405020304" pitchFamily="18" charset="0"/>
              </a:rPr>
              <a:t> Allocation), can discover latent topics or aspects from the text data.</a:t>
            </a:r>
          </a:p>
          <a:p>
            <a:pPr algn="just">
              <a:lnSpc>
                <a:spcPct val="150000"/>
              </a:lnSpc>
              <a:buFont typeface="Arial" panose="020B0604020202020204" pitchFamily="34" charset="0"/>
              <a:buChar char="•"/>
            </a:pPr>
            <a:r>
              <a:rPr lang="en-US" sz="1600" dirty="0">
                <a:latin typeface="Times New Roman" panose="02020603050405020304" pitchFamily="18" charset="0"/>
                <a:ea typeface="Tahoma" panose="020B0604030504040204" pitchFamily="34" charset="0"/>
                <a:cs typeface="Times New Roman" panose="02020603050405020304" pitchFamily="18" charset="0"/>
              </a:rPr>
              <a:t>Example: Training a classifier to classify sentences or phrases into aspect categories based on contextual features.</a:t>
            </a:r>
          </a:p>
        </p:txBody>
      </p:sp>
    </p:spTree>
    <p:extLst>
      <p:ext uri="{BB962C8B-B14F-4D97-AF65-F5344CB8AC3E}">
        <p14:creationId xmlns:p14="http://schemas.microsoft.com/office/powerpoint/2010/main" val="3805976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6</a:t>
            </a:fld>
            <a:endParaRPr lang="en-IN"/>
          </a:p>
        </p:txBody>
      </p:sp>
      <p:sp>
        <p:nvSpPr>
          <p:cNvPr id="3" name="Rectangle 2"/>
          <p:cNvSpPr/>
          <p:nvPr/>
        </p:nvSpPr>
        <p:spPr>
          <a:xfrm>
            <a:off x="1850136" y="1185363"/>
            <a:ext cx="7943088" cy="2677656"/>
          </a:xfrm>
          <a:prstGeom prst="rect">
            <a:avLst/>
          </a:prstGeom>
        </p:spPr>
        <p:txBody>
          <a:bodyPr wrap="square">
            <a:sp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c. Hybrid Approaches:</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Hybrid methods combine rule-based and machine learning techniques to leverage the strengths of both approaches.</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Rule-based methods may be used for initial aspect identification, while machine learning models can help refine and improve aspect extraction accuracy.</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Example: Using rule-based patterns to identify initial aspect mentions and then fine-tuning aspect extraction using a machine learning model.</a:t>
            </a:r>
          </a:p>
        </p:txBody>
      </p:sp>
    </p:spTree>
    <p:extLst>
      <p:ext uri="{BB962C8B-B14F-4D97-AF65-F5344CB8AC3E}">
        <p14:creationId xmlns:p14="http://schemas.microsoft.com/office/powerpoint/2010/main" val="2348731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7</a:t>
            </a:fld>
            <a:endParaRPr lang="en-IN"/>
          </a:p>
        </p:txBody>
      </p:sp>
      <p:sp>
        <p:nvSpPr>
          <p:cNvPr id="3" name="Rectangle 2"/>
          <p:cNvSpPr/>
          <p:nvPr/>
        </p:nvSpPr>
        <p:spPr>
          <a:xfrm>
            <a:off x="2642490" y="1317397"/>
            <a:ext cx="6096000" cy="1894749"/>
          </a:xfrm>
          <a:prstGeom prst="rect">
            <a:avLst/>
          </a:prstGeom>
        </p:spPr>
        <p:txBody>
          <a:bodyPr>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Finding frequent noun phrases involves identifying combinations of words that act as nouns and occur frequently within a corpus of text. Noun phrases typically consist of a noun and other words that modify or describe it, such as adjectives, determiners, prepositions, and other nouns. Here's how you can approach this task:</a:t>
            </a:r>
            <a:endParaRPr lang="en-IN" sz="1600" dirty="0">
              <a:latin typeface="Times New Roman" panose="02020603050405020304" pitchFamily="18" charset="0"/>
              <a:cs typeface="Times New Roman" panose="02020603050405020304" pitchFamily="18" charset="0"/>
            </a:endParaRPr>
          </a:p>
        </p:txBody>
      </p:sp>
      <p:sp>
        <p:nvSpPr>
          <p:cNvPr id="5" name="Rounded Rectangle 17"/>
          <p:cNvSpPr/>
          <p:nvPr/>
        </p:nvSpPr>
        <p:spPr>
          <a:xfrm>
            <a:off x="3986740" y="589249"/>
            <a:ext cx="3173012"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solidFill>
                <a:schemeClr val="bg1"/>
              </a:solidFill>
              <a:latin typeface="Times New Roman" panose="02020603050405020304" pitchFamily="18" charset="0"/>
              <a:cs typeface="Times New Roman" panose="02020603050405020304" pitchFamily="18" charset="0"/>
            </a:endParaRPr>
          </a:p>
          <a:p>
            <a:pPr algn="ctr"/>
            <a:r>
              <a:rPr lang="en-US" sz="2000" b="1" dirty="0" smtClean="0">
                <a:solidFill>
                  <a:schemeClr val="bg1"/>
                </a:solidFill>
                <a:latin typeface="Times New Roman" panose="02020603050405020304" pitchFamily="18" charset="0"/>
                <a:cs typeface="Times New Roman" panose="02020603050405020304" pitchFamily="18" charset="0"/>
              </a:rPr>
              <a:t>Noun Phrases</a:t>
            </a:r>
            <a:endParaRPr lang="en-IN" sz="2000" b="1" dirty="0">
              <a:solidFill>
                <a:schemeClr val="bg1"/>
              </a:solidFill>
              <a:latin typeface="Times New Roman" panose="02020603050405020304" pitchFamily="18" charset="0"/>
              <a:cs typeface="Times New Roman" panose="02020603050405020304" pitchFamily="18" charset="0"/>
            </a:endParaRPr>
          </a:p>
          <a:p>
            <a:pPr algn="ctr"/>
            <a:endParaRPr lang="en-US" sz="2000" dirty="0">
              <a:solidFill>
                <a:schemeClr val="bg1"/>
              </a:solidFill>
            </a:endParaRPr>
          </a:p>
        </p:txBody>
      </p:sp>
    </p:spTree>
    <p:extLst>
      <p:ext uri="{BB962C8B-B14F-4D97-AF65-F5344CB8AC3E}">
        <p14:creationId xmlns:p14="http://schemas.microsoft.com/office/powerpoint/2010/main" val="1121728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8</a:t>
            </a:fld>
            <a:endParaRPr lang="en-IN"/>
          </a:p>
        </p:txBody>
      </p:sp>
      <p:sp>
        <p:nvSpPr>
          <p:cNvPr id="6" name="Rectangle 5"/>
          <p:cNvSpPr/>
          <p:nvPr/>
        </p:nvSpPr>
        <p:spPr>
          <a:xfrm>
            <a:off x="1191768" y="730842"/>
            <a:ext cx="9671304" cy="2633413"/>
          </a:xfrm>
          <a:prstGeom prst="rect">
            <a:avLst/>
          </a:prstGeom>
        </p:spPr>
        <p:txBody>
          <a:bodyPr wrap="square">
            <a:sp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Text Preprocessing:</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Tokenization</a:t>
            </a:r>
            <a:r>
              <a:rPr lang="en-US" sz="1600" dirty="0">
                <a:latin typeface="Times New Roman" panose="02020603050405020304" pitchFamily="18" charset="0"/>
                <a:cs typeface="Times New Roman" panose="02020603050405020304" pitchFamily="18" charset="0"/>
              </a:rPr>
              <a:t>: Split the text into individual words or tokens.</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Part-of-Speech (POS) Tagging</a:t>
            </a:r>
            <a:r>
              <a:rPr lang="en-US" sz="1600" dirty="0">
                <a:latin typeface="Times New Roman" panose="02020603050405020304" pitchFamily="18" charset="0"/>
                <a:cs typeface="Times New Roman" panose="02020603050405020304" pitchFamily="18" charset="0"/>
              </a:rPr>
              <a:t>: Tag each word with its grammatical category, such as noun (NN), adjective (JJ), preposition (IN), etc.</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Chunking</a:t>
            </a:r>
            <a:r>
              <a:rPr lang="en-US" sz="1600" dirty="0">
                <a:latin typeface="Times New Roman" panose="02020603050405020304" pitchFamily="18" charset="0"/>
                <a:cs typeface="Times New Roman" panose="02020603050405020304" pitchFamily="18" charset="0"/>
              </a:rPr>
              <a:t>: Group consecutive words with specific POS tags into larger syntactic units, such as noun phrases</a:t>
            </a:r>
            <a:r>
              <a:rPr lang="en-US" sz="1600" dirty="0" smtClean="0">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sp>
        <p:nvSpPr>
          <p:cNvPr id="9" name="Rectangle 5"/>
          <p:cNvSpPr>
            <a:spLocks noChangeArrowheads="1"/>
          </p:cNvSpPr>
          <p:nvPr/>
        </p:nvSpPr>
        <p:spPr bwMode="auto">
          <a:xfrm>
            <a:off x="777240" y="2679884"/>
            <a:ext cx="10950434" cy="2354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just" defTabSz="914400" eaLnBrk="0" fontAlgn="base" hangingPunct="0">
              <a:lnSpc>
                <a:spcPct val="150000"/>
              </a:lnSpc>
              <a:spcBef>
                <a:spcPct val="0"/>
              </a:spcBef>
              <a:spcAft>
                <a:spcPct val="0"/>
              </a:spcAft>
            </a:pPr>
            <a:r>
              <a:rPr lang="en-IN" sz="1600" b="1" dirty="0">
                <a:latin typeface="Times New Roman" panose="02020603050405020304" pitchFamily="18" charset="0"/>
                <a:cs typeface="Times New Roman" panose="02020603050405020304" pitchFamily="18" charset="0"/>
              </a:rPr>
              <a:t>2. Noun Phrase Extraction:</a:t>
            </a:r>
            <a:endParaRPr kumimoji="0" 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 Rule-Based Approaches: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Define rules or patterns to identify noun phrases based on POS tags.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Common patterns include sequences of determiners (DT), adjectives (JJ), and nouns (NN).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Example: {&lt;DT&gt;?&lt;JJ&gt;*&lt;NN&gt;} matches noun phrases with optional determiners followed by zero or more adjectives and a noun.</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5758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9</a:t>
            </a:fld>
            <a:endParaRPr lang="en-IN"/>
          </a:p>
        </p:txBody>
      </p:sp>
      <p:sp>
        <p:nvSpPr>
          <p:cNvPr id="3" name="Rectangle 2"/>
          <p:cNvSpPr/>
          <p:nvPr/>
        </p:nvSpPr>
        <p:spPr>
          <a:xfrm>
            <a:off x="2298192" y="648546"/>
            <a:ext cx="8574024" cy="1525418"/>
          </a:xfrm>
          <a:prstGeom prst="rect">
            <a:avLst/>
          </a:prstGeom>
        </p:spPr>
        <p:txBody>
          <a:bodyPr wrap="square">
            <a:sp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b. Statistical Methods:</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Use statistical measures to identify frequent noun phrases based on their occurrence frequencies.</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Count the occurrences of each noun phrase in the text corpus.</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Rank noun phrases by their frequency of occurrence to identify the most frequent ones.</a:t>
            </a:r>
          </a:p>
        </p:txBody>
      </p:sp>
    </p:spTree>
    <p:extLst>
      <p:ext uri="{BB962C8B-B14F-4D97-AF65-F5344CB8AC3E}">
        <p14:creationId xmlns:p14="http://schemas.microsoft.com/office/powerpoint/2010/main" val="14769752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dwdm</Template>
  <TotalTime>689</TotalTime>
  <Words>2940</Words>
  <Application>Microsoft Office PowerPoint</Application>
  <PresentationFormat>Widescreen</PresentationFormat>
  <Paragraphs>238</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BioRhyme ExtraBold</vt:lpstr>
      <vt:lpstr>Calibri</vt:lpstr>
      <vt:lpstr>Gill Sans MT</vt:lpstr>
      <vt:lpstr>Poppins</vt:lpstr>
      <vt:lpstr>Tahoma</vt:lpstr>
      <vt:lpstr>Times New Roman</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 Rajesh Babu</dc:creator>
  <cp:lastModifiedBy>Tariq Hussain</cp:lastModifiedBy>
  <cp:revision>123</cp:revision>
  <dcterms:created xsi:type="dcterms:W3CDTF">2023-05-02T08:21:00Z</dcterms:created>
  <dcterms:modified xsi:type="dcterms:W3CDTF">2024-06-10T05:41:10Z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C094A591D8EC4A6BB46215A8D4CBBF39_13</vt:lpwstr>
  </property>
  <property fmtid="{D5CDD505-2E9C-101B-9397-08002B2CF9AE}" pid="3" name="KSOProductBuildVer">
    <vt:lpwstr>1033-12.2.0.13431</vt:lpwstr>
  </property>
</Properties>
</file>