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handoutMasterIdLst>
    <p:handoutMasterId r:id="rId17"/>
  </p:handoutMasterIdLst>
  <p:sldIdLst>
    <p:sldId id="256" r:id="rId2"/>
    <p:sldId id="349" r:id="rId3"/>
    <p:sldId id="377" r:id="rId4"/>
    <p:sldId id="384" r:id="rId5"/>
    <p:sldId id="385" r:id="rId6"/>
    <p:sldId id="378" r:id="rId7"/>
    <p:sldId id="379" r:id="rId8"/>
    <p:sldId id="380" r:id="rId9"/>
    <p:sldId id="381" r:id="rId10"/>
    <p:sldId id="382" r:id="rId11"/>
    <p:sldId id="383" r:id="rId12"/>
    <p:sldId id="375" r:id="rId13"/>
    <p:sldId id="303" r:id="rId14"/>
    <p:sldId id="3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0" d="100"/>
          <a:sy n="70" d="100"/>
        </p:scale>
        <p:origin x="536" y="60"/>
      </p:cViewPr>
      <p:guideLst>
        <p:guide orient="horz" pos="2192"/>
        <p:guide pos="3835"/>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10-06-2024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9997960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dpi.com/journal/applsci/special_issues/Sentiment_Social_Media" TargetMode="External"/><Relationship Id="rId2" Type="http://schemas.openxmlformats.org/officeDocument/2006/relationships/hyperlink" Target="https://link.springer.com/book/10.1007/978-3-031-02145-9" TargetMode="External"/><Relationship Id="rId1" Type="http://schemas.openxmlformats.org/officeDocument/2006/relationships/slideLayout" Target="../slideLayouts/slideLayout2.xml"/><Relationship Id="rId4" Type="http://schemas.openxmlformats.org/officeDocument/2006/relationships/hyperlink" Target="https://nlp.stanford.edu/sentimen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7.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331304" y="1678685"/>
            <a:ext cx="10668910" cy="2616060"/>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OPINION MINING &amp; </a:t>
            </a:r>
            <a:r>
              <a:rPr lang="en-US" sz="2800" b="1" cap="all" dirty="0" err="1">
                <a:solidFill>
                  <a:srgbClr val="C00000"/>
                </a:solidFill>
                <a:cs typeface="Poppins" panose="00000500000000000000" pitchFamily="2" charset="0"/>
                <a:sym typeface="BioRhyme ExtraBold"/>
              </a:rPr>
              <a:t>RECOMMENDeR</a:t>
            </a:r>
            <a:r>
              <a:rPr lang="en-US" sz="2800" b="1" cap="all" dirty="0">
                <a:solidFill>
                  <a:srgbClr val="C00000"/>
                </a:solidFill>
                <a:cs typeface="Poppins" panose="00000500000000000000" pitchFamily="2" charset="0"/>
                <a:sym typeface="BioRhyme ExtraBold"/>
              </a:rPr>
              <a:t> SYSTEMS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 </a:t>
            </a:r>
            <a:r>
              <a:rPr lang="en-IN" sz="2800" b="1" i="0" dirty="0">
                <a:solidFill>
                  <a:srgbClr val="FF0000"/>
                </a:solidFill>
                <a:effectLst/>
                <a:latin typeface="Arial" panose="020B0604020202020204" pitchFamily="34" charset="0"/>
              </a:rPr>
              <a:t>22SDM3202R</a:t>
            </a: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8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INTRODUCTION </a:t>
            </a:r>
            <a:r>
              <a:rPr lang="en-US" sz="2400" b="1" dirty="0" smtClean="0">
                <a:solidFill>
                  <a:srgbClr val="C00000"/>
                </a:solidFill>
                <a:latin typeface="Times New Roman" panose="02020603050405020304" pitchFamily="18" charset="0"/>
                <a:ea typeface="BioRhyme ExtraBold"/>
                <a:cs typeface="Times New Roman" panose="02020603050405020304" pitchFamily="18" charset="0"/>
                <a:sym typeface="BioRhyme ExtraBold"/>
              </a:rPr>
              <a:t>TO </a:t>
            </a:r>
            <a:r>
              <a:rPr lang="en-IN" sz="2400" b="1" dirty="0" smtClean="0">
                <a:solidFill>
                  <a:srgbClr val="C00000"/>
                </a:solidFill>
                <a:latin typeface="Times New Roman" panose="02020603050405020304" pitchFamily="18" charset="0"/>
                <a:cs typeface="Times New Roman" panose="02020603050405020304" pitchFamily="18" charset="0"/>
                <a:sym typeface="BioRhyme ExtraBold"/>
              </a:rPr>
              <a:t>KNOWLEDGE BASED APPROACHES</a:t>
            </a:r>
            <a:endPar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endParaRPr>
          </a:p>
        </p:txBody>
      </p:sp>
      <p:sp>
        <p:nvSpPr>
          <p:cNvPr id="5" name="Google Shape;475;p16"/>
          <p:cNvSpPr txBox="1"/>
          <p:nvPr/>
        </p:nvSpPr>
        <p:spPr>
          <a:xfrm>
            <a:off x="3521611" y="772055"/>
            <a:ext cx="5585813"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a:t>
            </a:r>
            <a:r>
              <a:rPr lang="en-US" sz="4000" dirty="0" smtClean="0">
                <a:solidFill>
                  <a:srgbClr val="C00000"/>
                </a:solidFill>
                <a:cs typeface="Poppins" pitchFamily="2" charset="77"/>
              </a:rPr>
              <a:t>AI&amp;DS</a:t>
            </a:r>
            <a:endParaRPr lang="en-US" sz="4000" dirty="0">
              <a:solidFill>
                <a:srgbClr val="C00000"/>
              </a:solidFill>
              <a:cs typeface="Poppins" pitchFamily="2" charset="77"/>
            </a:endParaRPr>
          </a:p>
        </p:txBody>
      </p:sp>
      <p:sp>
        <p:nvSpPr>
          <p:cNvPr id="6" name="Google Shape;502;p17"/>
          <p:cNvSpPr/>
          <p:nvPr/>
        </p:nvSpPr>
        <p:spPr>
          <a:xfrm>
            <a:off x="8774429"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a:t>
            </a:r>
            <a:r>
              <a:rPr lang="en-US" sz="2400" dirty="0" smtClean="0">
                <a:solidFill>
                  <a:schemeClr val="lt1"/>
                </a:solidFill>
                <a:ea typeface="Calibri" panose="020F0502020204030204"/>
                <a:cs typeface="Poppins" panose="00000500000000000000" pitchFamily="2" charset="0"/>
                <a:sym typeface="Calibri" panose="020F0502020204030204"/>
              </a:rPr>
              <a:t>0</a:t>
            </a:r>
            <a:r>
              <a:rPr lang="en-IN" sz="2400" dirty="0">
                <a:solidFill>
                  <a:schemeClr val="lt1"/>
                </a:solidFill>
                <a:ea typeface="Calibri" panose="020F0502020204030204"/>
                <a:cs typeface="Poppins" panose="00000500000000000000" pitchFamily="2" charset="0"/>
                <a:sym typeface="Calibri" panose="020F0502020204030204"/>
              </a:rPr>
              <a:t>3</a:t>
            </a:r>
            <a:endParaRPr lang="en-IN" altLang="en-US" sz="2400" dirty="0">
              <a:solidFill>
                <a:schemeClr val="lt1"/>
              </a:solidFill>
              <a:ea typeface="Calibri" panose="020F0502020204030204"/>
              <a:cs typeface="Poppins" panose="00000500000000000000" pitchFamily="2"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10</a:t>
            </a:fld>
            <a:endParaRPr lang="en-IN"/>
          </a:p>
        </p:txBody>
      </p:sp>
      <p:pic>
        <p:nvPicPr>
          <p:cNvPr id="4" name="Picture 3"/>
          <p:cNvPicPr>
            <a:picLocks noChangeAspect="1"/>
          </p:cNvPicPr>
          <p:nvPr/>
        </p:nvPicPr>
        <p:blipFill rotWithShape="1">
          <a:blip r:embed="rId2"/>
          <a:srcRect l="27317" t="21583" r="8044" b="19861"/>
          <a:stretch/>
        </p:blipFill>
        <p:spPr>
          <a:xfrm>
            <a:off x="1459552" y="977124"/>
            <a:ext cx="8719553" cy="4700337"/>
          </a:xfrm>
          <a:prstGeom prst="rect">
            <a:avLst/>
          </a:prstGeom>
        </p:spPr>
      </p:pic>
    </p:spTree>
    <p:extLst>
      <p:ext uri="{BB962C8B-B14F-4D97-AF65-F5344CB8AC3E}">
        <p14:creationId xmlns:p14="http://schemas.microsoft.com/office/powerpoint/2010/main" val="214252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11</a:t>
            </a:fld>
            <a:endParaRPr lang="en-IN"/>
          </a:p>
        </p:txBody>
      </p:sp>
      <p:sp>
        <p:nvSpPr>
          <p:cNvPr id="3" name="Rectangle 2"/>
          <p:cNvSpPr/>
          <p:nvPr/>
        </p:nvSpPr>
        <p:spPr>
          <a:xfrm>
            <a:off x="2316480" y="-7144"/>
            <a:ext cx="6096000" cy="1477328"/>
          </a:xfrm>
          <a:prstGeom prst="rect">
            <a:avLst/>
          </a:prstGeom>
        </p:spPr>
        <p:txBody>
          <a:bodyPr>
            <a:spAutoFit/>
          </a:bodyPr>
          <a:lstStyle/>
          <a:p>
            <a:r>
              <a:rPr lang="en-US" b="1" dirty="0"/>
              <a:t>Steps to Implement Naive Bayes for Sentiment Analysis</a:t>
            </a:r>
          </a:p>
          <a:p>
            <a:r>
              <a:rPr lang="en-US" b="1" dirty="0"/>
              <a:t>1. Data Preparation</a:t>
            </a:r>
          </a:p>
          <a:p>
            <a:r>
              <a:rPr lang="en-US" dirty="0"/>
              <a:t>Prepare your dataset for training and testing. Ensure it contains labeled instances of text data.</a:t>
            </a:r>
          </a:p>
        </p:txBody>
      </p:sp>
      <p:sp>
        <p:nvSpPr>
          <p:cNvPr id="4" name="Rectangle 1"/>
          <p:cNvSpPr>
            <a:spLocks noChangeArrowheads="1"/>
          </p:cNvSpPr>
          <p:nvPr/>
        </p:nvSpPr>
        <p:spPr bwMode="auto">
          <a:xfrm>
            <a:off x="2316480" y="1451896"/>
            <a:ext cx="71780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Feature Extraction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Convert the text data into numerical features. The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CountVectorizer</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commonly used to convert a collection of text documents to a matrix of token counts.</a:t>
            </a:r>
          </a:p>
        </p:txBody>
      </p:sp>
      <p:sp>
        <p:nvSpPr>
          <p:cNvPr id="5" name="Rectangle 4"/>
          <p:cNvSpPr/>
          <p:nvPr/>
        </p:nvSpPr>
        <p:spPr>
          <a:xfrm>
            <a:off x="2252472" y="2688801"/>
            <a:ext cx="6096000" cy="923330"/>
          </a:xfrm>
          <a:prstGeom prst="rect">
            <a:avLst/>
          </a:prstGeom>
        </p:spPr>
        <p:txBody>
          <a:bodyPr>
            <a:spAutoFit/>
          </a:bodyPr>
          <a:lstStyle/>
          <a:p>
            <a:r>
              <a:rPr lang="en-US" b="1" dirty="0"/>
              <a:t>3. Training the Naive Bayes Model</a:t>
            </a:r>
          </a:p>
          <a:p>
            <a:r>
              <a:rPr lang="en-US" dirty="0"/>
              <a:t>Train a Naive Bayes classifier using the features extracted from the text.</a:t>
            </a:r>
          </a:p>
        </p:txBody>
      </p:sp>
      <p:sp>
        <p:nvSpPr>
          <p:cNvPr id="6" name="Rectangle 5"/>
          <p:cNvSpPr/>
          <p:nvPr/>
        </p:nvSpPr>
        <p:spPr>
          <a:xfrm>
            <a:off x="2252472" y="3691992"/>
            <a:ext cx="6096000" cy="646331"/>
          </a:xfrm>
          <a:prstGeom prst="rect">
            <a:avLst/>
          </a:prstGeom>
        </p:spPr>
        <p:txBody>
          <a:bodyPr>
            <a:spAutoFit/>
          </a:bodyPr>
          <a:lstStyle/>
          <a:p>
            <a:r>
              <a:rPr lang="en-US" b="1" dirty="0"/>
              <a:t>4. Model Evaluation</a:t>
            </a:r>
          </a:p>
          <a:p>
            <a:r>
              <a:rPr lang="en-US" dirty="0"/>
              <a:t>Evaluate the model's performance on the test set.</a:t>
            </a:r>
          </a:p>
        </p:txBody>
      </p:sp>
      <p:sp>
        <p:nvSpPr>
          <p:cNvPr id="7" name="Rectangle 6"/>
          <p:cNvSpPr/>
          <p:nvPr/>
        </p:nvSpPr>
        <p:spPr>
          <a:xfrm>
            <a:off x="2316480" y="4463904"/>
            <a:ext cx="6096000" cy="923330"/>
          </a:xfrm>
          <a:prstGeom prst="rect">
            <a:avLst/>
          </a:prstGeom>
        </p:spPr>
        <p:txBody>
          <a:bodyPr>
            <a:spAutoFit/>
          </a:bodyPr>
          <a:lstStyle/>
          <a:p>
            <a:r>
              <a:rPr lang="en-US" b="1" dirty="0"/>
              <a:t>5. Using </a:t>
            </a:r>
            <a:r>
              <a:rPr lang="en-US" b="1" dirty="0" err="1"/>
              <a:t>SentiWordNet</a:t>
            </a:r>
            <a:r>
              <a:rPr lang="en-US" b="1" dirty="0"/>
              <a:t> with Naive Bayes (Optional)</a:t>
            </a:r>
          </a:p>
          <a:p>
            <a:r>
              <a:rPr lang="en-US" dirty="0"/>
              <a:t>Enhance the Naive Bayes classifier by incorporating </a:t>
            </a:r>
            <a:r>
              <a:rPr lang="en-US" dirty="0" err="1"/>
              <a:t>SentiWordNet</a:t>
            </a:r>
            <a:r>
              <a:rPr lang="en-US" dirty="0"/>
              <a:t> sentiment scores.</a:t>
            </a:r>
          </a:p>
        </p:txBody>
      </p:sp>
    </p:spTree>
    <p:extLst>
      <p:ext uri="{BB962C8B-B14F-4D97-AF65-F5344CB8AC3E}">
        <p14:creationId xmlns:p14="http://schemas.microsoft.com/office/powerpoint/2010/main" val="207378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3" name="Rectangle 2"/>
          <p:cNvSpPr>
            <a:spLocks noChangeArrowheads="1"/>
          </p:cNvSpPr>
          <p:nvPr/>
        </p:nvSpPr>
        <p:spPr bwMode="auto">
          <a:xfrm>
            <a:off x="2020824" y="1604095"/>
            <a:ext cx="839419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lang="en-IN" dirty="0"/>
              <a:t> Why Use Knowledge-Based Approaches?</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en-US" dirty="0" smtClean="0"/>
              <a:t>2.What </a:t>
            </a:r>
            <a:r>
              <a:rPr lang="en-US" dirty="0"/>
              <a:t>are Common Knowledge-Based Resources</a:t>
            </a:r>
            <a:r>
              <a:rPr lang="en-US" dirty="0" smtClean="0"/>
              <a:t>?</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r>
              <a:rPr lang="en-US" dirty="0" smtClean="0"/>
              <a:t>3.What </a:t>
            </a:r>
            <a:r>
              <a:rPr lang="en-US" dirty="0"/>
              <a:t>Are Common Supervised Learning Algorithms </a:t>
            </a:r>
            <a:r>
              <a:rPr lang="en-US" dirty="0" smtClean="0"/>
              <a:t>?</a:t>
            </a:r>
            <a:endParaRPr lang="en-US" dirty="0"/>
          </a:p>
          <a:p>
            <a:pPr lvl="0" algn="just" defTabSz="914400"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 </a:t>
            </a:r>
            <a:r>
              <a:rPr lang="en-US" dirty="0"/>
              <a:t>What Are the Steps Involved in Supervised </a:t>
            </a:r>
            <a:r>
              <a:rPr lang="en-US" dirty="0" smtClean="0"/>
              <a:t>Learning</a:t>
            </a:r>
            <a:r>
              <a:rPr lang="en-US" dirty="0">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84308" y="506184"/>
            <a:ext cx="9608234" cy="632218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“Opinion Mining”, </a:t>
            </a:r>
            <a:r>
              <a:rPr lang="en-US" sz="2000" dirty="0" err="1">
                <a:latin typeface="Times New Roman" panose="02020603050405020304" pitchFamily="18" charset="0"/>
                <a:cs typeface="Times New Roman" panose="02020603050405020304" pitchFamily="18" charset="0"/>
              </a:rPr>
              <a:t>Greame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Hrist</a:t>
            </a:r>
            <a:r>
              <a:rPr lang="en-US" sz="2000" dirty="0">
                <a:latin typeface="Times New Roman" panose="02020603050405020304" pitchFamily="18" charset="0"/>
                <a:cs typeface="Times New Roman" panose="02020603050405020304" pitchFamily="18" charset="0"/>
              </a:rPr>
              <a:t>, Bing Liu, Morgan Publications,  2012.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“Recommender Systems”, C.C. Aggarwal, Springer,  2016. </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3"/>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“Temporal Opinion Mining”,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Haishi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Bai, Boris Scholl, CRC Press, 2010. </a:t>
            </a:r>
          </a:p>
          <a:p>
            <a:pPr marL="457200" indent="-457200">
              <a:lnSpc>
                <a:spcPct val="150000"/>
              </a:lnSpc>
              <a:buAutoNum type="arabicPeriod" startAt="3"/>
            </a:pPr>
            <a:r>
              <a:rPr lang="en-US" sz="2000" dirty="0">
                <a:solidFill>
                  <a:srgbClr val="000000"/>
                </a:solidFill>
                <a:latin typeface="Times New Roman" panose="02020603050405020304" pitchFamily="18" charset="0"/>
                <a:cs typeface="Times New Roman" panose="02020603050405020304" pitchFamily="18" charset="0"/>
              </a:rPr>
              <a:t> “Recommender systems handbook”, </a:t>
            </a:r>
            <a:r>
              <a:rPr lang="it-IT" sz="2000" dirty="0">
                <a:solidFill>
                  <a:srgbClr val="000000"/>
                </a:solidFill>
                <a:latin typeface="Times New Roman" panose="02020603050405020304" pitchFamily="18" charset="0"/>
                <a:cs typeface="Times New Roman" panose="02020603050405020304" pitchFamily="18" charset="0"/>
              </a:rPr>
              <a:t>Federico Pozzi, Elisabetta Fersini, Enza Messina,  Bing Liu, 2016.</a:t>
            </a:r>
          </a:p>
          <a:p>
            <a:pPr marL="457200" indent="-457200">
              <a:lnSpc>
                <a:spcPct val="150000"/>
              </a:lnSpc>
              <a:buAutoNum type="arabicPeriod" startAt="3"/>
            </a:pPr>
            <a:r>
              <a:rPr lang="en-US" sz="2000" dirty="0">
                <a:latin typeface="Times New Roman" panose="02020603050405020304" pitchFamily="18" charset="0"/>
                <a:cs typeface="Times New Roman" panose="02020603050405020304" pitchFamily="18" charset="0"/>
              </a:rPr>
              <a:t>“New Opportunities for Sentiment Analysis and Information Processing”, </a:t>
            </a:r>
            <a:r>
              <a:rPr lang="en-US" sz="2000" dirty="0" err="1">
                <a:latin typeface="Times New Roman" panose="02020603050405020304" pitchFamily="18" charset="0"/>
                <a:cs typeface="Times New Roman" panose="02020603050405020304" pitchFamily="18" charset="0"/>
              </a:rPr>
              <a:t>Aakansha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Sharaff</a:t>
            </a:r>
            <a:r>
              <a:rPr lang="en-US" sz="2000" dirty="0">
                <a:latin typeface="Times New Roman" panose="02020603050405020304" pitchFamily="18" charset="0"/>
                <a:cs typeface="Times New Roman" panose="02020603050405020304" pitchFamily="18" charset="0"/>
              </a:rPr>
              <a:t>, G. R. Sinha, Surbhi Bhatia, IGI Global, 2021.</a:t>
            </a: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2"/>
              </a:rPr>
              <a:t>https://link.springer.com/book/10.1007/978-3-031-02145-9</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3"/>
              </a:rPr>
              <a:t>https://www.mdpi.com/journal/applsci/special_issues/Sentiment_Social_Media</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dirty="0">
                <a:hlinkClick r:id="rId4"/>
              </a:rPr>
              <a:t>https://nlp.stanford.edu/sentiment</a:t>
            </a:r>
            <a:endParaRPr lang="en-US" dirty="0"/>
          </a:p>
          <a:p>
            <a:pPr>
              <a:lnSpc>
                <a:spcPct val="150000"/>
              </a:lnSpc>
            </a:pPr>
            <a:endParaRPr lang="en-US" dirty="0"/>
          </a:p>
          <a:p>
            <a:pPr>
              <a:lnSpc>
                <a:spcPct val="150000"/>
              </a:lnSpc>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OMRS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p:cNvSpPr txBox="1"/>
          <p:nvPr/>
        </p:nvSpPr>
        <p:spPr>
          <a:xfrm>
            <a:off x="1110343" y="689854"/>
            <a:ext cx="10731286" cy="417871"/>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a:t>
            </a:r>
            <a:r>
              <a:rPr lang="en-US" sz="1600" b="0" i="0" dirty="0" smtClean="0">
                <a:effectLst/>
                <a:latin typeface="Poppins"/>
                <a:cs typeface="Poppins"/>
              </a:rPr>
              <a:t>the Knowledge based approaches</a:t>
            </a:r>
            <a:endParaRPr lang="en-US" sz="1600" b="0" i="0" dirty="0">
              <a:effectLst/>
              <a:latin typeface="Poppins"/>
              <a:cs typeface="Poppins"/>
            </a:endParaRPr>
          </a:p>
        </p:txBody>
      </p:sp>
      <p:sp>
        <p:nvSpPr>
          <p:cNvPr id="7" name="Rounded Rectangle 17"/>
          <p:cNvSpPr/>
          <p:nvPr/>
        </p:nvSpPr>
        <p:spPr>
          <a:xfrm>
            <a:off x="3179897" y="1489905"/>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247855"/>
            <a:ext cx="8791575" cy="1107996"/>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spc="-40" dirty="0" smtClean="0">
                <a:latin typeface="Arial" panose="020B0604020202020204" pitchFamily="34" charset="0"/>
                <a:cs typeface="Arial" panose="020B0604020202020204" pitchFamily="34" charset="0"/>
              </a:rPr>
              <a:t>the </a:t>
            </a:r>
            <a:r>
              <a:rPr lang="en-US" sz="1600" dirty="0">
                <a:latin typeface="Poppins"/>
                <a:cs typeface="Poppins"/>
              </a:rPr>
              <a:t>Knowledge based approaches</a:t>
            </a:r>
            <a:endParaRPr lang="en-IN" sz="1600" dirty="0">
              <a:latin typeface="Arial" panose="020B0604020202020204" pitchFamily="34" charset="0"/>
              <a:cs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the </a:t>
            </a:r>
            <a:r>
              <a:rPr lang="en-IN" sz="1600" dirty="0" smtClean="0"/>
              <a:t>Supervised Approaches- Naïve Bayes</a:t>
            </a:r>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p:cNvSpPr/>
          <p:nvPr/>
        </p:nvSpPr>
        <p:spPr>
          <a:xfrm>
            <a:off x="4007697" y="398941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4400" y="4765771"/>
            <a:ext cx="914400" cy="914400"/>
          </a:xfrm>
          <a:prstGeom prst="rect">
            <a:avLst/>
          </a:prstGeom>
        </p:spPr>
      </p:pic>
      <p:sp>
        <p:nvSpPr>
          <p:cNvPr id="37" name="TextBox 36"/>
          <p:cNvSpPr txBox="1"/>
          <p:nvPr/>
        </p:nvSpPr>
        <p:spPr>
          <a:xfrm>
            <a:off x="1752600" y="4561251"/>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FontTx/>
              <a:buAutoNum type="arabicPeriod"/>
            </a:pPr>
            <a:r>
              <a:rPr lang="en-US" sz="1600" b="0" i="0" dirty="0">
                <a:effectLst/>
                <a:latin typeface="Arial" panose="020B0604020202020204" pitchFamily="34" charset="0"/>
              </a:rPr>
              <a:t>Define </a:t>
            </a:r>
            <a:r>
              <a:rPr lang="en-US" sz="1600" dirty="0" smtClean="0">
                <a:latin typeface="Arial" panose="020B0604020202020204" pitchFamily="34" charset="0"/>
              </a:rPr>
              <a:t> </a:t>
            </a:r>
            <a:r>
              <a:rPr lang="en-US" sz="1600" dirty="0">
                <a:latin typeface="Poppins"/>
                <a:cs typeface="Poppins"/>
              </a:rPr>
              <a:t>Knowledge based approaches</a:t>
            </a:r>
            <a:endParaRPr lang="en-IN" sz="1600" dirty="0">
              <a:latin typeface="Arial" panose="020B0604020202020204" pitchFamily="34" charset="0"/>
              <a:cs typeface="Arial" panose="020B0604020202020204" pitchFamily="34" charset="0"/>
            </a:endParaRPr>
          </a:p>
          <a:p>
            <a:pPr marL="342900" indent="-342900">
              <a:buAutoNum type="arabicPeriod"/>
            </a:pPr>
            <a:r>
              <a:rPr lang="en-US" sz="1600" b="0" i="0" dirty="0" smtClean="0">
                <a:effectLst/>
                <a:latin typeface="Arial" panose="020B0604020202020204" pitchFamily="34" charset="0"/>
              </a:rPr>
              <a:t>Describe </a:t>
            </a:r>
            <a:r>
              <a:rPr lang="en-US" sz="1600" spc="-40" dirty="0">
                <a:latin typeface="Arial" panose="020B0604020202020204" pitchFamily="34" charset="0"/>
                <a:cs typeface="Arial" panose="020B0604020202020204" pitchFamily="34" charset="0"/>
              </a:rPr>
              <a:t>the </a:t>
            </a:r>
            <a:r>
              <a:rPr lang="en-IN" sz="1600" dirty="0"/>
              <a:t>Supervised Approaches- Naïve Bayes</a:t>
            </a:r>
            <a:endParaRPr lang="en-US" sz="1600" dirty="0">
              <a:latin typeface="Arial" panose="020B0604020202020204"/>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3</a:t>
            </a:fld>
            <a:endParaRPr lang="en-IN"/>
          </a:p>
        </p:txBody>
      </p:sp>
      <p:sp>
        <p:nvSpPr>
          <p:cNvPr id="3" name="Rectangle 2"/>
          <p:cNvSpPr/>
          <p:nvPr/>
        </p:nvSpPr>
        <p:spPr>
          <a:xfrm>
            <a:off x="3401204" y="209065"/>
            <a:ext cx="248786" cy="369332"/>
          </a:xfrm>
          <a:prstGeom prst="rect">
            <a:avLst/>
          </a:prstGeom>
        </p:spPr>
        <p:txBody>
          <a:bodyPr wrap="none">
            <a:spAutoFit/>
          </a:bodyPr>
          <a:lstStyle/>
          <a:p>
            <a:r>
              <a:rPr lang="en-IN" dirty="0">
                <a:solidFill>
                  <a:srgbClr val="000000"/>
                </a:solidFill>
                <a:latin typeface="Arial" panose="020B0604020202020204" pitchFamily="34" charset="0"/>
              </a:rPr>
              <a:t> </a:t>
            </a:r>
            <a:endParaRPr lang="en-IN" dirty="0"/>
          </a:p>
        </p:txBody>
      </p:sp>
      <p:sp>
        <p:nvSpPr>
          <p:cNvPr id="4" name="Rectangle 3"/>
          <p:cNvSpPr/>
          <p:nvPr/>
        </p:nvSpPr>
        <p:spPr>
          <a:xfrm>
            <a:off x="615821" y="734075"/>
            <a:ext cx="4916299" cy="3002745"/>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Knowledge-based approaches in opinion mining leverage domain-specific knowledge, ontologies, and semantic networks to analyze and interpret sentiments expressed in text. These approaches rely on structured information and predefined relationships to understand the context and meaning of words and phrases. Here's an overview of knowledge-based approaches, including their techniques and applications:</a:t>
            </a:r>
            <a:endParaRPr lang="en-IN" sz="1600" dirty="0">
              <a:latin typeface="Times New Roman" panose="02020603050405020304" pitchFamily="18" charset="0"/>
              <a:cs typeface="Times New Roman" panose="02020603050405020304" pitchFamily="18" charset="0"/>
            </a:endParaRPr>
          </a:p>
        </p:txBody>
      </p:sp>
      <p:sp>
        <p:nvSpPr>
          <p:cNvPr id="6" name="Rounded Rectangle 17"/>
          <p:cNvSpPr/>
          <p:nvPr/>
        </p:nvSpPr>
        <p:spPr>
          <a:xfrm>
            <a:off x="1921198" y="184222"/>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Arial" panose="020B0604020202020204" pitchFamily="34" charset="0"/>
              </a:rPr>
              <a:t>Knowledge-based Approaches</a:t>
            </a:r>
            <a:endParaRPr lang="en-US" dirty="0">
              <a:solidFill>
                <a:schemeClr val="bg1"/>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523" t="8349" r="8898" b="12776"/>
          <a:stretch/>
        </p:blipFill>
        <p:spPr>
          <a:xfrm>
            <a:off x="6143252" y="1085504"/>
            <a:ext cx="4988043" cy="3550504"/>
          </a:xfrm>
          <a:prstGeom prst="rect">
            <a:avLst/>
          </a:prstGeom>
        </p:spPr>
      </p:pic>
    </p:spTree>
    <p:extLst>
      <p:ext uri="{BB962C8B-B14F-4D97-AF65-F5344CB8AC3E}">
        <p14:creationId xmlns:p14="http://schemas.microsoft.com/office/powerpoint/2010/main" val="168955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4</a:t>
            </a:fld>
            <a:endParaRPr lang="en-IN"/>
          </a:p>
        </p:txBody>
      </p:sp>
      <p:sp>
        <p:nvSpPr>
          <p:cNvPr id="3" name="Rectangle 2"/>
          <p:cNvSpPr/>
          <p:nvPr/>
        </p:nvSpPr>
        <p:spPr>
          <a:xfrm>
            <a:off x="2398776" y="285789"/>
            <a:ext cx="6772656" cy="4893647"/>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Key Components of Knowledge-Based Approaches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Lexicons and Dictionaries</a:t>
            </a:r>
            <a:r>
              <a:rPr lang="en-US"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Sentiment Lexicons</a:t>
            </a:r>
            <a:r>
              <a:rPr lang="en-US" sz="1600" dirty="0">
                <a:latin typeface="Times New Roman" panose="02020603050405020304" pitchFamily="18" charset="0"/>
                <a:cs typeface="Times New Roman" panose="02020603050405020304" pitchFamily="18" charset="0"/>
              </a:rPr>
              <a:t>: Predefined lists of words with associated sentiment scores, such as </a:t>
            </a:r>
            <a:r>
              <a:rPr lang="en-US" sz="1600" dirty="0" err="1">
                <a:latin typeface="Times New Roman" panose="02020603050405020304" pitchFamily="18" charset="0"/>
                <a:cs typeface="Times New Roman" panose="02020603050405020304" pitchFamily="18" charset="0"/>
              </a:rPr>
              <a:t>SentiWordNet</a:t>
            </a:r>
            <a:r>
              <a:rPr lang="en-US" sz="1600" dirty="0">
                <a:latin typeface="Times New Roman" panose="02020603050405020304" pitchFamily="18" charset="0"/>
                <a:cs typeface="Times New Roman" panose="02020603050405020304" pitchFamily="18" charset="0"/>
              </a:rPr>
              <a:t>, AFINN, and VADER.</a:t>
            </a:r>
          </a:p>
          <a:p>
            <a:pPr marL="742950" lvl="1" indent="-28575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Domain-Specific Lexicons</a:t>
            </a:r>
            <a:r>
              <a:rPr lang="en-US" sz="1600" dirty="0">
                <a:latin typeface="Times New Roman" panose="02020603050405020304" pitchFamily="18" charset="0"/>
                <a:cs typeface="Times New Roman" panose="02020603050405020304" pitchFamily="18" charset="0"/>
              </a:rPr>
              <a:t>: Custom lexicons tailored to specific domains (e.g., medical, financial) containing words and phrases relevant to that domain.</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Ontologies and Semantic Networks</a:t>
            </a:r>
            <a:r>
              <a:rPr lang="en-US"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1600" b="1" dirty="0" err="1">
                <a:latin typeface="Times New Roman" panose="02020603050405020304" pitchFamily="18" charset="0"/>
                <a:cs typeface="Times New Roman" panose="02020603050405020304" pitchFamily="18" charset="0"/>
              </a:rPr>
              <a:t>WordNet</a:t>
            </a:r>
            <a:r>
              <a:rPr lang="en-US" sz="1600" dirty="0">
                <a:latin typeface="Times New Roman" panose="02020603050405020304" pitchFamily="18" charset="0"/>
                <a:cs typeface="Times New Roman" panose="02020603050405020304" pitchFamily="18" charset="0"/>
              </a:rPr>
              <a:t>: A lexical database of English words grouped into sets of synonyms (</a:t>
            </a:r>
            <a:r>
              <a:rPr lang="en-US" sz="1600" dirty="0" err="1">
                <a:latin typeface="Times New Roman" panose="02020603050405020304" pitchFamily="18" charset="0"/>
                <a:cs typeface="Times New Roman" panose="02020603050405020304" pitchFamily="18" charset="0"/>
              </a:rPr>
              <a:t>synsets</a:t>
            </a:r>
            <a:r>
              <a:rPr lang="en-US" sz="1600" dirty="0">
                <a:latin typeface="Times New Roman" panose="02020603050405020304" pitchFamily="18" charset="0"/>
                <a:cs typeface="Times New Roman" panose="02020603050405020304" pitchFamily="18" charset="0"/>
              </a:rPr>
              <a:t>), along with their definitions and relationships.</a:t>
            </a:r>
          </a:p>
          <a:p>
            <a:pPr marL="742950" lvl="1" indent="-28575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Domain Ontologies</a:t>
            </a:r>
            <a:r>
              <a:rPr lang="en-US" sz="1600" dirty="0">
                <a:latin typeface="Times New Roman" panose="02020603050405020304" pitchFamily="18" charset="0"/>
                <a:cs typeface="Times New Roman" panose="02020603050405020304" pitchFamily="18" charset="0"/>
              </a:rPr>
              <a:t>: Structured representations of knowledge within a specific domain, defining entities, attributes, and relationships (e.g., SNOMED CT for healthcare, FIBO for finance).</a:t>
            </a:r>
          </a:p>
        </p:txBody>
      </p:sp>
    </p:spTree>
    <p:extLst>
      <p:ext uri="{BB962C8B-B14F-4D97-AF65-F5344CB8AC3E}">
        <p14:creationId xmlns:p14="http://schemas.microsoft.com/office/powerpoint/2010/main" val="223974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5</a:t>
            </a:fld>
            <a:endParaRPr lang="en-IN"/>
          </a:p>
        </p:txBody>
      </p:sp>
      <p:sp>
        <p:nvSpPr>
          <p:cNvPr id="3" name="Rectangle 2"/>
          <p:cNvSpPr/>
          <p:nvPr/>
        </p:nvSpPr>
        <p:spPr>
          <a:xfrm>
            <a:off x="1682497" y="1472844"/>
            <a:ext cx="8714232" cy="2120068"/>
          </a:xfrm>
          <a:prstGeom prst="rect">
            <a:avLst/>
          </a:prstGeom>
        </p:spPr>
        <p:txBody>
          <a:bodyPr wrap="square">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3.Concept-Based </a:t>
            </a:r>
            <a:r>
              <a:rPr lang="en-US" b="1" dirty="0">
                <a:latin typeface="Times New Roman" panose="02020603050405020304" pitchFamily="18" charset="0"/>
                <a:cs typeface="Times New Roman" panose="02020603050405020304" pitchFamily="18" charset="0"/>
              </a:rPr>
              <a:t>Approaches</a:t>
            </a:r>
            <a:r>
              <a:rPr lang="en-US" dirty="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Concept Extraction</a:t>
            </a:r>
            <a:r>
              <a:rPr lang="en-US" dirty="0">
                <a:latin typeface="Times New Roman" panose="02020603050405020304" pitchFamily="18" charset="0"/>
                <a:cs typeface="Times New Roman" panose="02020603050405020304" pitchFamily="18" charset="0"/>
              </a:rPr>
              <a:t>: Identifying and extracting key concepts from text based on domain knowledge and ontologies.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Concept-Level Sentiment Analysis</a:t>
            </a:r>
            <a:r>
              <a:rPr lang="en-US" dirty="0">
                <a:latin typeface="Times New Roman" panose="02020603050405020304" pitchFamily="18" charset="0"/>
                <a:cs typeface="Times New Roman" panose="02020603050405020304" pitchFamily="18" charset="0"/>
              </a:rPr>
              <a:t>: Analyzing sentiments at the level of concepts rather than individual words to capture deeper meanings and context.</a:t>
            </a:r>
          </a:p>
        </p:txBody>
      </p:sp>
    </p:spTree>
    <p:extLst>
      <p:ext uri="{BB962C8B-B14F-4D97-AF65-F5344CB8AC3E}">
        <p14:creationId xmlns:p14="http://schemas.microsoft.com/office/powerpoint/2010/main" val="259724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6</a:t>
            </a:fld>
            <a:endParaRPr lang="en-IN"/>
          </a:p>
        </p:txBody>
      </p:sp>
      <p:sp>
        <p:nvSpPr>
          <p:cNvPr id="4" name="Rectangle 3"/>
          <p:cNvSpPr/>
          <p:nvPr/>
        </p:nvSpPr>
        <p:spPr>
          <a:xfrm>
            <a:off x="1737360" y="0"/>
            <a:ext cx="10265664" cy="5632311"/>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Techniques in Knowledge-Based Approaches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Rule-Based Methods</a:t>
            </a:r>
            <a:r>
              <a:rPr lang="en-US"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Pattern Matching</a:t>
            </a:r>
            <a:r>
              <a:rPr lang="en-US" sz="1600" dirty="0">
                <a:latin typeface="Times New Roman" panose="02020603050405020304" pitchFamily="18" charset="0"/>
                <a:cs typeface="Times New Roman" panose="02020603050405020304" pitchFamily="18" charset="0"/>
              </a:rPr>
              <a:t>: Using predefined rules and patterns to identify sentiment-bearing phrases and their associated sentiments.</a:t>
            </a:r>
          </a:p>
          <a:p>
            <a:pPr marL="742950" lvl="1" indent="-28575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Contextual Analysis</a:t>
            </a:r>
            <a:r>
              <a:rPr lang="en-US" sz="1600" dirty="0">
                <a:latin typeface="Times New Roman" panose="02020603050405020304" pitchFamily="18" charset="0"/>
                <a:cs typeface="Times New Roman" panose="02020603050405020304" pitchFamily="18" charset="0"/>
              </a:rPr>
              <a:t>: Applying rules to account for contextual factors such as negation, intensifiers, and domain-specific language.</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Ontology-Based Sentiment Analysis</a:t>
            </a:r>
            <a:r>
              <a:rPr lang="en-US"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Entity Recognition</a:t>
            </a:r>
            <a:r>
              <a:rPr lang="en-US" sz="1600" dirty="0">
                <a:latin typeface="Times New Roman" panose="02020603050405020304" pitchFamily="18" charset="0"/>
                <a:cs typeface="Times New Roman" panose="02020603050405020304" pitchFamily="18" charset="0"/>
              </a:rPr>
              <a:t>: Identifying entities (e.g., products, brands) and their attributes within the text using ontologies.</a:t>
            </a:r>
          </a:p>
          <a:p>
            <a:pPr marL="742950" lvl="1" indent="-28575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Relation Extraction</a:t>
            </a:r>
            <a:r>
              <a:rPr lang="en-US" sz="1600" dirty="0">
                <a:latin typeface="Times New Roman" panose="02020603050405020304" pitchFamily="18" charset="0"/>
                <a:cs typeface="Times New Roman" panose="02020603050405020304" pitchFamily="18" charset="0"/>
              </a:rPr>
              <a:t>: Determining the relationships between entities and their attributes to understand the sentiment context.</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Semantic Role Labeling (SRL)</a:t>
            </a:r>
            <a:r>
              <a:rPr lang="en-US"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Role Identification</a:t>
            </a:r>
            <a:r>
              <a:rPr lang="en-US" sz="1600" dirty="0">
                <a:latin typeface="Times New Roman" panose="02020603050405020304" pitchFamily="18" charset="0"/>
                <a:cs typeface="Times New Roman" panose="02020603050405020304" pitchFamily="18" charset="0"/>
              </a:rPr>
              <a:t>: Assigning roles to words or phrases in a sentence to understand their semantic relationships (e.g., agent, action, target).</a:t>
            </a:r>
          </a:p>
          <a:p>
            <a:pPr marL="742950" lvl="1" indent="-28575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Sentiment Role Analysis</a:t>
            </a:r>
            <a:r>
              <a:rPr lang="en-US" sz="1600" dirty="0">
                <a:latin typeface="Times New Roman" panose="02020603050405020304" pitchFamily="18" charset="0"/>
                <a:cs typeface="Times New Roman" panose="02020603050405020304" pitchFamily="18" charset="0"/>
              </a:rPr>
              <a:t>: Analyzing sentiments based on the roles and relationships identified through SRL.</a:t>
            </a:r>
          </a:p>
        </p:txBody>
      </p:sp>
    </p:spTree>
    <p:extLst>
      <p:ext uri="{BB962C8B-B14F-4D97-AF65-F5344CB8AC3E}">
        <p14:creationId xmlns:p14="http://schemas.microsoft.com/office/powerpoint/2010/main" val="109710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7</a:t>
            </a:fld>
            <a:endParaRPr lang="en-IN"/>
          </a:p>
        </p:txBody>
      </p:sp>
      <p:sp>
        <p:nvSpPr>
          <p:cNvPr id="3" name="Rectangle 2"/>
          <p:cNvSpPr/>
          <p:nvPr/>
        </p:nvSpPr>
        <p:spPr>
          <a:xfrm>
            <a:off x="2642490" y="1116229"/>
            <a:ext cx="6096000" cy="2264081"/>
          </a:xfrm>
          <a:prstGeom prst="rect">
            <a:avLst/>
          </a:prstGeom>
        </p:spPr>
        <p:txBody>
          <a:bodyPr>
            <a:spAutoFit/>
          </a:bodyPr>
          <a:lstStyle/>
          <a:p>
            <a:pPr algn="just">
              <a:lnSpc>
                <a:spcPct val="150000"/>
              </a:lnSpc>
            </a:pPr>
            <a:r>
              <a:rPr lang="en-US" sz="1600" dirty="0" err="1">
                <a:latin typeface="Times New Roman" panose="02020603050405020304" pitchFamily="18" charset="0"/>
                <a:cs typeface="Times New Roman" panose="02020603050405020304" pitchFamily="18" charset="0"/>
              </a:rPr>
              <a:t>SentiWordNet</a:t>
            </a:r>
            <a:r>
              <a:rPr lang="en-US" sz="1600" dirty="0">
                <a:latin typeface="Times New Roman" panose="02020603050405020304" pitchFamily="18" charset="0"/>
                <a:cs typeface="Times New Roman" panose="02020603050405020304" pitchFamily="18" charset="0"/>
              </a:rPr>
              <a:t> is a lexical resource specifically designed for sentiment analysis. It extends </a:t>
            </a:r>
            <a:r>
              <a:rPr lang="en-US" sz="1600" dirty="0" err="1">
                <a:latin typeface="Times New Roman" panose="02020603050405020304" pitchFamily="18" charset="0"/>
                <a:cs typeface="Times New Roman" panose="02020603050405020304" pitchFamily="18" charset="0"/>
              </a:rPr>
              <a:t>WordNet</a:t>
            </a:r>
            <a:r>
              <a:rPr lang="en-US" sz="1600" dirty="0">
                <a:latin typeface="Times New Roman" panose="02020603050405020304" pitchFamily="18" charset="0"/>
                <a:cs typeface="Times New Roman" panose="02020603050405020304" pitchFamily="18" charset="0"/>
              </a:rPr>
              <a:t>, a well-known lexical database for the English language, by assigning sentiment scores to </a:t>
            </a:r>
            <a:r>
              <a:rPr lang="en-US" sz="1600" dirty="0" err="1">
                <a:latin typeface="Times New Roman" panose="02020603050405020304" pitchFamily="18" charset="0"/>
                <a:cs typeface="Times New Roman" panose="02020603050405020304" pitchFamily="18" charset="0"/>
              </a:rPr>
              <a:t>synsets</a:t>
            </a:r>
            <a:r>
              <a:rPr lang="en-US" sz="1600" dirty="0">
                <a:latin typeface="Times New Roman" panose="02020603050405020304" pitchFamily="18" charset="0"/>
                <a:cs typeface="Times New Roman" panose="02020603050405020304" pitchFamily="18" charset="0"/>
              </a:rPr>
              <a:t> (sets of synonyms) in </a:t>
            </a:r>
            <a:r>
              <a:rPr lang="en-US" sz="1600" dirty="0" err="1">
                <a:latin typeface="Times New Roman" panose="02020603050405020304" pitchFamily="18" charset="0"/>
                <a:cs typeface="Times New Roman" panose="02020603050405020304" pitchFamily="18" charset="0"/>
              </a:rPr>
              <a:t>WordNet</a:t>
            </a:r>
            <a:r>
              <a:rPr lang="en-US" sz="1600" dirty="0">
                <a:latin typeface="Times New Roman" panose="02020603050405020304" pitchFamily="18" charset="0"/>
                <a:cs typeface="Times New Roman" panose="02020603050405020304" pitchFamily="18" charset="0"/>
              </a:rPr>
              <a:t>. These sentiment scores help in determining the sentiment polarity (positive, negative, or objective) of words and phrases.</a:t>
            </a: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4651444" y="217670"/>
            <a:ext cx="248786" cy="369332"/>
          </a:xfrm>
          <a:prstGeom prst="rect">
            <a:avLst/>
          </a:prstGeom>
        </p:spPr>
        <p:txBody>
          <a:bodyPr wrap="none">
            <a:spAutoFit/>
          </a:bodyPr>
          <a:lstStyle/>
          <a:p>
            <a:r>
              <a:rPr lang="en-US" dirty="0" smtClean="0"/>
              <a:t> </a:t>
            </a:r>
            <a:endParaRPr lang="en-IN" dirty="0"/>
          </a:p>
        </p:txBody>
      </p:sp>
      <p:sp>
        <p:nvSpPr>
          <p:cNvPr id="5" name="Rounded Rectangle 17"/>
          <p:cNvSpPr/>
          <p:nvPr/>
        </p:nvSpPr>
        <p:spPr>
          <a:xfrm>
            <a:off x="4389245" y="407312"/>
            <a:ext cx="2807083" cy="35937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SentiWordNet</a:t>
            </a:r>
            <a:endParaRPr lang="en-US" dirty="0">
              <a:solidFill>
                <a:schemeClr val="bg1"/>
              </a:solidFill>
            </a:endParaRPr>
          </a:p>
        </p:txBody>
      </p:sp>
      <p:pic>
        <p:nvPicPr>
          <p:cNvPr id="6" name="Picture 5"/>
          <p:cNvPicPr>
            <a:picLocks noChangeAspect="1"/>
          </p:cNvPicPr>
          <p:nvPr/>
        </p:nvPicPr>
        <p:blipFill rotWithShape="1">
          <a:blip r:embed="rId2"/>
          <a:srcRect l="12018" t="41306" r="58877" b="38591"/>
          <a:stretch/>
        </p:blipFill>
        <p:spPr>
          <a:xfrm>
            <a:off x="3980202" y="3380310"/>
            <a:ext cx="3939297" cy="1530559"/>
          </a:xfrm>
          <a:prstGeom prst="rect">
            <a:avLst/>
          </a:prstGeom>
        </p:spPr>
      </p:pic>
    </p:spTree>
    <p:extLst>
      <p:ext uri="{BB962C8B-B14F-4D97-AF65-F5344CB8AC3E}">
        <p14:creationId xmlns:p14="http://schemas.microsoft.com/office/powerpoint/2010/main" val="391896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8</a:t>
            </a:fld>
            <a:endParaRPr lang="en-IN"/>
          </a:p>
        </p:txBody>
      </p:sp>
      <p:sp>
        <p:nvSpPr>
          <p:cNvPr id="4" name="Rectangle 3"/>
          <p:cNvSpPr/>
          <p:nvPr/>
        </p:nvSpPr>
        <p:spPr>
          <a:xfrm>
            <a:off x="1426464" y="395835"/>
            <a:ext cx="9994392" cy="5139869"/>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Key Features of </a:t>
            </a:r>
            <a:r>
              <a:rPr lang="en-US" sz="1600" b="1" dirty="0" err="1">
                <a:latin typeface="Times New Roman" panose="02020603050405020304" pitchFamily="18" charset="0"/>
                <a:cs typeface="Times New Roman" panose="02020603050405020304" pitchFamily="18" charset="0"/>
              </a:rPr>
              <a:t>SentiWordNet</a:t>
            </a:r>
            <a:endParaRPr lang="en-US" sz="1600" b="1" dirty="0">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err="1">
                <a:latin typeface="Times New Roman" panose="02020603050405020304" pitchFamily="18" charset="0"/>
                <a:cs typeface="Times New Roman" panose="02020603050405020304" pitchFamily="18" charset="0"/>
              </a:rPr>
              <a:t>Synset</a:t>
            </a:r>
            <a:r>
              <a:rPr lang="en-US" sz="1600" b="1" dirty="0">
                <a:latin typeface="Times New Roman" panose="02020603050405020304" pitchFamily="18" charset="0"/>
                <a:cs typeface="Times New Roman" panose="02020603050405020304" pitchFamily="18" charset="0"/>
              </a:rPr>
              <a:t>-Based Sentiment Scores</a:t>
            </a:r>
            <a:r>
              <a:rPr lang="en-US" sz="16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Each </a:t>
            </a:r>
            <a:r>
              <a:rPr lang="en-US" sz="1600" dirty="0" err="1">
                <a:latin typeface="Times New Roman" panose="02020603050405020304" pitchFamily="18" charset="0"/>
                <a:cs typeface="Times New Roman" panose="02020603050405020304" pitchFamily="18" charset="0"/>
              </a:rPr>
              <a:t>synset</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WordNet</a:t>
            </a:r>
            <a:r>
              <a:rPr lang="en-US" sz="1600" dirty="0">
                <a:latin typeface="Times New Roman" panose="02020603050405020304" pitchFamily="18" charset="0"/>
                <a:cs typeface="Times New Roman" panose="02020603050405020304" pitchFamily="18" charset="0"/>
              </a:rPr>
              <a:t> is assigned three sentiment scores: positivity, negativity, and objectivity.</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The scores for each </a:t>
            </a:r>
            <a:r>
              <a:rPr lang="en-US" sz="1600" dirty="0" err="1">
                <a:latin typeface="Times New Roman" panose="02020603050405020304" pitchFamily="18" charset="0"/>
                <a:cs typeface="Times New Roman" panose="02020603050405020304" pitchFamily="18" charset="0"/>
              </a:rPr>
              <a:t>synset</a:t>
            </a:r>
            <a:r>
              <a:rPr lang="en-US" sz="1600" dirty="0">
                <a:latin typeface="Times New Roman" panose="02020603050405020304" pitchFamily="18" charset="0"/>
                <a:cs typeface="Times New Roman" panose="02020603050405020304" pitchFamily="18" charset="0"/>
              </a:rPr>
              <a:t> sum up to 1, reflecting the relative degrees of positive, negative, and objective sentiments.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Granularity</a:t>
            </a:r>
            <a:r>
              <a:rPr lang="en-US" sz="16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600" dirty="0" err="1">
                <a:latin typeface="Times New Roman" panose="02020603050405020304" pitchFamily="18" charset="0"/>
                <a:cs typeface="Times New Roman" panose="02020603050405020304" pitchFamily="18" charset="0"/>
              </a:rPr>
              <a:t>SentiWordNet</a:t>
            </a:r>
            <a:r>
              <a:rPr lang="en-US" sz="1600" dirty="0">
                <a:latin typeface="Times New Roman" panose="02020603050405020304" pitchFamily="18" charset="0"/>
                <a:cs typeface="Times New Roman" panose="02020603050405020304" pitchFamily="18" charset="0"/>
              </a:rPr>
              <a:t> provides sentiment information at the </a:t>
            </a:r>
            <a:r>
              <a:rPr lang="en-US" sz="1600" dirty="0" err="1">
                <a:latin typeface="Times New Roman" panose="02020603050405020304" pitchFamily="18" charset="0"/>
                <a:cs typeface="Times New Roman" panose="02020603050405020304" pitchFamily="18" charset="0"/>
              </a:rPr>
              <a:t>synset</a:t>
            </a:r>
            <a:r>
              <a:rPr lang="en-US" sz="1600" dirty="0">
                <a:latin typeface="Times New Roman" panose="02020603050405020304" pitchFamily="18" charset="0"/>
                <a:cs typeface="Times New Roman" panose="02020603050405020304" pitchFamily="18" charset="0"/>
              </a:rPr>
              <a:t> level rather than the individual word level, capturing the context-dependent nature of word meanings.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Coverage</a:t>
            </a:r>
            <a:r>
              <a:rPr lang="en-US" sz="16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It covers a large number of English words and their various senses, making it a comprehensive resource for sentiment analysis.</a:t>
            </a:r>
          </a:p>
          <a:p>
            <a:pPr algn="just">
              <a:lnSpc>
                <a:spcPct val="150000"/>
              </a:lnSpc>
            </a:pPr>
            <a:r>
              <a:rPr lang="en-US" sz="1600" b="1" dirty="0">
                <a:latin typeface="Times New Roman" panose="02020603050405020304" pitchFamily="18" charset="0"/>
                <a:cs typeface="Times New Roman" panose="02020603050405020304" pitchFamily="18" charset="0"/>
              </a:rPr>
              <a:t>Example </a:t>
            </a:r>
            <a:r>
              <a:rPr lang="en-US" sz="1600" b="1" dirty="0" err="1">
                <a:latin typeface="Times New Roman" panose="02020603050405020304" pitchFamily="18" charset="0"/>
                <a:cs typeface="Times New Roman" panose="02020603050405020304" pitchFamily="18" charset="0"/>
              </a:rPr>
              <a:t>Synset</a:t>
            </a:r>
            <a:r>
              <a:rPr lang="en-US" sz="1600" b="1" dirty="0">
                <a:latin typeface="Times New Roman" panose="02020603050405020304" pitchFamily="18" charset="0"/>
                <a:cs typeface="Times New Roman" panose="02020603050405020304" pitchFamily="18" charset="0"/>
              </a:rPr>
              <a:t> Scores</a:t>
            </a:r>
          </a:p>
          <a:p>
            <a:pPr algn="just"/>
            <a:r>
              <a:rPr lang="en-US" sz="1600" dirty="0">
                <a:latin typeface="Times New Roman" panose="02020603050405020304" pitchFamily="18" charset="0"/>
                <a:cs typeface="Times New Roman" panose="02020603050405020304" pitchFamily="18" charset="0"/>
              </a:rPr>
              <a:t>For a </a:t>
            </a:r>
            <a:r>
              <a:rPr lang="en-US" sz="1600" dirty="0" err="1">
                <a:latin typeface="Times New Roman" panose="02020603050405020304" pitchFamily="18" charset="0"/>
                <a:cs typeface="Times New Roman" panose="02020603050405020304" pitchFamily="18" charset="0"/>
              </a:rPr>
              <a:t>synset</a:t>
            </a:r>
            <a:r>
              <a:rPr lang="en-US" sz="1600" dirty="0">
                <a:latin typeface="Times New Roman" panose="02020603050405020304" pitchFamily="18" charset="0"/>
                <a:cs typeface="Times New Roman" panose="02020603050405020304" pitchFamily="18" charset="0"/>
              </a:rPr>
              <a:t> containing the word "happy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Positive Score</a:t>
            </a:r>
            <a:r>
              <a:rPr lang="en-US" sz="1600" dirty="0">
                <a:latin typeface="Times New Roman" panose="02020603050405020304" pitchFamily="18" charset="0"/>
                <a:cs typeface="Times New Roman" panose="02020603050405020304" pitchFamily="18" charset="0"/>
              </a:rPr>
              <a:t>: 0.75</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Negative Score</a:t>
            </a:r>
            <a:r>
              <a:rPr lang="en-US" sz="1600" dirty="0">
                <a:latin typeface="Times New Roman" panose="02020603050405020304" pitchFamily="18" charset="0"/>
                <a:cs typeface="Times New Roman" panose="02020603050405020304" pitchFamily="18" charset="0"/>
              </a:rPr>
              <a:t>: 0.0</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Objective Score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0.25</a:t>
            </a:r>
          </a:p>
          <a:p>
            <a:pPr algn="just"/>
            <a:r>
              <a:rPr lang="en-US" sz="1600" dirty="0" smtClean="0">
                <a:latin typeface="Times New Roman" panose="02020603050405020304" pitchFamily="18" charset="0"/>
                <a:cs typeface="Times New Roman" panose="02020603050405020304" pitchFamily="18" charset="0"/>
              </a:rPr>
              <a:t>For a </a:t>
            </a:r>
            <a:r>
              <a:rPr lang="en-US" sz="1600" dirty="0" err="1" smtClean="0">
                <a:latin typeface="Times New Roman" panose="02020603050405020304" pitchFamily="18" charset="0"/>
                <a:cs typeface="Times New Roman" panose="02020603050405020304" pitchFamily="18" charset="0"/>
              </a:rPr>
              <a:t>synset</a:t>
            </a:r>
            <a:r>
              <a:rPr lang="en-US" sz="1600" dirty="0" smtClean="0">
                <a:latin typeface="Times New Roman" panose="02020603050405020304" pitchFamily="18" charset="0"/>
                <a:cs typeface="Times New Roman" panose="02020603050405020304" pitchFamily="18" charset="0"/>
              </a:rPr>
              <a:t> containing the word "sad":</a:t>
            </a:r>
          </a:p>
          <a:p>
            <a:pPr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Positive Score</a:t>
            </a:r>
            <a:r>
              <a:rPr lang="en-US" sz="1600" dirty="0" smtClean="0">
                <a:latin typeface="Times New Roman" panose="02020603050405020304" pitchFamily="18" charset="0"/>
                <a:cs typeface="Times New Roman" panose="02020603050405020304" pitchFamily="18" charset="0"/>
              </a:rPr>
              <a:t>: 0.0</a:t>
            </a:r>
          </a:p>
          <a:p>
            <a:pPr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Negative Score</a:t>
            </a:r>
            <a:r>
              <a:rPr lang="en-US" sz="1600" dirty="0" smtClean="0">
                <a:latin typeface="Times New Roman" panose="02020603050405020304" pitchFamily="18" charset="0"/>
                <a:cs typeface="Times New Roman" panose="02020603050405020304" pitchFamily="18" charset="0"/>
              </a:rPr>
              <a:t>: 0.85</a:t>
            </a:r>
          </a:p>
          <a:p>
            <a:pPr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Objective Score</a:t>
            </a:r>
            <a:r>
              <a:rPr lang="en-US" sz="1600" dirty="0" smtClean="0">
                <a:latin typeface="Times New Roman" panose="02020603050405020304" pitchFamily="18" charset="0"/>
                <a:cs typeface="Times New Roman" panose="02020603050405020304" pitchFamily="18" charset="0"/>
              </a:rPr>
              <a:t>: 0.15</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73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9</a:t>
            </a:fld>
            <a:endParaRPr lang="en-IN"/>
          </a:p>
        </p:txBody>
      </p:sp>
      <p:sp>
        <p:nvSpPr>
          <p:cNvPr id="3" name="Rectangle 2"/>
          <p:cNvSpPr/>
          <p:nvPr/>
        </p:nvSpPr>
        <p:spPr>
          <a:xfrm>
            <a:off x="999217" y="1412519"/>
            <a:ext cx="4855590" cy="4247317"/>
          </a:xfrm>
          <a:prstGeom prst="rect">
            <a:avLst/>
          </a:prstGeom>
        </p:spPr>
        <p:txBody>
          <a:bodyPr wrap="square">
            <a:spAutoFit/>
          </a:bodyPr>
          <a:lstStyle/>
          <a:p>
            <a:pPr algn="just">
              <a:lnSpc>
                <a:spcPct val="150000"/>
              </a:lnSpc>
            </a:pPr>
            <a:r>
              <a:rPr lang="en-US" dirty="0"/>
              <a:t>Supervised approaches in sentiment analysis involve training a machine learning model on a labeled dataset where each instance is annotated with its sentiment (e.g., positive, negative, or neutral). One of the most common and simple supervised learning algorithms used for this purpose is Naive Bayes. Naive Bayes is particularly effective for text classification problems due to its simplicity, efficiency, and often surprisingly good performance.</a:t>
            </a:r>
            <a:endParaRPr lang="en-IN" dirty="0"/>
          </a:p>
        </p:txBody>
      </p:sp>
      <p:sp>
        <p:nvSpPr>
          <p:cNvPr id="4" name="Rounded Rectangle 17"/>
          <p:cNvSpPr/>
          <p:nvPr/>
        </p:nvSpPr>
        <p:spPr>
          <a:xfrm>
            <a:off x="3427012" y="773072"/>
            <a:ext cx="4039263" cy="35937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Supervised approaches in sentiment analysis</a:t>
            </a:r>
            <a:endParaRPr lang="en-US" sz="1600"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441" t="2526" r="4441" b="5080"/>
          <a:stretch/>
        </p:blipFill>
        <p:spPr>
          <a:xfrm>
            <a:off x="6156177" y="1763753"/>
            <a:ext cx="5331491" cy="3189909"/>
          </a:xfrm>
          <a:prstGeom prst="rect">
            <a:avLst/>
          </a:prstGeom>
        </p:spPr>
      </p:pic>
    </p:spTree>
    <p:extLst>
      <p:ext uri="{BB962C8B-B14F-4D97-AF65-F5344CB8AC3E}">
        <p14:creationId xmlns:p14="http://schemas.microsoft.com/office/powerpoint/2010/main" val="351338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693</TotalTime>
  <Words>900</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BioRhyme ExtraBold</vt:lpstr>
      <vt:lpstr>Calibri</vt:lpstr>
      <vt:lpstr>Gill Sans MT</vt:lpstr>
      <vt:lpstr>Poppins</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Tariq Hussain</cp:lastModifiedBy>
  <cp:revision>144</cp:revision>
  <dcterms:created xsi:type="dcterms:W3CDTF">2023-05-02T08:21:00Z</dcterms:created>
  <dcterms:modified xsi:type="dcterms:W3CDTF">2024-06-10T06:08:06Z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C094A591D8EC4A6BB46215A8D4CBBF39_13</vt:lpwstr>
  </property>
  <property fmtid="{D5CDD505-2E9C-101B-9397-08002B2CF9AE}" pid="3" name="KSOProductBuildVer">
    <vt:lpwstr>1033-12.2.0.13431</vt:lpwstr>
  </property>
</Properties>
</file>