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56" r:id="rId2"/>
    <p:sldId id="349"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75" r:id="rId18"/>
    <p:sldId id="303" r:id="rId19"/>
    <p:sldId id="3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536" y="60"/>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61606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INTRODUCTION </a:t>
            </a:r>
            <a:r>
              <a:rPr lang="en-US" sz="2400" b="1" dirty="0" smtClean="0">
                <a:solidFill>
                  <a:srgbClr val="C00000"/>
                </a:solidFill>
                <a:latin typeface="Times New Roman" panose="02020603050405020304" pitchFamily="18" charset="0"/>
                <a:ea typeface="BioRhyme ExtraBold"/>
                <a:cs typeface="Times New Roman" panose="02020603050405020304" pitchFamily="18" charset="0"/>
                <a:sym typeface="BioRhyme ExtraBold"/>
              </a:rPr>
              <a:t>TO </a:t>
            </a:r>
            <a:r>
              <a:rPr lang="en-IN" sz="2400" b="1" dirty="0" smtClean="0">
                <a:solidFill>
                  <a:srgbClr val="C00000"/>
                </a:solidFill>
                <a:latin typeface="Times New Roman" panose="02020603050405020304" pitchFamily="18" charset="0"/>
                <a:cs typeface="Times New Roman" panose="02020603050405020304" pitchFamily="18" charset="0"/>
                <a:sym typeface="BioRhyme ExtraBold"/>
              </a:rPr>
              <a:t>KNOWLEDGE BASED APPROACHES</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a:t>
            </a:r>
            <a:r>
              <a:rPr lang="en-US" sz="2400" dirty="0" smtClean="0">
                <a:solidFill>
                  <a:schemeClr val="lt1"/>
                </a:solidFill>
                <a:ea typeface="Calibri" panose="020F0502020204030204"/>
                <a:cs typeface="Poppins" panose="00000500000000000000" pitchFamily="2" charset="0"/>
                <a:sym typeface="Calibri" panose="020F0502020204030204"/>
              </a:rPr>
              <a:t>0</a:t>
            </a:r>
            <a:r>
              <a:rPr lang="en-IN" sz="2400" dirty="0">
                <a:solidFill>
                  <a:schemeClr val="lt1"/>
                </a:solidFill>
                <a:ea typeface="Calibri" panose="020F0502020204030204"/>
                <a:cs typeface="Poppins" panose="00000500000000000000" pitchFamily="2" charset="0"/>
                <a:sym typeface="Calibri" panose="020F0502020204030204"/>
              </a:rPr>
              <a:t>4</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sp>
        <p:nvSpPr>
          <p:cNvPr id="3" name="Rectangle 2"/>
          <p:cNvSpPr/>
          <p:nvPr/>
        </p:nvSpPr>
        <p:spPr>
          <a:xfrm>
            <a:off x="2729024" y="828809"/>
            <a:ext cx="7095460" cy="2952027"/>
          </a:xfrm>
          <a:prstGeom prst="rect">
            <a:avLst/>
          </a:prstGeom>
        </p:spPr>
        <p:txBody>
          <a:bodyPr wrap="square">
            <a:spAutoFit/>
          </a:bodyPr>
          <a:lstStyle/>
          <a:p>
            <a:pPr algn="just">
              <a:lnSpc>
                <a:spcPct val="150000"/>
              </a:lnSpc>
            </a:pPr>
            <a:r>
              <a:rPr lang="en-US" b="1" dirty="0"/>
              <a:t>Parameter Estimation and Smoothing</a:t>
            </a:r>
          </a:p>
          <a:p>
            <a:pPr algn="just">
              <a:lnSpc>
                <a:spcPct val="150000"/>
              </a:lnSpc>
            </a:pPr>
            <a:r>
              <a:rPr lang="en-US" dirty="0"/>
              <a:t>Parameter estimation is a critical aspect of building machine learning models, especially in probabilistic models. One common challenge in parameter estimation is dealing with sparse data or unseen events. Smoothing techniques are used to address these challenges by adjusting the estimated probabilities to account for unseen events or to prevent zero probabilities.</a:t>
            </a:r>
          </a:p>
        </p:txBody>
      </p:sp>
    </p:spTree>
    <p:extLst>
      <p:ext uri="{BB962C8B-B14F-4D97-AF65-F5344CB8AC3E}">
        <p14:creationId xmlns:p14="http://schemas.microsoft.com/office/powerpoint/2010/main" val="30135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11</a:t>
            </a:fld>
            <a:endParaRPr lang="en-IN"/>
          </a:p>
        </p:txBody>
      </p:sp>
      <p:sp>
        <p:nvSpPr>
          <p:cNvPr id="3" name="Rectangle 2"/>
          <p:cNvSpPr/>
          <p:nvPr/>
        </p:nvSpPr>
        <p:spPr>
          <a:xfrm>
            <a:off x="570614" y="955572"/>
            <a:ext cx="6096000" cy="3139321"/>
          </a:xfrm>
          <a:prstGeom prst="rect">
            <a:avLst/>
          </a:prstGeom>
        </p:spPr>
        <p:txBody>
          <a:bodyPr>
            <a:spAutoFit/>
          </a:bodyPr>
          <a:lstStyle/>
          <a:p>
            <a:r>
              <a:rPr lang="en-US" b="1" dirty="0"/>
              <a:t>Smoothing in Naive Bayes</a:t>
            </a:r>
          </a:p>
          <a:p>
            <a:r>
              <a:rPr lang="en-US" dirty="0"/>
              <a:t>In the context of Naive Bayes classifiers, smoothing is essential to ensure that no probability is ever zero, which can otherwise result in the entire probability product being zero when classifying new data. There are several smoothing techniques, but the most commonly used is </a:t>
            </a:r>
            <a:r>
              <a:rPr lang="en-US" b="1" dirty="0"/>
              <a:t>Laplace Smoothing</a:t>
            </a:r>
            <a:r>
              <a:rPr lang="en-US" dirty="0"/>
              <a:t> (also known as add-one smoothing).</a:t>
            </a:r>
          </a:p>
          <a:p>
            <a:r>
              <a:rPr lang="en-US" b="1" dirty="0"/>
              <a:t>Laplace Smoothing</a:t>
            </a:r>
          </a:p>
          <a:p>
            <a:r>
              <a:rPr lang="en-US" dirty="0"/>
              <a:t>Laplace smoothing adds a small constant (usually 1) to each count to ensure that no probability is zero. The formula for Laplace smoothing in the context of Naive Bayes is:</a:t>
            </a:r>
          </a:p>
        </p:txBody>
      </p:sp>
      <p:pic>
        <p:nvPicPr>
          <p:cNvPr id="4" name="Picture 3"/>
          <p:cNvPicPr>
            <a:picLocks noChangeAspect="1"/>
          </p:cNvPicPr>
          <p:nvPr/>
        </p:nvPicPr>
        <p:blipFill rotWithShape="1">
          <a:blip r:embed="rId2"/>
          <a:srcRect l="30225" t="39677" r="23489" b="23252"/>
          <a:stretch/>
        </p:blipFill>
        <p:spPr>
          <a:xfrm>
            <a:off x="6760397" y="1417834"/>
            <a:ext cx="5065158" cy="2884827"/>
          </a:xfrm>
          <a:prstGeom prst="rect">
            <a:avLst/>
          </a:prstGeom>
        </p:spPr>
      </p:pic>
    </p:spTree>
    <p:extLst>
      <p:ext uri="{BB962C8B-B14F-4D97-AF65-F5344CB8AC3E}">
        <p14:creationId xmlns:p14="http://schemas.microsoft.com/office/powerpoint/2010/main" val="413953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12</a:t>
            </a:fld>
            <a:endParaRPr lang="en-IN"/>
          </a:p>
        </p:txBody>
      </p:sp>
      <p:sp>
        <p:nvSpPr>
          <p:cNvPr id="3" name="Rectangle 2"/>
          <p:cNvSpPr/>
          <p:nvPr/>
        </p:nvSpPr>
        <p:spPr>
          <a:xfrm>
            <a:off x="2267163" y="1027536"/>
            <a:ext cx="8397411" cy="4198522"/>
          </a:xfrm>
          <a:prstGeom prst="rect">
            <a:avLst/>
          </a:prstGeom>
        </p:spPr>
        <p:txBody>
          <a:bodyPr wrap="square">
            <a:spAutoFit/>
          </a:bodyPr>
          <a:lstStyle/>
          <a:p>
            <a:pPr algn="just">
              <a:lnSpc>
                <a:spcPct val="150000"/>
              </a:lnSpc>
            </a:pPr>
            <a:r>
              <a:rPr lang="en-US" b="1" dirty="0"/>
              <a:t>Example: Implementing Naive Bayes with Laplace Smoothing</a:t>
            </a:r>
          </a:p>
          <a:p>
            <a:pPr algn="just">
              <a:lnSpc>
                <a:spcPct val="150000"/>
              </a:lnSpc>
            </a:pPr>
            <a:r>
              <a:rPr lang="en-US" dirty="0"/>
              <a:t>Let's walk through a simple implementation of a Naive Bayes classifier with Laplace smoothing using Python.</a:t>
            </a:r>
          </a:p>
          <a:p>
            <a:pPr algn="just">
              <a:lnSpc>
                <a:spcPct val="150000"/>
              </a:lnSpc>
            </a:pPr>
            <a:r>
              <a:rPr lang="en-US" b="1" dirty="0"/>
              <a:t>Step-by-Step Implementation</a:t>
            </a:r>
          </a:p>
          <a:p>
            <a:pPr algn="just">
              <a:lnSpc>
                <a:spcPct val="150000"/>
              </a:lnSpc>
              <a:buFont typeface="+mj-lt"/>
              <a:buAutoNum type="arabicPeriod"/>
            </a:pPr>
            <a:r>
              <a:rPr lang="en-US" b="1" dirty="0"/>
              <a:t>Data Preparation</a:t>
            </a:r>
            <a:r>
              <a:rPr lang="en-US" dirty="0"/>
              <a:t>: Prepare the dataset and split it into training and testing sets.</a:t>
            </a:r>
          </a:p>
          <a:p>
            <a:pPr algn="just">
              <a:lnSpc>
                <a:spcPct val="150000"/>
              </a:lnSpc>
              <a:buFont typeface="+mj-lt"/>
              <a:buAutoNum type="arabicPeriod"/>
            </a:pPr>
            <a:r>
              <a:rPr lang="en-US" b="1" dirty="0"/>
              <a:t>Feature Extraction</a:t>
            </a:r>
            <a:r>
              <a:rPr lang="en-US" dirty="0"/>
              <a:t>: Convert text data into a matrix of token counts.</a:t>
            </a:r>
          </a:p>
          <a:p>
            <a:pPr algn="just">
              <a:lnSpc>
                <a:spcPct val="150000"/>
              </a:lnSpc>
              <a:buFont typeface="+mj-lt"/>
              <a:buAutoNum type="arabicPeriod"/>
            </a:pPr>
            <a:r>
              <a:rPr lang="en-US" b="1" dirty="0"/>
              <a:t>Training the Naive Bayes Model with Smoothing</a:t>
            </a:r>
            <a:r>
              <a:rPr lang="en-US" dirty="0"/>
              <a:t>: Train the model using Laplace smoothing.</a:t>
            </a:r>
          </a:p>
          <a:p>
            <a:pPr algn="just">
              <a:lnSpc>
                <a:spcPct val="150000"/>
              </a:lnSpc>
              <a:buFont typeface="+mj-lt"/>
              <a:buAutoNum type="arabicPeriod"/>
            </a:pPr>
            <a:r>
              <a:rPr lang="en-US" b="1" dirty="0"/>
              <a:t>Prediction and Evaluation</a:t>
            </a:r>
            <a:r>
              <a:rPr lang="en-US" dirty="0"/>
              <a:t>: Predict the sentiments of the test data and evaluate the model's performance.</a:t>
            </a:r>
          </a:p>
        </p:txBody>
      </p:sp>
    </p:spTree>
    <p:extLst>
      <p:ext uri="{BB962C8B-B14F-4D97-AF65-F5344CB8AC3E}">
        <p14:creationId xmlns:p14="http://schemas.microsoft.com/office/powerpoint/2010/main" val="140804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13</a:t>
            </a:fld>
            <a:endParaRPr lang="en-IN"/>
          </a:p>
        </p:txBody>
      </p:sp>
      <p:sp>
        <p:nvSpPr>
          <p:cNvPr id="3" name="Rectangle 2"/>
          <p:cNvSpPr/>
          <p:nvPr/>
        </p:nvSpPr>
        <p:spPr>
          <a:xfrm>
            <a:off x="463295" y="641626"/>
            <a:ext cx="11265408" cy="5493812"/>
          </a:xfrm>
          <a:prstGeom prst="rect">
            <a:avLst/>
          </a:prstGeom>
        </p:spPr>
        <p:txBody>
          <a:bodyPr wrap="square">
            <a:spAutoFit/>
          </a:bodyPr>
          <a:lstStyle/>
          <a:p>
            <a:pPr algn="just">
              <a:lnSpc>
                <a:spcPct val="150000"/>
              </a:lnSpc>
            </a:pPr>
            <a:r>
              <a:rPr lang="en-US" dirty="0" smtClean="0"/>
              <a:t>Model </a:t>
            </a:r>
            <a:r>
              <a:rPr lang="en-US" dirty="0"/>
              <a:t>selection involves choosing the best model from a set of candidate models based on their performance on a given task. This process is crucial because different models may perform differently depending on the nature of the data and the specific problem at hand. Model selection helps in finding the most suitable model that generalizes well to unseen data.</a:t>
            </a:r>
          </a:p>
          <a:p>
            <a:pPr algn="just">
              <a:lnSpc>
                <a:spcPct val="150000"/>
              </a:lnSpc>
            </a:pPr>
            <a:r>
              <a:rPr lang="en-US" b="1" dirty="0"/>
              <a:t>Steps in Model Selection</a:t>
            </a:r>
          </a:p>
          <a:p>
            <a:pPr algn="just">
              <a:lnSpc>
                <a:spcPct val="150000"/>
              </a:lnSpc>
              <a:buFont typeface="+mj-lt"/>
              <a:buAutoNum type="arabicPeriod"/>
            </a:pPr>
            <a:r>
              <a:rPr lang="en-US" b="1" dirty="0"/>
              <a:t>Define the Problem and Goals</a:t>
            </a:r>
            <a:endParaRPr lang="en-US" dirty="0"/>
          </a:p>
          <a:p>
            <a:pPr algn="just">
              <a:lnSpc>
                <a:spcPct val="150000"/>
              </a:lnSpc>
              <a:buFont typeface="+mj-lt"/>
              <a:buAutoNum type="arabicPeriod"/>
            </a:pPr>
            <a:r>
              <a:rPr lang="en-US" b="1" dirty="0"/>
              <a:t>Prepare the Data</a:t>
            </a:r>
            <a:endParaRPr lang="en-US" dirty="0"/>
          </a:p>
          <a:p>
            <a:pPr algn="just">
              <a:lnSpc>
                <a:spcPct val="150000"/>
              </a:lnSpc>
              <a:buFont typeface="+mj-lt"/>
              <a:buAutoNum type="arabicPeriod"/>
            </a:pPr>
            <a:r>
              <a:rPr lang="en-US" b="1" dirty="0"/>
              <a:t>Select Candidate Models</a:t>
            </a:r>
            <a:endParaRPr lang="en-US" dirty="0"/>
          </a:p>
          <a:p>
            <a:pPr algn="just">
              <a:lnSpc>
                <a:spcPct val="150000"/>
              </a:lnSpc>
              <a:buFont typeface="+mj-lt"/>
              <a:buAutoNum type="arabicPeriod"/>
            </a:pPr>
            <a:r>
              <a:rPr lang="en-US" b="1" dirty="0"/>
              <a:t>Split the Data</a:t>
            </a:r>
            <a:endParaRPr lang="en-US" dirty="0"/>
          </a:p>
          <a:p>
            <a:pPr algn="just">
              <a:lnSpc>
                <a:spcPct val="150000"/>
              </a:lnSpc>
              <a:buFont typeface="+mj-lt"/>
              <a:buAutoNum type="arabicPeriod"/>
            </a:pPr>
            <a:r>
              <a:rPr lang="en-US" b="1" dirty="0"/>
              <a:t>Train and Evaluate Models</a:t>
            </a:r>
            <a:endParaRPr lang="en-US" dirty="0"/>
          </a:p>
          <a:p>
            <a:pPr algn="just">
              <a:lnSpc>
                <a:spcPct val="150000"/>
              </a:lnSpc>
              <a:buFont typeface="+mj-lt"/>
              <a:buAutoNum type="arabicPeriod"/>
            </a:pPr>
            <a:r>
              <a:rPr lang="en-US" b="1" dirty="0"/>
              <a:t>Compare Models Using Evaluation Metrics</a:t>
            </a:r>
            <a:endParaRPr lang="en-US" dirty="0"/>
          </a:p>
          <a:p>
            <a:pPr algn="just">
              <a:lnSpc>
                <a:spcPct val="150000"/>
              </a:lnSpc>
              <a:buFont typeface="+mj-lt"/>
              <a:buAutoNum type="arabicPeriod"/>
            </a:pPr>
            <a:r>
              <a:rPr lang="en-US" b="1" dirty="0"/>
              <a:t>Perform Cross-Validation</a:t>
            </a:r>
            <a:endParaRPr lang="en-US" dirty="0"/>
          </a:p>
          <a:p>
            <a:pPr algn="just">
              <a:lnSpc>
                <a:spcPct val="150000"/>
              </a:lnSpc>
              <a:buFont typeface="+mj-lt"/>
              <a:buAutoNum type="arabicPeriod"/>
            </a:pPr>
            <a:r>
              <a:rPr lang="en-US" b="1" dirty="0"/>
              <a:t>Select the Best Model</a:t>
            </a:r>
            <a:endParaRPr lang="en-US" dirty="0"/>
          </a:p>
        </p:txBody>
      </p:sp>
      <p:sp>
        <p:nvSpPr>
          <p:cNvPr id="5" name="Rounded Rectangle 17"/>
          <p:cNvSpPr/>
          <p:nvPr/>
        </p:nvSpPr>
        <p:spPr>
          <a:xfrm>
            <a:off x="3285178" y="95228"/>
            <a:ext cx="40574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Model Selection in Machine Learning</a:t>
            </a:r>
            <a:endParaRPr lang="en-US" sz="1600" b="1" dirty="0"/>
          </a:p>
        </p:txBody>
      </p:sp>
    </p:spTree>
    <p:extLst>
      <p:ext uri="{BB962C8B-B14F-4D97-AF65-F5344CB8AC3E}">
        <p14:creationId xmlns:p14="http://schemas.microsoft.com/office/powerpoint/2010/main" val="44753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14</a:t>
            </a:fld>
            <a:endParaRPr lang="en-IN"/>
          </a:p>
        </p:txBody>
      </p:sp>
      <p:sp>
        <p:nvSpPr>
          <p:cNvPr id="3" name="Rectangle 2"/>
          <p:cNvSpPr/>
          <p:nvPr/>
        </p:nvSpPr>
        <p:spPr>
          <a:xfrm>
            <a:off x="1580130" y="199846"/>
            <a:ext cx="8459981" cy="5493812"/>
          </a:xfrm>
          <a:prstGeom prst="rect">
            <a:avLst/>
          </a:prstGeom>
        </p:spPr>
        <p:txBody>
          <a:bodyPr wrap="square">
            <a:spAutoFit/>
          </a:bodyPr>
          <a:lstStyle/>
          <a:p>
            <a:pPr algn="just">
              <a:lnSpc>
                <a:spcPct val="150000"/>
              </a:lnSpc>
            </a:pPr>
            <a:r>
              <a:rPr lang="en-US" b="1" dirty="0"/>
              <a:t>Step-by-Step Guide to Model Selection</a:t>
            </a:r>
          </a:p>
          <a:p>
            <a:pPr algn="just">
              <a:lnSpc>
                <a:spcPct val="150000"/>
              </a:lnSpc>
            </a:pPr>
            <a:r>
              <a:rPr lang="en-US" b="1" dirty="0"/>
              <a:t>1. Define the Problem and Goals</a:t>
            </a:r>
          </a:p>
          <a:p>
            <a:pPr algn="just">
              <a:lnSpc>
                <a:spcPct val="150000"/>
              </a:lnSpc>
            </a:pPr>
            <a:r>
              <a:rPr lang="en-US" dirty="0"/>
              <a:t>Clearly define the problem you are trying to solve and the goals of your analysis. This could be classification, regression, clustering, or another type of machine learning problem.</a:t>
            </a:r>
          </a:p>
          <a:p>
            <a:pPr algn="just">
              <a:lnSpc>
                <a:spcPct val="150000"/>
              </a:lnSpc>
            </a:pPr>
            <a:r>
              <a:rPr lang="en-US" b="1" dirty="0"/>
              <a:t>2. Prepare the Data</a:t>
            </a:r>
          </a:p>
          <a:p>
            <a:pPr algn="just">
              <a:lnSpc>
                <a:spcPct val="150000"/>
              </a:lnSpc>
            </a:pPr>
            <a:r>
              <a:rPr lang="en-US" dirty="0"/>
              <a:t>Prepare and preprocess the data, including handling missing values, encoding categorical variables, normalizing or scaling features, and splitting the data into training and testing sets.</a:t>
            </a:r>
          </a:p>
          <a:p>
            <a:pPr algn="just">
              <a:lnSpc>
                <a:spcPct val="150000"/>
              </a:lnSpc>
            </a:pPr>
            <a:r>
              <a:rPr lang="en-US" b="1" dirty="0"/>
              <a:t>3. Select Candidate Models</a:t>
            </a:r>
          </a:p>
          <a:p>
            <a:pPr algn="just">
              <a:lnSpc>
                <a:spcPct val="150000"/>
              </a:lnSpc>
            </a:pPr>
            <a:r>
              <a:rPr lang="en-US" dirty="0"/>
              <a:t>Choose a set of candidate models to evaluate. For instance, if you are working on a classification problem, you might consider logistic regression, decision trees, random forests, support vector machines, and neural networks.</a:t>
            </a:r>
          </a:p>
        </p:txBody>
      </p:sp>
    </p:spTree>
    <p:extLst>
      <p:ext uri="{BB962C8B-B14F-4D97-AF65-F5344CB8AC3E}">
        <p14:creationId xmlns:p14="http://schemas.microsoft.com/office/powerpoint/2010/main" val="286390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15</a:t>
            </a:fld>
            <a:endParaRPr lang="en-IN"/>
          </a:p>
        </p:txBody>
      </p:sp>
      <p:sp>
        <p:nvSpPr>
          <p:cNvPr id="3" name="Rectangle 2"/>
          <p:cNvSpPr/>
          <p:nvPr/>
        </p:nvSpPr>
        <p:spPr>
          <a:xfrm>
            <a:off x="1883812" y="371318"/>
            <a:ext cx="7613356" cy="5493812"/>
          </a:xfrm>
          <a:prstGeom prst="rect">
            <a:avLst/>
          </a:prstGeom>
        </p:spPr>
        <p:txBody>
          <a:bodyPr wrap="square">
            <a:spAutoFit/>
          </a:bodyPr>
          <a:lstStyle/>
          <a:p>
            <a:pPr>
              <a:lnSpc>
                <a:spcPct val="150000"/>
              </a:lnSpc>
            </a:pPr>
            <a:r>
              <a:rPr lang="en-US" b="1" dirty="0"/>
              <a:t>4. Split the Data</a:t>
            </a:r>
          </a:p>
          <a:p>
            <a:pPr>
              <a:lnSpc>
                <a:spcPct val="150000"/>
              </a:lnSpc>
            </a:pPr>
            <a:r>
              <a:rPr lang="en-US" dirty="0"/>
              <a:t>Split the dataset into training and testing sets to evaluate the performance of each model. An additional validation set or using cross-validation can provide a more robust evaluation.</a:t>
            </a:r>
          </a:p>
          <a:p>
            <a:pPr>
              <a:lnSpc>
                <a:spcPct val="150000"/>
              </a:lnSpc>
            </a:pPr>
            <a:r>
              <a:rPr lang="en-US" b="1" dirty="0"/>
              <a:t>5. Train and Evaluate Models</a:t>
            </a:r>
          </a:p>
          <a:p>
            <a:pPr>
              <a:lnSpc>
                <a:spcPct val="150000"/>
              </a:lnSpc>
            </a:pPr>
            <a:r>
              <a:rPr lang="en-US" dirty="0"/>
              <a:t>Train each candidate model on the training data and evaluate their performance on the testing data using appropriate metrics.</a:t>
            </a:r>
          </a:p>
          <a:p>
            <a:pPr>
              <a:lnSpc>
                <a:spcPct val="150000"/>
              </a:lnSpc>
            </a:pPr>
            <a:r>
              <a:rPr lang="en-US" b="1" dirty="0"/>
              <a:t>6. Compare Models Using Evaluation Metrics</a:t>
            </a:r>
          </a:p>
          <a:p>
            <a:pPr>
              <a:lnSpc>
                <a:spcPct val="150000"/>
              </a:lnSpc>
            </a:pPr>
            <a:r>
              <a:rPr lang="en-US" dirty="0"/>
              <a:t>Compare the models based on relevant evaluation metrics. For classification problems, common metrics include accuracy, precision, recall, F1-score, and ROC-AUC. For regression problems, metrics like mean squared error (MSE), root mean squared error (RMSE), mean absolute error (MAE), and R-squared are commonly used.</a:t>
            </a:r>
          </a:p>
        </p:txBody>
      </p:sp>
    </p:spTree>
    <p:extLst>
      <p:ext uri="{BB962C8B-B14F-4D97-AF65-F5344CB8AC3E}">
        <p14:creationId xmlns:p14="http://schemas.microsoft.com/office/powerpoint/2010/main" val="58251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16</a:t>
            </a:fld>
            <a:endParaRPr lang="en-IN"/>
          </a:p>
        </p:txBody>
      </p:sp>
      <p:sp>
        <p:nvSpPr>
          <p:cNvPr id="3" name="Rectangle 2"/>
          <p:cNvSpPr/>
          <p:nvPr/>
        </p:nvSpPr>
        <p:spPr>
          <a:xfrm>
            <a:off x="2642490" y="1196052"/>
            <a:ext cx="6437502" cy="3416320"/>
          </a:xfrm>
          <a:prstGeom prst="rect">
            <a:avLst/>
          </a:prstGeom>
        </p:spPr>
        <p:txBody>
          <a:bodyPr wrap="square">
            <a:spAutoFit/>
          </a:bodyPr>
          <a:lstStyle/>
          <a:p>
            <a:pPr algn="just">
              <a:lnSpc>
                <a:spcPct val="150000"/>
              </a:lnSpc>
            </a:pPr>
            <a:r>
              <a:rPr lang="en-US" b="1" dirty="0"/>
              <a:t>7. Perform Cross-Validation</a:t>
            </a:r>
          </a:p>
          <a:p>
            <a:pPr algn="just">
              <a:lnSpc>
                <a:spcPct val="150000"/>
              </a:lnSpc>
            </a:pPr>
            <a:r>
              <a:rPr lang="en-US" dirty="0"/>
              <a:t>Cross-validation, such as k-fold cross-validation, helps in assessing the model's performance more reliably by averaging the results across multiple training and testing splits.</a:t>
            </a:r>
          </a:p>
          <a:p>
            <a:pPr algn="just">
              <a:lnSpc>
                <a:spcPct val="150000"/>
              </a:lnSpc>
            </a:pPr>
            <a:r>
              <a:rPr lang="en-US" b="1" dirty="0"/>
              <a:t>8. Select the Best Model</a:t>
            </a:r>
          </a:p>
          <a:p>
            <a:pPr algn="just">
              <a:lnSpc>
                <a:spcPct val="150000"/>
              </a:lnSpc>
            </a:pPr>
            <a:r>
              <a:rPr lang="en-US" dirty="0"/>
              <a:t>Based on the evaluation metrics and cross-validation results, select the model that performs the best on the validation set and shows good generalization ability.</a:t>
            </a:r>
          </a:p>
        </p:txBody>
      </p:sp>
    </p:spTree>
    <p:extLst>
      <p:ext uri="{BB962C8B-B14F-4D97-AF65-F5344CB8AC3E}">
        <p14:creationId xmlns:p14="http://schemas.microsoft.com/office/powerpoint/2010/main" val="70197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1572768" y="1696426"/>
            <a:ext cx="839419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sz="1600" dirty="0" smtClean="0"/>
              <a:t>1.What </a:t>
            </a:r>
            <a:r>
              <a:rPr lang="en-US" sz="1600" dirty="0"/>
              <a:t>are Common Algorithms Used in Supervised Learning</a:t>
            </a:r>
            <a:r>
              <a:rPr lang="en-US" sz="1600" dirty="0" smtClean="0"/>
              <a:t>?</a:t>
            </a:r>
          </a:p>
          <a:p>
            <a:pPr lvl="0" algn="just" defTabSz="914400" eaLnBrk="0" fontAlgn="base" hangingPunct="0">
              <a:lnSpc>
                <a:spcPct val="150000"/>
              </a:lnSpc>
              <a:spcBef>
                <a:spcPct val="0"/>
              </a:spcBef>
              <a:spcAft>
                <a:spcPct val="0"/>
              </a:spcAft>
            </a:pPr>
            <a:r>
              <a:rPr lang="en-US" sz="1600" dirty="0" smtClean="0"/>
              <a:t>2.What </a:t>
            </a:r>
            <a:r>
              <a:rPr lang="en-US" sz="1600" dirty="0"/>
              <a:t>are the Main Steps in Supervised Learning</a:t>
            </a:r>
            <a:r>
              <a:rPr lang="en-US" sz="1600" dirty="0" smtClean="0"/>
              <a:t>?</a:t>
            </a:r>
          </a:p>
          <a:p>
            <a:pPr lvl="0" algn="just" defTabSz="914400" eaLnBrk="0" fontAlgn="base" hangingPunct="0">
              <a:lnSpc>
                <a:spcPct val="150000"/>
              </a:lnSpc>
              <a:spcBef>
                <a:spcPct val="0"/>
              </a:spcBef>
              <a:spcAft>
                <a:spcPct val="0"/>
              </a:spcAft>
            </a:pPr>
            <a:r>
              <a:rPr lang="en-US" sz="1600" dirty="0" smtClean="0"/>
              <a:t>3.What </a:t>
            </a:r>
            <a:r>
              <a:rPr lang="en-US" sz="1600" dirty="0"/>
              <a:t>are Common Algorithms Used in Unsupervised Learning</a:t>
            </a:r>
            <a:r>
              <a:rPr lang="en-US" sz="1600" dirty="0" smtClean="0"/>
              <a:t>?</a:t>
            </a:r>
          </a:p>
          <a:p>
            <a:r>
              <a:rPr lang="en-US" sz="1600" dirty="0" smtClean="0"/>
              <a:t>4.How </a:t>
            </a:r>
            <a:r>
              <a:rPr lang="en-US" sz="1600" dirty="0"/>
              <a:t>Do You Evaluate Models in Supervised and Unsupervised Learning</a:t>
            </a:r>
            <a:r>
              <a:rPr lang="en-US" sz="1600" b="1" dirty="0"/>
              <a:t>?</a:t>
            </a:r>
            <a:endParaRPr lang="en-US"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17871"/>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IN" sz="1600" dirty="0" smtClean="0"/>
              <a:t>Unsupervised Approaches </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smtClean="0">
                <a:latin typeface="Arial" panose="020B0604020202020204" pitchFamily="34" charset="0"/>
                <a:cs typeface="Arial" panose="020B0604020202020204" pitchFamily="34" charset="0"/>
              </a:rPr>
              <a:t>the </a:t>
            </a:r>
            <a:r>
              <a:rPr lang="en-IN" sz="1600" dirty="0" smtClean="0"/>
              <a:t>Unsupervised Approaches</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smtClean="0"/>
              <a:t>Model Selection</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IN" sz="1600" dirty="0"/>
              <a:t>Unsupervised Approaches </a:t>
            </a:r>
            <a:endParaRPr lang="en-IN" sz="1600" dirty="0" smtClean="0"/>
          </a:p>
          <a:p>
            <a:pPr marL="342900" indent="-342900">
              <a:buAutoNum type="arabicPeriod"/>
            </a:pPr>
            <a:r>
              <a:rPr lang="en-US" sz="1600" b="0" i="0" dirty="0" smtClean="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IN" sz="1600" dirty="0"/>
              <a:t>Model Selection</a:t>
            </a:r>
            <a:endParaRPr lang="en-US" sz="1600" dirty="0">
              <a:latin typeface="Arial" panose="020B0604020202020204"/>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3</a:t>
            </a:fld>
            <a:endParaRPr lang="en-IN"/>
          </a:p>
        </p:txBody>
      </p:sp>
      <p:sp>
        <p:nvSpPr>
          <p:cNvPr id="3" name="Rectangle 2"/>
          <p:cNvSpPr/>
          <p:nvPr/>
        </p:nvSpPr>
        <p:spPr>
          <a:xfrm>
            <a:off x="3802092" y="638294"/>
            <a:ext cx="248786" cy="369332"/>
          </a:xfrm>
          <a:prstGeom prst="rect">
            <a:avLst/>
          </a:prstGeom>
        </p:spPr>
        <p:txBody>
          <a:bodyPr wrap="none">
            <a:spAutoFit/>
          </a:bodyPr>
          <a:lstStyle/>
          <a:p>
            <a:r>
              <a:rPr lang="en-IN" dirty="0">
                <a:solidFill>
                  <a:srgbClr val="000000"/>
                </a:solidFill>
                <a:latin typeface="Arial" panose="020B0604020202020204" pitchFamily="34" charset="0"/>
              </a:rPr>
              <a:t> </a:t>
            </a:r>
            <a:endParaRPr lang="en-IN" dirty="0"/>
          </a:p>
        </p:txBody>
      </p:sp>
      <p:sp>
        <p:nvSpPr>
          <p:cNvPr id="4" name="Rectangle 3"/>
          <p:cNvSpPr/>
          <p:nvPr/>
        </p:nvSpPr>
        <p:spPr>
          <a:xfrm>
            <a:off x="1255776" y="1394335"/>
            <a:ext cx="6096000" cy="3372077"/>
          </a:xfrm>
          <a:prstGeom prst="rect">
            <a:avLst/>
          </a:prstGeom>
        </p:spPr>
        <p:txBody>
          <a:bodyPr>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Unsupervised approaches for sentiment analysis do not rely on labeled training data. Instead, they use techniques that automatically detect patterns, clusters, or relationships in the data. These methods are particularly useful when labeled data is scarce or unavailable. Here are some key unsupervised approaches for sentiment analysis:</a:t>
            </a:r>
          </a:p>
          <a:p>
            <a:pPr algn="just">
              <a:lnSpc>
                <a:spcPct val="150000"/>
              </a:lnSpc>
            </a:pPr>
            <a:r>
              <a:rPr lang="en-US" sz="1600" b="1" dirty="0">
                <a:latin typeface="Times New Roman" panose="02020603050405020304" pitchFamily="18" charset="0"/>
                <a:cs typeface="Times New Roman" panose="02020603050405020304" pitchFamily="18" charset="0"/>
              </a:rPr>
              <a:t>Key Unsupervised Approaches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Lexicon-Based Methods</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Clustering Methods</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Topic Modeling</a:t>
            </a:r>
            <a:endParaRPr lang="en-US" sz="1600" dirty="0">
              <a:latin typeface="Times New Roman" panose="02020603050405020304" pitchFamily="18" charset="0"/>
              <a:cs typeface="Times New Roman" panose="02020603050405020304" pitchFamily="18" charset="0"/>
            </a:endParaRPr>
          </a:p>
        </p:txBody>
      </p:sp>
      <p:sp>
        <p:nvSpPr>
          <p:cNvPr id="6" name="Rounded Rectangle 17"/>
          <p:cNvSpPr/>
          <p:nvPr/>
        </p:nvSpPr>
        <p:spPr>
          <a:xfrm>
            <a:off x="3646645" y="459486"/>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Arial" panose="020B0604020202020204" pitchFamily="34" charset="0"/>
              </a:rPr>
              <a:t>Unsupervised Approaches</a:t>
            </a:r>
            <a:endParaRPr lang="en-US" sz="2400"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736" y="1122426"/>
            <a:ext cx="4392168" cy="3294126"/>
          </a:xfrm>
          <a:prstGeom prst="rect">
            <a:avLst/>
          </a:prstGeom>
        </p:spPr>
      </p:pic>
    </p:spTree>
    <p:extLst>
      <p:ext uri="{BB962C8B-B14F-4D97-AF65-F5344CB8AC3E}">
        <p14:creationId xmlns:p14="http://schemas.microsoft.com/office/powerpoint/2010/main" val="148566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Rectangle 2"/>
          <p:cNvSpPr/>
          <p:nvPr/>
        </p:nvSpPr>
        <p:spPr>
          <a:xfrm>
            <a:off x="2179320" y="481275"/>
            <a:ext cx="6096000" cy="2585323"/>
          </a:xfrm>
          <a:prstGeom prst="rect">
            <a:avLst/>
          </a:prstGeom>
        </p:spPr>
        <p:txBody>
          <a:bodyPr>
            <a:spAutoFit/>
          </a:bodyPr>
          <a:lstStyle/>
          <a:p>
            <a:pPr algn="just"/>
            <a:r>
              <a:rPr lang="en-US" b="1" dirty="0"/>
              <a:t>1. Lexicon-Based Methods</a:t>
            </a:r>
          </a:p>
          <a:p>
            <a:pPr algn="just"/>
            <a:r>
              <a:rPr lang="en-US" dirty="0"/>
              <a:t>Lexicon-based methods use predefined lists of words (lexicons) associated with sentiment scores. These lexicons help determine the sentiment of a text by aggregating the sentiment scores of individual words.</a:t>
            </a:r>
          </a:p>
          <a:p>
            <a:pPr algn="just"/>
            <a:r>
              <a:rPr lang="en-US" b="1" dirty="0"/>
              <a:t>Example: Sentiment Analysis with VADER</a:t>
            </a:r>
            <a:endParaRPr lang="en-US" dirty="0"/>
          </a:p>
          <a:p>
            <a:pPr algn="just"/>
            <a:r>
              <a:rPr lang="en-US" dirty="0"/>
              <a:t>VADER (Valence Aware Dictionary and </a:t>
            </a:r>
            <a:r>
              <a:rPr lang="en-US" dirty="0" smtClean="0"/>
              <a:t>sentiment </a:t>
            </a:r>
            <a:r>
              <a:rPr lang="en-US" dirty="0" err="1"/>
              <a:t>Reasoner</a:t>
            </a:r>
            <a:r>
              <a:rPr lang="en-US" dirty="0"/>
              <a:t>) is a popular lexicon and rule-based sentiment analysis tool specifically attuned to sentiments expressed in social media.</a:t>
            </a:r>
          </a:p>
        </p:txBody>
      </p:sp>
      <p:sp>
        <p:nvSpPr>
          <p:cNvPr id="4" name="Rectangle 3"/>
          <p:cNvSpPr/>
          <p:nvPr/>
        </p:nvSpPr>
        <p:spPr>
          <a:xfrm>
            <a:off x="2179320" y="3180094"/>
            <a:ext cx="6096000" cy="2308324"/>
          </a:xfrm>
          <a:prstGeom prst="rect">
            <a:avLst/>
          </a:prstGeom>
        </p:spPr>
        <p:txBody>
          <a:bodyPr>
            <a:spAutoFit/>
          </a:bodyPr>
          <a:lstStyle/>
          <a:p>
            <a:pPr algn="just"/>
            <a:r>
              <a:rPr lang="en-US" b="1" dirty="0"/>
              <a:t>2. Clustering Methods</a:t>
            </a:r>
          </a:p>
          <a:p>
            <a:pPr algn="just"/>
            <a:r>
              <a:rPr lang="en-US" dirty="0"/>
              <a:t>Clustering techniques group similar texts together based on their content. Clustering can help identify common sentiment patterns or group texts into positive, negative, or neutral clusters.</a:t>
            </a:r>
          </a:p>
          <a:p>
            <a:pPr algn="just"/>
            <a:r>
              <a:rPr lang="en-US" b="1" dirty="0"/>
              <a:t>Example: Sentiment Clustering with K-Means</a:t>
            </a:r>
            <a:endParaRPr lang="en-US" dirty="0"/>
          </a:p>
          <a:p>
            <a:pPr algn="just"/>
            <a:r>
              <a:rPr lang="en-US" dirty="0"/>
              <a:t>K-Means clustering can be applied to text data by converting the text into numerical features (e.g., using TF-IDF).</a:t>
            </a:r>
          </a:p>
        </p:txBody>
      </p:sp>
    </p:spTree>
    <p:extLst>
      <p:ext uri="{BB962C8B-B14F-4D97-AF65-F5344CB8AC3E}">
        <p14:creationId xmlns:p14="http://schemas.microsoft.com/office/powerpoint/2010/main" val="375521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2517648" y="1361778"/>
            <a:ext cx="6096000" cy="2952027"/>
          </a:xfrm>
          <a:prstGeom prst="rect">
            <a:avLst/>
          </a:prstGeom>
        </p:spPr>
        <p:txBody>
          <a:bodyPr>
            <a:spAutoFit/>
          </a:bodyPr>
          <a:lstStyle/>
          <a:p>
            <a:pPr algn="just">
              <a:lnSpc>
                <a:spcPct val="150000"/>
              </a:lnSpc>
            </a:pPr>
            <a:r>
              <a:rPr lang="en-US" b="1" dirty="0"/>
              <a:t>3. Topic Modeling</a:t>
            </a:r>
          </a:p>
          <a:p>
            <a:pPr algn="just">
              <a:lnSpc>
                <a:spcPct val="150000"/>
              </a:lnSpc>
            </a:pPr>
            <a:r>
              <a:rPr lang="en-US" dirty="0"/>
              <a:t>Topic modeling algorithms, such as Latent </a:t>
            </a:r>
            <a:r>
              <a:rPr lang="en-US" dirty="0" err="1"/>
              <a:t>Dirichlet</a:t>
            </a:r>
            <a:r>
              <a:rPr lang="en-US" dirty="0"/>
              <a:t> Allocation (LDA), discover the underlying topics in a collection of texts. These topics can be analyzed to infer the overall sentiment.</a:t>
            </a:r>
          </a:p>
          <a:p>
            <a:pPr algn="just">
              <a:lnSpc>
                <a:spcPct val="150000"/>
              </a:lnSpc>
            </a:pPr>
            <a:r>
              <a:rPr lang="en-US" b="1" dirty="0"/>
              <a:t>Example: Topic Modeling with LDA</a:t>
            </a:r>
            <a:endParaRPr lang="en-US" dirty="0"/>
          </a:p>
          <a:p>
            <a:pPr algn="just">
              <a:lnSpc>
                <a:spcPct val="150000"/>
              </a:lnSpc>
            </a:pPr>
            <a:r>
              <a:rPr lang="en-US" dirty="0"/>
              <a:t>LDA can be used to identify topics in text data, which can then be manually or automatically labeled with sentiment.</a:t>
            </a:r>
          </a:p>
        </p:txBody>
      </p:sp>
    </p:spTree>
    <p:extLst>
      <p:ext uri="{BB962C8B-B14F-4D97-AF65-F5344CB8AC3E}">
        <p14:creationId xmlns:p14="http://schemas.microsoft.com/office/powerpoint/2010/main" val="391619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a:p>
        </p:txBody>
      </p:sp>
      <p:sp>
        <p:nvSpPr>
          <p:cNvPr id="3" name="Rectangle 2"/>
          <p:cNvSpPr/>
          <p:nvPr/>
        </p:nvSpPr>
        <p:spPr>
          <a:xfrm>
            <a:off x="2011680" y="111032"/>
            <a:ext cx="9134856" cy="5909310"/>
          </a:xfrm>
          <a:prstGeom prst="rect">
            <a:avLst/>
          </a:prstGeom>
        </p:spPr>
        <p:txBody>
          <a:bodyPr wrap="square">
            <a:spAutoFit/>
          </a:bodyPr>
          <a:lstStyle/>
          <a:p>
            <a:pPr algn="just"/>
            <a:r>
              <a:rPr lang="en-US" b="1" dirty="0"/>
              <a:t>Comparison and Use Cases</a:t>
            </a:r>
          </a:p>
          <a:p>
            <a:pPr algn="just">
              <a:buFont typeface="+mj-lt"/>
              <a:buAutoNum type="arabicPeriod"/>
            </a:pPr>
            <a:r>
              <a:rPr lang="en-US" b="1" dirty="0"/>
              <a:t>Lexicon-Based Methods</a:t>
            </a:r>
            <a:r>
              <a:rPr lang="en-US" dirty="0"/>
              <a:t>:</a:t>
            </a:r>
          </a:p>
          <a:p>
            <a:pPr marL="742950" lvl="1" indent="-285750" algn="just">
              <a:buFont typeface="+mj-lt"/>
              <a:buAutoNum type="arabicPeriod"/>
            </a:pPr>
            <a:r>
              <a:rPr lang="en-US" b="1" dirty="0"/>
              <a:t>Pros</a:t>
            </a:r>
            <a:r>
              <a:rPr lang="en-US" dirty="0"/>
              <a:t>: Simple, interpretable, and quick to implement. Effective when lexicons are comprehensive and domain-specific.</a:t>
            </a:r>
          </a:p>
          <a:p>
            <a:pPr marL="742950" lvl="1" indent="-285750" algn="just">
              <a:buFont typeface="+mj-lt"/>
              <a:buAutoNum type="arabicPeriod"/>
            </a:pPr>
            <a:r>
              <a:rPr lang="en-US" b="1" dirty="0"/>
              <a:t>Cons</a:t>
            </a:r>
            <a:r>
              <a:rPr lang="en-US" dirty="0"/>
              <a:t>: May not handle context well. Performance depends on the quality and coverage of the lexicon.</a:t>
            </a:r>
          </a:p>
          <a:p>
            <a:pPr marL="742950" lvl="1" indent="-285750" algn="just">
              <a:buFont typeface="+mj-lt"/>
              <a:buAutoNum type="arabicPeriod"/>
            </a:pPr>
            <a:r>
              <a:rPr lang="en-US" b="1" dirty="0"/>
              <a:t>Use Cases</a:t>
            </a:r>
            <a:r>
              <a:rPr lang="en-US" dirty="0"/>
              <a:t>: Quick sentiment analysis on social media, customer reviews, and feedback where domain-specific lexicons are available.</a:t>
            </a:r>
          </a:p>
          <a:p>
            <a:pPr algn="just">
              <a:buFont typeface="+mj-lt"/>
              <a:buAutoNum type="arabicPeriod"/>
            </a:pPr>
            <a:r>
              <a:rPr lang="en-US" b="1" dirty="0"/>
              <a:t>Clustering Methods</a:t>
            </a:r>
            <a:r>
              <a:rPr lang="en-US" dirty="0"/>
              <a:t>:</a:t>
            </a:r>
          </a:p>
          <a:p>
            <a:pPr marL="742950" lvl="1" indent="-285750" algn="just">
              <a:buFont typeface="+mj-lt"/>
              <a:buAutoNum type="arabicPeriod"/>
            </a:pPr>
            <a:r>
              <a:rPr lang="en-US" b="1" dirty="0"/>
              <a:t>Pros</a:t>
            </a:r>
            <a:r>
              <a:rPr lang="en-US" dirty="0"/>
              <a:t>: Can discover unknown sentiment patterns. Does not require labeled data.</a:t>
            </a:r>
          </a:p>
          <a:p>
            <a:pPr marL="742950" lvl="1" indent="-285750" algn="just">
              <a:buFont typeface="+mj-lt"/>
              <a:buAutoNum type="arabicPeriod"/>
            </a:pPr>
            <a:r>
              <a:rPr lang="en-US" b="1" dirty="0"/>
              <a:t>Cons</a:t>
            </a:r>
            <a:r>
              <a:rPr lang="en-US" dirty="0"/>
              <a:t>: Requires careful selection of the number of clusters. Clusters may not directly correspond to sentiment categories.</a:t>
            </a:r>
          </a:p>
          <a:p>
            <a:pPr marL="742950" lvl="1" indent="-285750" algn="just">
              <a:buFont typeface="+mj-lt"/>
              <a:buAutoNum type="arabicPeriod"/>
            </a:pPr>
            <a:r>
              <a:rPr lang="en-US" b="1" dirty="0"/>
              <a:t>Use Cases</a:t>
            </a:r>
            <a:r>
              <a:rPr lang="en-US" dirty="0"/>
              <a:t>: Grouping similar customer feedback, exploring sentiment patterns in large datasets.</a:t>
            </a:r>
          </a:p>
          <a:p>
            <a:pPr algn="just">
              <a:buFont typeface="+mj-lt"/>
              <a:buAutoNum type="arabicPeriod"/>
            </a:pPr>
            <a:r>
              <a:rPr lang="en-US" b="1" dirty="0"/>
              <a:t>Topic Modeling</a:t>
            </a:r>
            <a:r>
              <a:rPr lang="en-US" dirty="0"/>
              <a:t>:</a:t>
            </a:r>
          </a:p>
          <a:p>
            <a:pPr marL="742950" lvl="1" indent="-285750" algn="just">
              <a:buFont typeface="+mj-lt"/>
              <a:buAutoNum type="arabicPeriod"/>
            </a:pPr>
            <a:r>
              <a:rPr lang="en-US" b="1" dirty="0"/>
              <a:t>Pros</a:t>
            </a:r>
            <a:r>
              <a:rPr lang="en-US" dirty="0"/>
              <a:t>: Uncovers hidden thematic structures in text data. Can be used to infer sentiments associated with topics.</a:t>
            </a:r>
          </a:p>
          <a:p>
            <a:pPr marL="742950" lvl="1" indent="-285750" algn="just">
              <a:buFont typeface="+mj-lt"/>
              <a:buAutoNum type="arabicPeriod"/>
            </a:pPr>
            <a:r>
              <a:rPr lang="en-US" b="1" dirty="0"/>
              <a:t>Cons</a:t>
            </a:r>
            <a:r>
              <a:rPr lang="en-US" dirty="0"/>
              <a:t>: Topics may need manual interpretation. Requires preprocessing and parameter tuning.</a:t>
            </a:r>
          </a:p>
          <a:p>
            <a:pPr marL="742950" lvl="1" indent="-285750" algn="just">
              <a:buFont typeface="+mj-lt"/>
              <a:buAutoNum type="arabicPeriod"/>
            </a:pPr>
            <a:r>
              <a:rPr lang="en-US" b="1" dirty="0"/>
              <a:t>Use Cases</a:t>
            </a:r>
            <a:r>
              <a:rPr lang="en-US" dirty="0"/>
              <a:t>: Analyzing large collections of documents, identifying sentiment-laden topics in news articles or forums.</a:t>
            </a:r>
          </a:p>
        </p:txBody>
      </p:sp>
    </p:spTree>
    <p:extLst>
      <p:ext uri="{BB962C8B-B14F-4D97-AF65-F5344CB8AC3E}">
        <p14:creationId xmlns:p14="http://schemas.microsoft.com/office/powerpoint/2010/main" val="426875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a:p>
        </p:txBody>
      </p:sp>
      <p:sp>
        <p:nvSpPr>
          <p:cNvPr id="3" name="Rectangle 2"/>
          <p:cNvSpPr/>
          <p:nvPr/>
        </p:nvSpPr>
        <p:spPr>
          <a:xfrm>
            <a:off x="1828800" y="565142"/>
            <a:ext cx="7288306" cy="2585323"/>
          </a:xfrm>
          <a:prstGeom prst="rect">
            <a:avLst/>
          </a:prstGeom>
        </p:spPr>
        <p:txBody>
          <a:bodyPr wrap="square">
            <a:spAutoFit/>
          </a:bodyPr>
          <a:lstStyle/>
          <a:p>
            <a:pPr algn="just"/>
            <a:r>
              <a:rPr lang="en-US" dirty="0"/>
              <a:t>Supervised and unsupervised learning are two fundamental approaches in machine learning, each with distinct methodologies and applications. Understanding their differences, strengths, and weaknesses is crucial for selecting the right approach for a given problem.</a:t>
            </a:r>
          </a:p>
          <a:p>
            <a:pPr algn="just"/>
            <a:r>
              <a:rPr lang="en-US" b="1" dirty="0"/>
              <a:t>Supervised Learning</a:t>
            </a:r>
          </a:p>
          <a:p>
            <a:pPr algn="just"/>
            <a:r>
              <a:rPr lang="en-US" b="1" dirty="0"/>
              <a:t>Definition:</a:t>
            </a:r>
            <a:r>
              <a:rPr lang="en-US" dirty="0"/>
              <a:t> Supervised learning involves training a model on a labeled dataset, where the input data is paired with the correct output. The goal is to learn a mapping from inputs to outputs that can be generalized to unseen data.</a:t>
            </a:r>
          </a:p>
        </p:txBody>
      </p:sp>
      <p:sp>
        <p:nvSpPr>
          <p:cNvPr id="4" name="Rectangle 3"/>
          <p:cNvSpPr/>
          <p:nvPr/>
        </p:nvSpPr>
        <p:spPr>
          <a:xfrm>
            <a:off x="1070644" y="3305090"/>
            <a:ext cx="9239692" cy="2308324"/>
          </a:xfrm>
          <a:prstGeom prst="rect">
            <a:avLst/>
          </a:prstGeom>
        </p:spPr>
        <p:txBody>
          <a:bodyPr wrap="square">
            <a:spAutoFit/>
          </a:bodyPr>
          <a:lstStyle/>
          <a:p>
            <a:r>
              <a:rPr lang="en-IN" b="1" dirty="0"/>
              <a:t>Key Characteristics:</a:t>
            </a:r>
            <a:endParaRPr lang="en-IN" dirty="0"/>
          </a:p>
          <a:p>
            <a:pPr>
              <a:buFont typeface="Arial" panose="020B0604020202020204" pitchFamily="34" charset="0"/>
              <a:buChar char="•"/>
            </a:pPr>
            <a:r>
              <a:rPr lang="en-IN" b="1" dirty="0" err="1"/>
              <a:t>Labeled</a:t>
            </a:r>
            <a:r>
              <a:rPr lang="en-IN" b="1" dirty="0"/>
              <a:t> Data</a:t>
            </a:r>
            <a:r>
              <a:rPr lang="en-IN" dirty="0"/>
              <a:t>: Requires a dataset with input-output pairs.</a:t>
            </a:r>
          </a:p>
          <a:p>
            <a:pPr>
              <a:buFont typeface="Arial" panose="020B0604020202020204" pitchFamily="34" charset="0"/>
              <a:buChar char="•"/>
            </a:pPr>
            <a:r>
              <a:rPr lang="en-IN" b="1" dirty="0"/>
              <a:t>Training Process</a:t>
            </a:r>
            <a:r>
              <a:rPr lang="en-IN" dirty="0"/>
              <a:t>: The model learns from the </a:t>
            </a:r>
            <a:r>
              <a:rPr lang="en-IN" dirty="0" err="1"/>
              <a:t>labeled</a:t>
            </a:r>
            <a:r>
              <a:rPr lang="en-IN" dirty="0"/>
              <a:t> examples to minimize error.</a:t>
            </a:r>
          </a:p>
          <a:p>
            <a:pPr>
              <a:buFont typeface="Arial" panose="020B0604020202020204" pitchFamily="34" charset="0"/>
              <a:buChar char="•"/>
            </a:pPr>
            <a:r>
              <a:rPr lang="en-IN" b="1" dirty="0"/>
              <a:t>Evaluation</a:t>
            </a:r>
            <a:r>
              <a:rPr lang="en-IN" dirty="0"/>
              <a:t>: Performance is evaluated using metrics like accuracy, precision, recall, F1-score, etc.</a:t>
            </a:r>
          </a:p>
          <a:p>
            <a:r>
              <a:rPr lang="en-IN" b="1" dirty="0"/>
              <a:t>Common Algorithms:</a:t>
            </a:r>
            <a:endParaRPr lang="en-IN" dirty="0"/>
          </a:p>
          <a:p>
            <a:pPr>
              <a:buFont typeface="Arial" panose="020B0604020202020204" pitchFamily="34" charset="0"/>
              <a:buChar char="•"/>
            </a:pPr>
            <a:r>
              <a:rPr lang="en-IN" b="1" dirty="0"/>
              <a:t>Classification</a:t>
            </a:r>
            <a:r>
              <a:rPr lang="en-IN" dirty="0"/>
              <a:t>: Logistic Regression, Naive Bayes, Support Vector Machines (SVM), Decision Trees, Random Forests, Neural Networks.</a:t>
            </a:r>
          </a:p>
          <a:p>
            <a:pPr>
              <a:buFont typeface="Arial" panose="020B0604020202020204" pitchFamily="34" charset="0"/>
              <a:buChar char="•"/>
            </a:pPr>
            <a:r>
              <a:rPr lang="en-IN" b="1" dirty="0"/>
              <a:t>Regression</a:t>
            </a:r>
            <a:r>
              <a:rPr lang="en-IN" dirty="0"/>
              <a:t>: Linear Regression, Ridge Regression, Lasso Regression, Neural Networks.</a:t>
            </a:r>
          </a:p>
        </p:txBody>
      </p:sp>
      <p:sp>
        <p:nvSpPr>
          <p:cNvPr id="5" name="Rounded Rectangle 17"/>
          <p:cNvSpPr/>
          <p:nvPr/>
        </p:nvSpPr>
        <p:spPr>
          <a:xfrm>
            <a:off x="3646645" y="174444"/>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Supervised </a:t>
            </a:r>
            <a:r>
              <a:rPr lang="en-IN" sz="16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Vs</a:t>
            </a: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Unsupervised Approaches</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318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3" name="Rectangle 2"/>
          <p:cNvSpPr/>
          <p:nvPr/>
        </p:nvSpPr>
        <p:spPr>
          <a:xfrm>
            <a:off x="645042" y="934583"/>
            <a:ext cx="6096000" cy="4197559"/>
          </a:xfrm>
          <a:prstGeom prst="rect">
            <a:avLst/>
          </a:prstGeom>
        </p:spPr>
        <p:txBody>
          <a:bodyPr>
            <a:spAutoFit/>
          </a:bodyPr>
          <a:lstStyle/>
          <a:p>
            <a:pPr algn="just">
              <a:lnSpc>
                <a:spcPct val="150000"/>
              </a:lnSpc>
            </a:pPr>
            <a:r>
              <a:rPr lang="en-US" b="1" dirty="0">
                <a:latin typeface="Times New Roman" panose="02020603050405020304" pitchFamily="18" charset="0"/>
                <a:cs typeface="Times New Roman" panose="02020603050405020304" pitchFamily="18" charset="0"/>
              </a:rPr>
              <a:t>Unsupervised Learning</a:t>
            </a:r>
          </a:p>
          <a:p>
            <a:pPr algn="just">
              <a:lnSpc>
                <a:spcPct val="150000"/>
              </a:lnSpc>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Unsupervised learning involves training a model on unlabeled data, aiming to discover underlying patterns or structures without specific output guidance.</a:t>
            </a:r>
          </a:p>
          <a:p>
            <a:pPr algn="just">
              <a:lnSpc>
                <a:spcPct val="150000"/>
              </a:lnSpc>
            </a:pPr>
            <a:r>
              <a:rPr lang="en-US" b="1" dirty="0">
                <a:latin typeface="Times New Roman" panose="02020603050405020304" pitchFamily="18" charset="0"/>
                <a:cs typeface="Times New Roman" panose="02020603050405020304" pitchFamily="18" charset="0"/>
              </a:rPr>
              <a:t>Key Characteristics: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Unlabeled Data</a:t>
            </a:r>
            <a:r>
              <a:rPr lang="en-US" dirty="0">
                <a:latin typeface="Times New Roman" panose="02020603050405020304" pitchFamily="18" charset="0"/>
                <a:cs typeface="Times New Roman" panose="02020603050405020304" pitchFamily="18" charset="0"/>
              </a:rPr>
              <a:t>: Uses data without predefined labels.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Process</a:t>
            </a:r>
            <a:r>
              <a:rPr lang="en-US" dirty="0">
                <a:latin typeface="Times New Roman" panose="02020603050405020304" pitchFamily="18" charset="0"/>
                <a:cs typeface="Times New Roman" panose="02020603050405020304" pitchFamily="18" charset="0"/>
              </a:rPr>
              <a:t>: The model identifies patterns, clusters, or latent structures in the data.</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Often evaluated using metrics like silhouette score for clustering, or coherence for topic modeling.</a:t>
            </a:r>
          </a:p>
        </p:txBody>
      </p:sp>
      <p:sp>
        <p:nvSpPr>
          <p:cNvPr id="4" name="Rectangle 3"/>
          <p:cNvSpPr/>
          <p:nvPr/>
        </p:nvSpPr>
        <p:spPr>
          <a:xfrm>
            <a:off x="7006856" y="1446051"/>
            <a:ext cx="5103628" cy="2585323"/>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Common Algorithms:</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Clustering</a:t>
            </a:r>
            <a:r>
              <a:rPr lang="en-IN" dirty="0">
                <a:latin typeface="Times New Roman" panose="02020603050405020304" pitchFamily="18" charset="0"/>
                <a:cs typeface="Times New Roman" panose="02020603050405020304" pitchFamily="18" charset="0"/>
              </a:rPr>
              <a:t>: K-Means, Hierarchical Clustering, DBSCAN.</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Dimensionality Reduction</a:t>
            </a:r>
            <a:r>
              <a:rPr lang="en-IN" dirty="0">
                <a:latin typeface="Times New Roman" panose="02020603050405020304" pitchFamily="18" charset="0"/>
                <a:cs typeface="Times New Roman" panose="02020603050405020304" pitchFamily="18" charset="0"/>
              </a:rPr>
              <a:t>: PCA (Principal Component Analysis), t-SNE.</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Topic </a:t>
            </a:r>
            <a:r>
              <a:rPr lang="en-IN" b="1"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Latent </a:t>
            </a:r>
            <a:r>
              <a:rPr lang="en-IN" dirty="0" err="1">
                <a:latin typeface="Times New Roman" panose="02020603050405020304" pitchFamily="18" charset="0"/>
                <a:cs typeface="Times New Roman" panose="02020603050405020304" pitchFamily="18" charset="0"/>
              </a:rPr>
              <a:t>Dirichlet</a:t>
            </a:r>
            <a:r>
              <a:rPr lang="en-IN" dirty="0">
                <a:latin typeface="Times New Roman" panose="02020603050405020304" pitchFamily="18" charset="0"/>
                <a:cs typeface="Times New Roman" panose="02020603050405020304" pitchFamily="18" charset="0"/>
              </a:rPr>
              <a:t> Allocation (LDA).</a:t>
            </a:r>
          </a:p>
          <a:p>
            <a:pPr algn="just"/>
            <a:r>
              <a:rPr lang="en-IN" b="1" dirty="0">
                <a:latin typeface="Times New Roman" panose="02020603050405020304" pitchFamily="18" charset="0"/>
                <a:cs typeface="Times New Roman" panose="02020603050405020304" pitchFamily="18" charset="0"/>
              </a:rPr>
              <a:t>Example: K-Means Clustering for Sentiment Patterns</a:t>
            </a:r>
            <a:endParaRPr lang="en-IN"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646645" y="174444"/>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Supervised </a:t>
            </a:r>
            <a:r>
              <a:rPr lang="en-IN" sz="16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Vs</a:t>
            </a: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Unsupervised Approaches</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658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9</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186100480"/>
              </p:ext>
            </p:extLst>
          </p:nvPr>
        </p:nvGraphicFramePr>
        <p:xfrm>
          <a:off x="1394407" y="1567597"/>
          <a:ext cx="9058293" cy="3453560"/>
        </p:xfrm>
        <a:graphic>
          <a:graphicData uri="http://schemas.openxmlformats.org/drawingml/2006/table">
            <a:tbl>
              <a:tblPr/>
              <a:tblGrid>
                <a:gridCol w="3019431"/>
                <a:gridCol w="3019431"/>
                <a:gridCol w="3019431"/>
              </a:tblGrid>
              <a:tr h="344964">
                <a:tc>
                  <a:txBody>
                    <a:bodyPr/>
                    <a:lstStyle/>
                    <a:p>
                      <a:r>
                        <a:rPr lang="en-IN" sz="1700" dirty="0"/>
                        <a:t>Feature</a:t>
                      </a:r>
                    </a:p>
                  </a:txBody>
                  <a:tcPr marL="86241" marR="86241" marT="43120" marB="43120" anchor="ctr">
                    <a:lnL>
                      <a:noFill/>
                    </a:lnL>
                    <a:lnR>
                      <a:noFill/>
                    </a:lnR>
                    <a:lnT>
                      <a:noFill/>
                    </a:lnT>
                    <a:lnB>
                      <a:noFill/>
                    </a:lnB>
                  </a:tcPr>
                </a:tc>
                <a:tc>
                  <a:txBody>
                    <a:bodyPr/>
                    <a:lstStyle/>
                    <a:p>
                      <a:r>
                        <a:rPr lang="en-IN" sz="1700"/>
                        <a:t>Supervised Learning</a:t>
                      </a:r>
                    </a:p>
                  </a:txBody>
                  <a:tcPr marL="86241" marR="86241" marT="43120" marB="43120" anchor="ctr">
                    <a:lnL>
                      <a:noFill/>
                    </a:lnL>
                    <a:lnR>
                      <a:noFill/>
                    </a:lnR>
                    <a:lnT>
                      <a:noFill/>
                    </a:lnT>
                    <a:lnB>
                      <a:noFill/>
                    </a:lnB>
                  </a:tcPr>
                </a:tc>
                <a:tc>
                  <a:txBody>
                    <a:bodyPr/>
                    <a:lstStyle/>
                    <a:p>
                      <a:r>
                        <a:rPr lang="en-IN" sz="1700"/>
                        <a:t>Unsupervised Learning</a:t>
                      </a:r>
                    </a:p>
                  </a:txBody>
                  <a:tcPr marL="86241" marR="86241" marT="43120" marB="43120" anchor="ctr">
                    <a:lnL>
                      <a:noFill/>
                    </a:lnL>
                    <a:lnR>
                      <a:noFill/>
                    </a:lnR>
                    <a:lnT>
                      <a:noFill/>
                    </a:lnT>
                    <a:lnB>
                      <a:noFill/>
                    </a:lnB>
                  </a:tcPr>
                </a:tc>
              </a:tr>
              <a:tr h="344964">
                <a:tc>
                  <a:txBody>
                    <a:bodyPr/>
                    <a:lstStyle/>
                    <a:p>
                      <a:r>
                        <a:rPr lang="en-IN" sz="1700" b="1" dirty="0"/>
                        <a:t>Data Requirement</a:t>
                      </a:r>
                      <a:endParaRPr lang="en-IN" sz="1700" dirty="0"/>
                    </a:p>
                  </a:txBody>
                  <a:tcPr marL="86241" marR="86241" marT="43120" marB="43120" anchor="ctr">
                    <a:lnL>
                      <a:noFill/>
                    </a:lnL>
                    <a:lnR>
                      <a:noFill/>
                    </a:lnR>
                    <a:lnT>
                      <a:noFill/>
                    </a:lnT>
                    <a:lnB>
                      <a:noFill/>
                    </a:lnB>
                  </a:tcPr>
                </a:tc>
                <a:tc>
                  <a:txBody>
                    <a:bodyPr/>
                    <a:lstStyle/>
                    <a:p>
                      <a:r>
                        <a:rPr lang="en-IN" sz="1700"/>
                        <a:t>Labeled data</a:t>
                      </a:r>
                    </a:p>
                  </a:txBody>
                  <a:tcPr marL="86241" marR="86241" marT="43120" marB="43120" anchor="ctr">
                    <a:lnL>
                      <a:noFill/>
                    </a:lnL>
                    <a:lnR>
                      <a:noFill/>
                    </a:lnR>
                    <a:lnT>
                      <a:noFill/>
                    </a:lnT>
                    <a:lnB>
                      <a:noFill/>
                    </a:lnB>
                  </a:tcPr>
                </a:tc>
                <a:tc>
                  <a:txBody>
                    <a:bodyPr/>
                    <a:lstStyle/>
                    <a:p>
                      <a:r>
                        <a:rPr lang="en-IN" sz="1700"/>
                        <a:t>Unlabeled data</a:t>
                      </a:r>
                    </a:p>
                  </a:txBody>
                  <a:tcPr marL="86241" marR="86241" marT="43120" marB="43120" anchor="ctr">
                    <a:lnL>
                      <a:noFill/>
                    </a:lnL>
                    <a:lnR>
                      <a:noFill/>
                    </a:lnR>
                    <a:lnT>
                      <a:noFill/>
                    </a:lnT>
                    <a:lnB>
                      <a:noFill/>
                    </a:lnB>
                  </a:tcPr>
                </a:tc>
              </a:tr>
              <a:tr h="344964">
                <a:tc>
                  <a:txBody>
                    <a:bodyPr/>
                    <a:lstStyle/>
                    <a:p>
                      <a:r>
                        <a:rPr lang="en-IN" sz="1700" b="1"/>
                        <a:t>Goal</a:t>
                      </a:r>
                      <a:endParaRPr lang="en-IN" sz="1700"/>
                    </a:p>
                  </a:txBody>
                  <a:tcPr marL="86241" marR="86241" marT="43120" marB="43120" anchor="ctr">
                    <a:lnL>
                      <a:noFill/>
                    </a:lnL>
                    <a:lnR>
                      <a:noFill/>
                    </a:lnR>
                    <a:lnT>
                      <a:noFill/>
                    </a:lnT>
                    <a:lnB>
                      <a:noFill/>
                    </a:lnB>
                  </a:tcPr>
                </a:tc>
                <a:tc>
                  <a:txBody>
                    <a:bodyPr/>
                    <a:lstStyle/>
                    <a:p>
                      <a:r>
                        <a:rPr lang="en-IN" sz="1700"/>
                        <a:t>Predict known output</a:t>
                      </a:r>
                    </a:p>
                  </a:txBody>
                  <a:tcPr marL="86241" marR="86241" marT="43120" marB="43120" anchor="ctr">
                    <a:lnL>
                      <a:noFill/>
                    </a:lnL>
                    <a:lnR>
                      <a:noFill/>
                    </a:lnR>
                    <a:lnT>
                      <a:noFill/>
                    </a:lnT>
                    <a:lnB>
                      <a:noFill/>
                    </a:lnB>
                  </a:tcPr>
                </a:tc>
                <a:tc>
                  <a:txBody>
                    <a:bodyPr/>
                    <a:lstStyle/>
                    <a:p>
                      <a:r>
                        <a:rPr lang="en-IN" sz="1700"/>
                        <a:t>Discover hidden patterns</a:t>
                      </a:r>
                    </a:p>
                  </a:txBody>
                  <a:tcPr marL="86241" marR="86241" marT="43120" marB="43120" anchor="ctr">
                    <a:lnL>
                      <a:noFill/>
                    </a:lnL>
                    <a:lnR>
                      <a:noFill/>
                    </a:lnR>
                    <a:lnT>
                      <a:noFill/>
                    </a:lnT>
                    <a:lnB>
                      <a:noFill/>
                    </a:lnB>
                  </a:tcPr>
                </a:tc>
              </a:tr>
              <a:tr h="603687">
                <a:tc>
                  <a:txBody>
                    <a:bodyPr/>
                    <a:lstStyle/>
                    <a:p>
                      <a:r>
                        <a:rPr lang="en-IN" sz="1700" b="1"/>
                        <a:t>Common Algorithms</a:t>
                      </a:r>
                      <a:endParaRPr lang="en-IN" sz="1700"/>
                    </a:p>
                  </a:txBody>
                  <a:tcPr marL="86241" marR="86241" marT="43120" marB="43120" anchor="ctr">
                    <a:lnL>
                      <a:noFill/>
                    </a:lnL>
                    <a:lnR>
                      <a:noFill/>
                    </a:lnR>
                    <a:lnT>
                      <a:noFill/>
                    </a:lnT>
                    <a:lnB>
                      <a:noFill/>
                    </a:lnB>
                  </a:tcPr>
                </a:tc>
                <a:tc>
                  <a:txBody>
                    <a:bodyPr/>
                    <a:lstStyle/>
                    <a:p>
                      <a:r>
                        <a:rPr lang="en-US" sz="1700" dirty="0"/>
                        <a:t>Naive Bayes, SVM, Decision Trees, Neural Networks</a:t>
                      </a:r>
                    </a:p>
                  </a:txBody>
                  <a:tcPr marL="86241" marR="86241" marT="43120" marB="43120" anchor="ctr">
                    <a:lnL>
                      <a:noFill/>
                    </a:lnL>
                    <a:lnR>
                      <a:noFill/>
                    </a:lnR>
                    <a:lnT>
                      <a:noFill/>
                    </a:lnT>
                    <a:lnB>
                      <a:noFill/>
                    </a:lnB>
                  </a:tcPr>
                </a:tc>
                <a:tc>
                  <a:txBody>
                    <a:bodyPr/>
                    <a:lstStyle/>
                    <a:p>
                      <a:r>
                        <a:rPr lang="en-IN" sz="1700"/>
                        <a:t>K-Means, PCA, LDA</a:t>
                      </a:r>
                    </a:p>
                  </a:txBody>
                  <a:tcPr marL="86241" marR="86241" marT="43120" marB="43120" anchor="ctr">
                    <a:lnL>
                      <a:noFill/>
                    </a:lnL>
                    <a:lnR>
                      <a:noFill/>
                    </a:lnR>
                    <a:lnT>
                      <a:noFill/>
                    </a:lnT>
                    <a:lnB>
                      <a:noFill/>
                    </a:lnB>
                  </a:tcPr>
                </a:tc>
              </a:tr>
              <a:tr h="603687">
                <a:tc>
                  <a:txBody>
                    <a:bodyPr/>
                    <a:lstStyle/>
                    <a:p>
                      <a:r>
                        <a:rPr lang="en-IN" sz="1700" b="1"/>
                        <a:t>Applications</a:t>
                      </a:r>
                      <a:endParaRPr lang="en-IN" sz="1700"/>
                    </a:p>
                  </a:txBody>
                  <a:tcPr marL="86241" marR="86241" marT="43120" marB="43120" anchor="ctr">
                    <a:lnL>
                      <a:noFill/>
                    </a:lnL>
                    <a:lnR>
                      <a:noFill/>
                    </a:lnR>
                    <a:lnT>
                      <a:noFill/>
                    </a:lnT>
                    <a:lnB>
                      <a:noFill/>
                    </a:lnB>
                  </a:tcPr>
                </a:tc>
                <a:tc>
                  <a:txBody>
                    <a:bodyPr/>
                    <a:lstStyle/>
                    <a:p>
                      <a:r>
                        <a:rPr lang="en-IN" sz="1700"/>
                        <a:t>Classification, Regression, Sentiment Analysis</a:t>
                      </a:r>
                    </a:p>
                  </a:txBody>
                  <a:tcPr marL="86241" marR="86241" marT="43120" marB="43120" anchor="ctr">
                    <a:lnL>
                      <a:noFill/>
                    </a:lnL>
                    <a:lnR>
                      <a:noFill/>
                    </a:lnR>
                    <a:lnT>
                      <a:noFill/>
                    </a:lnT>
                    <a:lnB>
                      <a:noFill/>
                    </a:lnB>
                  </a:tcPr>
                </a:tc>
                <a:tc>
                  <a:txBody>
                    <a:bodyPr/>
                    <a:lstStyle/>
                    <a:p>
                      <a:r>
                        <a:rPr lang="en-US" sz="1700"/>
                        <a:t>Clustering, Anomaly Detection, Topic Modeling</a:t>
                      </a:r>
                    </a:p>
                  </a:txBody>
                  <a:tcPr marL="86241" marR="86241" marT="43120" marB="43120" anchor="ctr">
                    <a:lnL>
                      <a:noFill/>
                    </a:lnL>
                    <a:lnR>
                      <a:noFill/>
                    </a:lnR>
                    <a:lnT>
                      <a:noFill/>
                    </a:lnT>
                    <a:lnB>
                      <a:noFill/>
                    </a:lnB>
                  </a:tcPr>
                </a:tc>
              </a:tr>
              <a:tr h="603687">
                <a:tc>
                  <a:txBody>
                    <a:bodyPr/>
                    <a:lstStyle/>
                    <a:p>
                      <a:r>
                        <a:rPr lang="en-IN" sz="1700" b="1"/>
                        <a:t>Strengths</a:t>
                      </a:r>
                      <a:endParaRPr lang="en-IN" sz="1700"/>
                    </a:p>
                  </a:txBody>
                  <a:tcPr marL="86241" marR="86241" marT="43120" marB="43120" anchor="ctr">
                    <a:lnL>
                      <a:noFill/>
                    </a:lnL>
                    <a:lnR>
                      <a:noFill/>
                    </a:lnR>
                    <a:lnT>
                      <a:noFill/>
                    </a:lnT>
                    <a:lnB>
                      <a:noFill/>
                    </a:lnB>
                  </a:tcPr>
                </a:tc>
                <a:tc>
                  <a:txBody>
                    <a:bodyPr/>
                    <a:lstStyle/>
                    <a:p>
                      <a:r>
                        <a:rPr lang="en-IN" sz="1700"/>
                        <a:t>High accuracy, Predictable, Interpretable</a:t>
                      </a:r>
                    </a:p>
                  </a:txBody>
                  <a:tcPr marL="86241" marR="86241" marT="43120" marB="43120" anchor="ctr">
                    <a:lnL>
                      <a:noFill/>
                    </a:lnL>
                    <a:lnR>
                      <a:noFill/>
                    </a:lnR>
                    <a:lnT>
                      <a:noFill/>
                    </a:lnT>
                    <a:lnB>
                      <a:noFill/>
                    </a:lnB>
                  </a:tcPr>
                </a:tc>
                <a:tc>
                  <a:txBody>
                    <a:bodyPr/>
                    <a:lstStyle/>
                    <a:p>
                      <a:r>
                        <a:rPr lang="en-US" sz="1700"/>
                        <a:t>No need for labeled data, Reveals hidden patterns, Flexible</a:t>
                      </a:r>
                    </a:p>
                  </a:txBody>
                  <a:tcPr marL="86241" marR="86241" marT="43120" marB="43120" anchor="ctr">
                    <a:lnL>
                      <a:noFill/>
                    </a:lnL>
                    <a:lnR>
                      <a:noFill/>
                    </a:lnR>
                    <a:lnT>
                      <a:noFill/>
                    </a:lnT>
                    <a:lnB>
                      <a:noFill/>
                    </a:lnB>
                  </a:tcPr>
                </a:tc>
              </a:tr>
              <a:tr h="603687">
                <a:tc>
                  <a:txBody>
                    <a:bodyPr/>
                    <a:lstStyle/>
                    <a:p>
                      <a:r>
                        <a:rPr lang="en-IN" sz="1700" b="1"/>
                        <a:t>Weaknesses</a:t>
                      </a:r>
                      <a:endParaRPr lang="en-IN" sz="1700"/>
                    </a:p>
                  </a:txBody>
                  <a:tcPr marL="86241" marR="86241" marT="43120" marB="43120" anchor="ctr">
                    <a:lnL>
                      <a:noFill/>
                    </a:lnL>
                    <a:lnR>
                      <a:noFill/>
                    </a:lnR>
                    <a:lnT>
                      <a:noFill/>
                    </a:lnT>
                    <a:lnB>
                      <a:noFill/>
                    </a:lnB>
                  </a:tcPr>
                </a:tc>
                <a:tc>
                  <a:txBody>
                    <a:bodyPr/>
                    <a:lstStyle/>
                    <a:p>
                      <a:r>
                        <a:rPr lang="en-US" sz="1700"/>
                        <a:t>Needs large labeled datasets, Prone to overfitting</a:t>
                      </a:r>
                    </a:p>
                  </a:txBody>
                  <a:tcPr marL="86241" marR="86241" marT="43120" marB="43120" anchor="ctr">
                    <a:lnL>
                      <a:noFill/>
                    </a:lnL>
                    <a:lnR>
                      <a:noFill/>
                    </a:lnR>
                    <a:lnT>
                      <a:noFill/>
                    </a:lnT>
                    <a:lnB>
                      <a:noFill/>
                    </a:lnB>
                  </a:tcPr>
                </a:tc>
                <a:tc>
                  <a:txBody>
                    <a:bodyPr/>
                    <a:lstStyle/>
                    <a:p>
                      <a:r>
                        <a:rPr lang="en-US" sz="1700" dirty="0"/>
                        <a:t>Hard to interpret, Challenging to evaluate, Parameter-sensitive</a:t>
                      </a:r>
                    </a:p>
                  </a:txBody>
                  <a:tcPr marL="86241" marR="86241" marT="43120" marB="43120" anchor="ctr">
                    <a:lnL>
                      <a:noFill/>
                    </a:lnL>
                    <a:lnR>
                      <a:noFill/>
                    </a:lnR>
                    <a:lnT>
                      <a:noFill/>
                    </a:lnT>
                    <a:lnB>
                      <a:noFill/>
                    </a:lnB>
                  </a:tcPr>
                </a:tc>
              </a:tr>
            </a:tbl>
          </a:graphicData>
        </a:graphic>
      </p:graphicFrame>
      <p:sp>
        <p:nvSpPr>
          <p:cNvPr id="5" name="Rounded Rectangle 17"/>
          <p:cNvSpPr/>
          <p:nvPr/>
        </p:nvSpPr>
        <p:spPr>
          <a:xfrm>
            <a:off x="4050824" y="394758"/>
            <a:ext cx="308149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Comparison and Use Cases</a:t>
            </a:r>
            <a:endParaRPr lang="en-IN" sz="1600" dirty="0"/>
          </a:p>
        </p:txBody>
      </p:sp>
    </p:spTree>
    <p:extLst>
      <p:ext uri="{BB962C8B-B14F-4D97-AF65-F5344CB8AC3E}">
        <p14:creationId xmlns:p14="http://schemas.microsoft.com/office/powerpoint/2010/main" val="33523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736</TotalTime>
  <Words>1631</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BioRhyme ExtraBold</vt:lpstr>
      <vt:lpstr>Calibri</vt:lpstr>
      <vt:lpstr>Gill Sans MT</vt:lpstr>
      <vt:lpstr>Poppins</vt:lpstr>
      <vt:lpstr>Tahoma</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152</cp:revision>
  <dcterms:created xsi:type="dcterms:W3CDTF">2023-05-02T08:21:00Z</dcterms:created>
  <dcterms:modified xsi:type="dcterms:W3CDTF">2024-06-10T06:50:11Z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