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7"/>
  </p:notesMasterIdLst>
  <p:handoutMasterIdLst>
    <p:handoutMasterId r:id="rId18"/>
  </p:handoutMasterIdLst>
  <p:sldIdLst>
    <p:sldId id="256" r:id="rId2"/>
    <p:sldId id="349" r:id="rId3"/>
    <p:sldId id="377" r:id="rId4"/>
    <p:sldId id="393" r:id="rId5"/>
    <p:sldId id="378" r:id="rId6"/>
    <p:sldId id="394" r:id="rId7"/>
    <p:sldId id="387" r:id="rId8"/>
    <p:sldId id="388" r:id="rId9"/>
    <p:sldId id="389" r:id="rId10"/>
    <p:sldId id="390" r:id="rId11"/>
    <p:sldId id="391" r:id="rId12"/>
    <p:sldId id="392" r:id="rId13"/>
    <p:sldId id="375" r:id="rId14"/>
    <p:sldId id="303" r:id="rId15"/>
    <p:sldId id="37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2" userDrawn="1">
          <p15:clr>
            <a:srgbClr val="A4A3A4"/>
          </p15:clr>
        </p15:guide>
        <p15:guide id="2" pos="38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p:scale>
          <a:sx n="72" d="100"/>
          <a:sy n="72" d="100"/>
        </p:scale>
        <p:origin x="456" y="36"/>
      </p:cViewPr>
      <p:guideLst>
        <p:guide orient="horz" pos="2192"/>
        <p:guide pos="3835"/>
      </p:guideLst>
    </p:cSldViewPr>
  </p:slideViewPr>
  <p:notesTextViewPr>
    <p:cViewPr>
      <p:scale>
        <a:sx n="1" d="1"/>
        <a:sy n="1" d="1"/>
      </p:scale>
      <p:origin x="0" y="0"/>
    </p:cViewPr>
  </p:notesTextViewPr>
  <p:sorterViewPr>
    <p:cViewPr>
      <p:scale>
        <a:sx n="100" d="100"/>
        <a:sy n="100" d="100"/>
      </p:scale>
      <p:origin x="0" y="-3413"/>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75D750-AD1D-4C03-A026-1768137CC901}" type="datetimeFigureOut">
              <a:rPr lang="en-IN" smtClean="0"/>
              <a:t>11-06-2024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4566E6-FD90-4AE7-9488-620D46A968BE}" type="slidenum">
              <a:rPr lang="en-IN" smtClean="0"/>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26BB4A-8EA9-40D4-95BF-21E04B247614}" type="datetimeFigureOut">
              <a:rPr lang="en-IN" smtClean="0"/>
              <a:t>11-06-2024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3BDDA1-7BB7-447A-97DE-AE5425C8F2AD}" type="slidenum">
              <a:rPr lang="en-IN" smtClean="0"/>
              <a:t>‹#›</a:t>
            </a:fld>
            <a:endParaRPr lang="en-IN"/>
          </a:p>
        </p:txBody>
      </p:sp>
    </p:spTree>
    <p:extLst>
      <p:ext uri="{BB962C8B-B14F-4D97-AF65-F5344CB8AC3E}">
        <p14:creationId xmlns:p14="http://schemas.microsoft.com/office/powerpoint/2010/main" val="99979609"/>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CBABCCC1-BF11-4F37-963E-1BCD5B23FD72}"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48"/>
        <p:cNvGrpSpPr/>
        <p:nvPr/>
      </p:nvGrpSpPr>
      <p:grpSpPr>
        <a:xfrm>
          <a:off x="0" y="0"/>
          <a:ext cx="0" cy="0"/>
          <a:chOff x="0" y="0"/>
          <a:chExt cx="0" cy="0"/>
        </a:xfrm>
      </p:grpSpPr>
      <p:sp>
        <p:nvSpPr>
          <p:cNvPr id="49" name="Google Shape;49;p47"/>
          <p:cNvSpPr>
            <a:spLocks noGrp="1"/>
          </p:cNvSpPr>
          <p:nvPr>
            <p:ph type="pic" idx="2"/>
          </p:nvPr>
        </p:nvSpPr>
        <p:spPr>
          <a:xfrm>
            <a:off x="0" y="0"/>
            <a:ext cx="5467350" cy="598798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&lt;COURSE TITLE&gt;, &lt;TOPIC NAME&gt;</a:t>
            </a:r>
            <a:endParaRPr lang="en-IN" dirty="0"/>
          </a:p>
        </p:txBody>
      </p:sp>
      <p:sp>
        <p:nvSpPr>
          <p:cNvPr id="9" name="Slide Number Placeholder 8"/>
          <p:cNvSpPr>
            <a:spLocks noGrp="1"/>
          </p:cNvSpPr>
          <p:nvPr>
            <p:ph type="sldNum" sz="quarter" idx="12"/>
          </p:nvPr>
        </p:nvSpPr>
        <p:spPr/>
        <p:txBody>
          <a:bodyPr/>
          <a:lstStyle/>
          <a:p>
            <a:fld id="{CBABCCC1-BF11-4F37-963E-1BCD5B23FD72}"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&lt;COURSE TITLE&gt;, &lt;TOPIC NAME&gt;</a:t>
            </a:r>
            <a:endParaRPr lang="en-IN" dirty="0"/>
          </a:p>
        </p:txBody>
      </p:sp>
      <p:sp>
        <p:nvSpPr>
          <p:cNvPr id="5" name="Slide Number Placeholder 4"/>
          <p:cNvSpPr>
            <a:spLocks noGrp="1"/>
          </p:cNvSpPr>
          <p:nvPr>
            <p:ph type="sldNum" sz="quarter" idx="12"/>
          </p:nvPr>
        </p:nvSpPr>
        <p:spPr/>
        <p:txBody>
          <a:bodyPr/>
          <a:lstStyle/>
          <a:p>
            <a:fld id="{CBABCCC1-BF11-4F37-963E-1BCD5B23FD72}"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&lt;COURSE TITLE&gt;, &lt;TOPIC NAME&gt;</a:t>
            </a:r>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9" y="379083"/>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&lt;COURSE TITLE&gt;, &lt;TOPIC NAME&gt;</a:t>
            </a:r>
            <a:endParaRPr lang="en-IN" dirty="0"/>
          </a:p>
        </p:txBody>
      </p:sp>
      <p:sp>
        <p:nvSpPr>
          <p:cNvPr id="6" name="Slide Number Placeholder 5"/>
          <p:cNvSpPr>
            <a:spLocks noGrp="1"/>
          </p:cNvSpPr>
          <p:nvPr>
            <p:ph type="sldNum" sz="quarter" idx="4"/>
          </p:nvPr>
        </p:nvSpPr>
        <p:spPr>
          <a:xfrm>
            <a:off x="5690490" y="6291139"/>
            <a:ext cx="811019" cy="503578"/>
          </a:xfrm>
          <a:prstGeom prst="rect">
            <a:avLst/>
          </a:prstGeom>
        </p:spPr>
        <p:txBody>
          <a:bodyPr vert="horz" lIns="91440" tIns="45720" rIns="91440" bIns="45720" rtlCol="0" anchor="t"/>
          <a:lstStyle>
            <a:lvl1pPr algn="ctr">
              <a:defRPr sz="2200">
                <a:solidFill>
                  <a:schemeClr val="accent1"/>
                </a:solidFill>
              </a:defRPr>
            </a:lvl1pPr>
          </a:lstStyle>
          <a:p>
            <a:fld id="{CBABCCC1-BF11-4F37-963E-1BCD5B23FD72}" type="slidenum">
              <a:rPr lang="en-IN" smtClean="0"/>
              <a:t>‹#›</a:t>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with medium confidence"/>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7444" y="32699"/>
            <a:ext cx="1218935" cy="500985"/>
          </a:xfrm>
          <a:prstGeom prst="rect">
            <a:avLst/>
          </a:prstGeom>
        </p:spPr>
      </p:pic>
      <p:pic>
        <p:nvPicPr>
          <p:cNvPr id="12" name="Picture 11"/>
          <p:cNvPicPr>
            <a:picLocks noChangeAspect="1"/>
          </p:cNvPicPr>
          <p:nvPr userDrawn="1"/>
        </p:nvPicPr>
        <p:blipFill rotWithShape="1">
          <a:blip r:embed="rId15" cstate="print">
            <a:extLst>
              <a:ext uri="{28A0092B-C50C-407E-A947-70E740481C1C}">
                <a14:useLocalDpi xmlns:a14="http://schemas.microsoft.com/office/drawing/2010/main" val="0"/>
              </a:ext>
            </a:extLst>
          </a:blip>
          <a:srcRect l="4360" t="18054" b="50110"/>
          <a:stretch>
            <a:fillRect/>
          </a:stretch>
        </p:blipFill>
        <p:spPr>
          <a:xfrm>
            <a:off x="1451579" y="6373097"/>
            <a:ext cx="2912198" cy="351077"/>
          </a:xfrm>
          <a:prstGeom prst="rect">
            <a:avLst/>
          </a:prstGeom>
        </p:spPr>
      </p:pic>
      <p:pic>
        <p:nvPicPr>
          <p:cNvPr id="14" name="Picture 13" descr="Text&#10;&#10;Description automatically generated with medium confidence"/>
          <p:cNvPicPr>
            <a:picLocks noChangeAspect="1"/>
          </p:cNvPicPr>
          <p:nvPr userDrawn="1"/>
        </p:nvPicPr>
        <p:blipFill rotWithShape="1">
          <a:blip r:embed="rId16" cstate="print">
            <a:extLst>
              <a:ext uri="{28A0092B-C50C-407E-A947-70E740481C1C}">
                <a14:useLocalDpi xmlns:a14="http://schemas.microsoft.com/office/drawing/2010/main" val="0"/>
              </a:ext>
            </a:extLst>
          </a:blip>
          <a:srcRect t="53957" r="20929" b="13232"/>
          <a:stretch>
            <a:fillRect/>
          </a:stretch>
        </p:blipFill>
        <p:spPr>
          <a:xfrm>
            <a:off x="8825503" y="6373097"/>
            <a:ext cx="2229351" cy="33502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mdpi.com/journal/applsci/special_issues/Sentiment_Social_Media" TargetMode="External"/><Relationship Id="rId2" Type="http://schemas.openxmlformats.org/officeDocument/2006/relationships/hyperlink" Target="https://link.springer.com/book/10.1007/978-3-031-02145-9" TargetMode="External"/><Relationship Id="rId1" Type="http://schemas.openxmlformats.org/officeDocument/2006/relationships/slideLayout" Target="../slideLayouts/slideLayout2.xml"/><Relationship Id="rId4" Type="http://schemas.openxmlformats.org/officeDocument/2006/relationships/hyperlink" Target="https://nlp.stanford.edu/sentiment"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7.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76;p16"/>
          <p:cNvSpPr txBox="1"/>
          <p:nvPr/>
        </p:nvSpPr>
        <p:spPr>
          <a:xfrm>
            <a:off x="331304" y="1678685"/>
            <a:ext cx="10668910" cy="2616060"/>
          </a:xfrm>
          <a:prstGeom prst="rect">
            <a:avLst/>
          </a:prstGeom>
          <a:noFill/>
          <a:ln>
            <a:noFill/>
          </a:ln>
        </p:spPr>
        <p:txBody>
          <a:bodyPr spcFirstLastPara="1" wrap="square" lIns="91425" tIns="45700" rIns="91425" bIns="45700" anchor="t" anchorCtr="0">
            <a:spAutoFit/>
          </a:bodyPr>
          <a:lstStyle/>
          <a:p>
            <a:pPr marR="0" lvl="0" indent="0" algn="ctr">
              <a:spcBef>
                <a:spcPts val="0"/>
              </a:spcBef>
              <a:spcAft>
                <a:spcPts val="0"/>
              </a:spcAft>
              <a:buNone/>
            </a:pPr>
            <a:r>
              <a:rPr lang="en-US" sz="2800" b="1" cap="all" dirty="0">
                <a:solidFill>
                  <a:srgbClr val="C00000"/>
                </a:solidFill>
                <a:cs typeface="Poppins" panose="00000500000000000000" pitchFamily="2" charset="0"/>
                <a:sym typeface="BioRhyme ExtraBold"/>
              </a:rPr>
              <a:t>COURSE NAME: OPINION MINING &amp; </a:t>
            </a:r>
            <a:r>
              <a:rPr lang="en-US" sz="2800" b="1" cap="all" dirty="0" err="1">
                <a:solidFill>
                  <a:srgbClr val="C00000"/>
                </a:solidFill>
                <a:cs typeface="Poppins" panose="00000500000000000000" pitchFamily="2" charset="0"/>
                <a:sym typeface="BioRhyme ExtraBold"/>
              </a:rPr>
              <a:t>RECOMMENDeR</a:t>
            </a:r>
            <a:r>
              <a:rPr lang="en-US" sz="2800" b="1" cap="all" dirty="0">
                <a:solidFill>
                  <a:srgbClr val="C00000"/>
                </a:solidFill>
                <a:cs typeface="Poppins" panose="00000500000000000000" pitchFamily="2" charset="0"/>
                <a:sym typeface="BioRhyme ExtraBold"/>
              </a:rPr>
              <a:t> SYSTEMS</a:t>
            </a:r>
          </a:p>
          <a:p>
            <a:pPr marR="0" lvl="0" indent="0" algn="ctr">
              <a:spcBef>
                <a:spcPts val="0"/>
              </a:spcBef>
              <a:spcAft>
                <a:spcPts val="0"/>
              </a:spcAft>
              <a:buNone/>
            </a:pPr>
            <a:r>
              <a:rPr lang="en-US" sz="2800" b="1" cap="all" dirty="0">
                <a:solidFill>
                  <a:srgbClr val="C00000"/>
                </a:solidFill>
                <a:cs typeface="Poppins" panose="00000500000000000000" pitchFamily="2" charset="0"/>
                <a:sym typeface="BioRhyme ExtraBold"/>
              </a:rPr>
              <a:t>COURSE CODE: </a:t>
            </a:r>
            <a:r>
              <a:rPr lang="en-IN" sz="2800" b="1" i="0" dirty="0">
                <a:solidFill>
                  <a:srgbClr val="FF0000"/>
                </a:solidFill>
                <a:effectLst/>
                <a:latin typeface="Arial" panose="020B0604020202020204" pitchFamily="34" charset="0"/>
              </a:rPr>
              <a:t>22SDM3202R</a:t>
            </a:r>
          </a:p>
          <a:p>
            <a:pPr marR="0" lvl="0" indent="0" algn="ctr">
              <a:spcBef>
                <a:spcPts val="0"/>
              </a:spcBef>
              <a:spcAft>
                <a:spcPts val="0"/>
              </a:spcAft>
              <a:buNone/>
            </a:pPr>
            <a:endParaRPr lang="en-US" sz="2800" b="1" dirty="0">
              <a:solidFill>
                <a:schemeClr val="bg1">
                  <a:lumMod val="50000"/>
                </a:schemeClr>
              </a:solidFill>
              <a:ea typeface="BioRhyme ExtraBold"/>
              <a:cs typeface="Poppins" panose="00000500000000000000" pitchFamily="2" charset="0"/>
              <a:sym typeface="BioRhyme ExtraBold"/>
            </a:endParaRPr>
          </a:p>
          <a:p>
            <a:pPr marR="0" lvl="0" indent="0" algn="ctr">
              <a:spcBef>
                <a:spcPts val="0"/>
              </a:spcBef>
              <a:spcAft>
                <a:spcPts val="0"/>
              </a:spcAft>
              <a:buNone/>
            </a:pPr>
            <a:r>
              <a:rPr lang="en-US" sz="2800" b="1" dirty="0">
                <a:solidFill>
                  <a:schemeClr val="bg1">
                    <a:lumMod val="50000"/>
                  </a:schemeClr>
                </a:solidFill>
                <a:ea typeface="BioRhyme ExtraBold"/>
                <a:cs typeface="Poppins" panose="00000500000000000000" pitchFamily="2" charset="0"/>
                <a:sym typeface="BioRhyme ExtraBold"/>
              </a:rPr>
              <a:t>TOPIC :</a:t>
            </a:r>
          </a:p>
          <a:p>
            <a:pPr marR="0" lvl="0" indent="0" algn="ctr">
              <a:spcBef>
                <a:spcPts val="0"/>
              </a:spcBef>
              <a:spcAft>
                <a:spcPts val="0"/>
              </a:spcAft>
              <a:buNone/>
            </a:pPr>
            <a:r>
              <a:rPr lang="en-US" sz="2400" b="1" dirty="0">
                <a:solidFill>
                  <a:srgbClr val="C00000"/>
                </a:solidFill>
                <a:latin typeface="Times New Roman" panose="02020603050405020304" pitchFamily="18" charset="0"/>
                <a:ea typeface="BioRhyme ExtraBold"/>
                <a:cs typeface="Times New Roman" panose="02020603050405020304" pitchFamily="18" charset="0"/>
                <a:sym typeface="BioRhyme ExtraBold"/>
              </a:rPr>
              <a:t>INTRODUCTION </a:t>
            </a:r>
            <a:r>
              <a:rPr lang="en-US" sz="2400" b="1" dirty="0" smtClean="0">
                <a:solidFill>
                  <a:srgbClr val="C00000"/>
                </a:solidFill>
                <a:latin typeface="Times New Roman" panose="02020603050405020304" pitchFamily="18" charset="0"/>
                <a:ea typeface="BioRhyme ExtraBold"/>
                <a:cs typeface="Times New Roman" panose="02020603050405020304" pitchFamily="18" charset="0"/>
                <a:sym typeface="BioRhyme ExtraBold"/>
              </a:rPr>
              <a:t>TO </a:t>
            </a:r>
            <a:r>
              <a:rPr lang="en-IN" sz="2400" b="1" dirty="0" smtClean="0">
                <a:solidFill>
                  <a:srgbClr val="C00000"/>
                </a:solidFill>
                <a:latin typeface="Times New Roman" panose="02020603050405020304" pitchFamily="18" charset="0"/>
                <a:cs typeface="Times New Roman" panose="02020603050405020304" pitchFamily="18" charset="0"/>
                <a:sym typeface="BioRhyme ExtraBold"/>
              </a:rPr>
              <a:t>TEST SET LIKELIHOOD</a:t>
            </a:r>
            <a:endParaRPr lang="en-US" sz="2400" b="1" dirty="0">
              <a:solidFill>
                <a:srgbClr val="C00000"/>
              </a:solidFill>
              <a:latin typeface="Times New Roman" panose="02020603050405020304" pitchFamily="18" charset="0"/>
              <a:ea typeface="BioRhyme ExtraBold"/>
              <a:cs typeface="Times New Roman" panose="02020603050405020304" pitchFamily="18" charset="0"/>
              <a:sym typeface="BioRhyme ExtraBold"/>
            </a:endParaRPr>
          </a:p>
        </p:txBody>
      </p:sp>
      <p:sp>
        <p:nvSpPr>
          <p:cNvPr id="5" name="Google Shape;475;p16"/>
          <p:cNvSpPr txBox="1"/>
          <p:nvPr/>
        </p:nvSpPr>
        <p:spPr>
          <a:xfrm>
            <a:off x="3521611" y="772055"/>
            <a:ext cx="5585813" cy="707846"/>
          </a:xfrm>
          <a:prstGeom prst="rect">
            <a:avLst/>
          </a:prstGeom>
          <a:noFill/>
          <a:ln>
            <a:noFill/>
          </a:ln>
          <a:effectLst/>
        </p:spPr>
        <p:txBody>
          <a:bodyPr spcFirstLastPara="1" wrap="square" lIns="91425" tIns="45700" rIns="91425" bIns="45700" anchor="t" anchorCtr="0">
            <a:spAutoFit/>
          </a:bodyPr>
          <a:lstStyle/>
          <a:p>
            <a:pPr algn="ctr"/>
            <a:r>
              <a:rPr lang="en-US" sz="4000" dirty="0">
                <a:solidFill>
                  <a:srgbClr val="C00000"/>
                </a:solidFill>
                <a:cs typeface="Poppins" pitchFamily="2" charset="77"/>
              </a:rPr>
              <a:t>Department of </a:t>
            </a:r>
            <a:r>
              <a:rPr lang="en-US" sz="4000" dirty="0" smtClean="0">
                <a:solidFill>
                  <a:srgbClr val="C00000"/>
                </a:solidFill>
                <a:cs typeface="Poppins" pitchFamily="2" charset="77"/>
              </a:rPr>
              <a:t>AI&amp;DS</a:t>
            </a:r>
            <a:endParaRPr lang="en-US" sz="4000" dirty="0">
              <a:solidFill>
                <a:srgbClr val="C00000"/>
              </a:solidFill>
              <a:cs typeface="Poppins" pitchFamily="2" charset="77"/>
            </a:endParaRPr>
          </a:p>
        </p:txBody>
      </p:sp>
      <p:sp>
        <p:nvSpPr>
          <p:cNvPr id="6" name="Google Shape;502;p17"/>
          <p:cNvSpPr/>
          <p:nvPr/>
        </p:nvSpPr>
        <p:spPr>
          <a:xfrm>
            <a:off x="8774429" y="5148471"/>
            <a:ext cx="2235116" cy="453054"/>
          </a:xfrm>
          <a:prstGeom prst="roundRect">
            <a:avLst>
              <a:gd name="adj" fmla="val 35613"/>
            </a:avLst>
          </a:prstGeom>
          <a:solidFill>
            <a:srgbClr val="C00000"/>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lt1"/>
                </a:solidFill>
                <a:ea typeface="Calibri" panose="020F0502020204030204"/>
                <a:cs typeface="Poppins" panose="00000500000000000000" pitchFamily="2" charset="0"/>
                <a:sym typeface="Calibri" panose="020F0502020204030204"/>
              </a:rPr>
              <a:t>Session - </a:t>
            </a:r>
            <a:r>
              <a:rPr lang="en-US" sz="2400" dirty="0" smtClean="0">
                <a:solidFill>
                  <a:schemeClr val="lt1"/>
                </a:solidFill>
                <a:ea typeface="Calibri" panose="020F0502020204030204"/>
                <a:cs typeface="Poppins" panose="00000500000000000000" pitchFamily="2" charset="0"/>
                <a:sym typeface="Calibri" panose="020F0502020204030204"/>
              </a:rPr>
              <a:t>0</a:t>
            </a:r>
            <a:r>
              <a:rPr lang="en-IN" sz="2400" dirty="0">
                <a:solidFill>
                  <a:schemeClr val="lt1"/>
                </a:solidFill>
                <a:ea typeface="Calibri" panose="020F0502020204030204"/>
                <a:cs typeface="Poppins" panose="00000500000000000000" pitchFamily="2" charset="0"/>
                <a:sym typeface="Calibri" panose="020F0502020204030204"/>
              </a:rPr>
              <a:t>5</a:t>
            </a:r>
            <a:endParaRPr lang="en-IN" altLang="en-US" sz="2400" dirty="0">
              <a:solidFill>
                <a:schemeClr val="lt1"/>
              </a:solidFill>
              <a:ea typeface="Calibri" panose="020F0502020204030204"/>
              <a:cs typeface="Poppins" panose="00000500000000000000" pitchFamily="2" charset="0"/>
              <a:sym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BABCCC1-BF11-4F37-963E-1BCD5B23FD72}" type="slidenum">
              <a:rPr lang="en-IN" smtClean="0"/>
              <a:t>10</a:t>
            </a:fld>
            <a:endParaRPr lang="en-IN"/>
          </a:p>
        </p:txBody>
      </p:sp>
      <p:sp>
        <p:nvSpPr>
          <p:cNvPr id="3" name="Rectangle 2"/>
          <p:cNvSpPr/>
          <p:nvPr/>
        </p:nvSpPr>
        <p:spPr>
          <a:xfrm>
            <a:off x="1511807" y="1123801"/>
            <a:ext cx="9168384" cy="4198522"/>
          </a:xfrm>
          <a:prstGeom prst="rect">
            <a:avLst/>
          </a:prstGeom>
        </p:spPr>
        <p:txBody>
          <a:bodyPr wrap="square">
            <a:spAutoFit/>
          </a:bodyPr>
          <a:lstStyle/>
          <a:p>
            <a:pPr algn="just">
              <a:lnSpc>
                <a:spcPct val="150000"/>
              </a:lnSpc>
              <a:buFont typeface="+mj-lt"/>
              <a:buAutoNum type="arabicPeriod"/>
            </a:pPr>
            <a:endParaRPr lang="en-US" dirty="0"/>
          </a:p>
          <a:p>
            <a:pPr algn="just">
              <a:lnSpc>
                <a:spcPct val="150000"/>
              </a:lnSpc>
              <a:buFont typeface="+mj-lt"/>
              <a:buAutoNum type="arabicPeriod"/>
            </a:pPr>
            <a:r>
              <a:rPr lang="en-US" b="1" dirty="0"/>
              <a:t>Aspect-based Sentiment Analysis with LDA</a:t>
            </a:r>
            <a:r>
              <a:rPr lang="en-US" dirty="0"/>
              <a:t>: Extend traditional LDA to jointly model aspects and sentiment. This involves identifying aspects and sentiment polarity simultaneously, allowing for a more integrated analysis of opinions.</a:t>
            </a:r>
          </a:p>
          <a:p>
            <a:pPr algn="just">
              <a:lnSpc>
                <a:spcPct val="150000"/>
              </a:lnSpc>
              <a:buFont typeface="+mj-lt"/>
              <a:buAutoNum type="arabicPeriod"/>
            </a:pPr>
            <a:r>
              <a:rPr lang="en-US" b="1" dirty="0"/>
              <a:t>Hierarchical LDA (H-LDA)</a:t>
            </a:r>
            <a:r>
              <a:rPr lang="en-US" dirty="0"/>
              <a:t>: Model hierarchical relationships between aspects. This can capture the hierarchical structure of topics in the text data, enabling a more nuanced understanding of relationships between different aspects.</a:t>
            </a:r>
          </a:p>
          <a:p>
            <a:pPr algn="just">
              <a:lnSpc>
                <a:spcPct val="150000"/>
              </a:lnSpc>
              <a:buFont typeface="+mj-lt"/>
              <a:buAutoNum type="arabicPeriod"/>
            </a:pPr>
            <a:r>
              <a:rPr lang="en-US" b="1" dirty="0"/>
              <a:t>Multi-modal LDA</a:t>
            </a:r>
            <a:r>
              <a:rPr lang="en-US" dirty="0"/>
              <a:t>: Extend LDA to handle multi-modal data, such as text combined with images or user ratings. This allows for a more comprehensive analysis of opinions expressed across different modalities.</a:t>
            </a:r>
          </a:p>
        </p:txBody>
      </p:sp>
    </p:spTree>
    <p:extLst>
      <p:ext uri="{BB962C8B-B14F-4D97-AF65-F5344CB8AC3E}">
        <p14:creationId xmlns:p14="http://schemas.microsoft.com/office/powerpoint/2010/main" val="196343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BABCCC1-BF11-4F37-963E-1BCD5B23FD72}" type="slidenum">
              <a:rPr lang="en-IN" smtClean="0"/>
              <a:t>11</a:t>
            </a:fld>
            <a:endParaRPr lang="en-IN"/>
          </a:p>
        </p:txBody>
      </p:sp>
      <p:sp>
        <p:nvSpPr>
          <p:cNvPr id="3" name="Rectangle 2"/>
          <p:cNvSpPr/>
          <p:nvPr/>
        </p:nvSpPr>
        <p:spPr>
          <a:xfrm>
            <a:off x="405509" y="992540"/>
            <a:ext cx="6096000" cy="3367525"/>
          </a:xfrm>
          <a:prstGeom prst="rect">
            <a:avLst/>
          </a:prstGeom>
        </p:spPr>
        <p:txBody>
          <a:bodyPr>
            <a:spAutoFit/>
          </a:bodyPr>
          <a:lstStyle/>
          <a:p>
            <a:pPr algn="just">
              <a:lnSpc>
                <a:spcPct val="150000"/>
              </a:lnSpc>
            </a:pPr>
            <a:r>
              <a:rPr lang="en-US" dirty="0" smtClean="0"/>
              <a:t>Evaluation </a:t>
            </a:r>
            <a:r>
              <a:rPr lang="en-US" dirty="0"/>
              <a:t>of aspect-based opinion mining systems based on LDA models involves assessing the quality of aspect identification, opinion extraction, and sentiment analysis. This can be done using metrics such as precision, recall, F1-score, and accuracy for aspect extraction and sentiment classification tasks. Additionally, human judgment and qualitative analysis may be used to validate the relevance and coherence of identified aspects and opinions.</a:t>
            </a:r>
          </a:p>
        </p:txBody>
      </p:sp>
      <p:sp>
        <p:nvSpPr>
          <p:cNvPr id="4" name="Rounded Rectangle 17"/>
          <p:cNvSpPr/>
          <p:nvPr/>
        </p:nvSpPr>
        <p:spPr>
          <a:xfrm>
            <a:off x="3017520" y="486744"/>
            <a:ext cx="3346704"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b="1" dirty="0" smtClean="0"/>
              <a:t>Evaluation and Validation</a:t>
            </a:r>
            <a:endParaRPr lang="en-US" b="1" dirty="0"/>
          </a:p>
        </p:txBody>
      </p:sp>
      <p:pic>
        <p:nvPicPr>
          <p:cNvPr id="5" name="Picture 4"/>
          <p:cNvPicPr>
            <a:picLocks noChangeAspect="1"/>
          </p:cNvPicPr>
          <p:nvPr/>
        </p:nvPicPr>
        <p:blipFill rotWithShape="1">
          <a:blip r:embed="rId2"/>
          <a:srcRect l="4336" t="23007" r="34511" b="10574"/>
          <a:stretch/>
        </p:blipFill>
        <p:spPr>
          <a:xfrm>
            <a:off x="6501509" y="992540"/>
            <a:ext cx="5534844" cy="3381470"/>
          </a:xfrm>
          <a:prstGeom prst="rect">
            <a:avLst/>
          </a:prstGeom>
        </p:spPr>
      </p:pic>
    </p:spTree>
    <p:extLst>
      <p:ext uri="{BB962C8B-B14F-4D97-AF65-F5344CB8AC3E}">
        <p14:creationId xmlns:p14="http://schemas.microsoft.com/office/powerpoint/2010/main" val="1469894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BABCCC1-BF11-4F37-963E-1BCD5B23FD72}" type="slidenum">
              <a:rPr lang="en-IN" smtClean="0"/>
              <a:t>12</a:t>
            </a:fld>
            <a:endParaRPr lang="en-IN"/>
          </a:p>
        </p:txBody>
      </p:sp>
      <p:sp>
        <p:nvSpPr>
          <p:cNvPr id="3" name="Rectangle 2"/>
          <p:cNvSpPr/>
          <p:nvPr/>
        </p:nvSpPr>
        <p:spPr>
          <a:xfrm>
            <a:off x="2642490" y="911043"/>
            <a:ext cx="6096000" cy="3367525"/>
          </a:xfrm>
          <a:prstGeom prst="rect">
            <a:avLst/>
          </a:prstGeom>
        </p:spPr>
        <p:txBody>
          <a:bodyPr>
            <a:spAutoFit/>
          </a:bodyPr>
          <a:lstStyle/>
          <a:p>
            <a:pPr algn="just">
              <a:lnSpc>
                <a:spcPct val="150000"/>
              </a:lnSpc>
            </a:pPr>
            <a:r>
              <a:rPr lang="en-US" dirty="0" smtClean="0"/>
              <a:t>LDA </a:t>
            </a:r>
            <a:r>
              <a:rPr lang="en-US" dirty="0"/>
              <a:t>and its variants provide powerful tools for aspect-based opinion mining by automatically identifying latent topics (aspects) from text data and extracting opinions associated with these aspects. By leveraging LDA models and their extensions, researchers and practitioners can gain valuable insights into the opinions expressed in large collections of textual data, enabling more informed decision-making and understanding of user preferences.</a:t>
            </a:r>
          </a:p>
        </p:txBody>
      </p:sp>
      <p:sp>
        <p:nvSpPr>
          <p:cNvPr id="4" name="Rounded Rectangle 17"/>
          <p:cNvSpPr/>
          <p:nvPr/>
        </p:nvSpPr>
        <p:spPr>
          <a:xfrm>
            <a:off x="3017520" y="486744"/>
            <a:ext cx="2313432"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b="1" dirty="0"/>
              <a:t>Conclusion</a:t>
            </a:r>
            <a:endParaRPr lang="en-US" b="1" dirty="0"/>
          </a:p>
        </p:txBody>
      </p:sp>
    </p:spTree>
    <p:extLst>
      <p:ext uri="{BB962C8B-B14F-4D97-AF65-F5344CB8AC3E}">
        <p14:creationId xmlns:p14="http://schemas.microsoft.com/office/powerpoint/2010/main" val="3028871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p:cNvSpPr/>
          <p:nvPr/>
        </p:nvSpPr>
        <p:spPr>
          <a:xfrm>
            <a:off x="3390636" y="94783"/>
            <a:ext cx="5410728"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TERMINAL QUESTIONS</a:t>
            </a:r>
          </a:p>
        </p:txBody>
      </p:sp>
      <p:sp>
        <p:nvSpPr>
          <p:cNvPr id="3" name="Rectangle 2"/>
          <p:cNvSpPr>
            <a:spLocks noChangeArrowheads="1"/>
          </p:cNvSpPr>
          <p:nvPr/>
        </p:nvSpPr>
        <p:spPr bwMode="auto">
          <a:xfrm>
            <a:off x="1572768" y="496098"/>
            <a:ext cx="8394192"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lvl="0" algn="just" defTabSz="914400" eaLnBrk="0" fontAlgn="base" hangingPunct="0">
              <a:lnSpc>
                <a:spcPct val="150000"/>
              </a:lnSpc>
              <a:spcBef>
                <a:spcPct val="0"/>
              </a:spcBef>
              <a:spcAft>
                <a:spcPct val="0"/>
              </a:spcAft>
            </a:pPr>
            <a:r>
              <a:rPr lang="en-US" sz="1600" dirty="0" smtClean="0"/>
              <a:t>1.What </a:t>
            </a:r>
            <a:r>
              <a:rPr lang="en-US" sz="1600" dirty="0"/>
              <a:t>are the primary metrics used to evaluate the performance of aspect-based opinion mining systems? </a:t>
            </a:r>
            <a:endParaRPr lang="en-US" sz="1600" dirty="0" smtClean="0"/>
          </a:p>
          <a:p>
            <a:pPr lvl="0" algn="just" defTabSz="914400" eaLnBrk="0" fontAlgn="base" hangingPunct="0">
              <a:lnSpc>
                <a:spcPct val="150000"/>
              </a:lnSpc>
              <a:spcBef>
                <a:spcPct val="0"/>
              </a:spcBef>
              <a:spcAft>
                <a:spcPct val="0"/>
              </a:spcAft>
            </a:pPr>
            <a:r>
              <a:rPr lang="en-US" sz="1600" dirty="0" smtClean="0"/>
              <a:t>2.How </a:t>
            </a:r>
            <a:r>
              <a:rPr lang="en-US" sz="1600" dirty="0"/>
              <a:t>does aspect-based opinion mining differ from general sentiment analysis, and what specific challenges does it present in evaluation</a:t>
            </a:r>
            <a:r>
              <a:rPr lang="en-US" sz="1600" dirty="0" smtClean="0"/>
              <a:t>?</a:t>
            </a:r>
          </a:p>
          <a:p>
            <a:pPr lvl="0" algn="just" defTabSz="914400" eaLnBrk="0" fontAlgn="base" hangingPunct="0">
              <a:lnSpc>
                <a:spcPct val="150000"/>
              </a:lnSpc>
              <a:spcBef>
                <a:spcPct val="0"/>
              </a:spcBef>
              <a:spcAft>
                <a:spcPct val="0"/>
              </a:spcAft>
            </a:pPr>
            <a:r>
              <a:rPr lang="en-US" sz="1600" dirty="0" smtClean="0"/>
              <a:t>3.How </a:t>
            </a:r>
            <a:r>
              <a:rPr lang="en-US" sz="1600" dirty="0"/>
              <a:t>can aspect-based opinion mining systems be evaluated for their ability to handle domain-specific language and terminology?</a:t>
            </a:r>
          </a:p>
          <a:p>
            <a:pPr lvl="0" algn="just" defTabSz="914400" eaLnBrk="0" fontAlgn="base" hangingPunct="0">
              <a:lnSpc>
                <a:spcPct val="150000"/>
              </a:lnSpc>
              <a:spcBef>
                <a:spcPct val="0"/>
              </a:spcBef>
              <a:spcAft>
                <a:spcPct val="0"/>
              </a:spcAft>
            </a:pPr>
            <a:r>
              <a:rPr lang="en-US" sz="1600" dirty="0" smtClean="0"/>
              <a:t>4.What </a:t>
            </a:r>
            <a:r>
              <a:rPr lang="en-US" sz="1600" dirty="0"/>
              <a:t>are the most effective evaluation metrics for aspect-based opinion mining, and how do they compare in terms of measuring system performance</a:t>
            </a:r>
            <a:r>
              <a:rPr lang="en-US" sz="1600" dirty="0" smtClean="0"/>
              <a:t>?</a:t>
            </a:r>
          </a:p>
          <a:p>
            <a:pPr lvl="0" algn="just" defTabSz="914400" eaLnBrk="0" fontAlgn="base" hangingPunct="0">
              <a:lnSpc>
                <a:spcPct val="150000"/>
              </a:lnSpc>
              <a:spcBef>
                <a:spcPct val="0"/>
              </a:spcBef>
              <a:spcAft>
                <a:spcPct val="0"/>
              </a:spcAft>
            </a:pPr>
            <a:r>
              <a:rPr lang="en-US" sz="1600" dirty="0" smtClean="0"/>
              <a:t>5.What </a:t>
            </a:r>
            <a:r>
              <a:rPr lang="en-US" sz="1600" dirty="0"/>
              <a:t>methods can be used to evaluate the robustness of aspect-based opinion mining systems against noisy or unstructured text data?</a:t>
            </a:r>
            <a:endPar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p:cNvSpPr/>
          <p:nvPr/>
        </p:nvSpPr>
        <p:spPr>
          <a:xfrm>
            <a:off x="2161308" y="93891"/>
            <a:ext cx="8922327"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REFERENCES FOR FURTHER LEARNING OF THE SESSION</a:t>
            </a:r>
            <a:endParaRPr lang="en-US" sz="2400" dirty="0">
              <a:solidFill>
                <a:schemeClr val="bg1"/>
              </a:solidFill>
              <a:latin typeface="Poppins" panose="00000500000000000000" pitchFamily="2" charset="0"/>
              <a:cs typeface="Poppins" panose="00000500000000000000" pitchFamily="2" charset="0"/>
            </a:endParaRPr>
          </a:p>
        </p:txBody>
      </p:sp>
      <p:sp>
        <p:nvSpPr>
          <p:cNvPr id="9" name="TextBox 8"/>
          <p:cNvSpPr txBox="1"/>
          <p:nvPr/>
        </p:nvSpPr>
        <p:spPr>
          <a:xfrm>
            <a:off x="984308" y="506184"/>
            <a:ext cx="9608234" cy="6322180"/>
          </a:xfrm>
          <a:prstGeom prst="rect">
            <a:avLst/>
          </a:prstGeom>
          <a:noFill/>
        </p:spPr>
        <p:txBody>
          <a:bodyPr wrap="square" rtlCol="0">
            <a:spAutoFit/>
          </a:bodyPr>
          <a:lstStyle/>
          <a:p>
            <a:pPr>
              <a:lnSpc>
                <a:spcPct val="150000"/>
              </a:lnSpc>
            </a:pPr>
            <a:r>
              <a:rPr lang="en-US" b="1" dirty="0"/>
              <a:t>Reference Books:</a:t>
            </a:r>
            <a:endParaRPr lang="en-US" dirty="0"/>
          </a:p>
          <a:p>
            <a:pPr>
              <a:lnSpc>
                <a:spcPct val="150000"/>
              </a:lnSpc>
            </a:pPr>
            <a:r>
              <a:rPr lang="en-US" dirty="0"/>
              <a:t>1. </a:t>
            </a:r>
            <a:r>
              <a:rPr lang="en-US" sz="2000" dirty="0">
                <a:latin typeface="Times New Roman" panose="02020603050405020304" pitchFamily="18" charset="0"/>
                <a:cs typeface="Times New Roman" panose="02020603050405020304" pitchFamily="18" charset="0"/>
              </a:rPr>
              <a:t>    “Opinion Mining”, </a:t>
            </a:r>
            <a:r>
              <a:rPr lang="en-US" sz="2000" dirty="0" err="1">
                <a:latin typeface="Times New Roman" panose="02020603050405020304" pitchFamily="18" charset="0"/>
                <a:cs typeface="Times New Roman" panose="02020603050405020304" pitchFamily="18" charset="0"/>
              </a:rPr>
              <a:t>Greame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Hrist</a:t>
            </a:r>
            <a:r>
              <a:rPr lang="en-US" sz="2000" dirty="0">
                <a:latin typeface="Times New Roman" panose="02020603050405020304" pitchFamily="18" charset="0"/>
                <a:cs typeface="Times New Roman" panose="02020603050405020304" pitchFamily="18" charset="0"/>
              </a:rPr>
              <a:t>, Bing Liu, Morgan Publications,  2012. </a:t>
            </a:r>
          </a:p>
          <a:p>
            <a:pPr>
              <a:lnSpc>
                <a:spcPct val="150000"/>
              </a:lnSpc>
            </a:pPr>
            <a:r>
              <a:rPr lang="en-US" sz="2000" dirty="0">
                <a:latin typeface="Times New Roman" panose="02020603050405020304" pitchFamily="18" charset="0"/>
                <a:cs typeface="Times New Roman" panose="02020603050405020304" pitchFamily="18" charset="0"/>
              </a:rPr>
              <a:t>2. </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“Recommender Systems”, C.C. Aggarwal, Springer,  2016. </a:t>
            </a:r>
            <a:endParaRPr lang="en-US" sz="2000" dirty="0">
              <a:latin typeface="Times New Roman" panose="02020603050405020304" pitchFamily="18" charset="0"/>
              <a:cs typeface="Times New Roman" panose="02020603050405020304" pitchFamily="18" charset="0"/>
            </a:endParaRPr>
          </a:p>
          <a:p>
            <a:pPr marL="457200" indent="-457200">
              <a:lnSpc>
                <a:spcPct val="150000"/>
              </a:lnSpc>
              <a:buAutoNum type="arabicPeriod" startAt="3"/>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“Temporal Opinion Mining”,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Haishi</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Bai, Boris Scholl, CRC Press, 2010. </a:t>
            </a:r>
          </a:p>
          <a:p>
            <a:pPr marL="457200" indent="-457200">
              <a:lnSpc>
                <a:spcPct val="150000"/>
              </a:lnSpc>
              <a:buAutoNum type="arabicPeriod" startAt="3"/>
            </a:pPr>
            <a:r>
              <a:rPr lang="en-US" sz="2000" dirty="0">
                <a:solidFill>
                  <a:srgbClr val="000000"/>
                </a:solidFill>
                <a:latin typeface="Times New Roman" panose="02020603050405020304" pitchFamily="18" charset="0"/>
                <a:cs typeface="Times New Roman" panose="02020603050405020304" pitchFamily="18" charset="0"/>
              </a:rPr>
              <a:t> “Recommender systems handbook”, </a:t>
            </a:r>
            <a:r>
              <a:rPr lang="it-IT" sz="2000" dirty="0">
                <a:solidFill>
                  <a:srgbClr val="000000"/>
                </a:solidFill>
                <a:latin typeface="Times New Roman" panose="02020603050405020304" pitchFamily="18" charset="0"/>
                <a:cs typeface="Times New Roman" panose="02020603050405020304" pitchFamily="18" charset="0"/>
              </a:rPr>
              <a:t>Federico Pozzi, Elisabetta Fersini, Enza Messina,  Bing Liu, 2016.</a:t>
            </a:r>
          </a:p>
          <a:p>
            <a:pPr marL="457200" indent="-457200">
              <a:lnSpc>
                <a:spcPct val="150000"/>
              </a:lnSpc>
              <a:buAutoNum type="arabicPeriod" startAt="3"/>
            </a:pPr>
            <a:r>
              <a:rPr lang="en-US" sz="2000" dirty="0">
                <a:latin typeface="Times New Roman" panose="02020603050405020304" pitchFamily="18" charset="0"/>
                <a:cs typeface="Times New Roman" panose="02020603050405020304" pitchFamily="18" charset="0"/>
              </a:rPr>
              <a:t>“New Opportunities for Sentiment Analysis and Information Processing”, </a:t>
            </a:r>
            <a:r>
              <a:rPr lang="en-US" sz="2000" dirty="0" err="1">
                <a:latin typeface="Times New Roman" panose="02020603050405020304" pitchFamily="18" charset="0"/>
                <a:cs typeface="Times New Roman" panose="02020603050405020304" pitchFamily="18" charset="0"/>
              </a:rPr>
              <a:t>Aakansha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Sharaff</a:t>
            </a:r>
            <a:r>
              <a:rPr lang="en-US" sz="2000" dirty="0">
                <a:latin typeface="Times New Roman" panose="02020603050405020304" pitchFamily="18" charset="0"/>
                <a:cs typeface="Times New Roman" panose="02020603050405020304" pitchFamily="18" charset="0"/>
              </a:rPr>
              <a:t>, G. R. Sinha, Surbhi Bhatia, IGI Global, 2021.</a:t>
            </a:r>
          </a:p>
          <a:p>
            <a:pPr>
              <a:lnSpc>
                <a:spcPct val="150000"/>
              </a:lnSpc>
            </a:pPr>
            <a:r>
              <a:rPr lang="en-US" sz="2000" b="1" dirty="0">
                <a:latin typeface="Times New Roman" panose="02020603050405020304" pitchFamily="18" charset="0"/>
                <a:cs typeface="Times New Roman" panose="02020603050405020304" pitchFamily="18" charset="0"/>
              </a:rPr>
              <a:t>Sites and Web links:</a:t>
            </a:r>
          </a:p>
          <a:p>
            <a:pPr marL="457200" indent="-457200">
              <a:lnSpc>
                <a:spcPct val="150000"/>
              </a:lnSpc>
              <a:buAutoNum type="arabicPeriod"/>
            </a:pPr>
            <a:r>
              <a:rPr lang="en-US" sz="2000" dirty="0">
                <a:latin typeface="Times New Roman" panose="02020603050405020304" pitchFamily="18" charset="0"/>
                <a:cs typeface="Times New Roman" panose="02020603050405020304" pitchFamily="18" charset="0"/>
                <a:hlinkClick r:id="rId2"/>
              </a:rPr>
              <a:t>https://link.springer.com/book/10.1007/978-3-031-02145-9</a:t>
            </a:r>
            <a:endParaRPr lang="en-US" sz="2000" dirty="0">
              <a:latin typeface="Times New Roman" panose="02020603050405020304" pitchFamily="18" charset="0"/>
              <a:cs typeface="Times New Roman" panose="02020603050405020304" pitchFamily="18" charset="0"/>
            </a:endParaRPr>
          </a:p>
          <a:p>
            <a:pPr marL="457200" indent="-457200">
              <a:lnSpc>
                <a:spcPct val="150000"/>
              </a:lnSpc>
              <a:buAutoNum type="arabicPeriod"/>
            </a:pPr>
            <a:r>
              <a:rPr lang="en-US" sz="2000" dirty="0">
                <a:latin typeface="Times New Roman" panose="02020603050405020304" pitchFamily="18" charset="0"/>
                <a:cs typeface="Times New Roman" panose="02020603050405020304" pitchFamily="18" charset="0"/>
                <a:hlinkClick r:id="rId3"/>
              </a:rPr>
              <a:t>https://www.mdpi.com/journal/applsci/special_issues/Sentiment_Social_Media</a:t>
            </a:r>
            <a:endParaRPr lang="en-US" sz="2000" dirty="0">
              <a:latin typeface="Times New Roman" panose="02020603050405020304" pitchFamily="18" charset="0"/>
              <a:cs typeface="Times New Roman" panose="02020603050405020304" pitchFamily="18" charset="0"/>
            </a:endParaRPr>
          </a:p>
          <a:p>
            <a:pPr marL="457200" indent="-457200">
              <a:lnSpc>
                <a:spcPct val="150000"/>
              </a:lnSpc>
              <a:buAutoNum type="arabicPeriod"/>
            </a:pPr>
            <a:r>
              <a:rPr lang="en-US" dirty="0">
                <a:hlinkClick r:id="rId4"/>
              </a:rPr>
              <a:t>https://nlp.stanford.edu/sentiment</a:t>
            </a:r>
            <a:endParaRPr lang="en-US" dirty="0"/>
          </a:p>
          <a:p>
            <a:pPr>
              <a:lnSpc>
                <a:spcPct val="150000"/>
              </a:lnSpc>
            </a:pPr>
            <a:endParaRPr lang="en-US" dirty="0"/>
          </a:p>
          <a:p>
            <a:pPr>
              <a:lnSpc>
                <a:spcPct val="150000"/>
              </a:lnSpc>
            </a:pPr>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602523" y="1856934"/>
            <a:ext cx="7920111" cy="2883877"/>
          </a:xfrm>
          <a:prstGeom prst="roundRect">
            <a:avLst/>
          </a:prstGeom>
          <a:solidFill>
            <a:schemeClr val="accent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Poppins" pitchFamily="2" charset="77"/>
              <a:cs typeface="Poppins" pitchFamily="2" charset="77"/>
            </a:endParaRPr>
          </a:p>
          <a:p>
            <a:pPr algn="ctr"/>
            <a:endParaRPr lang="en-US" sz="2400" b="1" dirty="0">
              <a:latin typeface="Poppins" pitchFamily="2" charset="77"/>
              <a:cs typeface="Poppins" pitchFamily="2" charset="77"/>
            </a:endParaRPr>
          </a:p>
          <a:p>
            <a:pPr algn="ctr"/>
            <a:r>
              <a:rPr lang="en-US" sz="2400" b="1" dirty="0">
                <a:latin typeface="Poppins" pitchFamily="2" charset="77"/>
                <a:cs typeface="Poppins" pitchFamily="2" charset="77"/>
              </a:rPr>
              <a:t>THANK YOU</a:t>
            </a: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r>
              <a:rPr lang="en-US" sz="2400" b="1" dirty="0">
                <a:latin typeface="Poppins" pitchFamily="2" charset="77"/>
                <a:cs typeface="Poppins" pitchFamily="2" charset="77"/>
              </a:rPr>
              <a:t>Team – OMRS</a:t>
            </a:r>
          </a:p>
          <a:p>
            <a:pPr algn="ct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p:txBody>
      </p:sp>
      <p:pic>
        <p:nvPicPr>
          <p:cNvPr id="6" name="Picture 2" descr="KL Deemed to be University Logo"/>
          <p:cNvPicPr>
            <a:picLocks noChangeAspect="1" noChangeArrowheads="1"/>
          </p:cNvPicPr>
          <p:nvPr/>
        </p:nvPicPr>
        <p:blipFill>
          <a:blip r:embed="rId2"/>
          <a:srcRect/>
          <a:stretch>
            <a:fillRect/>
          </a:stretch>
        </p:blipFill>
        <p:spPr bwMode="auto">
          <a:xfrm>
            <a:off x="5514534" y="2560321"/>
            <a:ext cx="3235570" cy="1083212"/>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p:cNvSpPr/>
          <p:nvPr/>
        </p:nvSpPr>
        <p:spPr>
          <a:xfrm>
            <a:off x="4471372" y="84408"/>
            <a:ext cx="4222054"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AIM OF THE SESSION</a:t>
            </a:r>
          </a:p>
        </p:txBody>
      </p:sp>
      <p:sp>
        <p:nvSpPr>
          <p:cNvPr id="5" name="TextBox 4"/>
          <p:cNvSpPr txBox="1"/>
          <p:nvPr/>
        </p:nvSpPr>
        <p:spPr>
          <a:xfrm>
            <a:off x="1110343" y="689854"/>
            <a:ext cx="10731286" cy="416011"/>
          </a:xfrm>
          <a:prstGeom prst="rect">
            <a:avLst/>
          </a:prstGeom>
          <a:gradFill flip="none" rotWithShape="1">
            <a:gsLst>
              <a:gs pos="0">
                <a:schemeClr val="accent1">
                  <a:lumMod val="5000"/>
                  <a:lumOff val="95000"/>
                  <a:alpha val="0"/>
                </a:schemeClr>
              </a:gs>
              <a:gs pos="100000">
                <a:schemeClr val="accent1">
                  <a:lumMod val="30000"/>
                  <a:lumOff val="70000"/>
                </a:schemeClr>
              </a:gs>
            </a:gsLst>
            <a:path path="circle">
              <a:fillToRect l="50000" t="50000" r="50000" b="50000"/>
            </a:path>
            <a:tileRect/>
          </a:gradFill>
          <a:ln cap="rnd">
            <a:solidFill>
              <a:schemeClr val="accent1">
                <a:lumMod val="20000"/>
                <a:lumOff val="80000"/>
              </a:schemeClr>
            </a:solidFill>
            <a:round/>
          </a:ln>
          <a:effectLst>
            <a:outerShdw blurRad="50800" dist="38100" algn="l" rotWithShape="0">
              <a:schemeClr val="accent1">
                <a:lumMod val="40000"/>
                <a:lumOff val="60000"/>
                <a:alpha val="0"/>
              </a:schemeClr>
            </a:outerShdw>
          </a:effectLst>
        </p:spPr>
        <p:txBody>
          <a:bodyPr wrap="square" lIns="91440" tIns="45720" rIns="91440" bIns="45720" rtlCol="0" anchor="t">
            <a:spAutoFit/>
          </a:bodyPr>
          <a:lstStyle/>
          <a:p>
            <a:pPr>
              <a:lnSpc>
                <a:spcPct val="150000"/>
              </a:lnSpc>
            </a:pPr>
            <a:r>
              <a:rPr lang="en-US" sz="1600" b="0" i="0" dirty="0">
                <a:effectLst/>
                <a:latin typeface="Poppins"/>
                <a:cs typeface="Poppins"/>
              </a:rPr>
              <a:t>To familiarize students with </a:t>
            </a:r>
            <a:r>
              <a:rPr lang="en-US" sz="1600" b="0" i="0" dirty="0" smtClean="0">
                <a:effectLst/>
                <a:latin typeface="Poppins"/>
                <a:cs typeface="Poppins"/>
              </a:rPr>
              <a:t>the Test Set Likelihood</a:t>
            </a:r>
            <a:endParaRPr lang="en-US" sz="1600" b="0" i="0" dirty="0">
              <a:effectLst/>
              <a:latin typeface="Poppins"/>
              <a:cs typeface="Poppins"/>
            </a:endParaRPr>
          </a:p>
        </p:txBody>
      </p:sp>
      <p:sp>
        <p:nvSpPr>
          <p:cNvPr id="7" name="Rounded Rectangle 17"/>
          <p:cNvSpPr/>
          <p:nvPr/>
        </p:nvSpPr>
        <p:spPr>
          <a:xfrm>
            <a:off x="3179897" y="1489905"/>
            <a:ext cx="4903905"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INSTRUCTIONAL OBJECTIVES</a:t>
            </a:r>
          </a:p>
        </p:txBody>
      </p:sp>
      <p:sp>
        <p:nvSpPr>
          <p:cNvPr id="9" name="TextBox 8"/>
          <p:cNvSpPr txBox="1"/>
          <p:nvPr/>
        </p:nvSpPr>
        <p:spPr>
          <a:xfrm>
            <a:off x="1752600" y="2247855"/>
            <a:ext cx="8791575" cy="1107996"/>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sz="1600" dirty="0">
                <a:latin typeface="Poppins"/>
                <a:cs typeface="Poppins"/>
              </a:rPr>
              <a:t>This</a:t>
            </a:r>
            <a:r>
              <a:rPr lang="en-US" sz="1600" b="0" i="0" dirty="0">
                <a:effectLst/>
                <a:latin typeface="Poppins"/>
                <a:cs typeface="Poppins"/>
              </a:rPr>
              <a:t> </a:t>
            </a:r>
            <a:r>
              <a:rPr lang="en-US" sz="1600" dirty="0">
                <a:latin typeface="Poppins"/>
                <a:cs typeface="Poppins"/>
              </a:rPr>
              <a:t>Session</a:t>
            </a:r>
            <a:r>
              <a:rPr lang="en-US" sz="1600" b="0" i="0" dirty="0">
                <a:effectLst/>
                <a:latin typeface="Poppins"/>
                <a:cs typeface="Poppins"/>
              </a:rPr>
              <a:t> is designed to:</a:t>
            </a:r>
          </a:p>
          <a:p>
            <a:pPr marL="342900" indent="-342900">
              <a:buFontTx/>
              <a:buAutoNum type="arabicPeriod"/>
            </a:pPr>
            <a:r>
              <a:rPr lang="en-US" sz="1600" b="0" i="0" dirty="0">
                <a:effectLst/>
                <a:latin typeface="Arial" panose="020B0604020202020204" pitchFamily="34" charset="0"/>
              </a:rPr>
              <a:t>Demonstrate </a:t>
            </a:r>
            <a:r>
              <a:rPr lang="en-US" sz="1600" spc="-40" dirty="0">
                <a:latin typeface="Arial" panose="020B0604020202020204" pitchFamily="34" charset="0"/>
                <a:cs typeface="Arial" panose="020B0604020202020204" pitchFamily="34" charset="0"/>
              </a:rPr>
              <a:t>the </a:t>
            </a:r>
            <a:r>
              <a:rPr lang="en-IN" sz="1600" dirty="0" smtClean="0"/>
              <a:t>Test Set Likelihood</a:t>
            </a:r>
            <a:endParaRPr lang="en-IN" sz="1600" dirty="0">
              <a:latin typeface="Arial" panose="020B0604020202020204" pitchFamily="34" charset="0"/>
              <a:cs typeface="Arial" panose="020B0604020202020204" pitchFamily="34" charset="0"/>
            </a:endParaRPr>
          </a:p>
          <a:p>
            <a:pPr marL="342900" indent="-342900">
              <a:buAutoNum type="arabicPeriod"/>
            </a:pPr>
            <a:r>
              <a:rPr lang="en-US" sz="1600" b="0" i="0" dirty="0">
                <a:effectLst/>
                <a:latin typeface="Arial" panose="020B0604020202020204" pitchFamily="34" charset="0"/>
              </a:rPr>
              <a:t>Describe the </a:t>
            </a:r>
            <a:r>
              <a:rPr lang="en-IN" sz="1600" dirty="0" smtClean="0"/>
              <a:t>Model Evaluation</a:t>
            </a:r>
            <a:endParaRPr lang="en-US" sz="1600" dirty="0">
              <a:latin typeface="Arial" panose="020B0604020202020204"/>
              <a:cs typeface="Arial" panose="020B0604020202020204"/>
            </a:endParaRPr>
          </a:p>
        </p:txBody>
      </p:sp>
      <p:pic>
        <p:nvPicPr>
          <p:cNvPr id="11" name="Graphic 10" descr="Bullseye outline"/>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0" y="625326"/>
            <a:ext cx="914400" cy="914400"/>
          </a:xfrm>
          <a:prstGeom prst="rect">
            <a:avLst/>
          </a:prstGeom>
        </p:spPr>
      </p:pic>
      <p:pic>
        <p:nvPicPr>
          <p:cNvPr id="27" name="Graphic 26" descr="Presentation with checklist outline"/>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838200" y="2438605"/>
            <a:ext cx="914400" cy="914400"/>
          </a:xfrm>
          <a:prstGeom prst="rect">
            <a:avLst/>
          </a:prstGeom>
        </p:spPr>
      </p:pic>
      <p:sp>
        <p:nvSpPr>
          <p:cNvPr id="29" name="Rounded Rectangle 17"/>
          <p:cNvSpPr/>
          <p:nvPr/>
        </p:nvSpPr>
        <p:spPr>
          <a:xfrm>
            <a:off x="4007697" y="3989418"/>
            <a:ext cx="3870831"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LEARNING OUTCOMES</a:t>
            </a:r>
          </a:p>
        </p:txBody>
      </p:sp>
      <p:pic>
        <p:nvPicPr>
          <p:cNvPr id="31" name="Graphic 30" descr="Idea outline"/>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914400" y="4765771"/>
            <a:ext cx="914400" cy="914400"/>
          </a:xfrm>
          <a:prstGeom prst="rect">
            <a:avLst/>
          </a:prstGeom>
        </p:spPr>
      </p:pic>
      <p:sp>
        <p:nvSpPr>
          <p:cNvPr id="37" name="TextBox 36"/>
          <p:cNvSpPr txBox="1"/>
          <p:nvPr/>
        </p:nvSpPr>
        <p:spPr>
          <a:xfrm>
            <a:off x="1752600" y="4561251"/>
            <a:ext cx="8791575" cy="1077218"/>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sz="1600" b="0" i="0" dirty="0">
                <a:effectLst/>
                <a:latin typeface="Arial" panose="020B0604020202020204"/>
                <a:cs typeface="Arial" panose="020B0604020202020204"/>
              </a:rPr>
              <a:t>At the end of this </a:t>
            </a:r>
            <a:r>
              <a:rPr lang="en-US" sz="1600" dirty="0">
                <a:latin typeface="Arial" panose="020B0604020202020204"/>
                <a:cs typeface="Arial" panose="020B0604020202020204"/>
              </a:rPr>
              <a:t>session</a:t>
            </a:r>
            <a:r>
              <a:rPr lang="en-US" sz="1600" b="0" i="0" dirty="0">
                <a:effectLst/>
                <a:latin typeface="Arial" panose="020B0604020202020204"/>
                <a:cs typeface="Arial" panose="020B0604020202020204"/>
              </a:rPr>
              <a:t>, you should be able to:</a:t>
            </a:r>
          </a:p>
          <a:p>
            <a:pPr marL="342900" indent="-342900">
              <a:buFontTx/>
              <a:buAutoNum type="arabicPeriod"/>
            </a:pPr>
            <a:r>
              <a:rPr lang="en-US" sz="1600" b="0" i="0" dirty="0">
                <a:effectLst/>
                <a:latin typeface="Arial" panose="020B0604020202020204" pitchFamily="34" charset="0"/>
              </a:rPr>
              <a:t>Define </a:t>
            </a:r>
            <a:r>
              <a:rPr lang="en-US" sz="1600" dirty="0" smtClean="0">
                <a:latin typeface="Arial" panose="020B0604020202020204" pitchFamily="34" charset="0"/>
              </a:rPr>
              <a:t> </a:t>
            </a:r>
            <a:r>
              <a:rPr lang="en-IN" sz="1600" dirty="0"/>
              <a:t>Test Set Likelihood</a:t>
            </a:r>
            <a:endParaRPr lang="en-IN" sz="1600" dirty="0">
              <a:latin typeface="Arial" panose="020B0604020202020204" pitchFamily="34" charset="0"/>
              <a:cs typeface="Arial" panose="020B0604020202020204" pitchFamily="34" charset="0"/>
            </a:endParaRPr>
          </a:p>
          <a:p>
            <a:pPr marL="342900" indent="-342900">
              <a:buAutoNum type="arabicPeriod"/>
            </a:pPr>
            <a:r>
              <a:rPr lang="en-US" sz="1600" b="0" i="0" dirty="0" smtClean="0">
                <a:effectLst/>
                <a:latin typeface="Arial" panose="020B0604020202020204" pitchFamily="34" charset="0"/>
              </a:rPr>
              <a:t>Describe </a:t>
            </a:r>
            <a:r>
              <a:rPr lang="en-US" sz="1600" spc="-40" dirty="0">
                <a:latin typeface="Arial" panose="020B0604020202020204" pitchFamily="34" charset="0"/>
                <a:cs typeface="Arial" panose="020B0604020202020204" pitchFamily="34" charset="0"/>
              </a:rPr>
              <a:t>the </a:t>
            </a:r>
            <a:r>
              <a:rPr lang="en-IN" sz="1600" dirty="0"/>
              <a:t>Model Evaluation</a:t>
            </a:r>
            <a:endParaRPr lang="en-US" sz="1600" dirty="0">
              <a:latin typeface="Arial" panose="020B0604020202020204"/>
              <a:cs typeface="Arial" panose="020B0604020202020204"/>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500"/>
                                        <p:tgtEl>
                                          <p:spTgt spid="2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fade">
                                      <p:cBhvr>
                                        <p:cTn id="38" dur="500"/>
                                        <p:tgtEl>
                                          <p:spTgt spid="37"/>
                                        </p:tgtEl>
                                      </p:cBhvr>
                                    </p:animEffect>
                                  </p:childTnLst>
                                </p:cTn>
                              </p:par>
                              <p:par>
                                <p:cTn id="39" presetID="10" presetClass="entr" presetSubtype="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fade">
                                      <p:cBhvr>
                                        <p:cTn id="4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9" grpId="0" animBg="1"/>
      <p:bldP spid="29" grpId="0" animBg="1"/>
      <p:bldP spid="3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BABCCC1-BF11-4F37-963E-1BCD5B23FD72}" type="slidenum">
              <a:rPr lang="en-IN" smtClean="0"/>
              <a:t>3</a:t>
            </a:fld>
            <a:endParaRPr lang="en-IN"/>
          </a:p>
        </p:txBody>
      </p:sp>
      <p:sp>
        <p:nvSpPr>
          <p:cNvPr id="3" name="Rectangle 2"/>
          <p:cNvSpPr/>
          <p:nvPr/>
        </p:nvSpPr>
        <p:spPr>
          <a:xfrm>
            <a:off x="2642490" y="1251437"/>
            <a:ext cx="6096000" cy="2121030"/>
          </a:xfrm>
          <a:prstGeom prst="rect">
            <a:avLst/>
          </a:prstGeom>
        </p:spPr>
        <p:txBody>
          <a:bodyPr>
            <a:spAutoFit/>
          </a:bodyPr>
          <a:lstStyle/>
          <a:p>
            <a:pPr algn="just">
              <a:lnSpc>
                <a:spcPct val="150000"/>
              </a:lnSpc>
            </a:pPr>
            <a:r>
              <a:rPr lang="en-US" dirty="0" smtClean="0"/>
              <a:t>Test </a:t>
            </a:r>
            <a:r>
              <a:rPr lang="en-US" dirty="0"/>
              <a:t>set likelihood is a metric used to evaluate the performance of probabilistic models. It measures how well a model predicts the probability distribution of the test data. In essence, it assesses the model's ability to assign high probabilities to the actual outcomes observed in the test set.</a:t>
            </a:r>
          </a:p>
        </p:txBody>
      </p:sp>
      <p:sp>
        <p:nvSpPr>
          <p:cNvPr id="4" name="Rounded Rectangle 17"/>
          <p:cNvSpPr/>
          <p:nvPr/>
        </p:nvSpPr>
        <p:spPr>
          <a:xfrm>
            <a:off x="2706624" y="431880"/>
            <a:ext cx="5365010"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000" b="1" dirty="0"/>
              <a:t>Test Set Likelihood in Model Evaluation</a:t>
            </a:r>
            <a:endParaRPr lang="en-US" sz="2000" b="1" dirty="0"/>
          </a:p>
        </p:txBody>
      </p:sp>
    </p:spTree>
    <p:extLst>
      <p:ext uri="{BB962C8B-B14F-4D97-AF65-F5344CB8AC3E}">
        <p14:creationId xmlns:p14="http://schemas.microsoft.com/office/powerpoint/2010/main" val="473250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BABCCC1-BF11-4F37-963E-1BCD5B23FD72}" type="slidenum">
              <a:rPr lang="en-IN" smtClean="0"/>
              <a:t>4</a:t>
            </a:fld>
            <a:endParaRPr lang="en-IN"/>
          </a:p>
        </p:txBody>
      </p:sp>
      <p:sp>
        <p:nvSpPr>
          <p:cNvPr id="3" name="Rectangle 2"/>
          <p:cNvSpPr/>
          <p:nvPr/>
        </p:nvSpPr>
        <p:spPr>
          <a:xfrm>
            <a:off x="2532762" y="323559"/>
            <a:ext cx="6096000" cy="4662815"/>
          </a:xfrm>
          <a:prstGeom prst="rect">
            <a:avLst/>
          </a:prstGeom>
        </p:spPr>
        <p:txBody>
          <a:bodyPr>
            <a:spAutoFit/>
          </a:bodyPr>
          <a:lstStyle/>
          <a:p>
            <a:pPr algn="just">
              <a:lnSpc>
                <a:spcPct val="150000"/>
              </a:lnSpc>
            </a:pPr>
            <a:endParaRPr lang="en-US" b="1" dirty="0"/>
          </a:p>
          <a:p>
            <a:pPr algn="just">
              <a:lnSpc>
                <a:spcPct val="150000"/>
              </a:lnSpc>
              <a:buFont typeface="+mj-lt"/>
              <a:buAutoNum type="arabicPeriod"/>
            </a:pPr>
            <a:r>
              <a:rPr lang="en-US" b="1" dirty="0"/>
              <a:t>Probabilistic Models</a:t>
            </a:r>
            <a:r>
              <a:rPr lang="en-US" dirty="0"/>
              <a:t>: For models that predict probabilities (e.g., Naive Bayes, logistic regression), test set likelihood provides a way to evaluate how well the predicted probabilities match the true distribution of the data.</a:t>
            </a:r>
          </a:p>
          <a:p>
            <a:pPr algn="just">
              <a:lnSpc>
                <a:spcPct val="150000"/>
              </a:lnSpc>
              <a:buFont typeface="+mj-lt"/>
              <a:buAutoNum type="arabicPeriod"/>
            </a:pPr>
            <a:r>
              <a:rPr lang="en-US" b="1" dirty="0" err="1"/>
              <a:t>Overfitting</a:t>
            </a:r>
            <a:r>
              <a:rPr lang="en-US" b="1" dirty="0"/>
              <a:t> Detection</a:t>
            </a:r>
            <a:r>
              <a:rPr lang="en-US" dirty="0"/>
              <a:t>: It helps in detecting </a:t>
            </a:r>
            <a:r>
              <a:rPr lang="en-US" dirty="0" err="1"/>
              <a:t>overfitting</a:t>
            </a:r>
            <a:r>
              <a:rPr lang="en-US" dirty="0"/>
              <a:t>. A model that </a:t>
            </a:r>
            <a:r>
              <a:rPr lang="en-US" dirty="0" err="1"/>
              <a:t>overfits</a:t>
            </a:r>
            <a:r>
              <a:rPr lang="en-US" dirty="0"/>
              <a:t> the training data might show high likelihood on the training set but low likelihood on the test set.</a:t>
            </a:r>
          </a:p>
          <a:p>
            <a:pPr algn="just">
              <a:lnSpc>
                <a:spcPct val="150000"/>
              </a:lnSpc>
              <a:buFont typeface="+mj-lt"/>
              <a:buAutoNum type="arabicPeriod"/>
            </a:pPr>
            <a:r>
              <a:rPr lang="en-US" b="1" dirty="0"/>
              <a:t>Model Comparison</a:t>
            </a:r>
            <a:r>
              <a:rPr lang="en-US" dirty="0"/>
              <a:t>: It allows for comparing different probabilistic models. Models with higher test set likelihood are generally better at predicting the test data.</a:t>
            </a:r>
          </a:p>
        </p:txBody>
      </p:sp>
      <p:sp>
        <p:nvSpPr>
          <p:cNvPr id="4" name="Rounded Rectangle 17"/>
          <p:cNvSpPr/>
          <p:nvPr/>
        </p:nvSpPr>
        <p:spPr>
          <a:xfrm>
            <a:off x="2782698" y="237938"/>
            <a:ext cx="5365010"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000" b="1" dirty="0" smtClean="0"/>
              <a:t>Importance of Test </a:t>
            </a:r>
            <a:r>
              <a:rPr lang="en-US" sz="2000" b="1" dirty="0"/>
              <a:t>Set Likelihood </a:t>
            </a:r>
            <a:endParaRPr lang="en-US" sz="2000" b="1" dirty="0"/>
          </a:p>
        </p:txBody>
      </p:sp>
    </p:spTree>
    <p:extLst>
      <p:ext uri="{BB962C8B-B14F-4D97-AF65-F5344CB8AC3E}">
        <p14:creationId xmlns:p14="http://schemas.microsoft.com/office/powerpoint/2010/main" val="2482337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BABCCC1-BF11-4F37-963E-1BCD5B23FD72}" type="slidenum">
              <a:rPr lang="en-IN" smtClean="0"/>
              <a:t>5</a:t>
            </a:fld>
            <a:endParaRPr lang="en-IN"/>
          </a:p>
        </p:txBody>
      </p:sp>
      <p:sp>
        <p:nvSpPr>
          <p:cNvPr id="3" name="Rectangle 2"/>
          <p:cNvSpPr/>
          <p:nvPr/>
        </p:nvSpPr>
        <p:spPr>
          <a:xfrm>
            <a:off x="2642490" y="711941"/>
            <a:ext cx="6096000" cy="2536528"/>
          </a:xfrm>
          <a:prstGeom prst="rect">
            <a:avLst/>
          </a:prstGeom>
        </p:spPr>
        <p:txBody>
          <a:bodyPr>
            <a:spAutoFit/>
          </a:bodyPr>
          <a:lstStyle/>
          <a:p>
            <a:pPr algn="just">
              <a:lnSpc>
                <a:spcPct val="150000"/>
              </a:lnSpc>
            </a:pPr>
            <a:r>
              <a:rPr lang="en-US" b="1" dirty="0"/>
              <a:t>Calculating Test Set Likelihood</a:t>
            </a:r>
          </a:p>
          <a:p>
            <a:pPr algn="just">
              <a:lnSpc>
                <a:spcPct val="150000"/>
              </a:lnSpc>
            </a:pPr>
            <a:r>
              <a:rPr lang="en-US" dirty="0"/>
              <a:t>To calculate the test set likelihood, follow these steps:</a:t>
            </a:r>
          </a:p>
          <a:p>
            <a:pPr algn="just">
              <a:lnSpc>
                <a:spcPct val="150000"/>
              </a:lnSpc>
              <a:buFont typeface="+mj-lt"/>
              <a:buAutoNum type="arabicPeriod"/>
            </a:pPr>
            <a:r>
              <a:rPr lang="en-US" b="1" dirty="0"/>
              <a:t>Predict Probabilities</a:t>
            </a:r>
            <a:r>
              <a:rPr lang="en-US" dirty="0"/>
              <a:t>: Use the model to predict the probabilities of each class for the test instances.</a:t>
            </a:r>
          </a:p>
          <a:p>
            <a:pPr algn="just">
              <a:lnSpc>
                <a:spcPct val="150000"/>
              </a:lnSpc>
              <a:buFont typeface="+mj-lt"/>
              <a:buAutoNum type="arabicPeriod"/>
            </a:pPr>
            <a:r>
              <a:rPr lang="en-US" b="1" dirty="0"/>
              <a:t>Compute Likelihood</a:t>
            </a:r>
            <a:r>
              <a:rPr lang="en-US" dirty="0"/>
              <a:t>: Calculate the likelihood of the true class labels given these probabilities.</a:t>
            </a:r>
          </a:p>
        </p:txBody>
      </p:sp>
      <p:pic>
        <p:nvPicPr>
          <p:cNvPr id="4" name="Picture 3"/>
          <p:cNvPicPr>
            <a:picLocks noChangeAspect="1"/>
          </p:cNvPicPr>
          <p:nvPr/>
        </p:nvPicPr>
        <p:blipFill rotWithShape="1">
          <a:blip r:embed="rId2"/>
          <a:srcRect l="30741" t="28571" r="14216" b="49649"/>
          <a:stretch/>
        </p:blipFill>
        <p:spPr>
          <a:xfrm>
            <a:off x="2642490" y="3938267"/>
            <a:ext cx="5753100" cy="1181100"/>
          </a:xfrm>
          <a:prstGeom prst="rect">
            <a:avLst/>
          </a:prstGeom>
        </p:spPr>
      </p:pic>
    </p:spTree>
    <p:extLst>
      <p:ext uri="{BB962C8B-B14F-4D97-AF65-F5344CB8AC3E}">
        <p14:creationId xmlns:p14="http://schemas.microsoft.com/office/powerpoint/2010/main" val="3120154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BABCCC1-BF11-4F37-963E-1BCD5B23FD72}" type="slidenum">
              <a:rPr lang="en-IN" smtClean="0"/>
              <a:t>6</a:t>
            </a:fld>
            <a:endParaRPr lang="en-IN"/>
          </a:p>
        </p:txBody>
      </p:sp>
      <p:sp>
        <p:nvSpPr>
          <p:cNvPr id="3" name="Rectangle 2"/>
          <p:cNvSpPr/>
          <p:nvPr/>
        </p:nvSpPr>
        <p:spPr>
          <a:xfrm>
            <a:off x="2551050" y="1323862"/>
            <a:ext cx="6096000" cy="3367525"/>
          </a:xfrm>
          <a:prstGeom prst="rect">
            <a:avLst/>
          </a:prstGeom>
        </p:spPr>
        <p:txBody>
          <a:bodyPr>
            <a:spAutoFit/>
          </a:bodyPr>
          <a:lstStyle/>
          <a:p>
            <a:pPr algn="just">
              <a:lnSpc>
                <a:spcPct val="150000"/>
              </a:lnSpc>
            </a:pPr>
            <a:r>
              <a:rPr lang="en-US" b="1" dirty="0"/>
              <a:t>Example: Test Set Likelihood with Naive Bayes</a:t>
            </a:r>
          </a:p>
          <a:p>
            <a:pPr algn="just">
              <a:lnSpc>
                <a:spcPct val="150000"/>
              </a:lnSpc>
            </a:pPr>
            <a:r>
              <a:rPr lang="en-US" dirty="0"/>
              <a:t>Let's consider an example using the Naive Bayes classifier and calculate the test set likelihood.</a:t>
            </a:r>
          </a:p>
          <a:p>
            <a:pPr algn="just">
              <a:lnSpc>
                <a:spcPct val="150000"/>
              </a:lnSpc>
            </a:pPr>
            <a:r>
              <a:rPr lang="en-US" b="1" dirty="0"/>
              <a:t>Step-by-Step Implementation</a:t>
            </a:r>
          </a:p>
          <a:p>
            <a:pPr algn="just">
              <a:lnSpc>
                <a:spcPct val="150000"/>
              </a:lnSpc>
              <a:buFont typeface="+mj-lt"/>
              <a:buAutoNum type="arabicPeriod"/>
            </a:pPr>
            <a:r>
              <a:rPr lang="en-US" b="1" dirty="0"/>
              <a:t>Prepare the Data</a:t>
            </a:r>
            <a:endParaRPr lang="en-US" dirty="0"/>
          </a:p>
          <a:p>
            <a:pPr algn="just">
              <a:lnSpc>
                <a:spcPct val="150000"/>
              </a:lnSpc>
              <a:buFont typeface="+mj-lt"/>
              <a:buAutoNum type="arabicPeriod"/>
            </a:pPr>
            <a:r>
              <a:rPr lang="en-US" b="1" dirty="0"/>
              <a:t>Train the Naive Bayes Model</a:t>
            </a:r>
            <a:endParaRPr lang="en-US" dirty="0"/>
          </a:p>
          <a:p>
            <a:pPr algn="just">
              <a:lnSpc>
                <a:spcPct val="150000"/>
              </a:lnSpc>
              <a:buFont typeface="+mj-lt"/>
              <a:buAutoNum type="arabicPeriod"/>
            </a:pPr>
            <a:r>
              <a:rPr lang="en-US" b="1" dirty="0"/>
              <a:t>Predict Probabilities for the Test Set</a:t>
            </a:r>
            <a:endParaRPr lang="en-US" dirty="0"/>
          </a:p>
          <a:p>
            <a:pPr algn="just">
              <a:lnSpc>
                <a:spcPct val="150000"/>
              </a:lnSpc>
              <a:buFont typeface="+mj-lt"/>
              <a:buAutoNum type="arabicPeriod"/>
            </a:pPr>
            <a:r>
              <a:rPr lang="en-US" b="1" dirty="0"/>
              <a:t>Compute Test Set Likelihood</a:t>
            </a:r>
            <a:endParaRPr lang="en-US" dirty="0"/>
          </a:p>
        </p:txBody>
      </p:sp>
      <p:sp>
        <p:nvSpPr>
          <p:cNvPr id="4" name="Rounded Rectangle 17"/>
          <p:cNvSpPr/>
          <p:nvPr/>
        </p:nvSpPr>
        <p:spPr>
          <a:xfrm>
            <a:off x="3017520" y="486744"/>
            <a:ext cx="3346704"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000" b="1" dirty="0" smtClean="0"/>
              <a:t>Example</a:t>
            </a:r>
            <a:endParaRPr lang="en-US" sz="2000" b="1" dirty="0"/>
          </a:p>
        </p:txBody>
      </p:sp>
    </p:spTree>
    <p:extLst>
      <p:ext uri="{BB962C8B-B14F-4D97-AF65-F5344CB8AC3E}">
        <p14:creationId xmlns:p14="http://schemas.microsoft.com/office/powerpoint/2010/main" val="1431019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BABCCC1-BF11-4F37-963E-1BCD5B23FD72}" type="slidenum">
              <a:rPr lang="en-IN" smtClean="0"/>
              <a:t>7</a:t>
            </a:fld>
            <a:endParaRPr lang="en-IN"/>
          </a:p>
        </p:txBody>
      </p:sp>
      <p:sp>
        <p:nvSpPr>
          <p:cNvPr id="3" name="Rectangle 2"/>
          <p:cNvSpPr/>
          <p:nvPr/>
        </p:nvSpPr>
        <p:spPr>
          <a:xfrm>
            <a:off x="1036320" y="1178898"/>
            <a:ext cx="6096000" cy="2952027"/>
          </a:xfrm>
          <a:prstGeom prst="rect">
            <a:avLst/>
          </a:prstGeom>
        </p:spPr>
        <p:txBody>
          <a:bodyPr>
            <a:spAutoFit/>
          </a:bodyPr>
          <a:lstStyle/>
          <a:p>
            <a:pPr algn="just">
              <a:lnSpc>
                <a:spcPct val="150000"/>
              </a:lnSpc>
            </a:pPr>
            <a:r>
              <a:rPr lang="en-US" dirty="0"/>
              <a:t>Aspect-based opinion mining aims to extract and analyze the different aspects or components of opinions expressed in text data. Latent </a:t>
            </a:r>
            <a:r>
              <a:rPr lang="en-US" dirty="0" err="1"/>
              <a:t>Dirichlet</a:t>
            </a:r>
            <a:r>
              <a:rPr lang="en-US" dirty="0"/>
              <a:t> Allocation (LDA) and its variants are commonly used in aspect-based opinion mining to identify latent topics (aspects) from a collection of text data. Here's how LDA models can be applied in aspect-based opinion mining:</a:t>
            </a:r>
            <a:endParaRPr lang="en-IN" dirty="0"/>
          </a:p>
        </p:txBody>
      </p:sp>
      <p:sp>
        <p:nvSpPr>
          <p:cNvPr id="4" name="Rounded Rectangle 17"/>
          <p:cNvSpPr/>
          <p:nvPr/>
        </p:nvSpPr>
        <p:spPr>
          <a:xfrm>
            <a:off x="2706624" y="422736"/>
            <a:ext cx="4041648"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000" dirty="0"/>
              <a:t>Aspect-based opinion mining</a:t>
            </a:r>
            <a:endParaRPr lang="en-US" sz="20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1288" y="813434"/>
            <a:ext cx="4295775" cy="4067175"/>
          </a:xfrm>
          <a:prstGeom prst="rect">
            <a:avLst/>
          </a:prstGeom>
        </p:spPr>
      </p:pic>
    </p:spTree>
    <p:extLst>
      <p:ext uri="{BB962C8B-B14F-4D97-AF65-F5344CB8AC3E}">
        <p14:creationId xmlns:p14="http://schemas.microsoft.com/office/powerpoint/2010/main" val="1816007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BABCCC1-BF11-4F37-963E-1BCD5B23FD72}" type="slidenum">
              <a:rPr lang="en-IN" smtClean="0"/>
              <a:t>8</a:t>
            </a:fld>
            <a:endParaRPr lang="en-IN"/>
          </a:p>
        </p:txBody>
      </p:sp>
      <p:sp>
        <p:nvSpPr>
          <p:cNvPr id="3" name="Rectangle 2"/>
          <p:cNvSpPr/>
          <p:nvPr/>
        </p:nvSpPr>
        <p:spPr>
          <a:xfrm>
            <a:off x="1484376" y="499331"/>
            <a:ext cx="8967216" cy="5078313"/>
          </a:xfrm>
          <a:prstGeom prst="rect">
            <a:avLst/>
          </a:prstGeom>
        </p:spPr>
        <p:txBody>
          <a:bodyPr wrap="square">
            <a:spAutoFit/>
          </a:bodyPr>
          <a:lstStyle/>
          <a:p>
            <a:pPr algn="just">
              <a:lnSpc>
                <a:spcPct val="150000"/>
              </a:lnSpc>
            </a:pPr>
            <a:r>
              <a:rPr lang="en-US" b="1" dirty="0"/>
              <a:t>Traditional LDA Approach</a:t>
            </a:r>
          </a:p>
          <a:p>
            <a:pPr algn="just">
              <a:lnSpc>
                <a:spcPct val="150000"/>
              </a:lnSpc>
              <a:buFont typeface="+mj-lt"/>
              <a:buAutoNum type="arabicPeriod"/>
            </a:pPr>
            <a:r>
              <a:rPr lang="en-US" b="1" dirty="0"/>
              <a:t>Data Preparation</a:t>
            </a:r>
            <a:r>
              <a:rPr lang="en-US" dirty="0"/>
              <a:t>: Preprocess the text data by tokenizing, removing </a:t>
            </a:r>
            <a:r>
              <a:rPr lang="en-US" dirty="0" err="1"/>
              <a:t>stopwords</a:t>
            </a:r>
            <a:r>
              <a:rPr lang="en-US" dirty="0"/>
              <a:t>, and possibly stemming or lemmatizing.</a:t>
            </a:r>
          </a:p>
          <a:p>
            <a:pPr algn="just">
              <a:lnSpc>
                <a:spcPct val="150000"/>
              </a:lnSpc>
              <a:buFont typeface="+mj-lt"/>
              <a:buAutoNum type="arabicPeriod"/>
            </a:pPr>
            <a:r>
              <a:rPr lang="en-US" b="1" dirty="0"/>
              <a:t>Topic Modeling with LDA</a:t>
            </a:r>
            <a:r>
              <a:rPr lang="en-US" dirty="0"/>
              <a:t>: Apply LDA to the preprocessed text data to identify latent topics. Each topic represents a distribution over words, and each document is represented as a mixture of these topics.</a:t>
            </a:r>
          </a:p>
          <a:p>
            <a:pPr algn="just">
              <a:lnSpc>
                <a:spcPct val="150000"/>
              </a:lnSpc>
              <a:buFont typeface="+mj-lt"/>
              <a:buAutoNum type="arabicPeriod"/>
            </a:pPr>
            <a:r>
              <a:rPr lang="en-US" b="1" dirty="0"/>
              <a:t>Aspect Identification</a:t>
            </a:r>
            <a:r>
              <a:rPr lang="en-US" dirty="0"/>
              <a:t>: Analyze the identified topics to interpret them as aspects or themes in the text data. Topics with coherent sets of words related to specific concepts or categories can be considered as aspects.</a:t>
            </a:r>
          </a:p>
          <a:p>
            <a:pPr algn="just">
              <a:lnSpc>
                <a:spcPct val="150000"/>
              </a:lnSpc>
              <a:buFont typeface="+mj-lt"/>
              <a:buAutoNum type="arabicPeriod"/>
            </a:pPr>
            <a:r>
              <a:rPr lang="en-US" b="1" dirty="0"/>
              <a:t>Opinion Extraction</a:t>
            </a:r>
            <a:r>
              <a:rPr lang="en-US" dirty="0"/>
              <a:t>: Once aspects are identified, extract opinions associated with each aspect from the text data. This may involve techniques such as sentiment analysis to determine the sentiment polarity of opinions expressed towards each aspect.</a:t>
            </a:r>
          </a:p>
        </p:txBody>
      </p:sp>
    </p:spTree>
    <p:extLst>
      <p:ext uri="{BB962C8B-B14F-4D97-AF65-F5344CB8AC3E}">
        <p14:creationId xmlns:p14="http://schemas.microsoft.com/office/powerpoint/2010/main" val="1870644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BABCCC1-BF11-4F37-963E-1BCD5B23FD72}" type="slidenum">
              <a:rPr lang="en-IN" sz="2000" smtClean="0"/>
              <a:t>9</a:t>
            </a:fld>
            <a:endParaRPr lang="en-IN" sz="2000"/>
          </a:p>
        </p:txBody>
      </p:sp>
      <p:sp>
        <p:nvSpPr>
          <p:cNvPr id="3" name="Rectangle 2"/>
          <p:cNvSpPr/>
          <p:nvPr/>
        </p:nvSpPr>
        <p:spPr>
          <a:xfrm>
            <a:off x="1691640" y="1430447"/>
            <a:ext cx="7626096" cy="2677656"/>
          </a:xfrm>
          <a:prstGeom prst="rect">
            <a:avLst/>
          </a:prstGeom>
        </p:spPr>
        <p:txBody>
          <a:bodyPr wrap="square">
            <a:spAutoFit/>
          </a:bodyPr>
          <a:lstStyle/>
          <a:p>
            <a:pPr algn="just">
              <a:lnSpc>
                <a:spcPct val="150000"/>
              </a:lnSpc>
              <a:buFont typeface="+mj-lt"/>
              <a:buAutoNum type="arabicPeriod"/>
            </a:pPr>
            <a:r>
              <a:rPr lang="en-US" sz="1600" b="1" dirty="0" smtClean="0"/>
              <a:t>Supervised </a:t>
            </a:r>
            <a:r>
              <a:rPr lang="en-US" sz="1600" b="1" dirty="0"/>
              <a:t>LDA (S-LDA)</a:t>
            </a:r>
            <a:r>
              <a:rPr lang="en-US" sz="1600" dirty="0"/>
              <a:t>: Incorporate supervised information, such as document labels or sentiment labels, into the LDA model to guide the discovery of aspects and opinions. This can improve the alignment between identified aspects and predefined categories of interest.</a:t>
            </a:r>
          </a:p>
          <a:p>
            <a:pPr algn="just">
              <a:lnSpc>
                <a:spcPct val="150000"/>
              </a:lnSpc>
              <a:buFont typeface="+mj-lt"/>
              <a:buAutoNum type="arabicPeriod"/>
            </a:pPr>
            <a:r>
              <a:rPr lang="en-US" sz="1600" b="1" dirty="0"/>
              <a:t>Dynamic LDA (D-LDA)</a:t>
            </a:r>
            <a:r>
              <a:rPr lang="en-US" sz="1600" dirty="0"/>
              <a:t>: Extend LDA to model the temporal evolution of aspects and opinions over time. This is useful for analyzing how opinions towards different aspects change over time, such as in product reviews or social media discussions</a:t>
            </a:r>
            <a:r>
              <a:rPr lang="en-US" sz="1600" dirty="0" smtClean="0"/>
              <a:t>.</a:t>
            </a:r>
            <a:endParaRPr lang="en-US" sz="1600" dirty="0"/>
          </a:p>
        </p:txBody>
      </p:sp>
      <p:sp>
        <p:nvSpPr>
          <p:cNvPr id="5" name="Rounded Rectangle 17"/>
          <p:cNvSpPr/>
          <p:nvPr/>
        </p:nvSpPr>
        <p:spPr>
          <a:xfrm>
            <a:off x="3017520" y="486744"/>
            <a:ext cx="3346704"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b="1" dirty="0"/>
              <a:t>Enhancements and Variants</a:t>
            </a:r>
            <a:endParaRPr lang="en-US" b="1" dirty="0"/>
          </a:p>
        </p:txBody>
      </p:sp>
    </p:spTree>
    <p:extLst>
      <p:ext uri="{BB962C8B-B14F-4D97-AF65-F5344CB8AC3E}">
        <p14:creationId xmlns:p14="http://schemas.microsoft.com/office/powerpoint/2010/main" val="105756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dwdm</Template>
  <TotalTime>736</TotalTime>
  <Words>1008</Words>
  <Application>Microsoft Office PowerPoint</Application>
  <PresentationFormat>Widescreen</PresentationFormat>
  <Paragraphs>91</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BioRhyme ExtraBold</vt:lpstr>
      <vt:lpstr>Calibri</vt:lpstr>
      <vt:lpstr>Gill Sans MT</vt:lpstr>
      <vt:lpstr>Poppins</vt:lpstr>
      <vt:lpstr>Times New Roman</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 Rajesh Babu</dc:creator>
  <cp:lastModifiedBy>Tariq Hussain</cp:lastModifiedBy>
  <cp:revision>173</cp:revision>
  <dcterms:created xsi:type="dcterms:W3CDTF">2023-05-02T08:21:00Z</dcterms:created>
  <dcterms:modified xsi:type="dcterms:W3CDTF">2024-06-11T04:36:48Z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C094A591D8EC4A6BB46215A8D4CBBF39_13</vt:lpwstr>
  </property>
  <property fmtid="{D5CDD505-2E9C-101B-9397-08002B2CF9AE}" pid="3" name="KSOProductBuildVer">
    <vt:lpwstr>1033-12.2.0.13431</vt:lpwstr>
  </property>
</Properties>
</file>