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256" r:id="rId2"/>
    <p:sldId id="349" r:id="rId3"/>
    <p:sldId id="379" r:id="rId4"/>
    <p:sldId id="386" r:id="rId5"/>
    <p:sldId id="380" r:id="rId6"/>
    <p:sldId id="385" r:id="rId7"/>
    <p:sldId id="381" r:id="rId8"/>
    <p:sldId id="384" r:id="rId9"/>
    <p:sldId id="382" r:id="rId10"/>
    <p:sldId id="383" r:id="rId11"/>
    <p:sldId id="375" r:id="rId12"/>
    <p:sldId id="303" r:id="rId13"/>
    <p:sldId id="3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45" d="100"/>
          <a:sy n="45" d="100"/>
        </p:scale>
        <p:origin x="1496" y="600"/>
      </p:cViewPr>
      <p:guideLst>
        <p:guide orient="horz" pos="2192"/>
        <p:guide pos="3835"/>
      </p:guideLst>
    </p:cSldViewPr>
  </p:slideViewPr>
  <p:notesTextViewPr>
    <p:cViewPr>
      <p:scale>
        <a:sx n="1" d="1"/>
        <a:sy n="1" d="1"/>
      </p:scale>
      <p:origin x="0" y="0"/>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11-06-2024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9997960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dpi.com/journal/applsci/special_issues/Sentiment_Social_Media" TargetMode="External"/><Relationship Id="rId2" Type="http://schemas.openxmlformats.org/officeDocument/2006/relationships/hyperlink" Target="https://link.springer.com/book/10.1007/978-3-031-02145-9" TargetMode="External"/><Relationship Id="rId1" Type="http://schemas.openxmlformats.org/officeDocument/2006/relationships/slideLayout" Target="../slideLayouts/slideLayout2.xml"/><Relationship Id="rId4" Type="http://schemas.openxmlformats.org/officeDocument/2006/relationships/hyperlink" Target="https://nlp.stanford.edu/sentimen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7.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331304" y="1678685"/>
            <a:ext cx="10668910" cy="2616060"/>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NAME: OPINION MINING &amp; </a:t>
            </a:r>
            <a:r>
              <a:rPr lang="en-US" sz="2800" b="1" cap="all" dirty="0" err="1">
                <a:solidFill>
                  <a:srgbClr val="C00000"/>
                </a:solidFill>
                <a:cs typeface="Poppins" panose="00000500000000000000" pitchFamily="2" charset="0"/>
                <a:sym typeface="BioRhyme ExtraBold"/>
              </a:rPr>
              <a:t>RECOMMENDeR</a:t>
            </a:r>
            <a:r>
              <a:rPr lang="en-US" sz="2800" b="1" cap="all" dirty="0">
                <a:solidFill>
                  <a:srgbClr val="C00000"/>
                </a:solidFill>
                <a:cs typeface="Poppins" panose="00000500000000000000" pitchFamily="2" charset="0"/>
                <a:sym typeface="BioRhyme ExtraBold"/>
              </a:rPr>
              <a:t> SYSTEMS</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CODE: </a:t>
            </a:r>
            <a:r>
              <a:rPr lang="en-IN" sz="2800" b="1" i="0" dirty="0">
                <a:solidFill>
                  <a:srgbClr val="FF0000"/>
                </a:solidFill>
                <a:effectLst/>
                <a:latin typeface="Arial" panose="020B0604020202020204" pitchFamily="34" charset="0"/>
              </a:rPr>
              <a:t>22SDM3202R</a:t>
            </a:r>
          </a:p>
          <a:p>
            <a:pPr marR="0" lvl="0" indent="0" algn="ctr">
              <a:spcBef>
                <a:spcPts val="0"/>
              </a:spcBef>
              <a:spcAft>
                <a:spcPts val="0"/>
              </a:spcAft>
              <a:buNone/>
            </a:pPr>
            <a:endParaRPr lang="en-US" sz="28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8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24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INTRODUCTION </a:t>
            </a:r>
            <a:r>
              <a:rPr lang="en-US" sz="2400" b="1" dirty="0" smtClean="0">
                <a:solidFill>
                  <a:srgbClr val="C00000"/>
                </a:solidFill>
                <a:latin typeface="Times New Roman" panose="02020603050405020304" pitchFamily="18" charset="0"/>
                <a:ea typeface="BioRhyme ExtraBold"/>
                <a:cs typeface="Times New Roman" panose="02020603050405020304" pitchFamily="18" charset="0"/>
                <a:sym typeface="BioRhyme ExtraBold"/>
              </a:rPr>
              <a:t>TO </a:t>
            </a:r>
            <a:r>
              <a:rPr lang="en-IN" sz="2400" b="1" dirty="0" smtClean="0">
                <a:solidFill>
                  <a:srgbClr val="C00000"/>
                </a:solidFill>
                <a:latin typeface="Times New Roman" panose="02020603050405020304" pitchFamily="18" charset="0"/>
                <a:cs typeface="Times New Roman" panose="02020603050405020304" pitchFamily="18" charset="0"/>
                <a:sym typeface="BioRhyme ExtraBold"/>
              </a:rPr>
              <a:t>DATA </a:t>
            </a:r>
            <a:r>
              <a:rPr lang="en-IN" sz="2400" b="1" dirty="0" smtClean="0">
                <a:solidFill>
                  <a:srgbClr val="C00000"/>
                </a:solidFill>
                <a:latin typeface="Times New Roman" panose="02020603050405020304" pitchFamily="18" charset="0"/>
                <a:cs typeface="Times New Roman" panose="02020603050405020304" pitchFamily="18" charset="0"/>
                <a:sym typeface="BioRhyme ExtraBold"/>
              </a:rPr>
              <a:t>MODELS</a:t>
            </a:r>
            <a:endParaRPr lang="en-US" sz="2400" b="1" dirty="0">
              <a:solidFill>
                <a:srgbClr val="C00000"/>
              </a:solidFill>
              <a:latin typeface="Times New Roman" panose="02020603050405020304" pitchFamily="18" charset="0"/>
              <a:ea typeface="BioRhyme ExtraBold"/>
              <a:cs typeface="Times New Roman" panose="02020603050405020304" pitchFamily="18" charset="0"/>
              <a:sym typeface="BioRhyme ExtraBold"/>
            </a:endParaRPr>
          </a:p>
        </p:txBody>
      </p:sp>
      <p:sp>
        <p:nvSpPr>
          <p:cNvPr id="5" name="Google Shape;475;p16"/>
          <p:cNvSpPr txBox="1"/>
          <p:nvPr/>
        </p:nvSpPr>
        <p:spPr>
          <a:xfrm>
            <a:off x="3521611" y="772055"/>
            <a:ext cx="5585813"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a:t>
            </a:r>
            <a:r>
              <a:rPr lang="en-US" sz="4000" dirty="0" smtClean="0">
                <a:solidFill>
                  <a:srgbClr val="C00000"/>
                </a:solidFill>
                <a:cs typeface="Poppins" pitchFamily="2" charset="77"/>
              </a:rPr>
              <a:t>AI&amp;DS</a:t>
            </a:r>
            <a:endParaRPr lang="en-US" sz="4000" dirty="0">
              <a:solidFill>
                <a:srgbClr val="C00000"/>
              </a:solidFill>
              <a:cs typeface="Poppins" pitchFamily="2" charset="77"/>
            </a:endParaRPr>
          </a:p>
        </p:txBody>
      </p:sp>
      <p:sp>
        <p:nvSpPr>
          <p:cNvPr id="6" name="Google Shape;502;p17"/>
          <p:cNvSpPr/>
          <p:nvPr/>
        </p:nvSpPr>
        <p:spPr>
          <a:xfrm>
            <a:off x="8774429" y="514847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panose="020F0502020204030204"/>
                <a:cs typeface="Poppins" panose="00000500000000000000" pitchFamily="2" charset="0"/>
                <a:sym typeface="Calibri" panose="020F0502020204030204"/>
              </a:rPr>
              <a:t>Session - </a:t>
            </a:r>
            <a:r>
              <a:rPr lang="en-US" sz="2400" dirty="0" smtClean="0">
                <a:solidFill>
                  <a:schemeClr val="lt1"/>
                </a:solidFill>
                <a:ea typeface="Calibri" panose="020F0502020204030204"/>
                <a:cs typeface="Poppins" panose="00000500000000000000" pitchFamily="2" charset="0"/>
                <a:sym typeface="Calibri" panose="020F0502020204030204"/>
              </a:rPr>
              <a:t>0</a:t>
            </a:r>
            <a:r>
              <a:rPr lang="en-IN" sz="2400" dirty="0">
                <a:solidFill>
                  <a:schemeClr val="lt1"/>
                </a:solidFill>
                <a:ea typeface="Calibri" panose="020F0502020204030204"/>
                <a:cs typeface="Poppins" panose="00000500000000000000" pitchFamily="2" charset="0"/>
                <a:sym typeface="Calibri" panose="020F0502020204030204"/>
              </a:rPr>
              <a:t>6</a:t>
            </a:r>
            <a:endParaRPr lang="en-IN" altLang="en-US" sz="2400" dirty="0">
              <a:solidFill>
                <a:schemeClr val="lt1"/>
              </a:solidFill>
              <a:ea typeface="Calibri" panose="020F0502020204030204"/>
              <a:cs typeface="Poppins" panose="00000500000000000000" pitchFamily="2"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10</a:t>
            </a:fld>
            <a:endParaRPr lang="en-IN"/>
          </a:p>
        </p:txBody>
      </p:sp>
      <p:sp>
        <p:nvSpPr>
          <p:cNvPr id="3" name="Rectangle 2"/>
          <p:cNvSpPr/>
          <p:nvPr/>
        </p:nvSpPr>
        <p:spPr>
          <a:xfrm>
            <a:off x="2386458" y="1309360"/>
            <a:ext cx="6096000" cy="4662815"/>
          </a:xfrm>
          <a:prstGeom prst="rect">
            <a:avLst/>
          </a:prstGeom>
        </p:spPr>
        <p:txBody>
          <a:bodyPr>
            <a:spAutoFit/>
          </a:bodyPr>
          <a:lstStyle/>
          <a:p>
            <a:pPr algn="just">
              <a:lnSpc>
                <a:spcPct val="150000"/>
              </a:lnSpc>
            </a:pPr>
            <a:r>
              <a:rPr lang="en-US" dirty="0" smtClean="0"/>
              <a:t>Inference </a:t>
            </a:r>
            <a:r>
              <a:rPr lang="en-US" dirty="0"/>
              <a:t>and estimation in these LDA models typically involve probabilistic methods such as </a:t>
            </a:r>
            <a:r>
              <a:rPr lang="en-US" dirty="0" err="1"/>
              <a:t>variational</a:t>
            </a:r>
            <a:r>
              <a:rPr lang="en-US" dirty="0"/>
              <a:t> inference, Gibbs sampling, or expectation-maximization (EM) algorithms. These methods aim to approximate the posterior distribution over latent variables given the observed data and model parameters. The choice of inference method depends on the complexity of the model and the available computational resources.</a:t>
            </a:r>
          </a:p>
          <a:p>
            <a:pPr algn="just">
              <a:lnSpc>
                <a:spcPct val="150000"/>
              </a:lnSpc>
            </a:pPr>
            <a:r>
              <a:rPr lang="en-US" dirty="0"/>
              <a:t>Each of these LDA variants offers unique advantages and can be applied in different scenarios based on the specific requirements of the aspect-based opinion mining task and the characteristics of the text data being analyzed.</a:t>
            </a:r>
          </a:p>
        </p:txBody>
      </p:sp>
      <p:sp>
        <p:nvSpPr>
          <p:cNvPr id="4" name="Rounded Rectangle 17"/>
          <p:cNvSpPr/>
          <p:nvPr/>
        </p:nvSpPr>
        <p:spPr>
          <a:xfrm>
            <a:off x="3313050" y="563831"/>
            <a:ext cx="251167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b="1" dirty="0"/>
              <a:t>Inference and Estimation</a:t>
            </a:r>
            <a:endParaRPr lang="en-US" sz="1400" b="1" dirty="0"/>
          </a:p>
        </p:txBody>
      </p:sp>
    </p:spTree>
    <p:extLst>
      <p:ext uri="{BB962C8B-B14F-4D97-AF65-F5344CB8AC3E}">
        <p14:creationId xmlns:p14="http://schemas.microsoft.com/office/powerpoint/2010/main" val="358944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3" name="Rectangle 2"/>
          <p:cNvSpPr>
            <a:spLocks noChangeArrowheads="1"/>
          </p:cNvSpPr>
          <p:nvPr/>
        </p:nvSpPr>
        <p:spPr bwMode="auto">
          <a:xfrm>
            <a:off x="1581912" y="1132837"/>
            <a:ext cx="839419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lang="en-US" sz="1600" dirty="0" smtClean="0"/>
              <a:t>1.What </a:t>
            </a:r>
            <a:r>
              <a:rPr lang="en-US" sz="1600" dirty="0"/>
              <a:t>is Latent </a:t>
            </a:r>
            <a:r>
              <a:rPr lang="en-US" sz="1600" dirty="0" err="1"/>
              <a:t>Dirichlet</a:t>
            </a:r>
            <a:r>
              <a:rPr lang="en-US" sz="1600" dirty="0"/>
              <a:t> Allocation (LDA) and how does it model the generative process of documents</a:t>
            </a:r>
            <a:r>
              <a:rPr lang="en-US" sz="1600" dirty="0" smtClean="0"/>
              <a:t>?</a:t>
            </a:r>
          </a:p>
          <a:p>
            <a:pPr lvl="0" algn="just" defTabSz="914400" eaLnBrk="0" fontAlgn="base" hangingPunct="0">
              <a:lnSpc>
                <a:spcPct val="150000"/>
              </a:lnSpc>
              <a:spcBef>
                <a:spcPct val="0"/>
              </a:spcBef>
              <a:spcAft>
                <a:spcPct val="0"/>
              </a:spcAf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r>
              <a:rPr lang="en-US" sz="1600" dirty="0"/>
              <a:t> How can one determine the optimal number of topics (K) in LDA for a given corpus</a:t>
            </a:r>
            <a:r>
              <a:rPr lang="en-US" sz="1600" dirty="0" smtClean="0"/>
              <a:t>?</a:t>
            </a:r>
          </a:p>
          <a:p>
            <a:pPr lvl="0" algn="just" defTabSz="914400" eaLnBrk="0" fontAlgn="base" hangingPunct="0">
              <a:lnSpc>
                <a:spcPct val="150000"/>
              </a:lnSpc>
              <a:spcBef>
                <a:spcPct val="0"/>
              </a:spcBef>
              <a:spcAft>
                <a:spcPct val="0"/>
              </a:spcAft>
            </a:pPr>
            <a:r>
              <a:rPr lang="en-US" sz="1600" dirty="0" smtClean="0"/>
              <a:t>3.What </a:t>
            </a:r>
            <a:r>
              <a:rPr lang="en-US" sz="1600" dirty="0"/>
              <a:t>inference techniques are commonly used in LDA, and how do they work</a:t>
            </a:r>
            <a:r>
              <a:rPr lang="en-US" sz="1600" dirty="0" smtClean="0"/>
              <a:t>?</a:t>
            </a:r>
          </a:p>
          <a:p>
            <a:pPr lvl="0" algn="just" defTabSz="914400" eaLnBrk="0" fontAlgn="base" hangingPunct="0">
              <a:lnSpc>
                <a:spcPct val="150000"/>
              </a:lnSpc>
              <a:spcBef>
                <a:spcPct val="0"/>
              </a:spcBef>
              <a:spcAft>
                <a:spcPct val="0"/>
              </a:spcAft>
            </a:pPr>
            <a:r>
              <a:rPr lang="en-US" sz="1600" dirty="0" smtClean="0"/>
              <a:t>4.How </a:t>
            </a:r>
            <a:r>
              <a:rPr lang="en-US" sz="1600" dirty="0"/>
              <a:t>does D-PLDA extend the Pachinko Allocation Model to incorporate temporal </a:t>
            </a:r>
            <a:r>
              <a:rPr lang="en-US" sz="1600" dirty="0" smtClean="0"/>
              <a:t>dynamics</a:t>
            </a:r>
          </a:p>
          <a:p>
            <a:pPr lvl="0" algn="just" defTabSz="914400" eaLnBrk="0" fontAlgn="base" hangingPunct="0">
              <a:lnSpc>
                <a:spcPct val="150000"/>
              </a:lnSpc>
              <a:spcBef>
                <a:spcPct val="0"/>
              </a:spcBef>
              <a:spcAft>
                <a:spcPct val="0"/>
              </a:spcAft>
            </a:pPr>
            <a:r>
              <a:rPr lang="en-US" sz="1600" dirty="0" smtClean="0"/>
              <a:t>5.What </a:t>
            </a:r>
            <a:r>
              <a:rPr lang="en-US" sz="1600" dirty="0"/>
              <a:t>inference techniques are used in D-PLDA to estimate time-evolving topic </a:t>
            </a:r>
            <a:r>
              <a:rPr lang="en-US" sz="1600" dirty="0" smtClean="0"/>
              <a:t>distributions</a:t>
            </a:r>
          </a:p>
          <a:p>
            <a:pPr lvl="0" algn="just" defTabSz="914400" eaLnBrk="0" fontAlgn="base" hangingPunct="0">
              <a:lnSpc>
                <a:spcPct val="150000"/>
              </a:lnSpc>
              <a:spcBef>
                <a:spcPct val="0"/>
              </a:spcBef>
              <a:spcAft>
                <a:spcPct val="0"/>
              </a:spcAft>
            </a:pPr>
            <a:r>
              <a:rPr lang="en-US" sz="1600" dirty="0" smtClean="0"/>
              <a:t>6.How </a:t>
            </a:r>
            <a:r>
              <a:rPr lang="en-US" sz="1600" dirty="0"/>
              <a:t>does S-PLDA incorporate supervised information into the Pachinko Allocation Model</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84308" y="497040"/>
            <a:ext cx="9608234" cy="6322180"/>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sz="2000" dirty="0">
                <a:latin typeface="Times New Roman" panose="02020603050405020304" pitchFamily="18" charset="0"/>
                <a:cs typeface="Times New Roman" panose="02020603050405020304" pitchFamily="18" charset="0"/>
              </a:rPr>
              <a:t>    “Opinion Mining”, </a:t>
            </a:r>
            <a:r>
              <a:rPr lang="en-US" sz="2000" dirty="0" err="1">
                <a:latin typeface="Times New Roman" panose="02020603050405020304" pitchFamily="18" charset="0"/>
                <a:cs typeface="Times New Roman" panose="02020603050405020304" pitchFamily="18" charset="0"/>
              </a:rPr>
              <a:t>Greame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Hrist</a:t>
            </a:r>
            <a:r>
              <a:rPr lang="en-US" sz="2000" dirty="0">
                <a:latin typeface="Times New Roman" panose="02020603050405020304" pitchFamily="18" charset="0"/>
                <a:cs typeface="Times New Roman" panose="02020603050405020304" pitchFamily="18" charset="0"/>
              </a:rPr>
              <a:t>, Bing Liu, Morgan Publications,  2012. </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“Recommender Systems”, C.C. Aggarwal, Springer,  2016. </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3"/>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“Temporal Opinion Mining”,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Haishi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Bai, Boris Scholl, CRC Press, 2010. </a:t>
            </a:r>
          </a:p>
          <a:p>
            <a:pPr marL="457200" indent="-457200">
              <a:lnSpc>
                <a:spcPct val="150000"/>
              </a:lnSpc>
              <a:buAutoNum type="arabicPeriod" startAt="3"/>
            </a:pPr>
            <a:r>
              <a:rPr lang="en-US" sz="2000" dirty="0">
                <a:solidFill>
                  <a:srgbClr val="000000"/>
                </a:solidFill>
                <a:latin typeface="Times New Roman" panose="02020603050405020304" pitchFamily="18" charset="0"/>
                <a:cs typeface="Times New Roman" panose="02020603050405020304" pitchFamily="18" charset="0"/>
              </a:rPr>
              <a:t> “Recommender systems handbook”, </a:t>
            </a:r>
            <a:r>
              <a:rPr lang="it-IT" sz="2000" dirty="0">
                <a:solidFill>
                  <a:srgbClr val="000000"/>
                </a:solidFill>
                <a:latin typeface="Times New Roman" panose="02020603050405020304" pitchFamily="18" charset="0"/>
                <a:cs typeface="Times New Roman" panose="02020603050405020304" pitchFamily="18" charset="0"/>
              </a:rPr>
              <a:t>Federico Pozzi, Elisabetta Fersini, Enza Messina,  Bing Liu, 2016.</a:t>
            </a:r>
          </a:p>
          <a:p>
            <a:pPr marL="457200" indent="-457200">
              <a:lnSpc>
                <a:spcPct val="150000"/>
              </a:lnSpc>
              <a:buAutoNum type="arabicPeriod" startAt="3"/>
            </a:pPr>
            <a:r>
              <a:rPr lang="en-US" sz="2000" dirty="0">
                <a:latin typeface="Times New Roman" panose="02020603050405020304" pitchFamily="18" charset="0"/>
                <a:cs typeface="Times New Roman" panose="02020603050405020304" pitchFamily="18" charset="0"/>
              </a:rPr>
              <a:t>“New Opportunities for Sentiment Analysis and Information Processing”, </a:t>
            </a:r>
            <a:r>
              <a:rPr lang="en-US" sz="2000" dirty="0" err="1">
                <a:latin typeface="Times New Roman" panose="02020603050405020304" pitchFamily="18" charset="0"/>
                <a:cs typeface="Times New Roman" panose="02020603050405020304" pitchFamily="18" charset="0"/>
              </a:rPr>
              <a:t>Aakansha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Sharaff</a:t>
            </a:r>
            <a:r>
              <a:rPr lang="en-US" sz="2000" dirty="0">
                <a:latin typeface="Times New Roman" panose="02020603050405020304" pitchFamily="18" charset="0"/>
                <a:cs typeface="Times New Roman" panose="02020603050405020304" pitchFamily="18" charset="0"/>
              </a:rPr>
              <a:t>, G. R. Sinha, Surbhi Bhatia, IGI Global, 2021.</a:t>
            </a:r>
          </a:p>
          <a:p>
            <a:pPr>
              <a:lnSpc>
                <a:spcPct val="150000"/>
              </a:lnSpc>
            </a:pPr>
            <a:r>
              <a:rPr lang="en-US" sz="2000" b="1" dirty="0">
                <a:latin typeface="Times New Roman" panose="02020603050405020304" pitchFamily="18" charset="0"/>
                <a:cs typeface="Times New Roman" panose="02020603050405020304" pitchFamily="18" charset="0"/>
              </a:rPr>
              <a:t>Sites and Web links: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2"/>
              </a:rPr>
              <a:t>https://link.springer.com/book/10.1007/978-3-031-02145-9</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3"/>
              </a:rPr>
              <a:t>https://www.mdpi.com/journal/applsci/special_issues/Sentiment_Social_Media</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dirty="0">
                <a:hlinkClick r:id="rId4"/>
              </a:rPr>
              <a:t>https://nlp.stanford.edu/sentiment</a:t>
            </a:r>
            <a:endParaRPr lang="en-US" dirty="0"/>
          </a:p>
          <a:p>
            <a:pPr>
              <a:lnSpc>
                <a:spcPct val="150000"/>
              </a:lnSpc>
            </a:pPr>
            <a:endParaRPr lang="en-US" dirty="0"/>
          </a:p>
          <a:p>
            <a:pPr>
              <a:lnSpc>
                <a:spcPct val="150000"/>
              </a:lnSpc>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OMRS</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p:cNvSpPr txBox="1"/>
          <p:nvPr/>
        </p:nvSpPr>
        <p:spPr>
          <a:xfrm>
            <a:off x="1110343" y="689854"/>
            <a:ext cx="10731286" cy="417871"/>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a:t>
            </a:r>
            <a:r>
              <a:rPr lang="en-IN" sz="1600" dirty="0" smtClean="0"/>
              <a:t>Data Models</a:t>
            </a:r>
            <a:endParaRPr lang="en-US" sz="1600" b="0" i="0" dirty="0">
              <a:effectLst/>
              <a:latin typeface="Poppins"/>
              <a:cs typeface="Poppins"/>
            </a:endParaRPr>
          </a:p>
        </p:txBody>
      </p:sp>
      <p:sp>
        <p:nvSpPr>
          <p:cNvPr id="7" name="Rounded Rectangle 17"/>
          <p:cNvSpPr/>
          <p:nvPr/>
        </p:nvSpPr>
        <p:spPr>
          <a:xfrm>
            <a:off x="3179897" y="1489905"/>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p:cNvSpPr txBox="1"/>
          <p:nvPr/>
        </p:nvSpPr>
        <p:spPr>
          <a:xfrm>
            <a:off x="1752600" y="2247855"/>
            <a:ext cx="8791575" cy="1107996"/>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a:t>
            </a:r>
            <a:r>
              <a:rPr lang="en-US" sz="1600" spc="-40" dirty="0">
                <a:latin typeface="Arial" panose="020B0604020202020204" pitchFamily="34" charset="0"/>
                <a:cs typeface="Arial" panose="020B0604020202020204" pitchFamily="34" charset="0"/>
              </a:rPr>
              <a:t>the </a:t>
            </a:r>
            <a:r>
              <a:rPr lang="en-IN" sz="1600" dirty="0"/>
              <a:t>Mining Opinion </a:t>
            </a:r>
            <a:r>
              <a:rPr lang="en-IN" sz="1600" dirty="0" smtClean="0"/>
              <a:t>Models</a:t>
            </a:r>
            <a:endParaRPr lang="en-IN" sz="1600" dirty="0">
              <a:latin typeface="Arial" panose="020B0604020202020204" pitchFamily="34" charset="0"/>
              <a:cs typeface="Arial" panose="020B0604020202020204" pitchFamily="34" charset="0"/>
            </a:endParaRPr>
          </a:p>
          <a:p>
            <a:pPr marL="342900" indent="-342900">
              <a:buAutoNum type="arabicPeriod"/>
            </a:pPr>
            <a:r>
              <a:rPr lang="en-US" sz="1600" b="0" i="0" dirty="0">
                <a:effectLst/>
                <a:latin typeface="Arial" panose="020B0604020202020204" pitchFamily="34" charset="0"/>
              </a:rPr>
              <a:t>Describe the </a:t>
            </a:r>
            <a:r>
              <a:rPr lang="en-IN" sz="1600" dirty="0" smtClean="0"/>
              <a:t>Data models</a:t>
            </a:r>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38200" y="2438605"/>
            <a:ext cx="914400" cy="914400"/>
          </a:xfrm>
          <a:prstGeom prst="rect">
            <a:avLst/>
          </a:prstGeom>
        </p:spPr>
      </p:pic>
      <p:sp>
        <p:nvSpPr>
          <p:cNvPr id="29" name="Rounded Rectangle 17"/>
          <p:cNvSpPr/>
          <p:nvPr/>
        </p:nvSpPr>
        <p:spPr>
          <a:xfrm>
            <a:off x="4007697" y="398941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14400" y="4765771"/>
            <a:ext cx="914400" cy="914400"/>
          </a:xfrm>
          <a:prstGeom prst="rect">
            <a:avLst/>
          </a:prstGeom>
        </p:spPr>
      </p:pic>
      <p:sp>
        <p:nvSpPr>
          <p:cNvPr id="37" name="TextBox 36"/>
          <p:cNvSpPr txBox="1"/>
          <p:nvPr/>
        </p:nvSpPr>
        <p:spPr>
          <a:xfrm>
            <a:off x="1752600" y="4561251"/>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p>
          <a:p>
            <a:pPr marL="342900" indent="-342900">
              <a:buAutoNum type="arabicPeriod"/>
            </a:pPr>
            <a:r>
              <a:rPr lang="en-US" sz="1600" b="0" i="0" dirty="0">
                <a:effectLst/>
                <a:latin typeface="Arial" panose="020B0604020202020204" pitchFamily="34" charset="0"/>
              </a:rPr>
              <a:t>Define </a:t>
            </a:r>
            <a:r>
              <a:rPr lang="en-US" sz="1600" dirty="0" smtClean="0">
                <a:latin typeface="Arial" panose="020B0604020202020204" pitchFamily="34" charset="0"/>
              </a:rPr>
              <a:t> </a:t>
            </a:r>
            <a:r>
              <a:rPr lang="en-US" sz="1600" dirty="0" smtClean="0">
                <a:latin typeface="Arial" panose="020B0604020202020204" pitchFamily="34" charset="0"/>
              </a:rPr>
              <a:t>opinion </a:t>
            </a:r>
            <a:r>
              <a:rPr lang="en-US" sz="1600" dirty="0" smtClean="0">
                <a:latin typeface="Arial" panose="020B0604020202020204" pitchFamily="34" charset="0"/>
              </a:rPr>
              <a:t>Techniques</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Describe </a:t>
            </a:r>
            <a:r>
              <a:rPr lang="en-US" sz="1600" spc="-40" dirty="0">
                <a:latin typeface="Arial" panose="020B0604020202020204" pitchFamily="34" charset="0"/>
                <a:cs typeface="Arial" panose="020B0604020202020204" pitchFamily="34" charset="0"/>
              </a:rPr>
              <a:t>the </a:t>
            </a:r>
            <a:r>
              <a:rPr lang="en-US" sz="1600" spc="-40" dirty="0" smtClean="0">
                <a:latin typeface="Arial" panose="020B0604020202020204" pitchFamily="34" charset="0"/>
                <a:cs typeface="Arial" panose="020B0604020202020204" pitchFamily="34" charset="0"/>
              </a:rPr>
              <a:t>Data Models</a:t>
            </a:r>
            <a:endParaRPr lang="en-US" sz="1600" dirty="0">
              <a:latin typeface="Poppins" panose="00000500000000000000" pitchFamily="2" charset="0"/>
              <a:cs typeface="Poppins" panose="000005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3</a:t>
            </a:fld>
            <a:endParaRPr lang="en-IN"/>
          </a:p>
        </p:txBody>
      </p:sp>
      <p:sp>
        <p:nvSpPr>
          <p:cNvPr id="3" name="Rectangle 2"/>
          <p:cNvSpPr/>
          <p:nvPr/>
        </p:nvSpPr>
        <p:spPr>
          <a:xfrm>
            <a:off x="1883664" y="1207205"/>
            <a:ext cx="7772400" cy="2121030"/>
          </a:xfrm>
          <a:prstGeom prst="rect">
            <a:avLst/>
          </a:prstGeom>
        </p:spPr>
        <p:txBody>
          <a:bodyPr wrap="square">
            <a:spAutoFit/>
          </a:bodyPr>
          <a:lstStyle/>
          <a:p>
            <a:pPr algn="just">
              <a:lnSpc>
                <a:spcPct val="150000"/>
              </a:lnSpc>
            </a:pPr>
            <a:r>
              <a:rPr lang="en-US" dirty="0"/>
              <a:t>Latent </a:t>
            </a:r>
            <a:r>
              <a:rPr lang="en-US" dirty="0" err="1"/>
              <a:t>Dirichlet</a:t>
            </a:r>
            <a:r>
              <a:rPr lang="en-US" dirty="0"/>
              <a:t> Allocation (LDA) is a popular topic modeling technique used in aspect-based opinion mining to identify latent topics (aspects) from a collection of text data. Several variations of LDA have been proposed to better suit specific tasks or address certain challenges. Here's an overview of some commonly used LDA models and their characteristics</a:t>
            </a:r>
            <a:r>
              <a:rPr lang="en-US" dirty="0" smtClean="0"/>
              <a:t>:</a:t>
            </a:r>
            <a:endParaRPr lang="en-US" dirty="0"/>
          </a:p>
        </p:txBody>
      </p:sp>
      <p:sp>
        <p:nvSpPr>
          <p:cNvPr id="4" name="Rounded Rectangle 17"/>
          <p:cNvSpPr/>
          <p:nvPr/>
        </p:nvSpPr>
        <p:spPr>
          <a:xfrm>
            <a:off x="3605361" y="58785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Latent </a:t>
            </a:r>
            <a:r>
              <a:rPr lang="en-US" sz="2000" dirty="0" err="1"/>
              <a:t>Dirichlet</a:t>
            </a:r>
            <a:r>
              <a:rPr lang="en-US" sz="2000" dirty="0"/>
              <a:t> Allocation (LDA)</a:t>
            </a:r>
            <a:endParaRPr lang="en-US" sz="2000" dirty="0"/>
          </a:p>
        </p:txBody>
      </p:sp>
      <p:pic>
        <p:nvPicPr>
          <p:cNvPr id="5" name="Picture 4"/>
          <p:cNvPicPr>
            <a:picLocks noChangeAspect="1"/>
          </p:cNvPicPr>
          <p:nvPr/>
        </p:nvPicPr>
        <p:blipFill rotWithShape="1">
          <a:blip r:embed="rId2"/>
          <a:srcRect l="12894" t="28293" r="39613" b="25242"/>
          <a:stretch/>
        </p:blipFill>
        <p:spPr>
          <a:xfrm>
            <a:off x="5690490" y="3200400"/>
            <a:ext cx="4257675" cy="2343150"/>
          </a:xfrm>
          <a:prstGeom prst="rect">
            <a:avLst/>
          </a:prstGeom>
        </p:spPr>
      </p:pic>
    </p:spTree>
    <p:extLst>
      <p:ext uri="{BB962C8B-B14F-4D97-AF65-F5344CB8AC3E}">
        <p14:creationId xmlns:p14="http://schemas.microsoft.com/office/powerpoint/2010/main" val="156582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4</a:t>
            </a:fld>
            <a:endParaRPr lang="en-IN"/>
          </a:p>
        </p:txBody>
      </p:sp>
      <p:sp>
        <p:nvSpPr>
          <p:cNvPr id="3" name="Rectangle 2"/>
          <p:cNvSpPr/>
          <p:nvPr/>
        </p:nvSpPr>
        <p:spPr>
          <a:xfrm>
            <a:off x="2535936" y="218545"/>
            <a:ext cx="7623048" cy="5078313"/>
          </a:xfrm>
          <a:prstGeom prst="rect">
            <a:avLst/>
          </a:prstGeom>
        </p:spPr>
        <p:txBody>
          <a:bodyPr wrap="square">
            <a:spAutoFit/>
          </a:bodyPr>
          <a:lstStyle/>
          <a:p>
            <a:pPr algn="just">
              <a:lnSpc>
                <a:spcPct val="150000"/>
              </a:lnSpc>
            </a:pPr>
            <a:r>
              <a:rPr lang="en-US" b="1" dirty="0"/>
              <a:t>LDA (Latent </a:t>
            </a:r>
            <a:r>
              <a:rPr lang="en-US" b="1" dirty="0" err="1"/>
              <a:t>Dirichlet</a:t>
            </a:r>
            <a:r>
              <a:rPr lang="en-US" b="1" dirty="0"/>
              <a:t> Allocation)</a:t>
            </a:r>
          </a:p>
          <a:p>
            <a:pPr algn="just">
              <a:lnSpc>
                <a:spcPct val="150000"/>
              </a:lnSpc>
              <a:buFont typeface="Arial" panose="020B0604020202020204" pitchFamily="34" charset="0"/>
              <a:buChar char="•"/>
            </a:pPr>
            <a:r>
              <a:rPr lang="en-US" b="1" dirty="0"/>
              <a:t>Description</a:t>
            </a:r>
            <a:r>
              <a:rPr lang="en-US" dirty="0"/>
              <a:t>: LDA is a generative probabilistic model that represents documents as random mixtures over latent topics. It assumes that each document is generated by a distribution over topics, and each topic is represented by a distribution over words.</a:t>
            </a:r>
          </a:p>
          <a:p>
            <a:pPr algn="just">
              <a:lnSpc>
                <a:spcPct val="150000"/>
              </a:lnSpc>
              <a:buFont typeface="Arial" panose="020B0604020202020204" pitchFamily="34" charset="0"/>
              <a:buChar char="•"/>
            </a:pPr>
            <a:r>
              <a:rPr lang="en-US" b="1" dirty="0"/>
              <a:t>Inference and Estimation</a:t>
            </a:r>
            <a:r>
              <a:rPr lang="en-US" dirty="0"/>
              <a:t>: Inference in LDA typically involves algorithms like </a:t>
            </a:r>
            <a:r>
              <a:rPr lang="en-US" dirty="0" err="1"/>
              <a:t>variational</a:t>
            </a:r>
            <a:r>
              <a:rPr lang="en-US" dirty="0"/>
              <a:t> inference or Gibbs sampling to estimate the posterior distribution over latent variables (topics and topic proportions) given the observed data (documents).</a:t>
            </a:r>
          </a:p>
          <a:p>
            <a:pPr algn="just">
              <a:lnSpc>
                <a:spcPct val="150000"/>
              </a:lnSpc>
              <a:buFont typeface="Arial" panose="020B0604020202020204" pitchFamily="34" charset="0"/>
              <a:buChar char="•"/>
            </a:pPr>
            <a:r>
              <a:rPr lang="en-US" b="1" dirty="0"/>
              <a:t>Applications</a:t>
            </a:r>
            <a:r>
              <a:rPr lang="en-US" dirty="0"/>
              <a:t>: LDA has been widely used for topic modeling in various domains, including opinion mining. It can be applied to identify latent aspects/topics in reviews or feedback data.</a:t>
            </a:r>
          </a:p>
        </p:txBody>
      </p:sp>
    </p:spTree>
    <p:extLst>
      <p:ext uri="{BB962C8B-B14F-4D97-AF65-F5344CB8AC3E}">
        <p14:creationId xmlns:p14="http://schemas.microsoft.com/office/powerpoint/2010/main" val="3346227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5</a:t>
            </a:fld>
            <a:endParaRPr lang="en-IN"/>
          </a:p>
        </p:txBody>
      </p:sp>
      <p:sp>
        <p:nvSpPr>
          <p:cNvPr id="3" name="Rectangle 2"/>
          <p:cNvSpPr/>
          <p:nvPr/>
        </p:nvSpPr>
        <p:spPr>
          <a:xfrm>
            <a:off x="1753998" y="415463"/>
            <a:ext cx="7872984" cy="3831818"/>
          </a:xfrm>
          <a:prstGeom prst="rect">
            <a:avLst/>
          </a:prstGeom>
        </p:spPr>
        <p:txBody>
          <a:bodyPr wrap="square">
            <a:spAutoFit/>
          </a:bodyPr>
          <a:lstStyle/>
          <a:p>
            <a:pPr algn="just">
              <a:lnSpc>
                <a:spcPct val="150000"/>
              </a:lnSpc>
              <a:buFont typeface="Arial" panose="020B0604020202020204" pitchFamily="34" charset="0"/>
              <a:buChar char="•"/>
            </a:pPr>
            <a:r>
              <a:rPr lang="en-US" b="1" dirty="0" smtClean="0"/>
              <a:t>Description</a:t>
            </a:r>
            <a:r>
              <a:rPr lang="en-US" dirty="0"/>
              <a:t>: S-LDA extends LDA by incorporating supervised information (e.g., document labels or sentiment labels) into the model. It allows for modeling the relationships between topics and observed labels.</a:t>
            </a:r>
          </a:p>
          <a:p>
            <a:pPr algn="just">
              <a:lnSpc>
                <a:spcPct val="150000"/>
              </a:lnSpc>
              <a:buFont typeface="Arial" panose="020B0604020202020204" pitchFamily="34" charset="0"/>
              <a:buChar char="•"/>
            </a:pPr>
            <a:r>
              <a:rPr lang="en-US" b="1" dirty="0"/>
              <a:t>Inference and Estimation</a:t>
            </a:r>
            <a:r>
              <a:rPr lang="en-US" dirty="0"/>
              <a:t>: Inference in S-LDA involves estimating both the latent topics and the supervised labels. </a:t>
            </a:r>
            <a:r>
              <a:rPr lang="en-US" dirty="0" err="1"/>
              <a:t>Variational</a:t>
            </a:r>
            <a:r>
              <a:rPr lang="en-US" dirty="0"/>
              <a:t> methods or Gibbs sampling can be used for inference.</a:t>
            </a:r>
          </a:p>
          <a:p>
            <a:pPr algn="just">
              <a:lnSpc>
                <a:spcPct val="150000"/>
              </a:lnSpc>
              <a:buFont typeface="Arial" panose="020B0604020202020204" pitchFamily="34" charset="0"/>
              <a:buChar char="•"/>
            </a:pPr>
            <a:r>
              <a:rPr lang="en-US" b="1" dirty="0"/>
              <a:t>Applications</a:t>
            </a:r>
            <a:r>
              <a:rPr lang="en-US" dirty="0"/>
              <a:t>: S-LDA is useful when there is labeled information available, such as sentiment labels associated with documents. It can help in aspect-based sentiment analysis by jointly modeling topics and sentiment</a:t>
            </a:r>
            <a:r>
              <a:rPr lang="en-US" dirty="0" smtClean="0"/>
              <a:t>.</a:t>
            </a:r>
            <a:endParaRPr lang="en-US" dirty="0"/>
          </a:p>
        </p:txBody>
      </p:sp>
      <p:sp>
        <p:nvSpPr>
          <p:cNvPr id="4" name="Rounded Rectangle 17"/>
          <p:cNvSpPr/>
          <p:nvPr/>
        </p:nvSpPr>
        <p:spPr>
          <a:xfrm>
            <a:off x="3374137" y="141143"/>
            <a:ext cx="4412952"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b="1" dirty="0"/>
              <a:t>S-LDA (Supervised Latent </a:t>
            </a:r>
            <a:r>
              <a:rPr lang="en-US" sz="1400" b="1" dirty="0" err="1"/>
              <a:t>Dirichlet</a:t>
            </a:r>
            <a:r>
              <a:rPr lang="en-US" sz="1400" b="1" dirty="0"/>
              <a:t> Allocation)</a:t>
            </a:r>
            <a:endParaRPr lang="en-US" sz="1400" b="1" dirty="0"/>
          </a:p>
        </p:txBody>
      </p:sp>
    </p:spTree>
    <p:extLst>
      <p:ext uri="{BB962C8B-B14F-4D97-AF65-F5344CB8AC3E}">
        <p14:creationId xmlns:p14="http://schemas.microsoft.com/office/powerpoint/2010/main" val="168997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6</a:t>
            </a:fld>
            <a:endParaRPr lang="en-IN"/>
          </a:p>
        </p:txBody>
      </p:sp>
      <p:sp>
        <p:nvSpPr>
          <p:cNvPr id="3" name="Rectangle 2"/>
          <p:cNvSpPr/>
          <p:nvPr/>
        </p:nvSpPr>
        <p:spPr>
          <a:xfrm>
            <a:off x="2965704" y="551748"/>
            <a:ext cx="6096000" cy="4247317"/>
          </a:xfrm>
          <a:prstGeom prst="rect">
            <a:avLst/>
          </a:prstGeom>
        </p:spPr>
        <p:txBody>
          <a:bodyPr>
            <a:spAutoFit/>
          </a:bodyPr>
          <a:lstStyle/>
          <a:p>
            <a:pPr algn="just">
              <a:lnSpc>
                <a:spcPct val="150000"/>
              </a:lnSpc>
              <a:buFont typeface="Arial" panose="020B0604020202020204" pitchFamily="34" charset="0"/>
              <a:buChar char="•"/>
            </a:pPr>
            <a:r>
              <a:rPr lang="en-US" b="1" dirty="0" smtClean="0"/>
              <a:t>Description</a:t>
            </a:r>
            <a:r>
              <a:rPr lang="en-US" dirty="0"/>
              <a:t>: D-LDA extends LDA to model the evolution of topics over time in a collection of documents. It allows topics to change over time, capturing temporal dynamics in the data.</a:t>
            </a:r>
          </a:p>
          <a:p>
            <a:pPr algn="just">
              <a:lnSpc>
                <a:spcPct val="150000"/>
              </a:lnSpc>
              <a:buFont typeface="Arial" panose="020B0604020202020204" pitchFamily="34" charset="0"/>
              <a:buChar char="•"/>
            </a:pPr>
            <a:r>
              <a:rPr lang="en-US" b="1" dirty="0"/>
              <a:t>Inference and Estimation</a:t>
            </a:r>
            <a:r>
              <a:rPr lang="en-US" dirty="0"/>
              <a:t>: In D-LDA, inference involves estimating the topic distributions for each time period and how they evolve over time. Techniques like </a:t>
            </a:r>
            <a:r>
              <a:rPr lang="en-US" dirty="0" err="1"/>
              <a:t>variational</a:t>
            </a:r>
            <a:r>
              <a:rPr lang="en-US" dirty="0"/>
              <a:t> inference or Gibbs sampling can be used.</a:t>
            </a:r>
          </a:p>
          <a:p>
            <a:pPr algn="just">
              <a:lnSpc>
                <a:spcPct val="150000"/>
              </a:lnSpc>
              <a:buFont typeface="Arial" panose="020B0604020202020204" pitchFamily="34" charset="0"/>
              <a:buChar char="•"/>
            </a:pPr>
            <a:r>
              <a:rPr lang="en-US" b="1" dirty="0"/>
              <a:t>Applications</a:t>
            </a:r>
            <a:r>
              <a:rPr lang="en-US" dirty="0"/>
              <a:t>: D-LDA is useful for analyzing temporal aspects in text data, such as tracking changes in opinions or topics over time in online reviews or social media data.</a:t>
            </a:r>
          </a:p>
        </p:txBody>
      </p:sp>
      <p:sp>
        <p:nvSpPr>
          <p:cNvPr id="4" name="Rounded Rectangle 17"/>
          <p:cNvSpPr/>
          <p:nvPr/>
        </p:nvSpPr>
        <p:spPr>
          <a:xfrm>
            <a:off x="3374137" y="141143"/>
            <a:ext cx="4078223"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b="1" dirty="0"/>
              <a:t>D-LDA (Dynamic Latent </a:t>
            </a:r>
            <a:r>
              <a:rPr lang="en-US" sz="1400" b="1" dirty="0" err="1"/>
              <a:t>Dirichlet</a:t>
            </a:r>
            <a:r>
              <a:rPr lang="en-US" sz="1400" b="1" dirty="0"/>
              <a:t> Allocation)</a:t>
            </a:r>
            <a:endParaRPr lang="en-US" sz="1400" b="1" dirty="0"/>
          </a:p>
        </p:txBody>
      </p:sp>
    </p:spTree>
    <p:extLst>
      <p:ext uri="{BB962C8B-B14F-4D97-AF65-F5344CB8AC3E}">
        <p14:creationId xmlns:p14="http://schemas.microsoft.com/office/powerpoint/2010/main" val="421023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7</a:t>
            </a:fld>
            <a:endParaRPr lang="en-IN"/>
          </a:p>
        </p:txBody>
      </p:sp>
      <p:sp>
        <p:nvSpPr>
          <p:cNvPr id="3" name="Rectangle 2"/>
          <p:cNvSpPr/>
          <p:nvPr/>
        </p:nvSpPr>
        <p:spPr>
          <a:xfrm>
            <a:off x="1545336" y="821585"/>
            <a:ext cx="8814816" cy="3831818"/>
          </a:xfrm>
          <a:prstGeom prst="rect">
            <a:avLst/>
          </a:prstGeom>
        </p:spPr>
        <p:txBody>
          <a:bodyPr wrap="square">
            <a:spAutoFit/>
          </a:bodyPr>
          <a:lstStyle/>
          <a:p>
            <a:pPr algn="just">
              <a:lnSpc>
                <a:spcPct val="150000"/>
              </a:lnSpc>
              <a:buFont typeface="Arial" panose="020B0604020202020204" pitchFamily="34" charset="0"/>
              <a:buChar char="•"/>
            </a:pPr>
            <a:r>
              <a:rPr lang="en-US" b="1" dirty="0" smtClean="0"/>
              <a:t>Description</a:t>
            </a:r>
            <a:r>
              <a:rPr lang="en-US" dirty="0"/>
              <a:t>: PLDA is a hierarchical extension of LDA that allows for nested topic structures. It represents documents as a hierarchy of topics, where each level corresponds to different levels of granularity.</a:t>
            </a:r>
          </a:p>
          <a:p>
            <a:pPr algn="just">
              <a:lnSpc>
                <a:spcPct val="150000"/>
              </a:lnSpc>
              <a:buFont typeface="Arial" panose="020B0604020202020204" pitchFamily="34" charset="0"/>
              <a:buChar char="•"/>
            </a:pPr>
            <a:r>
              <a:rPr lang="en-US" b="1" dirty="0"/>
              <a:t>Inference and Estimation</a:t>
            </a:r>
            <a:r>
              <a:rPr lang="en-US" dirty="0"/>
              <a:t>: Inference in PLDA involves estimating the posterior distribution over latent variables, considering the hierarchical structure of topics. </a:t>
            </a:r>
            <a:r>
              <a:rPr lang="en-US" dirty="0" err="1"/>
              <a:t>Variational</a:t>
            </a:r>
            <a:r>
              <a:rPr lang="en-US" dirty="0"/>
              <a:t> methods or Gibbs sampling can be used.</a:t>
            </a:r>
          </a:p>
          <a:p>
            <a:pPr algn="just">
              <a:lnSpc>
                <a:spcPct val="150000"/>
              </a:lnSpc>
              <a:buFont typeface="Arial" panose="020B0604020202020204" pitchFamily="34" charset="0"/>
              <a:buChar char="•"/>
            </a:pPr>
            <a:r>
              <a:rPr lang="en-US" b="1" dirty="0"/>
              <a:t>Applications</a:t>
            </a:r>
            <a:r>
              <a:rPr lang="en-US" dirty="0"/>
              <a:t>: PLDA can capture complex relationships between topics at different levels of granularity, which can be useful in analyzing hierarchical structures in text data, such as categorizing product reviews into fine-grained aspects and broader categories</a:t>
            </a:r>
            <a:r>
              <a:rPr lang="en-US" dirty="0" smtClean="0"/>
              <a:t>.</a:t>
            </a:r>
            <a:endParaRPr lang="en-US" dirty="0"/>
          </a:p>
        </p:txBody>
      </p:sp>
      <p:sp>
        <p:nvSpPr>
          <p:cNvPr id="5" name="Rounded Rectangle 17"/>
          <p:cNvSpPr/>
          <p:nvPr/>
        </p:nvSpPr>
        <p:spPr>
          <a:xfrm>
            <a:off x="3374137" y="141143"/>
            <a:ext cx="281635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b="1" dirty="0"/>
              <a:t>PLDA (Pachinko Allocation)</a:t>
            </a:r>
            <a:endParaRPr lang="en-US" sz="1400" b="1" dirty="0"/>
          </a:p>
        </p:txBody>
      </p:sp>
    </p:spTree>
    <p:extLst>
      <p:ext uri="{BB962C8B-B14F-4D97-AF65-F5344CB8AC3E}">
        <p14:creationId xmlns:p14="http://schemas.microsoft.com/office/powerpoint/2010/main" val="113984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8</a:t>
            </a:fld>
            <a:endParaRPr lang="en-IN"/>
          </a:p>
        </p:txBody>
      </p:sp>
      <p:sp>
        <p:nvSpPr>
          <p:cNvPr id="3" name="Rectangle 2"/>
          <p:cNvSpPr/>
          <p:nvPr/>
        </p:nvSpPr>
        <p:spPr>
          <a:xfrm>
            <a:off x="2234184" y="1242673"/>
            <a:ext cx="7531608" cy="4247317"/>
          </a:xfrm>
          <a:prstGeom prst="rect">
            <a:avLst/>
          </a:prstGeom>
        </p:spPr>
        <p:txBody>
          <a:bodyPr wrap="square">
            <a:spAutoFit/>
          </a:bodyPr>
          <a:lstStyle/>
          <a:p>
            <a:pPr algn="just">
              <a:lnSpc>
                <a:spcPct val="150000"/>
              </a:lnSpc>
              <a:buFont typeface="Arial" panose="020B0604020202020204" pitchFamily="34" charset="0"/>
              <a:buChar char="•"/>
            </a:pPr>
            <a:r>
              <a:rPr lang="en-US" b="1" dirty="0" smtClean="0"/>
              <a:t>Description</a:t>
            </a:r>
            <a:r>
              <a:rPr lang="en-US" dirty="0"/>
              <a:t>: S-PLDA combines the hierarchical structure of PLDA with supervised information, allowing for the integration of labeled data into the model. It enables the joint modeling of hierarchical topics and observed labels.</a:t>
            </a:r>
          </a:p>
          <a:p>
            <a:pPr algn="just">
              <a:lnSpc>
                <a:spcPct val="150000"/>
              </a:lnSpc>
              <a:buFont typeface="Arial" panose="020B0604020202020204" pitchFamily="34" charset="0"/>
              <a:buChar char="•"/>
            </a:pPr>
            <a:r>
              <a:rPr lang="en-US" b="1" dirty="0"/>
              <a:t>Inference and Estimation</a:t>
            </a:r>
            <a:r>
              <a:rPr lang="en-US" dirty="0"/>
              <a:t>: Inference in S-PLDA involves estimating both the hierarchical topic structure and the supervised labels. </a:t>
            </a:r>
            <a:r>
              <a:rPr lang="en-US" dirty="0" err="1"/>
              <a:t>Variational</a:t>
            </a:r>
            <a:r>
              <a:rPr lang="en-US" dirty="0"/>
              <a:t> methods or Gibbs sampling can be used for inference.</a:t>
            </a:r>
          </a:p>
          <a:p>
            <a:pPr algn="just">
              <a:lnSpc>
                <a:spcPct val="150000"/>
              </a:lnSpc>
              <a:buFont typeface="Arial" panose="020B0604020202020204" pitchFamily="34" charset="0"/>
              <a:buChar char="•"/>
            </a:pPr>
            <a:r>
              <a:rPr lang="en-US" b="1" dirty="0"/>
              <a:t>Applications</a:t>
            </a:r>
            <a:r>
              <a:rPr lang="en-US" dirty="0"/>
              <a:t>: S-PLDA is beneficial when there is labeled information available and the data exhibit hierarchical relationships. It can be applied in aspect-based sentiment analysis to model fine-grained aspects and sentiment at different levels of granularity.</a:t>
            </a:r>
          </a:p>
        </p:txBody>
      </p:sp>
      <p:sp>
        <p:nvSpPr>
          <p:cNvPr id="4" name="Rounded Rectangle 17"/>
          <p:cNvSpPr/>
          <p:nvPr/>
        </p:nvSpPr>
        <p:spPr>
          <a:xfrm>
            <a:off x="3319273" y="440613"/>
            <a:ext cx="3959352"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b="1" dirty="0"/>
              <a:t>S-PLDA (Supervised Pachinko Allocation)</a:t>
            </a:r>
            <a:endParaRPr lang="en-US" sz="1400" b="1" dirty="0"/>
          </a:p>
        </p:txBody>
      </p:sp>
    </p:spTree>
    <p:extLst>
      <p:ext uri="{BB962C8B-B14F-4D97-AF65-F5344CB8AC3E}">
        <p14:creationId xmlns:p14="http://schemas.microsoft.com/office/powerpoint/2010/main" val="153281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9</a:t>
            </a:fld>
            <a:endParaRPr lang="en-IN"/>
          </a:p>
        </p:txBody>
      </p:sp>
      <p:sp>
        <p:nvSpPr>
          <p:cNvPr id="3" name="Rectangle 2"/>
          <p:cNvSpPr/>
          <p:nvPr/>
        </p:nvSpPr>
        <p:spPr>
          <a:xfrm>
            <a:off x="2450466" y="805101"/>
            <a:ext cx="7022718" cy="3831818"/>
          </a:xfrm>
          <a:prstGeom prst="rect">
            <a:avLst/>
          </a:prstGeom>
        </p:spPr>
        <p:txBody>
          <a:bodyPr wrap="square">
            <a:spAutoFit/>
          </a:bodyPr>
          <a:lstStyle/>
          <a:p>
            <a:pPr algn="just">
              <a:lnSpc>
                <a:spcPct val="150000"/>
              </a:lnSpc>
              <a:buFont typeface="Arial" panose="020B0604020202020204" pitchFamily="34" charset="0"/>
              <a:buChar char="•"/>
            </a:pPr>
            <a:r>
              <a:rPr lang="en-US" b="1" dirty="0" smtClean="0"/>
              <a:t>Description</a:t>
            </a:r>
            <a:r>
              <a:rPr lang="en-US" dirty="0"/>
              <a:t>: D-PLDA extends PLDA to incorporate temporal dynamics into the hierarchical topic structure. It allows for the modeling of evolving hierarchical topics over time.</a:t>
            </a:r>
          </a:p>
          <a:p>
            <a:pPr algn="just">
              <a:lnSpc>
                <a:spcPct val="150000"/>
              </a:lnSpc>
              <a:buFont typeface="Arial" panose="020B0604020202020204" pitchFamily="34" charset="0"/>
              <a:buChar char="•"/>
            </a:pPr>
            <a:r>
              <a:rPr lang="en-US" b="1" dirty="0"/>
              <a:t>Inference and Estimation</a:t>
            </a:r>
            <a:r>
              <a:rPr lang="en-US" dirty="0"/>
              <a:t>: Inference in D-PLDA involves estimating the evolving hierarchical topic structure and how it changes over time. </a:t>
            </a:r>
            <a:r>
              <a:rPr lang="en-US" dirty="0" err="1"/>
              <a:t>Variational</a:t>
            </a:r>
            <a:r>
              <a:rPr lang="en-US" dirty="0"/>
              <a:t> methods or Gibbs sampling can be used.</a:t>
            </a:r>
          </a:p>
          <a:p>
            <a:pPr algn="just">
              <a:lnSpc>
                <a:spcPct val="150000"/>
              </a:lnSpc>
              <a:buFont typeface="Arial" panose="020B0604020202020204" pitchFamily="34" charset="0"/>
              <a:buChar char="•"/>
            </a:pPr>
            <a:r>
              <a:rPr lang="en-US" b="1" dirty="0"/>
              <a:t>Applications</a:t>
            </a:r>
            <a:r>
              <a:rPr lang="en-US" dirty="0"/>
              <a:t>: D-PLDA is useful for analyzing hierarchical and temporal aspects in text data simultaneously, such as tracking the evolution of fine-grained aspects and sentiment over time in reviews or social media data.</a:t>
            </a:r>
          </a:p>
        </p:txBody>
      </p:sp>
      <p:sp>
        <p:nvSpPr>
          <p:cNvPr id="4" name="Rounded Rectangle 17"/>
          <p:cNvSpPr/>
          <p:nvPr/>
        </p:nvSpPr>
        <p:spPr>
          <a:xfrm>
            <a:off x="3319273" y="440613"/>
            <a:ext cx="3959352"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b="1" dirty="0"/>
              <a:t>D-PLDA (Dynamic Pachinko Allocation)</a:t>
            </a:r>
            <a:endParaRPr lang="en-US" sz="1400" b="1" dirty="0"/>
          </a:p>
        </p:txBody>
      </p:sp>
    </p:spTree>
    <p:extLst>
      <p:ext uri="{BB962C8B-B14F-4D97-AF65-F5344CB8AC3E}">
        <p14:creationId xmlns:p14="http://schemas.microsoft.com/office/powerpoint/2010/main" val="39551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dwdm</Template>
  <TotalTime>729</TotalTime>
  <Words>1023</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BioRhyme ExtraBold</vt:lpstr>
      <vt:lpstr>Calibri</vt:lpstr>
      <vt:lpstr>Gill Sans MT</vt:lpstr>
      <vt:lpstr>Poppins</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Rajesh Babu</dc:creator>
  <cp:lastModifiedBy>Tariq Hussain</cp:lastModifiedBy>
  <cp:revision>169</cp:revision>
  <dcterms:created xsi:type="dcterms:W3CDTF">2023-05-02T08:21:00Z</dcterms:created>
  <dcterms:modified xsi:type="dcterms:W3CDTF">2024-06-11T04:54:20Z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C094A591D8EC4A6BB46215A8D4CBBF39_13</vt:lpwstr>
  </property>
  <property fmtid="{D5CDD505-2E9C-101B-9397-08002B2CF9AE}" pid="3" name="KSOProductBuildVer">
    <vt:lpwstr>1033-12.2.0.13431</vt:lpwstr>
  </property>
</Properties>
</file>