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82" r:id="rId4"/>
    <p:sldId id="377" r:id="rId5"/>
    <p:sldId id="379" r:id="rId6"/>
    <p:sldId id="378" r:id="rId7"/>
    <p:sldId id="380" r:id="rId8"/>
    <p:sldId id="381" r:id="rId9"/>
    <p:sldId id="383" r:id="rId10"/>
    <p:sldId id="384" r:id="rId11"/>
    <p:sldId id="385" r:id="rId12"/>
    <p:sldId id="386" r:id="rId13"/>
    <p:sldId id="375" r:id="rId14"/>
    <p:sldId id="303" r:id="rId15"/>
    <p:sldId id="3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9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journal/applsci/special_issues/Sentiment_Social_Media" TargetMode="External"/><Relationship Id="rId2" Type="http://schemas.openxmlformats.org/officeDocument/2006/relationships/hyperlink" Target="https://link.springer.com/book/10.1007/978-3-031-02145-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entime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16"/>
          <p:cNvSpPr txBox="1"/>
          <p:nvPr/>
        </p:nvSpPr>
        <p:spPr>
          <a:xfrm>
            <a:off x="331304" y="1678685"/>
            <a:ext cx="10668910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OPINION MINING &amp; Recommender SYSTEMS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sz="28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22SDM3202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 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BioRhyme ExtraBold"/>
                <a:cs typeface="Times New Roman" panose="02020603050405020304" pitchFamily="18" charset="0"/>
                <a:sym typeface="BioRhyme ExtraBold"/>
              </a:rPr>
              <a:t>INTRODUCTION TO OPINION MINING, ASPECT BASED OPINION MINING</a:t>
            </a:r>
          </a:p>
        </p:txBody>
      </p:sp>
      <p:sp>
        <p:nvSpPr>
          <p:cNvPr id="5" name="Google Shape;475;p16"/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/>
          <p:cNvSpPr/>
          <p:nvPr/>
        </p:nvSpPr>
        <p:spPr>
          <a:xfrm>
            <a:off x="8774429" y="5148471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Session - 0</a:t>
            </a:r>
            <a:r>
              <a:rPr lang="en-IN" sz="2400" dirty="0">
                <a:solidFill>
                  <a:schemeClr val="lt1"/>
                </a:solidFill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1</a:t>
            </a:r>
            <a:endParaRPr lang="en-IN" altLang="en-US" sz="2400" dirty="0">
              <a:solidFill>
                <a:schemeClr val="lt1"/>
              </a:solidFill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D8EE-7141-09D0-ECD1-CA30D74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Tasks in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8102-9B91-57F3-A973-41AE2473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 Extraction:</a:t>
            </a:r>
            <a:r>
              <a:rPr lang="en-US" dirty="0"/>
              <a:t> The process of identifying the specific aspects mentioned in text data. Techniques include rule-based approaches, machine learning, and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 Classification:</a:t>
            </a:r>
            <a:r>
              <a:rPr lang="en-US" dirty="0"/>
              <a:t> Classifying the sentiment expressed towards each extracted aspect. This involves sentiment analysis techniques tailored to aspects.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Opinion Summarization:</a:t>
            </a:r>
            <a:r>
              <a:rPr lang="en-US" dirty="0"/>
              <a:t> Conveying the overall sentiment and key opinions for each aspect in a concise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Presenting the extracted information in charts, graphs, or other visual formats for easy interpretation.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CC5D-83B3-719F-B5A9-950B40F3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ECE4-C623-F76A-DABE-2C99A52A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8B4D-7B65-80CD-4C3B-798A640E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 Ambiguity:</a:t>
            </a:r>
            <a:r>
              <a:rPr lang="en-US" dirty="0"/>
              <a:t> Terms like "price" can have multiple interpretations (product cost vs. service fee).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Informal Language:</a:t>
            </a:r>
            <a:r>
              <a:rPr lang="en-US" dirty="0"/>
              <a:t> Slang, abbreviations, and emojis can pose challenges for sentiment analysis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 Dependence:</a:t>
            </a:r>
            <a:r>
              <a:rPr lang="en-US" dirty="0"/>
              <a:t> Accurately identifying aspects and sentiment often requires understanding the surrounding text.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AA566-E94A-87E5-FAE9-2F296904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6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5487-AA2B-7BE1-91F7-AE8FD569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ABOM: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FF82-94B6-F4F5-8DA5-6FC1893B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Review Analysis:</a:t>
            </a:r>
            <a:r>
              <a:rPr lang="en-US" dirty="0"/>
              <a:t> Analyze online reviews to understand customer sentiment towards various product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Media Monitoring:</a:t>
            </a:r>
            <a:r>
              <a:rPr lang="en-US" dirty="0"/>
              <a:t> Track brand mentions and identify aspects driving positive or negative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Research:</a:t>
            </a:r>
            <a:r>
              <a:rPr lang="en-US" dirty="0"/>
              <a:t> Gain insights into user preferences and identify aspects crucial for product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 Improvement:</a:t>
            </a:r>
            <a:r>
              <a:rPr lang="en-US" dirty="0"/>
              <a:t> Analyze customer feedback to identify areas for improvement in specific aspects of a service.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362D-AEEB-0E5E-CC3C-1740EB77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opinion mining (or sentiment analysis) in your own words.?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primary goal of opinion mining?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does opinion mining contribute to decision-making in businesses?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Describe the difference between subjective and objective text?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2161308" y="93891"/>
            <a:ext cx="8922327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308" y="506184"/>
            <a:ext cx="9608234" cy="67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“Opinion Mining and Sentiment Analysis”,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Liu, Morgan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Publications,  2012.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“Recommender Systems”, C.C. Aggarwal, Springer,  2016.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“Temporal Opinion Mining”,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Haishi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Bai, Boris Scholl, CRC Press, 2010. 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“Recommender systems handbook”,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Federico Pozzi, Elisabetta Fersini, Enza Messina,  Bing Liu, 2016.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“New Opportunities for Sentiment Analysis and Information Processing”,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Aakansha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R. Sinha, Surbhi Bhatia, IGI Global, 2021.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and Web links: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https://link.springer.com/book/10.1007/978-3-031-02145-9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https://www.mdpi.com/journal/applsci/special_issues/Sentiment_Social_Media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hlinkClick r:id="rId4"/>
              </a:rPr>
              <a:t>https://nlp.stanford.edu/sentiment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OMRS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4471372" y="84408"/>
            <a:ext cx="4222054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0343" y="689854"/>
            <a:ext cx="10731286" cy="4267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</a:t>
            </a:r>
            <a:r>
              <a:rPr lang="en-US" sz="1600" dirty="0">
                <a:latin typeface="Poppins"/>
                <a:cs typeface="Poppins"/>
              </a:rPr>
              <a:t>opinion mining and aspect based opinion mining</a:t>
            </a: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3179897" y="1489905"/>
            <a:ext cx="4903905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24785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</a:t>
            </a:r>
            <a:r>
              <a:rPr lang="en-US" sz="1600" spc="-40" dirty="0">
                <a:latin typeface="Arial" panose="020B0604020202020204" pitchFamily="34" charset="0"/>
                <a:cs typeface="Arial" panose="020B0604020202020204" pitchFamily="34" charset="0"/>
              </a:rPr>
              <a:t>the introduction to the opinion mining, aspect based opinion mining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the </a:t>
            </a:r>
            <a:r>
              <a:rPr lang="en-US" sz="1600" dirty="0">
                <a:latin typeface="Arial" panose="020B0604020202020204" pitchFamily="34" charset="0"/>
              </a:rPr>
              <a:t>opinion mining with an example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Graphic 10" descr="Bullseye outli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/>
          <p:cNvSpPr/>
          <p:nvPr/>
        </p:nvSpPr>
        <p:spPr>
          <a:xfrm>
            <a:off x="4007697" y="3989418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52600" y="4561251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session</a:t>
            </a: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Understand the opinion mining and aspect based opinion mining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</a:t>
            </a:r>
            <a:r>
              <a:rPr lang="en-US" sz="1600" spc="-40" dirty="0">
                <a:latin typeface="Arial" panose="020B0604020202020204" pitchFamily="34" charset="0"/>
                <a:cs typeface="Arial" panose="020B0604020202020204" pitchFamily="34" charset="0"/>
              </a:rPr>
              <a:t>the opinion mining with an example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29E7-6A13-CCA7-E545-070DF33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C66C2-FB75-663A-7B9A-6C89A03AF297}"/>
              </a:ext>
            </a:extLst>
          </p:cNvPr>
          <p:cNvSpPr txBox="1"/>
          <p:nvPr/>
        </p:nvSpPr>
        <p:spPr>
          <a:xfrm>
            <a:off x="1278294" y="1156996"/>
            <a:ext cx="94239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NewRomanPSMT"/>
              </a:rPr>
              <a:t>Sentiment analysis, also called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opinion mining</a:t>
            </a:r>
            <a:r>
              <a:rPr lang="en-US" sz="2400" b="0" i="0" u="none" strike="noStrike" baseline="0" dirty="0">
                <a:latin typeface="TimesNewRomanPSMT"/>
              </a:rPr>
              <a:t>, is the field of study that</a:t>
            </a:r>
          </a:p>
          <a:p>
            <a:pPr algn="just"/>
            <a:r>
              <a:rPr lang="en-IN" sz="2400" b="0" i="0" u="none" strike="noStrike" baseline="0" dirty="0">
                <a:latin typeface="TimesNewRomanPSMT"/>
              </a:rPr>
              <a:t>analyzes people’s opinions, sentiments, evaluations, appraisals, attitudes,</a:t>
            </a:r>
          </a:p>
          <a:p>
            <a:pPr algn="just"/>
            <a:r>
              <a:rPr lang="en-US" sz="2400" b="0" i="0" u="none" strike="noStrike" baseline="0" dirty="0">
                <a:latin typeface="TimesNewRomanPSMT"/>
              </a:rPr>
              <a:t>and emotions towards entities such as products, services, organizations,</a:t>
            </a:r>
          </a:p>
          <a:p>
            <a:pPr algn="just"/>
            <a:r>
              <a:rPr lang="en-US" sz="2400" b="0" i="0" u="none" strike="noStrike" baseline="0" dirty="0">
                <a:latin typeface="TimesNewRomanPSMT"/>
              </a:rPr>
              <a:t>individuals, issues, events, topics, and their attributes.</a:t>
            </a:r>
          </a:p>
          <a:p>
            <a:pPr algn="just"/>
            <a:endParaRPr lang="en-US" sz="2400" dirty="0">
              <a:latin typeface="TimesNewRomanPSMT"/>
            </a:endParaRPr>
          </a:p>
          <a:p>
            <a:pPr algn="just"/>
            <a:r>
              <a:rPr lang="en-US" sz="2400" b="0" i="0" u="none" strike="noStrike" baseline="0" dirty="0">
                <a:latin typeface="TimesNewRomanPSMT"/>
              </a:rPr>
              <a:t>There are also many names and slightly different tasks, e.g.,</a:t>
            </a:r>
          </a:p>
          <a:p>
            <a:pPr algn="just"/>
            <a:r>
              <a:rPr lang="en-IN" sz="2400" b="0" i="1" u="none" strike="noStrike" baseline="0" dirty="0">
                <a:latin typeface="Times New Roman" panose="02020603050405020304" pitchFamily="18" charset="0"/>
              </a:rPr>
              <a:t>sentiment analysis</a:t>
            </a:r>
            <a:r>
              <a:rPr lang="en-IN" sz="2400" b="0" i="0" u="none" strike="noStrike" baseline="0" dirty="0">
                <a:latin typeface="TimesNewRomanPSMT"/>
              </a:rPr>
              <a:t>, </a:t>
            </a:r>
            <a:r>
              <a:rPr lang="en-IN" sz="2400" b="0" i="1" u="none" strike="noStrike" baseline="0" dirty="0">
                <a:latin typeface="Times New Roman" panose="02020603050405020304" pitchFamily="18" charset="0"/>
              </a:rPr>
              <a:t>opinion mining</a:t>
            </a:r>
            <a:r>
              <a:rPr lang="en-IN" sz="2400" b="0" i="0" u="none" strike="noStrike" baseline="0" dirty="0">
                <a:latin typeface="TimesNewRomanPSMT"/>
              </a:rPr>
              <a:t>, </a:t>
            </a:r>
            <a:r>
              <a:rPr lang="en-IN" sz="2400" b="0" i="1" u="none" strike="noStrike" baseline="0" dirty="0">
                <a:latin typeface="Times New Roman" panose="02020603050405020304" pitchFamily="18" charset="0"/>
              </a:rPr>
              <a:t>opinion extraction</a:t>
            </a:r>
            <a:r>
              <a:rPr lang="en-IN" sz="2400" b="0" i="0" u="none" strike="noStrike" baseline="0" dirty="0">
                <a:latin typeface="TimesNewRomanPSMT"/>
              </a:rPr>
              <a:t>, </a:t>
            </a:r>
            <a:r>
              <a:rPr lang="en-IN" sz="2400" b="0" i="1" u="none" strike="noStrike" baseline="0" dirty="0">
                <a:latin typeface="Times New Roman" panose="02020603050405020304" pitchFamily="18" charset="0"/>
              </a:rPr>
              <a:t>sentiment mining</a:t>
            </a:r>
            <a:r>
              <a:rPr lang="en-IN" sz="2400" b="0" i="0" u="none" strike="noStrike" baseline="0" dirty="0">
                <a:latin typeface="TimesNewRomanPSMT"/>
              </a:rPr>
              <a:t>,</a:t>
            </a:r>
          </a:p>
          <a:p>
            <a:pPr algn="just"/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subjectivity analysis</a:t>
            </a:r>
            <a:r>
              <a:rPr lang="en-US" sz="2400" b="0" i="0" u="none" strike="noStrike" baseline="0" dirty="0">
                <a:latin typeface="TimesNewRomanPSMT"/>
              </a:rPr>
              <a:t>,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affect analysis</a:t>
            </a:r>
            <a:r>
              <a:rPr lang="en-US" sz="2400" b="0" i="0" u="none" strike="noStrike" baseline="0" dirty="0">
                <a:latin typeface="TimesNewRomanPSMT"/>
              </a:rPr>
              <a:t>,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emotion analysis</a:t>
            </a:r>
            <a:r>
              <a:rPr lang="en-US" sz="2400" b="0" i="0" u="none" strike="noStrike" baseline="0" dirty="0">
                <a:latin typeface="TimesNewRomanPSMT"/>
              </a:rPr>
              <a:t>,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review mining</a:t>
            </a:r>
            <a:r>
              <a:rPr lang="en-US" sz="2400" b="0" i="0" u="none" strike="noStrike" baseline="0" dirty="0">
                <a:latin typeface="TimesNewRomanPSMT"/>
              </a:rPr>
              <a:t>, etc.</a:t>
            </a:r>
          </a:p>
          <a:p>
            <a:pPr algn="just"/>
            <a:endParaRPr lang="en-US" sz="2400" dirty="0">
              <a:latin typeface="TimesNewRomanPSMT"/>
            </a:endParaRPr>
          </a:p>
          <a:p>
            <a:pPr algn="just"/>
            <a:r>
              <a:rPr lang="en-US" sz="2400" b="0" i="0" u="none" strike="noStrike" baseline="0" dirty="0">
                <a:latin typeface="TimesNewRomanPSMT"/>
              </a:rPr>
              <a:t>the term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opinion </a:t>
            </a:r>
            <a:r>
              <a:rPr lang="en-US" sz="2400" b="0" i="0" u="none" strike="noStrike" baseline="0" dirty="0">
                <a:latin typeface="TimesNewRomanPSMT"/>
              </a:rPr>
              <a:t>to denote opinion, sentiment, evaluation, appraisal,</a:t>
            </a:r>
          </a:p>
          <a:p>
            <a:pPr algn="just"/>
            <a:r>
              <a:rPr lang="en-IN" sz="2400" b="0" i="0" u="none" strike="noStrike" baseline="0" dirty="0">
                <a:latin typeface="TimesNewRomanPSMT"/>
              </a:rPr>
              <a:t>attitude, and emotion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3555D-6ACD-E6DF-B3CF-F02906CEB506}"/>
              </a:ext>
            </a:extLst>
          </p:cNvPr>
          <p:cNvSpPr txBox="1"/>
          <p:nvPr/>
        </p:nvSpPr>
        <p:spPr>
          <a:xfrm>
            <a:off x="3107094" y="268557"/>
            <a:ext cx="57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 to Opinion Mining</a:t>
            </a:r>
          </a:p>
        </p:txBody>
      </p:sp>
    </p:spTree>
    <p:extLst>
      <p:ext uri="{BB962C8B-B14F-4D97-AF65-F5344CB8AC3E}">
        <p14:creationId xmlns:p14="http://schemas.microsoft.com/office/powerpoint/2010/main" val="25155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18FD-2D0B-3742-FBE6-32D22F2E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529AC-DE33-E710-F256-2CFBB9A34179}"/>
              </a:ext>
            </a:extLst>
          </p:cNvPr>
          <p:cNvSpPr txBox="1"/>
          <p:nvPr/>
        </p:nvSpPr>
        <p:spPr>
          <a:xfrm>
            <a:off x="2648711" y="63283"/>
            <a:ext cx="57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 to Opinion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1732D-2B5B-60F1-D767-E4DBFC02AB17}"/>
              </a:ext>
            </a:extLst>
          </p:cNvPr>
          <p:cNvSpPr txBox="1"/>
          <p:nvPr/>
        </p:nvSpPr>
        <p:spPr>
          <a:xfrm>
            <a:off x="821094" y="1362269"/>
            <a:ext cx="10702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Opinion mining, also referred to as sentiment analysis, is a branch of natural language processing (NLP) that focuses on extracting and </a:t>
            </a:r>
            <a:r>
              <a:rPr lang="en-IN" sz="24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analyzing</a:t>
            </a:r>
            <a:r>
              <a:rPr lang="en-IN" sz="24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subjective information from text data. </a:t>
            </a:r>
          </a:p>
          <a:p>
            <a:endParaRPr lang="en-IN" sz="2400" kern="0" dirty="0">
              <a:latin typeface="Segoe UI" panose="020B0502040204020203" pitchFamily="34" charset="0"/>
            </a:endParaRPr>
          </a:p>
          <a:p>
            <a:r>
              <a:rPr lang="en-IN" sz="24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primary goal of opinion mining is to determine the sentiment, emotions, attitudes, and opinions expressed within textual content.</a:t>
            </a:r>
          </a:p>
          <a:p>
            <a:endParaRPr lang="en-IN" sz="2400" kern="0" dirty="0">
              <a:latin typeface="Segoe UI" panose="020B0502040204020203" pitchFamily="34" charset="0"/>
            </a:endParaRPr>
          </a:p>
          <a:p>
            <a:r>
              <a:rPr lang="en-IN" sz="24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is crucial for understanding public opinion, customer feedback, social media sentiments, and more.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34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ACEE-3EEC-4C4B-2A60-FA5ABEEF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21281-014B-E724-6F98-0095F6F83C6D}"/>
              </a:ext>
            </a:extLst>
          </p:cNvPr>
          <p:cNvSpPr txBox="1"/>
          <p:nvPr/>
        </p:nvSpPr>
        <p:spPr>
          <a:xfrm>
            <a:off x="1362270" y="883002"/>
            <a:ext cx="848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field of opinion mining involves several key components and techniques: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AE71C-0B1E-4E9B-D0A5-73001DA8DBC2}"/>
              </a:ext>
            </a:extLst>
          </p:cNvPr>
          <p:cNvSpPr txBox="1"/>
          <p:nvPr/>
        </p:nvSpPr>
        <p:spPr>
          <a:xfrm>
            <a:off x="1389077" y="1529333"/>
            <a:ext cx="8602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Before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opinions, text data undergoes preprocessing steps such as tokenization, stemming, and removing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prepare it for analysis.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 Classification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Sentiment classification is the task of categorizing text into different sentiment categories such as positive, negative, or neutral. This classification can be performed using machine learning algorithms trained on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800" b="1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Aspect-Based Sentiment Analysis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Aspect-based sentiment analysis goes beyond overall sentiment to identify sentiments associated with specific aspects or features mentioned in the text. For example, in a product review, aspect-based sentiment analysis can determine opinions about aspects like price, performance, design, and customer support.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2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C9A8-CF95-07F7-5A16-2AE87F1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02FB5-6F58-B0B9-EF02-97A32122C0AF}"/>
              </a:ext>
            </a:extLst>
          </p:cNvPr>
          <p:cNvSpPr txBox="1"/>
          <p:nvPr/>
        </p:nvSpPr>
        <p:spPr>
          <a:xfrm>
            <a:off x="1744824" y="643812"/>
            <a:ext cx="832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Opinion Summarization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Opinion mining also involves summarizing and aggregating opinions from multiple sources to generate insights and understand overall sentiment trends.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1026" name="Picture 2" descr="Model of Opinion mining | Download Scientific Diagram">
            <a:extLst>
              <a:ext uri="{FF2B5EF4-FFF2-40B4-BE49-F238E27FC236}">
                <a16:creationId xmlns:a16="http://schemas.microsoft.com/office/drawing/2014/main" id="{56E46CAE-445D-1447-5E5C-522F3638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77" y="1844141"/>
            <a:ext cx="4314825" cy="335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4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2AC5-A133-EC02-9E74-D2DE1A4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BD457-9EFA-179E-4568-C349F226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466850"/>
            <a:ext cx="6524625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7D1A4-56A3-ADAB-6AAA-7FB57D593F29}"/>
              </a:ext>
            </a:extLst>
          </p:cNvPr>
          <p:cNvSpPr txBox="1"/>
          <p:nvPr/>
        </p:nvSpPr>
        <p:spPr>
          <a:xfrm>
            <a:off x="3856652" y="493636"/>
            <a:ext cx="4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Types of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0707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4F0-5A16-EFF0-FE08-656EA2D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Aspect-Based Opinion Mining (ABOM)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1265-FBE8-23C8-852A-A487582C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703693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Aspect-Based Opinion Mining (ABOM) is a subfield of opinion mining (sentiment analysis) that focuses on extracting not just overall sentiment, but also the specific aspects of a product, service, or topic that users are commenting on, and the sentiment expressed towards those aspects.</a:t>
            </a:r>
          </a:p>
          <a:p>
            <a:pPr marL="0" indent="0">
              <a:buNone/>
            </a:pPr>
            <a:r>
              <a:rPr lang="en-US" dirty="0"/>
              <a:t>Here's a breakdown of the key concepts: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Aspects:</a:t>
            </a:r>
            <a:r>
              <a:rPr lang="en-US" dirty="0"/>
              <a:t> These are the features or characteristics of the target entity (product, service, etc.) that users discuss in their opinions. Examples include "battery life" for a phone, "comfort" for a hotel stay, or "plot" for a movie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Sentiment:</a:t>
            </a:r>
            <a:r>
              <a:rPr lang="en-US" dirty="0"/>
              <a:t> This refers to the positive, negative, or neutral emotion or opinion expressed towards an aspect.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9324-0AF0-5E71-60B4-4F2E1041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693-4821-98E8-46A3-50D32E0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ABOM Important?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ADEA-E757-C881-A979-AD49E68C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ABOM goes beyond the limitations of traditional sentiment analysis, providing more granular insights. Here's why it's important: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Actionable Insights:</a:t>
            </a:r>
            <a:r>
              <a:rPr lang="en-US" dirty="0"/>
              <a:t> ABOM allows businesses to understand user opinions on specific features, enabling data-driven decisions for product development, marketing strategies, and customer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Customer Service:</a:t>
            </a:r>
            <a:r>
              <a:rPr lang="en-US" dirty="0"/>
              <a:t> By identifying aspects with negative sentiment, companies can provide targeted support and address user concerns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User Experience:</a:t>
            </a:r>
            <a:r>
              <a:rPr lang="en-US" dirty="0"/>
              <a:t> Understanding user feedback on aspects allows companies to identify areas for improvement and enhance the overall user experience.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A4A39-7DF1-6C27-7DB6-71D080A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628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580</TotalTime>
  <Words>1133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BioRhyme ExtraBold</vt:lpstr>
      <vt:lpstr>Calibri</vt:lpstr>
      <vt:lpstr>Gill Sans MT</vt:lpstr>
      <vt:lpstr>Poppins</vt:lpstr>
      <vt:lpstr>Segoe UI</vt:lpstr>
      <vt:lpstr>Times New Roman</vt:lpstr>
      <vt:lpstr>TimesNewRomanPSMT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Aspect-Based Opinion Mining (ABOM) </vt:lpstr>
      <vt:lpstr>Why is ABOM Important? </vt:lpstr>
      <vt:lpstr>Key Tasks in ABOM: </vt:lpstr>
      <vt:lpstr>Challenges in ABOM: </vt:lpstr>
      <vt:lpstr>Applications of ABOM: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Balaji Penubaka</cp:lastModifiedBy>
  <cp:revision>71</cp:revision>
  <dcterms:created xsi:type="dcterms:W3CDTF">2023-05-02T08:21:00Z</dcterms:created>
  <dcterms:modified xsi:type="dcterms:W3CDTF">2024-07-15T16:57:07Z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C094A591D8EC4A6BB46215A8D4CBBF39_13</vt:lpwstr>
  </property>
  <property fmtid="{D5CDD505-2E9C-101B-9397-08002B2CF9AE}" pid="3" name="KSOProductBuildVer">
    <vt:lpwstr>1033-12.2.0.13431</vt:lpwstr>
  </property>
</Properties>
</file>