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handoutMasterIdLst>
    <p:handoutMasterId r:id="rId28"/>
  </p:handoutMasterIdLst>
  <p:sldIdLst>
    <p:sldId id="256" r:id="rId2"/>
    <p:sldId id="349" r:id="rId3"/>
    <p:sldId id="383" r:id="rId4"/>
    <p:sldId id="382" r:id="rId5"/>
    <p:sldId id="377" r:id="rId6"/>
    <p:sldId id="379" r:id="rId7"/>
    <p:sldId id="378" r:id="rId8"/>
    <p:sldId id="380" r:id="rId9"/>
    <p:sldId id="384" r:id="rId10"/>
    <p:sldId id="381" r:id="rId11"/>
    <p:sldId id="385" r:id="rId12"/>
    <p:sldId id="386" r:id="rId13"/>
    <p:sldId id="388" r:id="rId14"/>
    <p:sldId id="389" r:id="rId15"/>
    <p:sldId id="387" r:id="rId16"/>
    <p:sldId id="391" r:id="rId17"/>
    <p:sldId id="392" r:id="rId18"/>
    <p:sldId id="390" r:id="rId19"/>
    <p:sldId id="393" r:id="rId20"/>
    <p:sldId id="397" r:id="rId21"/>
    <p:sldId id="398" r:id="rId22"/>
    <p:sldId id="396" r:id="rId23"/>
    <p:sldId id="375" r:id="rId24"/>
    <p:sldId id="303" r:id="rId25"/>
    <p:sldId id="3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168"/>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15-07-2024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353939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Recommender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C00000"/>
                </a:solidFill>
                <a:effectLst/>
                <a:latin typeface="Arial" panose="020B0604020202020204" pitchFamily="34" charset="0"/>
              </a:rPr>
              <a:t>22SDM3202</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800" b="0" i="0" dirty="0">
                <a:solidFill>
                  <a:srgbClr val="C00000"/>
                </a:solidFill>
                <a:effectLst/>
                <a:latin typeface="Arial" panose="020B0604020202020204" pitchFamily="34" charset="0"/>
              </a:rPr>
              <a:t>History- Opinion Mining Terminologies - General Opinion Mining Tasks - Document-Level Opinion Mining-Feature-based Opinion Mining</a:t>
            </a:r>
            <a:endParaRPr lang="en-US" sz="28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- 0</a:t>
            </a:r>
            <a:r>
              <a:rPr lang="en-IN" sz="2400" dirty="0">
                <a:solidFill>
                  <a:schemeClr val="lt1"/>
                </a:solidFill>
                <a:ea typeface="Calibri" panose="020F0502020204030204"/>
                <a:cs typeface="Poppins" panose="00000500000000000000" pitchFamily="2" charset="0"/>
                <a:sym typeface="Calibri" panose="020F0502020204030204"/>
              </a:rPr>
              <a:t>2</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pic>
        <p:nvPicPr>
          <p:cNvPr id="1025" name="Picture 1" descr="User">
            <a:extLst>
              <a:ext uri="{FF2B5EF4-FFF2-40B4-BE49-F238E27FC236}">
                <a16:creationId xmlns:a16="http://schemas.microsoft.com/office/drawing/2014/main" id="{873E3524-7E71-4CE1-DFCC-55474C7A0D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8424A31-95D0-3E50-3E46-702FB4F39D86}"/>
              </a:ext>
            </a:extLst>
          </p:cNvPr>
          <p:cNvSpPr>
            <a:spLocks noChangeArrowheads="1"/>
          </p:cNvSpPr>
          <p:nvPr/>
        </p:nvSpPr>
        <p:spPr bwMode="auto">
          <a:xfrm>
            <a:off x="0" y="0"/>
            <a:ext cx="4648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D0D0D"/>
                </a:solidFill>
                <a:effectLst/>
                <a:latin typeface="Söhne"/>
              </a:rPr>
              <a:t>You</a:t>
            </a:r>
            <a:endParaRPr kumimoji="0" lang="en-US" altLang="en-US" sz="1200" b="0" i="0" u="none" strike="noStrike" cap="none" normalizeH="0" baseline="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History- Opinion Mining Terminologies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44F7-585A-8A81-FC96-8292B4A9F2B9}"/>
              </a:ext>
            </a:extLst>
          </p:cNvPr>
          <p:cNvSpPr>
            <a:spLocks noGrp="1"/>
          </p:cNvSpPr>
          <p:nvPr>
            <p:ph type="title"/>
          </p:nvPr>
        </p:nvSpPr>
        <p:spPr>
          <a:xfrm>
            <a:off x="1432918" y="510952"/>
            <a:ext cx="9603275" cy="587136"/>
          </a:xfrm>
        </p:spPr>
        <p:txBody>
          <a:bodyPr/>
          <a:lstStyle/>
          <a:p>
            <a:pPr algn="ctr"/>
            <a:r>
              <a:rPr lang="en-IN" b="0" i="0" dirty="0">
                <a:solidFill>
                  <a:srgbClr val="0D0D0D"/>
                </a:solidFill>
                <a:effectLst/>
                <a:highlight>
                  <a:srgbClr val="FFFFFF"/>
                </a:highlight>
                <a:latin typeface="Söhne"/>
              </a:rPr>
              <a:t>General Opinion Mining Tasks</a:t>
            </a:r>
            <a:endParaRPr lang="en-IN" dirty="0"/>
          </a:p>
        </p:txBody>
      </p:sp>
      <p:sp>
        <p:nvSpPr>
          <p:cNvPr id="3" name="Content Placeholder 2">
            <a:extLst>
              <a:ext uri="{FF2B5EF4-FFF2-40B4-BE49-F238E27FC236}">
                <a16:creationId xmlns:a16="http://schemas.microsoft.com/office/drawing/2014/main" id="{7877210C-5AC2-E2EF-A07C-DD7C4F02E9F2}"/>
              </a:ext>
            </a:extLst>
          </p:cNvPr>
          <p:cNvSpPr>
            <a:spLocks noGrp="1"/>
          </p:cNvSpPr>
          <p:nvPr>
            <p:ph idx="1"/>
          </p:nvPr>
        </p:nvSpPr>
        <p:spPr>
          <a:xfrm>
            <a:off x="544284" y="1099520"/>
            <a:ext cx="11103429" cy="4661824"/>
          </a:xfrm>
        </p:spPr>
        <p:txBody>
          <a:bodyPr>
            <a:noAutofit/>
          </a:bodyPr>
          <a:lstStyle/>
          <a:p>
            <a:pPr marL="0" indent="0" algn="just">
              <a:buNone/>
            </a:pPr>
            <a:r>
              <a:rPr lang="en-US" dirty="0"/>
              <a:t>Opinion mining, or sentiment analysis, encompasses various tasks aimed at understanding and extracting subjective information from text data. Here are some general opinion mining tasks:</a:t>
            </a:r>
          </a:p>
          <a:p>
            <a:pPr marL="0" indent="0" algn="just">
              <a:buNone/>
            </a:pPr>
            <a:r>
              <a:rPr lang="en-US" b="1" dirty="0"/>
              <a:t>Sentiment Classification:</a:t>
            </a:r>
          </a:p>
          <a:p>
            <a:pPr algn="just"/>
            <a:r>
              <a:rPr lang="en-US" dirty="0"/>
              <a:t>Definition: Classifying text into predefined sentiment categories such as positive, negative, or neutral.</a:t>
            </a:r>
          </a:p>
          <a:p>
            <a:pPr algn="just"/>
            <a:r>
              <a:rPr lang="en-US" dirty="0"/>
              <a:t>Example: Determining whether a movie review expresses positive or negative sentiment towards the film.</a:t>
            </a:r>
          </a:p>
          <a:p>
            <a:pPr marL="0" indent="0" algn="just">
              <a:buNone/>
            </a:pPr>
            <a:r>
              <a:rPr lang="en-US" b="1" dirty="0"/>
              <a:t>Aspect-Based Sentiment Analysis:</a:t>
            </a:r>
          </a:p>
          <a:p>
            <a:pPr algn="just"/>
            <a:r>
              <a:rPr lang="en-US" dirty="0"/>
              <a:t>Definition: Identifying specific aspects or features within text and determining the sentiment expressed towards each aspect.</a:t>
            </a:r>
          </a:p>
          <a:p>
            <a:pPr algn="just"/>
            <a:r>
              <a:rPr lang="en-US" dirty="0"/>
              <a:t>Example: Analyzing customer reviews of a product to understand sentiments towards different aspects like price, quality, usability, etc.</a:t>
            </a:r>
            <a:endParaRPr lang="en-IN" dirty="0"/>
          </a:p>
        </p:txBody>
      </p:sp>
      <p:sp>
        <p:nvSpPr>
          <p:cNvPr id="4" name="Slide Number Placeholder 3">
            <a:extLst>
              <a:ext uri="{FF2B5EF4-FFF2-40B4-BE49-F238E27FC236}">
                <a16:creationId xmlns:a16="http://schemas.microsoft.com/office/drawing/2014/main" id="{CE92D69C-029A-C53A-3441-7F55571DCA58}"/>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63716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A7BE-4E2C-A6A6-3643-F77CDC004126}"/>
              </a:ext>
            </a:extLst>
          </p:cNvPr>
          <p:cNvSpPr>
            <a:spLocks noGrp="1"/>
          </p:cNvSpPr>
          <p:nvPr>
            <p:ph idx="1"/>
          </p:nvPr>
        </p:nvSpPr>
        <p:spPr>
          <a:xfrm>
            <a:off x="811765" y="690465"/>
            <a:ext cx="11140750" cy="5327780"/>
          </a:xfrm>
        </p:spPr>
        <p:txBody>
          <a:bodyPr>
            <a:noAutofit/>
          </a:bodyPr>
          <a:lstStyle/>
          <a:p>
            <a:pPr marL="0" indent="0" algn="just">
              <a:buNone/>
            </a:pPr>
            <a:r>
              <a:rPr lang="en-US" b="1" dirty="0"/>
              <a:t>Opinion Summarization:</a:t>
            </a:r>
          </a:p>
          <a:p>
            <a:pPr algn="just"/>
            <a:r>
              <a:rPr lang="en-US" dirty="0"/>
              <a:t>Definition: Generating concise summaries of opinions expressed in a collection of text documents.</a:t>
            </a:r>
          </a:p>
          <a:p>
            <a:pPr algn="just"/>
            <a:r>
              <a:rPr lang="en-US" dirty="0"/>
              <a:t>Example: Creating a summary of customer feedback on a product or service, highlighting predominant sentiments and key opinions.</a:t>
            </a:r>
          </a:p>
          <a:p>
            <a:pPr marL="0" indent="0" algn="just">
              <a:buNone/>
            </a:pPr>
            <a:r>
              <a:rPr lang="en-US" b="1" dirty="0"/>
              <a:t>Emotion Detection:</a:t>
            </a:r>
          </a:p>
          <a:p>
            <a:pPr algn="just"/>
            <a:r>
              <a:rPr lang="en-US" dirty="0"/>
              <a:t>Definition: Identifying emotions expressed in text, such as joy, anger, sadness, fear, etc.</a:t>
            </a:r>
          </a:p>
          <a:p>
            <a:pPr algn="just"/>
            <a:r>
              <a:rPr lang="en-US" dirty="0"/>
              <a:t>Example: Analyzing social media posts to detect emotional responses to current events.</a:t>
            </a:r>
          </a:p>
          <a:p>
            <a:pPr marL="0" indent="0" algn="just">
              <a:buNone/>
            </a:pPr>
            <a:r>
              <a:rPr lang="en-US" b="1" dirty="0"/>
              <a:t>Subjectivity Analysis:</a:t>
            </a:r>
          </a:p>
          <a:p>
            <a:pPr algn="just"/>
            <a:r>
              <a:rPr lang="en-US" dirty="0"/>
              <a:t>Definition: Determining whether text expresses subjective (opinionated) or objective (factual) content.</a:t>
            </a:r>
          </a:p>
          <a:p>
            <a:pPr algn="just"/>
            <a:r>
              <a:rPr lang="en-US" dirty="0"/>
              <a:t>Example: Identifying subjective opinions in product reviews versus objective descriptions of product features.</a:t>
            </a:r>
            <a:endParaRPr lang="en-IN" dirty="0"/>
          </a:p>
        </p:txBody>
      </p:sp>
      <p:sp>
        <p:nvSpPr>
          <p:cNvPr id="4" name="Slide Number Placeholder 3">
            <a:extLst>
              <a:ext uri="{FF2B5EF4-FFF2-40B4-BE49-F238E27FC236}">
                <a16:creationId xmlns:a16="http://schemas.microsoft.com/office/drawing/2014/main" id="{E32E38BC-A4D3-6B14-150C-F35C6E6758BF}"/>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426512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3BE67-6A36-FEFF-BAF8-EDA9F7360E1D}"/>
              </a:ext>
            </a:extLst>
          </p:cNvPr>
          <p:cNvSpPr>
            <a:spLocks noGrp="1"/>
          </p:cNvSpPr>
          <p:nvPr>
            <p:ph idx="1"/>
          </p:nvPr>
        </p:nvSpPr>
        <p:spPr>
          <a:xfrm>
            <a:off x="727789" y="672124"/>
            <a:ext cx="10832840" cy="4935574"/>
          </a:xfrm>
        </p:spPr>
        <p:txBody>
          <a:bodyPr>
            <a:noAutofit/>
          </a:bodyPr>
          <a:lstStyle/>
          <a:p>
            <a:pPr marL="0" indent="0" algn="just">
              <a:buNone/>
            </a:pPr>
            <a:r>
              <a:rPr lang="en-US" b="1" dirty="0"/>
              <a:t>Trend Analysis:</a:t>
            </a:r>
          </a:p>
          <a:p>
            <a:pPr algn="just"/>
            <a:r>
              <a:rPr lang="en-US" dirty="0"/>
              <a:t>Definition: Tracking changes in sentiment or opinions over time.</a:t>
            </a:r>
          </a:p>
          <a:p>
            <a:pPr algn="just"/>
            <a:r>
              <a:rPr lang="en-US" dirty="0"/>
              <a:t>Example: Studying how public sentiment towards a political figure evolved during an election campaign based on news articles.</a:t>
            </a:r>
          </a:p>
          <a:p>
            <a:pPr marL="0" indent="0" algn="just">
              <a:buNone/>
            </a:pPr>
            <a:r>
              <a:rPr lang="en-US" b="1" dirty="0"/>
              <a:t>User Profiling:</a:t>
            </a:r>
          </a:p>
          <a:p>
            <a:pPr algn="just"/>
            <a:r>
              <a:rPr lang="en-US" dirty="0"/>
              <a:t>Definition: Creating profiles of individuals based on their expressed opinions or sentiments in text.</a:t>
            </a:r>
          </a:p>
          <a:p>
            <a:pPr algn="just"/>
            <a:r>
              <a:rPr lang="en-US" dirty="0"/>
              <a:t>Example: Analyzing social media posts to understand the preferences and attitudes of different user segments.</a:t>
            </a:r>
          </a:p>
          <a:p>
            <a:pPr marL="0" indent="0" algn="just">
              <a:buNone/>
            </a:pPr>
            <a:r>
              <a:rPr lang="en-US" b="1" dirty="0"/>
              <a:t>Feature-Based Opinion Mining:</a:t>
            </a:r>
          </a:p>
          <a:p>
            <a:pPr algn="just"/>
            <a:r>
              <a:rPr lang="en-US" dirty="0"/>
              <a:t>Definition: Extracting specific features or attributes associated with opinions.</a:t>
            </a:r>
          </a:p>
          <a:p>
            <a:pPr algn="just"/>
            <a:r>
              <a:rPr lang="en-US" dirty="0"/>
              <a:t>Example: Identifying key features that drive positive or negative opinions in customer reviews (e.g., performance, design, customer service).</a:t>
            </a:r>
            <a:endParaRPr lang="en-IN" dirty="0"/>
          </a:p>
        </p:txBody>
      </p:sp>
      <p:sp>
        <p:nvSpPr>
          <p:cNvPr id="4" name="Slide Number Placeholder 3">
            <a:extLst>
              <a:ext uri="{FF2B5EF4-FFF2-40B4-BE49-F238E27FC236}">
                <a16:creationId xmlns:a16="http://schemas.microsoft.com/office/drawing/2014/main" id="{05E0FF17-0E1C-2775-9F0D-B7DD2AEDFBF0}"/>
              </a:ext>
            </a:extLst>
          </p:cNvPr>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55406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714C2-04BB-101A-99EC-6F63F8854637}"/>
              </a:ext>
            </a:extLst>
          </p:cNvPr>
          <p:cNvSpPr>
            <a:spLocks noGrp="1"/>
          </p:cNvSpPr>
          <p:nvPr>
            <p:ph idx="1"/>
          </p:nvPr>
        </p:nvSpPr>
        <p:spPr>
          <a:xfrm>
            <a:off x="895739" y="1026687"/>
            <a:ext cx="10627567" cy="4655656"/>
          </a:xfrm>
        </p:spPr>
        <p:txBody>
          <a:bodyPr/>
          <a:lstStyle/>
          <a:p>
            <a:pPr marL="0" indent="0" algn="just">
              <a:buNone/>
            </a:pPr>
            <a:r>
              <a:rPr lang="en-US" b="1" dirty="0"/>
              <a:t>Comparative Opinion Analysis:</a:t>
            </a:r>
          </a:p>
          <a:p>
            <a:pPr algn="just"/>
            <a:r>
              <a:rPr lang="en-US" dirty="0"/>
              <a:t>Definition: Comparing sentiments or opinions across different entities (products, brands, individuals, etc.).</a:t>
            </a:r>
          </a:p>
          <a:p>
            <a:pPr algn="just"/>
            <a:r>
              <a:rPr lang="en-US" dirty="0"/>
              <a:t>Example: Comparing customer sentiments towards competing smartphone brands based on online reviews.</a:t>
            </a:r>
          </a:p>
          <a:p>
            <a:pPr marL="0" indent="0" algn="just">
              <a:buNone/>
            </a:pPr>
            <a:r>
              <a:rPr lang="en-US" b="1" dirty="0"/>
              <a:t>Bias Detection:</a:t>
            </a:r>
          </a:p>
          <a:p>
            <a:pPr algn="just"/>
            <a:r>
              <a:rPr lang="en-US" dirty="0"/>
              <a:t>Definition: Identifying biases or subjective influences in text data.</a:t>
            </a:r>
          </a:p>
          <a:p>
            <a:pPr algn="just"/>
            <a:r>
              <a:rPr lang="en-US" dirty="0"/>
              <a:t>Example: Detecting political biases in news articles or historical texts.</a:t>
            </a:r>
            <a:endParaRPr lang="en-IN" dirty="0"/>
          </a:p>
        </p:txBody>
      </p:sp>
      <p:sp>
        <p:nvSpPr>
          <p:cNvPr id="4" name="Slide Number Placeholder 3">
            <a:extLst>
              <a:ext uri="{FF2B5EF4-FFF2-40B4-BE49-F238E27FC236}">
                <a16:creationId xmlns:a16="http://schemas.microsoft.com/office/drawing/2014/main" id="{4A89522B-23FB-2766-F81B-A4F2FC2BB247}"/>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279844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B59D-500B-1887-AC93-FC01AE29E972}"/>
              </a:ext>
            </a:extLst>
          </p:cNvPr>
          <p:cNvSpPr>
            <a:spLocks noGrp="1"/>
          </p:cNvSpPr>
          <p:nvPr>
            <p:ph type="title"/>
          </p:nvPr>
        </p:nvSpPr>
        <p:spPr>
          <a:xfrm>
            <a:off x="1451579" y="342420"/>
            <a:ext cx="9603275" cy="562649"/>
          </a:xfrm>
        </p:spPr>
        <p:txBody>
          <a:bodyPr/>
          <a:lstStyle/>
          <a:p>
            <a:pPr algn="ctr"/>
            <a:r>
              <a:rPr lang="en-IN" b="0" i="0" dirty="0">
                <a:solidFill>
                  <a:srgbClr val="0D0D0D"/>
                </a:solidFill>
                <a:effectLst/>
                <a:highlight>
                  <a:srgbClr val="FFFFFF"/>
                </a:highlight>
                <a:latin typeface="Söhne"/>
              </a:rPr>
              <a:t>Document-Level Opinion Mining</a:t>
            </a:r>
            <a:endParaRPr lang="en-IN" dirty="0"/>
          </a:p>
        </p:txBody>
      </p:sp>
      <p:sp>
        <p:nvSpPr>
          <p:cNvPr id="3" name="Content Placeholder 2">
            <a:extLst>
              <a:ext uri="{FF2B5EF4-FFF2-40B4-BE49-F238E27FC236}">
                <a16:creationId xmlns:a16="http://schemas.microsoft.com/office/drawing/2014/main" id="{8DD14620-A8F5-1C93-8E8B-E0E2DF4A0EC2}"/>
              </a:ext>
            </a:extLst>
          </p:cNvPr>
          <p:cNvSpPr>
            <a:spLocks noGrp="1"/>
          </p:cNvSpPr>
          <p:nvPr>
            <p:ph idx="1"/>
          </p:nvPr>
        </p:nvSpPr>
        <p:spPr>
          <a:xfrm>
            <a:off x="783771" y="1101332"/>
            <a:ext cx="10832841" cy="4515697"/>
          </a:xfrm>
        </p:spPr>
        <p:txBody>
          <a:bodyPr>
            <a:normAutofit fontScale="92500"/>
          </a:bodyPr>
          <a:lstStyle/>
          <a:p>
            <a:pPr algn="just"/>
            <a:r>
              <a:rPr lang="en-US" dirty="0"/>
              <a:t>Document-level opinion mining involves analyzing entire documents, such as reviews, articles, or social media posts, to extract and understand overall sentiments or opinions expressed within the text.</a:t>
            </a:r>
          </a:p>
          <a:p>
            <a:pPr marL="0" indent="0" algn="just">
              <a:buNone/>
            </a:pPr>
            <a:r>
              <a:rPr lang="en-US" b="1" dirty="0"/>
              <a:t>Process of Document-Level Opinion Mining:</a:t>
            </a:r>
          </a:p>
          <a:p>
            <a:pPr marL="0" indent="0" algn="just">
              <a:buNone/>
            </a:pPr>
            <a:r>
              <a:rPr lang="en-US" b="1" dirty="0"/>
              <a:t>Text Preprocessing:</a:t>
            </a:r>
          </a:p>
          <a:p>
            <a:pPr algn="just"/>
            <a:r>
              <a:rPr lang="en-US" dirty="0"/>
              <a:t>Clean and preprocess the document text by removing </a:t>
            </a:r>
            <a:r>
              <a:rPr lang="en-US" dirty="0" err="1"/>
              <a:t>stopwords</a:t>
            </a:r>
            <a:r>
              <a:rPr lang="en-US" dirty="0"/>
              <a:t>, special characters, and performing tokenization.</a:t>
            </a:r>
          </a:p>
          <a:p>
            <a:pPr marL="0" indent="0" algn="just">
              <a:buNone/>
            </a:pPr>
            <a:r>
              <a:rPr lang="en-US" b="1" dirty="0"/>
              <a:t>Sentiment Analysis:</a:t>
            </a:r>
          </a:p>
          <a:p>
            <a:pPr algn="just"/>
            <a:r>
              <a:rPr lang="en-US" dirty="0"/>
              <a:t>Apply sentiment analysis techniques to determine the overall sentiment of the document.</a:t>
            </a:r>
          </a:p>
          <a:p>
            <a:pPr algn="just"/>
            <a:r>
              <a:rPr lang="en-US" dirty="0"/>
              <a:t>Techniques can include using pre-trained sentiment analysis models, lexicon-based approaches, or machine learning algorithms.</a:t>
            </a:r>
            <a:endParaRPr lang="en-IN" dirty="0"/>
          </a:p>
        </p:txBody>
      </p:sp>
      <p:sp>
        <p:nvSpPr>
          <p:cNvPr id="4" name="Slide Number Placeholder 3">
            <a:extLst>
              <a:ext uri="{FF2B5EF4-FFF2-40B4-BE49-F238E27FC236}">
                <a16:creationId xmlns:a16="http://schemas.microsoft.com/office/drawing/2014/main" id="{DA249574-50E1-3F21-6816-0F12C23EFB5E}"/>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117507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FEDB6-1F78-9D2F-4E6C-592B49665B40}"/>
              </a:ext>
            </a:extLst>
          </p:cNvPr>
          <p:cNvSpPr>
            <a:spLocks noGrp="1"/>
          </p:cNvSpPr>
          <p:nvPr>
            <p:ph idx="1"/>
          </p:nvPr>
        </p:nvSpPr>
        <p:spPr>
          <a:xfrm>
            <a:off x="858416" y="793423"/>
            <a:ext cx="10459617" cy="4646324"/>
          </a:xfrm>
        </p:spPr>
        <p:txBody>
          <a:bodyPr>
            <a:normAutofit/>
          </a:bodyPr>
          <a:lstStyle/>
          <a:p>
            <a:pPr marL="0" indent="0">
              <a:buNone/>
            </a:pPr>
            <a:r>
              <a:rPr lang="en-US" sz="2400" b="1" dirty="0"/>
              <a:t>Opinion Extraction:</a:t>
            </a:r>
          </a:p>
          <a:p>
            <a:r>
              <a:rPr lang="en-US" sz="2400" dirty="0"/>
              <a:t>Identify and extract subjective statements, opinions, or evaluative expressions from the document.</a:t>
            </a:r>
          </a:p>
          <a:p>
            <a:r>
              <a:rPr lang="en-US" sz="2400" dirty="0"/>
              <a:t>This involves detecting phrases or sentences that convey sentiment towards specific entities or topics.</a:t>
            </a:r>
          </a:p>
          <a:p>
            <a:pPr marL="0" indent="0">
              <a:buNone/>
            </a:pPr>
            <a:r>
              <a:rPr lang="en-US" sz="2400" b="1" dirty="0"/>
              <a:t>Aspect Identification:</a:t>
            </a:r>
          </a:p>
          <a:p>
            <a:r>
              <a:rPr lang="en-US" sz="2400" dirty="0"/>
              <a:t>Determine the aspects or topics that are being evaluated within the document.</a:t>
            </a:r>
          </a:p>
          <a:p>
            <a:r>
              <a:rPr lang="en-US" sz="2400" dirty="0"/>
              <a:t>This step involves identifying the objects, products, or attributes that opinions are directed towards.</a:t>
            </a:r>
            <a:endParaRPr lang="en-IN" sz="2400" dirty="0"/>
          </a:p>
        </p:txBody>
      </p:sp>
      <p:sp>
        <p:nvSpPr>
          <p:cNvPr id="4" name="Slide Number Placeholder 3">
            <a:extLst>
              <a:ext uri="{FF2B5EF4-FFF2-40B4-BE49-F238E27FC236}">
                <a16:creationId xmlns:a16="http://schemas.microsoft.com/office/drawing/2014/main" id="{5030B007-E347-CE78-33BE-83F0F4772CC7}"/>
              </a:ext>
            </a:extLst>
          </p:cNvPr>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152400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4FC51-09FE-9622-2531-9266D4310667}"/>
              </a:ext>
            </a:extLst>
          </p:cNvPr>
          <p:cNvSpPr>
            <a:spLocks noGrp="1"/>
          </p:cNvSpPr>
          <p:nvPr>
            <p:ph idx="1"/>
          </p:nvPr>
        </p:nvSpPr>
        <p:spPr>
          <a:xfrm>
            <a:off x="1082351" y="989364"/>
            <a:ext cx="10077061" cy="3450613"/>
          </a:xfrm>
        </p:spPr>
        <p:txBody>
          <a:bodyPr/>
          <a:lstStyle/>
          <a:p>
            <a:pPr marL="0" indent="0" algn="just">
              <a:buNone/>
            </a:pPr>
            <a:r>
              <a:rPr lang="en-US" b="1" dirty="0"/>
              <a:t>Summarization:</a:t>
            </a:r>
          </a:p>
          <a:p>
            <a:pPr algn="just"/>
            <a:r>
              <a:rPr lang="en-US" dirty="0"/>
              <a:t>Summarize the opinions and sentiments expressed in the document into concise, interpretable outputs.</a:t>
            </a:r>
          </a:p>
          <a:p>
            <a:pPr algn="just"/>
            <a:r>
              <a:rPr lang="en-US" dirty="0"/>
              <a:t>This could include generating sentiment scores, highlighting key opinionated phrases, or providing an overall sentiment label (positive, negative, neutral).</a:t>
            </a:r>
            <a:endParaRPr lang="en-IN" dirty="0"/>
          </a:p>
        </p:txBody>
      </p:sp>
      <p:sp>
        <p:nvSpPr>
          <p:cNvPr id="4" name="Slide Number Placeholder 3">
            <a:extLst>
              <a:ext uri="{FF2B5EF4-FFF2-40B4-BE49-F238E27FC236}">
                <a16:creationId xmlns:a16="http://schemas.microsoft.com/office/drawing/2014/main" id="{9BA4C56D-EC23-57D3-3ACD-871782F034C1}"/>
              </a:ext>
            </a:extLst>
          </p:cNvPr>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53078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AAF2-CEC3-AB9E-D04C-5619D5334D8C}"/>
              </a:ext>
            </a:extLst>
          </p:cNvPr>
          <p:cNvSpPr>
            <a:spLocks noGrp="1"/>
          </p:cNvSpPr>
          <p:nvPr>
            <p:ph type="title"/>
          </p:nvPr>
        </p:nvSpPr>
        <p:spPr>
          <a:xfrm>
            <a:off x="1451579" y="804520"/>
            <a:ext cx="9603275" cy="707040"/>
          </a:xfrm>
        </p:spPr>
        <p:txBody>
          <a:bodyPr>
            <a:normAutofit fontScale="90000"/>
          </a:bodyPr>
          <a:lstStyle/>
          <a:p>
            <a:pPr algn="ctr"/>
            <a:r>
              <a:rPr lang="en-US" b="1" i="0" dirty="0">
                <a:solidFill>
                  <a:srgbClr val="0D0D0D"/>
                </a:solidFill>
                <a:effectLst/>
                <a:highlight>
                  <a:srgbClr val="FFFFFF"/>
                </a:highlight>
                <a:latin typeface="Söhne"/>
              </a:rPr>
              <a:t>Example of Document-Level Opinion Mining:</a:t>
            </a:r>
            <a:br>
              <a:rPr lang="en-US" b="1" i="0" dirty="0">
                <a:solidFill>
                  <a:srgbClr val="0D0D0D"/>
                </a:solidFill>
                <a:effectLst/>
                <a:highlight>
                  <a:srgbClr val="FFFFFF"/>
                </a:highlight>
                <a:latin typeface="Söhne"/>
              </a:rPr>
            </a:br>
            <a:endParaRPr lang="en-IN" dirty="0"/>
          </a:p>
        </p:txBody>
      </p:sp>
      <p:sp>
        <p:nvSpPr>
          <p:cNvPr id="3" name="Content Placeholder 2">
            <a:extLst>
              <a:ext uri="{FF2B5EF4-FFF2-40B4-BE49-F238E27FC236}">
                <a16:creationId xmlns:a16="http://schemas.microsoft.com/office/drawing/2014/main" id="{B0F79D58-0E4B-AFF6-6E0D-67C73CDB338B}"/>
              </a:ext>
            </a:extLst>
          </p:cNvPr>
          <p:cNvSpPr>
            <a:spLocks noGrp="1"/>
          </p:cNvSpPr>
          <p:nvPr>
            <p:ph idx="1"/>
          </p:nvPr>
        </p:nvSpPr>
        <p:spPr>
          <a:xfrm>
            <a:off x="914400" y="1511560"/>
            <a:ext cx="10515599" cy="4273420"/>
          </a:xfrm>
        </p:spPr>
        <p:txBody>
          <a:bodyPr>
            <a:normAutofit/>
          </a:bodyPr>
          <a:lstStyle/>
          <a:p>
            <a:pPr algn="just"/>
            <a:r>
              <a:rPr lang="en-US" b="1" i="0" dirty="0">
                <a:solidFill>
                  <a:srgbClr val="0D0D0D"/>
                </a:solidFill>
                <a:effectLst/>
                <a:highlight>
                  <a:srgbClr val="FFFFFF"/>
                </a:highlight>
                <a:latin typeface="Söhne"/>
              </a:rPr>
              <a:t>Document</a:t>
            </a:r>
            <a:r>
              <a:rPr lang="en-US" b="0" i="0" dirty="0">
                <a:solidFill>
                  <a:srgbClr val="0D0D0D"/>
                </a:solidFill>
                <a:effectLst/>
                <a:highlight>
                  <a:srgbClr val="FFFFFF"/>
                </a:highlight>
                <a:latin typeface="Söhne"/>
              </a:rPr>
              <a:t>: A customer review of a smartphone product.</a:t>
            </a:r>
          </a:p>
          <a:p>
            <a:pPr marL="0" indent="0" algn="just">
              <a:buNone/>
            </a:pPr>
            <a:r>
              <a:rPr lang="en-US" i="1" dirty="0"/>
              <a:t>	"I recently purchased this smartphone and I'm impressed with its performance. The camera quality 	is exceptional, capturing clear and vivid photos. However, the battery life could be better. Overall, 	I'm satisfied with the phone's features and design."</a:t>
            </a:r>
          </a:p>
          <a:p>
            <a:pPr marL="0" indent="0" algn="just">
              <a:buNone/>
            </a:pPr>
            <a:r>
              <a:rPr lang="en-US" dirty="0"/>
              <a:t>Document-Level Sentiment: Positive</a:t>
            </a:r>
          </a:p>
          <a:p>
            <a:pPr marL="0" indent="0" algn="just">
              <a:buNone/>
            </a:pPr>
            <a:r>
              <a:rPr lang="en-US" b="1" dirty="0"/>
              <a:t>Opinion Extraction:</a:t>
            </a:r>
          </a:p>
          <a:p>
            <a:pPr algn="just"/>
            <a:r>
              <a:rPr lang="en-US" dirty="0"/>
              <a:t>Positive Opinion: "impressed with its performance", "exceptional camera quality", "satisfied with the phone's features and design"</a:t>
            </a:r>
          </a:p>
          <a:p>
            <a:pPr algn="just"/>
            <a:r>
              <a:rPr lang="en-US" dirty="0"/>
              <a:t>Negative Opinion: "battery life could be better"</a:t>
            </a:r>
            <a:endParaRPr lang="en-IN" dirty="0"/>
          </a:p>
        </p:txBody>
      </p:sp>
      <p:sp>
        <p:nvSpPr>
          <p:cNvPr id="4" name="Slide Number Placeholder 3">
            <a:extLst>
              <a:ext uri="{FF2B5EF4-FFF2-40B4-BE49-F238E27FC236}">
                <a16:creationId xmlns:a16="http://schemas.microsoft.com/office/drawing/2014/main" id="{0895BFCC-F220-5C21-6199-D909449F6920}"/>
              </a:ext>
            </a:extLst>
          </p:cNvPr>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181453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D2CC2-E8C4-9C92-136C-0161CBFD0CA4}"/>
              </a:ext>
            </a:extLst>
          </p:cNvPr>
          <p:cNvSpPr>
            <a:spLocks noGrp="1"/>
          </p:cNvSpPr>
          <p:nvPr>
            <p:ph idx="1"/>
          </p:nvPr>
        </p:nvSpPr>
        <p:spPr>
          <a:xfrm>
            <a:off x="858416" y="1138654"/>
            <a:ext cx="10450285" cy="4245109"/>
          </a:xfrm>
        </p:spPr>
        <p:txBody>
          <a:bodyPr/>
          <a:lstStyle/>
          <a:p>
            <a:pPr marL="0" indent="0" algn="just">
              <a:buNone/>
            </a:pPr>
            <a:r>
              <a:rPr lang="en-US" b="1" i="0" dirty="0">
                <a:solidFill>
                  <a:srgbClr val="0D0D0D"/>
                </a:solidFill>
                <a:effectLst/>
                <a:latin typeface="Söhne"/>
              </a:rPr>
              <a:t>Aspect Identification</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Positive Aspects</a:t>
            </a:r>
            <a:r>
              <a:rPr lang="en-US" b="0" i="0" dirty="0">
                <a:solidFill>
                  <a:srgbClr val="0D0D0D"/>
                </a:solidFill>
                <a:effectLst/>
                <a:latin typeface="Söhne"/>
              </a:rPr>
              <a:t>: Performance, Camera quality, Features, Design</a:t>
            </a:r>
          </a:p>
          <a:p>
            <a:pPr algn="just">
              <a:buFont typeface="Arial" panose="020B0604020202020204" pitchFamily="34" charset="0"/>
              <a:buChar char="•"/>
            </a:pPr>
            <a:r>
              <a:rPr lang="en-US" b="1" i="0" dirty="0">
                <a:solidFill>
                  <a:srgbClr val="0D0D0D"/>
                </a:solidFill>
                <a:effectLst/>
                <a:latin typeface="Söhne"/>
              </a:rPr>
              <a:t>Negative Aspects</a:t>
            </a:r>
            <a:r>
              <a:rPr lang="en-US" b="0" i="0" dirty="0">
                <a:solidFill>
                  <a:srgbClr val="0D0D0D"/>
                </a:solidFill>
                <a:effectLst/>
                <a:latin typeface="Söhne"/>
              </a:rPr>
              <a:t>: Battery life</a:t>
            </a:r>
          </a:p>
          <a:p>
            <a:pPr marL="0" indent="0" algn="just">
              <a:buNone/>
            </a:pPr>
            <a:r>
              <a:rPr lang="en-US" b="1" i="0" dirty="0">
                <a:solidFill>
                  <a:srgbClr val="0D0D0D"/>
                </a:solidFill>
                <a:effectLst/>
                <a:latin typeface="Söhne"/>
              </a:rPr>
              <a:t>Summary</a:t>
            </a:r>
            <a:r>
              <a:rPr lang="en-US" b="0" i="0" dirty="0">
                <a:solidFill>
                  <a:srgbClr val="0D0D0D"/>
                </a:solidFill>
                <a:effectLst/>
                <a:latin typeface="Söhne"/>
              </a:rPr>
              <a:t>:</a:t>
            </a:r>
          </a:p>
          <a:p>
            <a:pPr algn="just">
              <a:buFont typeface="Arial" panose="020B0604020202020204" pitchFamily="34" charset="0"/>
              <a:buChar char="•"/>
            </a:pPr>
            <a:r>
              <a:rPr lang="en-US" b="0" i="0" dirty="0">
                <a:solidFill>
                  <a:srgbClr val="0D0D0D"/>
                </a:solidFill>
                <a:effectLst/>
                <a:latin typeface="Söhne"/>
              </a:rPr>
              <a:t>Overall sentiment: Positive</a:t>
            </a:r>
          </a:p>
          <a:p>
            <a:pPr algn="just">
              <a:buFont typeface="Arial" panose="020B0604020202020204" pitchFamily="34" charset="0"/>
              <a:buChar char="•"/>
            </a:pPr>
            <a:r>
              <a:rPr lang="en-US" b="0" i="0" dirty="0">
                <a:solidFill>
                  <a:srgbClr val="0D0D0D"/>
                </a:solidFill>
                <a:effectLst/>
                <a:latin typeface="Söhne"/>
              </a:rPr>
              <a:t>Strengths: Excellent performance and camera quality, good features and design</a:t>
            </a:r>
          </a:p>
          <a:p>
            <a:pPr algn="just">
              <a:buFont typeface="Arial" panose="020B0604020202020204" pitchFamily="34" charset="0"/>
              <a:buChar char="•"/>
            </a:pPr>
            <a:r>
              <a:rPr lang="en-US" b="0" i="0" dirty="0">
                <a:solidFill>
                  <a:srgbClr val="0D0D0D"/>
                </a:solidFill>
                <a:effectLst/>
                <a:latin typeface="Söhne"/>
              </a:rPr>
              <a:t>Areas for improvement: Battery life</a:t>
            </a:r>
          </a:p>
          <a:p>
            <a:pPr algn="just"/>
            <a:endParaRPr lang="en-IN" dirty="0"/>
          </a:p>
        </p:txBody>
      </p:sp>
      <p:sp>
        <p:nvSpPr>
          <p:cNvPr id="4" name="Slide Number Placeholder 3">
            <a:extLst>
              <a:ext uri="{FF2B5EF4-FFF2-40B4-BE49-F238E27FC236}">
                <a16:creationId xmlns:a16="http://schemas.microsoft.com/office/drawing/2014/main" id="{520A9CFD-EF09-EA62-F40F-DF910767EAAE}"/>
              </a:ext>
            </a:extLst>
          </p:cNvPr>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353205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70D6-CF61-5344-A6BA-806EE2357BEC}"/>
              </a:ext>
            </a:extLst>
          </p:cNvPr>
          <p:cNvSpPr>
            <a:spLocks noGrp="1"/>
          </p:cNvSpPr>
          <p:nvPr>
            <p:ph type="title"/>
          </p:nvPr>
        </p:nvSpPr>
        <p:spPr>
          <a:xfrm>
            <a:off x="1451579" y="141704"/>
            <a:ext cx="9603275" cy="511440"/>
          </a:xfrm>
        </p:spPr>
        <p:txBody>
          <a:bodyPr>
            <a:normAutofit fontScale="90000"/>
          </a:bodyPr>
          <a:lstStyle/>
          <a:p>
            <a:pPr algn="ctr"/>
            <a:r>
              <a:rPr lang="en-IN" b="0" i="0" dirty="0">
                <a:solidFill>
                  <a:srgbClr val="0D0D0D"/>
                </a:solidFill>
                <a:effectLst/>
                <a:highlight>
                  <a:srgbClr val="FFFFFF"/>
                </a:highlight>
                <a:latin typeface="Söhne"/>
              </a:rPr>
              <a:t>Feature-based Opinion Mining </a:t>
            </a:r>
            <a:endParaRPr lang="en-IN" dirty="0"/>
          </a:p>
        </p:txBody>
      </p:sp>
      <p:sp>
        <p:nvSpPr>
          <p:cNvPr id="3" name="Content Placeholder 2">
            <a:extLst>
              <a:ext uri="{FF2B5EF4-FFF2-40B4-BE49-F238E27FC236}">
                <a16:creationId xmlns:a16="http://schemas.microsoft.com/office/drawing/2014/main" id="{2B26371B-0D8E-25B0-FFAC-966879F79124}"/>
              </a:ext>
            </a:extLst>
          </p:cNvPr>
          <p:cNvSpPr>
            <a:spLocks noGrp="1"/>
          </p:cNvSpPr>
          <p:nvPr>
            <p:ph idx="1"/>
          </p:nvPr>
        </p:nvSpPr>
        <p:spPr>
          <a:xfrm>
            <a:off x="839755" y="801865"/>
            <a:ext cx="10636897" cy="4665874"/>
          </a:xfrm>
        </p:spPr>
        <p:txBody>
          <a:bodyPr>
            <a:normAutofit/>
          </a:bodyPr>
          <a:lstStyle/>
          <a:p>
            <a:pPr marL="0" indent="0" algn="just">
              <a:buNone/>
            </a:pPr>
            <a:r>
              <a:rPr lang="en-US" sz="2400" b="0" i="0" dirty="0">
                <a:solidFill>
                  <a:srgbClr val="0D0D0D"/>
                </a:solidFill>
                <a:effectLst/>
                <a:latin typeface="Söhne"/>
              </a:rPr>
              <a:t>Feature-based opinion mining focuses on identifying specific features or aspects of a product, service, or entity that are being evaluated in opinions expressed in text. </a:t>
            </a:r>
          </a:p>
          <a:p>
            <a:pPr marL="0" indent="0" algn="just">
              <a:buNone/>
            </a:pPr>
            <a:r>
              <a:rPr lang="en-US" sz="2400" b="0" i="0" dirty="0">
                <a:solidFill>
                  <a:srgbClr val="0D0D0D"/>
                </a:solidFill>
                <a:effectLst/>
                <a:latin typeface="Söhne"/>
              </a:rPr>
              <a:t>This approach aims to extract opinions about individual features or attributes rather than analyzing overall sentiment.</a:t>
            </a:r>
          </a:p>
          <a:p>
            <a:pPr marL="0" indent="0" algn="just">
              <a:buNone/>
            </a:pPr>
            <a:r>
              <a:rPr lang="en-US" sz="2400" b="1" dirty="0"/>
              <a:t>Process of Feature-Based Opinion Mining:</a:t>
            </a:r>
          </a:p>
          <a:p>
            <a:pPr marL="0" indent="0" algn="just">
              <a:buNone/>
            </a:pPr>
            <a:r>
              <a:rPr lang="en-US" sz="2400" b="1" dirty="0"/>
              <a:t>Text Preprocessing:</a:t>
            </a:r>
          </a:p>
          <a:p>
            <a:pPr marL="0" indent="0" algn="just">
              <a:buNone/>
            </a:pPr>
            <a:r>
              <a:rPr lang="en-US" sz="2400" dirty="0"/>
              <a:t>Clean and preprocess the text data, including tokenization, removing </a:t>
            </a:r>
            <a:r>
              <a:rPr lang="en-US" sz="2400" dirty="0" err="1"/>
              <a:t>stopwords</a:t>
            </a:r>
            <a:r>
              <a:rPr lang="en-US" sz="2400" dirty="0"/>
              <a:t>, and stemming/lemmatization.</a:t>
            </a:r>
            <a:endParaRPr lang="en-IN" sz="2400" dirty="0"/>
          </a:p>
        </p:txBody>
      </p:sp>
      <p:sp>
        <p:nvSpPr>
          <p:cNvPr id="4" name="Slide Number Placeholder 3">
            <a:extLst>
              <a:ext uri="{FF2B5EF4-FFF2-40B4-BE49-F238E27FC236}">
                <a16:creationId xmlns:a16="http://schemas.microsoft.com/office/drawing/2014/main" id="{767CBA68-0763-F829-5068-A07D2FD392F0}"/>
              </a:ext>
            </a:extLst>
          </p:cNvPr>
          <p:cNvSpPr>
            <a:spLocks noGrp="1"/>
          </p:cNvSpPr>
          <p:nvPr>
            <p:ph type="sldNum" sz="quarter" idx="12"/>
          </p:nvPr>
        </p:nvSpPr>
        <p:spPr/>
        <p:txBody>
          <a:bodyPr/>
          <a:lstStyle/>
          <a:p>
            <a:fld id="{CBABCCC1-BF11-4F37-963E-1BCD5B23FD72}" type="slidenum">
              <a:rPr lang="en-IN" smtClean="0"/>
              <a:t>19</a:t>
            </a:fld>
            <a:endParaRPr lang="en-IN"/>
          </a:p>
        </p:txBody>
      </p:sp>
    </p:spTree>
    <p:extLst>
      <p:ext uri="{BB962C8B-B14F-4D97-AF65-F5344CB8AC3E}">
        <p14:creationId xmlns:p14="http://schemas.microsoft.com/office/powerpoint/2010/main" val="6904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091682" y="604243"/>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a:t>
            </a:r>
            <a:r>
              <a:rPr lang="en-US" sz="1600" dirty="0">
                <a:latin typeface="Poppins"/>
                <a:cs typeface="Poppins"/>
              </a:rPr>
              <a:t>opinion mining terminologies, tasks, document and feature level based opinion mining </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opinion mining levels , terminologies and tasks. </a:t>
            </a:r>
            <a:endParaRPr lang="en-IN" sz="1600" dirty="0">
              <a:latin typeface="Arial" panose="020B0604020202020204" pitchFamily="34" charset="0"/>
              <a:cs typeface="Arial" panose="020B0604020202020204" pitchFamily="34" charset="0"/>
            </a:endParaRPr>
          </a:p>
          <a:p>
            <a:endParaRPr lang="en-US" sz="1600" b="0" i="0" dirty="0">
              <a:effectLst/>
              <a:latin typeface="Arial" panose="020B0604020202020204" pitchFamily="34" charset="0"/>
            </a:endParaRP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dirty="0">
                <a:latin typeface="Arial" panose="020B0604020202020204" pitchFamily="34" charset="0"/>
              </a:rPr>
              <a:t>Able to understand different levels of opinion mining, terminologies and tasks. </a:t>
            </a:r>
            <a:endParaRPr lang="en-US" sz="1600" b="0" i="0" dirty="0">
              <a:effectLst/>
              <a:latin typeface="Arial" panose="020B0604020202020204" pitchFamily="34" charset="0"/>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1E6C1-553D-06BD-EF37-57F02A1170AB}"/>
              </a:ext>
            </a:extLst>
          </p:cNvPr>
          <p:cNvSpPr>
            <a:spLocks noGrp="1"/>
          </p:cNvSpPr>
          <p:nvPr>
            <p:ph idx="1"/>
          </p:nvPr>
        </p:nvSpPr>
        <p:spPr>
          <a:xfrm>
            <a:off x="914400" y="783771"/>
            <a:ext cx="10310327" cy="4665307"/>
          </a:xfrm>
        </p:spPr>
        <p:txBody>
          <a:bodyPr/>
          <a:lstStyle/>
          <a:p>
            <a:pPr marL="0" indent="0" algn="just">
              <a:buNone/>
            </a:pPr>
            <a:r>
              <a:rPr lang="en-US" b="1" dirty="0"/>
              <a:t>Feature Extraction:</a:t>
            </a:r>
          </a:p>
          <a:p>
            <a:pPr algn="just"/>
            <a:r>
              <a:rPr lang="en-US" dirty="0"/>
              <a:t>Identify and extract specific features or aspects of interest that are being evaluated in the text.</a:t>
            </a:r>
          </a:p>
          <a:p>
            <a:pPr algn="just"/>
            <a:r>
              <a:rPr lang="en-US" dirty="0"/>
              <a:t>This could involve using domain-specific dictionaries, keywords, or part-of-speech tagging to identify relevant nouns or phrases representing features.</a:t>
            </a:r>
          </a:p>
          <a:p>
            <a:pPr marL="0" indent="0" algn="just">
              <a:buNone/>
            </a:pPr>
            <a:r>
              <a:rPr lang="en-US" b="1" dirty="0"/>
              <a:t>Opinion Extraction:</a:t>
            </a:r>
          </a:p>
          <a:p>
            <a:pPr algn="just"/>
            <a:r>
              <a:rPr lang="en-US" dirty="0"/>
              <a:t>For each identified feature, extract the associated opinions or sentiments expressed towards that feature.</a:t>
            </a:r>
          </a:p>
          <a:p>
            <a:pPr algn="just"/>
            <a:r>
              <a:rPr lang="en-US" dirty="0"/>
              <a:t>Use techniques such as sentiment analysis to determine the sentiment polarity (positive, negative, neutral) of opinions related to each feature.</a:t>
            </a:r>
            <a:endParaRPr lang="en-IN" dirty="0"/>
          </a:p>
        </p:txBody>
      </p:sp>
      <p:sp>
        <p:nvSpPr>
          <p:cNvPr id="4" name="Slide Number Placeholder 3">
            <a:extLst>
              <a:ext uri="{FF2B5EF4-FFF2-40B4-BE49-F238E27FC236}">
                <a16:creationId xmlns:a16="http://schemas.microsoft.com/office/drawing/2014/main" id="{ACCDD99C-BC77-D63C-AA70-B315C1A7B52A}"/>
              </a:ext>
            </a:extLst>
          </p:cNvPr>
          <p:cNvSpPr>
            <a:spLocks noGrp="1"/>
          </p:cNvSpPr>
          <p:nvPr>
            <p:ph type="sldNum" sz="quarter" idx="12"/>
          </p:nvPr>
        </p:nvSpPr>
        <p:spPr/>
        <p:txBody>
          <a:bodyPr/>
          <a:lstStyle/>
          <a:p>
            <a:fld id="{CBABCCC1-BF11-4F37-963E-1BCD5B23FD72}" type="slidenum">
              <a:rPr lang="en-IN" smtClean="0"/>
              <a:t>20</a:t>
            </a:fld>
            <a:endParaRPr lang="en-IN"/>
          </a:p>
        </p:txBody>
      </p:sp>
    </p:spTree>
    <p:extLst>
      <p:ext uri="{BB962C8B-B14F-4D97-AF65-F5344CB8AC3E}">
        <p14:creationId xmlns:p14="http://schemas.microsoft.com/office/powerpoint/2010/main" val="396429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24790-5383-5B02-EC04-9B0557BF09E9}"/>
              </a:ext>
            </a:extLst>
          </p:cNvPr>
          <p:cNvSpPr>
            <a:spLocks noGrp="1"/>
          </p:cNvSpPr>
          <p:nvPr>
            <p:ph idx="1"/>
          </p:nvPr>
        </p:nvSpPr>
        <p:spPr>
          <a:xfrm>
            <a:off x="1414257" y="896058"/>
            <a:ext cx="9603275" cy="4497036"/>
          </a:xfrm>
        </p:spPr>
        <p:txBody>
          <a:bodyPr>
            <a:normAutofit/>
          </a:bodyPr>
          <a:lstStyle/>
          <a:p>
            <a:pPr marL="0" indent="0" algn="just">
              <a:buNone/>
            </a:pPr>
            <a:r>
              <a:rPr lang="en-US" sz="2400" b="1" dirty="0"/>
              <a:t>Summarization:</a:t>
            </a:r>
          </a:p>
          <a:p>
            <a:pPr marL="0" indent="0" algn="just">
              <a:buNone/>
            </a:pPr>
            <a:r>
              <a:rPr lang="en-US" sz="2400" dirty="0"/>
              <a:t>Summarize the extracted feature-level opinions into interpretable outputs, such as feature-based sentiment scores or opinion summaries for each identified feature.</a:t>
            </a:r>
          </a:p>
          <a:p>
            <a:pPr marL="0" indent="0" algn="just">
              <a:buNone/>
            </a:pPr>
            <a:r>
              <a:rPr lang="en-US" sz="2400" dirty="0"/>
              <a:t>Example of Feature-Based Opinion Mining:</a:t>
            </a:r>
          </a:p>
          <a:p>
            <a:pPr marL="0" indent="0" algn="just">
              <a:buNone/>
            </a:pPr>
            <a:r>
              <a:rPr lang="en-US" sz="2400" dirty="0"/>
              <a:t>Text:  A customer review of a laptop product.</a:t>
            </a:r>
          </a:p>
          <a:p>
            <a:pPr marL="0" indent="0" algn="just">
              <a:buNone/>
            </a:pPr>
            <a:r>
              <a:rPr lang="en-US" sz="2400" i="1" dirty="0"/>
              <a:t>"The laptop has a sleek design but the battery life is disappointing. The performance is excellent though, and the screen resolution is top-notch."</a:t>
            </a:r>
          </a:p>
          <a:p>
            <a:pPr marL="0" indent="0" algn="just">
              <a:buNone/>
            </a:pPr>
            <a:endParaRPr lang="en-IN" sz="2400" dirty="0"/>
          </a:p>
        </p:txBody>
      </p:sp>
      <p:sp>
        <p:nvSpPr>
          <p:cNvPr id="4" name="Slide Number Placeholder 3">
            <a:extLst>
              <a:ext uri="{FF2B5EF4-FFF2-40B4-BE49-F238E27FC236}">
                <a16:creationId xmlns:a16="http://schemas.microsoft.com/office/drawing/2014/main" id="{67997692-A3AE-8060-F2BA-2BC00BE9253B}"/>
              </a:ext>
            </a:extLst>
          </p:cNvPr>
          <p:cNvSpPr>
            <a:spLocks noGrp="1"/>
          </p:cNvSpPr>
          <p:nvPr>
            <p:ph type="sldNum" sz="quarter" idx="12"/>
          </p:nvPr>
        </p:nvSpPr>
        <p:spPr/>
        <p:txBody>
          <a:bodyPr/>
          <a:lstStyle/>
          <a:p>
            <a:fld id="{CBABCCC1-BF11-4F37-963E-1BCD5B23FD72}" type="slidenum">
              <a:rPr lang="en-IN" smtClean="0"/>
              <a:t>21</a:t>
            </a:fld>
            <a:endParaRPr lang="en-IN"/>
          </a:p>
        </p:txBody>
      </p:sp>
    </p:spTree>
    <p:extLst>
      <p:ext uri="{BB962C8B-B14F-4D97-AF65-F5344CB8AC3E}">
        <p14:creationId xmlns:p14="http://schemas.microsoft.com/office/powerpoint/2010/main" val="279832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42466-4F08-6E60-5FEE-EC4666EC59B7}"/>
              </a:ext>
            </a:extLst>
          </p:cNvPr>
          <p:cNvSpPr>
            <a:spLocks noGrp="1"/>
          </p:cNvSpPr>
          <p:nvPr>
            <p:ph idx="1"/>
          </p:nvPr>
        </p:nvSpPr>
        <p:spPr>
          <a:xfrm>
            <a:off x="989045" y="774761"/>
            <a:ext cx="10506269" cy="4991557"/>
          </a:xfrm>
        </p:spPr>
        <p:txBody>
          <a:bodyPr>
            <a:normAutofit fontScale="92500" lnSpcReduction="10000"/>
          </a:bodyPr>
          <a:lstStyle/>
          <a:p>
            <a:pPr marL="0" indent="0">
              <a:buNone/>
            </a:pPr>
            <a:r>
              <a:rPr lang="en-US" b="1" dirty="0"/>
              <a:t>Features Identified:</a:t>
            </a:r>
          </a:p>
          <a:p>
            <a:r>
              <a:rPr lang="en-US" dirty="0"/>
              <a:t>Design</a:t>
            </a:r>
          </a:p>
          <a:p>
            <a:r>
              <a:rPr lang="en-US" dirty="0"/>
              <a:t>Battery life</a:t>
            </a:r>
          </a:p>
          <a:p>
            <a:r>
              <a:rPr lang="en-US" dirty="0"/>
              <a:t>Performance</a:t>
            </a:r>
          </a:p>
          <a:p>
            <a:r>
              <a:rPr lang="en-US" dirty="0"/>
              <a:t>Screen resolution</a:t>
            </a:r>
          </a:p>
          <a:p>
            <a:pPr marL="0" indent="0">
              <a:buNone/>
            </a:pPr>
            <a:endParaRPr lang="en-US" dirty="0"/>
          </a:p>
          <a:p>
            <a:pPr marL="0" indent="0">
              <a:buNone/>
            </a:pPr>
            <a:r>
              <a:rPr lang="en-US" b="1" dirty="0"/>
              <a:t>Opinions Extracted:</a:t>
            </a:r>
          </a:p>
          <a:p>
            <a:r>
              <a:rPr lang="en-US" dirty="0"/>
              <a:t>Design: Positive ("sleek design")</a:t>
            </a:r>
          </a:p>
          <a:p>
            <a:r>
              <a:rPr lang="en-US" dirty="0"/>
              <a:t>Battery life: Negative ("disappointing battery life")</a:t>
            </a:r>
          </a:p>
          <a:p>
            <a:r>
              <a:rPr lang="en-US" dirty="0"/>
              <a:t>Performance: Positive ("excellent performance")</a:t>
            </a:r>
          </a:p>
          <a:p>
            <a:r>
              <a:rPr lang="en-US" dirty="0"/>
              <a:t>Screen resolution: Positive ("top-notch screen resolution")</a:t>
            </a:r>
            <a:endParaRPr lang="en-IN" dirty="0"/>
          </a:p>
        </p:txBody>
      </p:sp>
      <p:sp>
        <p:nvSpPr>
          <p:cNvPr id="4" name="Slide Number Placeholder 3">
            <a:extLst>
              <a:ext uri="{FF2B5EF4-FFF2-40B4-BE49-F238E27FC236}">
                <a16:creationId xmlns:a16="http://schemas.microsoft.com/office/drawing/2014/main" id="{E084726B-7E89-3632-38D9-1B6440DF417F}"/>
              </a:ext>
            </a:extLst>
          </p:cNvPr>
          <p:cNvSpPr>
            <a:spLocks noGrp="1"/>
          </p:cNvSpPr>
          <p:nvPr>
            <p:ph type="sldNum" sz="quarter" idx="12"/>
          </p:nvPr>
        </p:nvSpPr>
        <p:spPr/>
        <p:txBody>
          <a:bodyPr/>
          <a:lstStyle/>
          <a:p>
            <a:fld id="{CBABCCC1-BF11-4F37-963E-1BCD5B23FD72}" type="slidenum">
              <a:rPr lang="en-IN" smtClean="0"/>
              <a:t>22</a:t>
            </a:fld>
            <a:endParaRPr lang="en-IN"/>
          </a:p>
        </p:txBody>
      </p:sp>
    </p:spTree>
    <p:extLst>
      <p:ext uri="{BB962C8B-B14F-4D97-AF65-F5344CB8AC3E}">
        <p14:creationId xmlns:p14="http://schemas.microsoft.com/office/powerpoint/2010/main" val="177887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3691844"/>
          </a:xfrm>
          <a:prstGeom prst="rect">
            <a:avLst/>
          </a:prstGeom>
          <a:noFill/>
        </p:spPr>
        <p:txBody>
          <a:bodyPr wrap="square" rtlCol="0">
            <a:spAutoFit/>
          </a:bodyPr>
          <a:lstStyle/>
          <a:p>
            <a:pPr>
              <a:lnSpc>
                <a:spcPct val="200000"/>
              </a:lnSpc>
            </a:pPr>
            <a:r>
              <a:rPr lang="en-US" b="1" dirty="0"/>
              <a:t>1. </a:t>
            </a:r>
            <a:r>
              <a:rPr lang="en-US" sz="2000" dirty="0">
                <a:latin typeface="Times New Roman" panose="02020603050405020304" pitchFamily="18" charset="0"/>
                <a:cs typeface="Times New Roman" panose="02020603050405020304" pitchFamily="18" charset="0"/>
              </a:rPr>
              <a:t>Differentiate between subjective and objective statements in the context of opinion mining.?</a:t>
            </a:r>
          </a:p>
          <a:p>
            <a:pPr>
              <a:lnSpc>
                <a:spcPct val="200000"/>
              </a:lnSpc>
            </a:pPr>
            <a:r>
              <a:rPr lang="en-US" sz="2000" dirty="0">
                <a:latin typeface="Times New Roman" panose="02020603050405020304" pitchFamily="18" charset="0"/>
                <a:cs typeface="Times New Roman" panose="02020603050405020304" pitchFamily="18" charset="0"/>
              </a:rPr>
              <a:t>2. What are the main polarities (sentiments) typically identified in opinion mining (e.g., positive, negative, neutral)??</a:t>
            </a:r>
          </a:p>
          <a:p>
            <a:pPr marL="342900" indent="-342900">
              <a:lnSpc>
                <a:spcPct val="200000"/>
              </a:lnSpc>
            </a:pPr>
            <a:r>
              <a:rPr lang="en-US" sz="2000" dirty="0">
                <a:latin typeface="Times New Roman" panose="02020603050405020304" pitchFamily="18" charset="0"/>
                <a:cs typeface="Times New Roman" panose="02020603050405020304" pitchFamily="18" charset="0"/>
              </a:rPr>
              <a:t>3. </a:t>
            </a:r>
            <a:r>
              <a:rPr lang="en-IN" sz="1800" kern="0" dirty="0">
                <a:effectLst/>
                <a:latin typeface="Times New Roman" panose="02020603050405020304" pitchFamily="18" charset="0"/>
                <a:ea typeface="Times New Roman" panose="02020603050405020304" pitchFamily="18" charset="0"/>
              </a:rPr>
              <a:t>Compare the sentiment towards two different products based on their online reviews</a:t>
            </a:r>
            <a:r>
              <a:rPr lang="en-US" sz="2000" dirty="0">
                <a:latin typeface="Times New Roman" panose="02020603050405020304" pitchFamily="18" charset="0"/>
                <a:cs typeface="Times New Roman" panose="02020603050405020304" pitchFamily="18" charset="0"/>
              </a:rPr>
              <a:t>?</a:t>
            </a:r>
          </a:p>
          <a:p>
            <a:pPr marL="342900" indent="-342900">
              <a:lnSpc>
                <a:spcPct val="200000"/>
              </a:lnSpc>
            </a:pPr>
            <a:r>
              <a:rPr lang="en-US" sz="2000" dirty="0">
                <a:latin typeface="Times New Roman" panose="02020603050405020304" pitchFamily="18" charset="0"/>
                <a:cs typeface="Times New Roman" panose="02020603050405020304" pitchFamily="18" charset="0"/>
              </a:rPr>
              <a:t>4. Define document-level opinion mining and feature-based opinion mining.?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3D1A-8513-7C20-ABAD-D1CE1F3C36E5}"/>
              </a:ext>
            </a:extLst>
          </p:cNvPr>
          <p:cNvSpPr>
            <a:spLocks noGrp="1"/>
          </p:cNvSpPr>
          <p:nvPr>
            <p:ph type="title"/>
          </p:nvPr>
        </p:nvSpPr>
        <p:spPr>
          <a:xfrm>
            <a:off x="1451579" y="804520"/>
            <a:ext cx="9603275" cy="587136"/>
          </a:xfrm>
        </p:spPr>
        <p:txBody>
          <a:bodyPr/>
          <a:lstStyle/>
          <a:p>
            <a:pPr algn="ctr"/>
            <a:r>
              <a:rPr lang="en-IN" dirty="0"/>
              <a:t>History</a:t>
            </a:r>
          </a:p>
        </p:txBody>
      </p:sp>
      <p:sp>
        <p:nvSpPr>
          <p:cNvPr id="3" name="Content Placeholder 2">
            <a:extLst>
              <a:ext uri="{FF2B5EF4-FFF2-40B4-BE49-F238E27FC236}">
                <a16:creationId xmlns:a16="http://schemas.microsoft.com/office/drawing/2014/main" id="{6CE59845-4895-22C0-C2D9-DEB037EE0D50}"/>
              </a:ext>
            </a:extLst>
          </p:cNvPr>
          <p:cNvSpPr>
            <a:spLocks noGrp="1"/>
          </p:cNvSpPr>
          <p:nvPr>
            <p:ph idx="1"/>
          </p:nvPr>
        </p:nvSpPr>
        <p:spPr>
          <a:xfrm>
            <a:off x="1451579" y="1391656"/>
            <a:ext cx="9603275" cy="4074689"/>
          </a:xfrm>
        </p:spPr>
        <p:txBody>
          <a:bodyPr>
            <a:normAutofit/>
          </a:bodyPr>
          <a:lstStyle/>
          <a:p>
            <a:pPr algn="just"/>
            <a:r>
              <a:rPr lang="en-US" dirty="0"/>
              <a:t>Opinion mining, also known as sentiment analysis, is a field that's been evolving alongside the growth of the internet. Here's a quick look at the historical development of its terminology:</a:t>
            </a:r>
          </a:p>
          <a:p>
            <a:pPr algn="just">
              <a:buFont typeface="Arial" panose="020B0604020202020204" pitchFamily="34" charset="0"/>
              <a:buChar char="•"/>
            </a:pPr>
            <a:r>
              <a:rPr lang="en-US" b="1" dirty="0"/>
              <a:t>Early Days (1990s):</a:t>
            </a:r>
            <a:r>
              <a:rPr lang="en-US" dirty="0"/>
              <a:t> The concept was introduced around the 1990s. Terms like "opinion extraction" and "subjectivity analysis" were used to describe the process of identifying opinions and their orientations (positive, negative, neutral) within text.</a:t>
            </a:r>
          </a:p>
          <a:p>
            <a:pPr algn="just">
              <a:buFont typeface="Arial" panose="020B0604020202020204" pitchFamily="34" charset="0"/>
              <a:buChar char="•"/>
            </a:pPr>
            <a:r>
              <a:rPr lang="en-US" b="1" dirty="0"/>
              <a:t>Rise of "Opinion Mining" (2000s):</a:t>
            </a:r>
            <a:r>
              <a:rPr lang="en-US" dirty="0"/>
              <a:t> The term "opinion mining" gained popularity in the early 2000s. It emphasized the aspect of "mining" valuable insights from opinions expressed in large amounts of text data.</a:t>
            </a:r>
          </a:p>
          <a:p>
            <a:pPr algn="just"/>
            <a:endParaRPr lang="en-IN" dirty="0"/>
          </a:p>
        </p:txBody>
      </p:sp>
      <p:sp>
        <p:nvSpPr>
          <p:cNvPr id="4" name="Slide Number Placeholder 3">
            <a:extLst>
              <a:ext uri="{FF2B5EF4-FFF2-40B4-BE49-F238E27FC236}">
                <a16:creationId xmlns:a16="http://schemas.microsoft.com/office/drawing/2014/main" id="{5CBBE655-B849-3AF4-C365-1BD94DE319BE}"/>
              </a:ext>
            </a:extLst>
          </p:cNvPr>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79758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22CA3-C20C-18E5-BB38-19FCD2A60423}"/>
              </a:ext>
            </a:extLst>
          </p:cNvPr>
          <p:cNvSpPr>
            <a:spLocks noGrp="1"/>
          </p:cNvSpPr>
          <p:nvPr>
            <p:ph idx="1"/>
          </p:nvPr>
        </p:nvSpPr>
        <p:spPr>
          <a:xfrm>
            <a:off x="1451579" y="998376"/>
            <a:ext cx="9603275" cy="4467969"/>
          </a:xfrm>
        </p:spPr>
        <p:txBody>
          <a:bodyPr/>
          <a:lstStyle/>
          <a:p>
            <a:pPr algn="just">
              <a:buFont typeface="Arial" panose="020B0604020202020204" pitchFamily="34" charset="0"/>
              <a:buChar char="•"/>
            </a:pPr>
            <a:r>
              <a:rPr lang="en-US" b="1" dirty="0"/>
              <a:t>"Sentiment Analysis" Emerges (2000s):</a:t>
            </a:r>
            <a:r>
              <a:rPr lang="en-US" dirty="0"/>
              <a:t> Around the same time, "sentiment analysis" emerged as a parallel term. While there's some overlap, sentiment analysis can encompass a broader range of sentiment beyond just opinions, including emotions and general evaluations.</a:t>
            </a:r>
          </a:p>
          <a:p>
            <a:pPr algn="just">
              <a:buFont typeface="Arial" panose="020B0604020202020204" pitchFamily="34" charset="0"/>
              <a:buChar char="•"/>
            </a:pPr>
            <a:r>
              <a:rPr lang="en-US" b="1" dirty="0"/>
              <a:t>Present Day (2010s onward):</a:t>
            </a:r>
            <a:r>
              <a:rPr lang="en-US" dirty="0"/>
              <a:t> Both "opinion mining" and "sentiment analysis" are widely used today. The focus has shifted towards developing more sophisticated techniques using machine learning and deep learning for more accurate and nuanced analysis.</a:t>
            </a:r>
          </a:p>
          <a:p>
            <a:pPr algn="just"/>
            <a:endParaRPr lang="en-IN" dirty="0"/>
          </a:p>
        </p:txBody>
      </p:sp>
      <p:sp>
        <p:nvSpPr>
          <p:cNvPr id="4" name="Slide Number Placeholder 3">
            <a:extLst>
              <a:ext uri="{FF2B5EF4-FFF2-40B4-BE49-F238E27FC236}">
                <a16:creationId xmlns:a16="http://schemas.microsoft.com/office/drawing/2014/main" id="{8707C1E2-71CD-64AF-63B3-38F28FBF2A44}"/>
              </a:ext>
            </a:extLst>
          </p:cNvPr>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87455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DBC-6D3E-A427-8FE5-5B339A8A9676}"/>
              </a:ext>
            </a:extLst>
          </p:cNvPr>
          <p:cNvSpPr>
            <a:spLocks noGrp="1"/>
          </p:cNvSpPr>
          <p:nvPr>
            <p:ph type="title"/>
          </p:nvPr>
        </p:nvSpPr>
        <p:spPr>
          <a:xfrm>
            <a:off x="1451579" y="804520"/>
            <a:ext cx="9603275" cy="587136"/>
          </a:xfrm>
        </p:spPr>
        <p:txBody>
          <a:bodyPr>
            <a:normAutofit/>
          </a:bodyPr>
          <a:lstStyle/>
          <a:p>
            <a:pPr algn="ctr"/>
            <a:r>
              <a:rPr lang="en-US" sz="2800" b="0" i="0" dirty="0">
                <a:solidFill>
                  <a:srgbClr val="000000"/>
                </a:solidFill>
                <a:effectLst/>
                <a:highlight>
                  <a:srgbClr val="F5F5F5"/>
                </a:highlight>
                <a:latin typeface="Arial" panose="020B0604020202020204" pitchFamily="34" charset="0"/>
              </a:rPr>
              <a:t> Opinion Mining Terminologies </a:t>
            </a:r>
            <a:endParaRPr lang="en-IN" sz="2800" dirty="0"/>
          </a:p>
        </p:txBody>
      </p:sp>
      <p:sp>
        <p:nvSpPr>
          <p:cNvPr id="3" name="Content Placeholder 2">
            <a:extLst>
              <a:ext uri="{FF2B5EF4-FFF2-40B4-BE49-F238E27FC236}">
                <a16:creationId xmlns:a16="http://schemas.microsoft.com/office/drawing/2014/main" id="{093BCD05-0619-9DF3-5F37-1E33CBE560E9}"/>
              </a:ext>
            </a:extLst>
          </p:cNvPr>
          <p:cNvSpPr>
            <a:spLocks noGrp="1"/>
          </p:cNvSpPr>
          <p:nvPr>
            <p:ph idx="1"/>
          </p:nvPr>
        </p:nvSpPr>
        <p:spPr/>
        <p:txBody>
          <a:bodyPr>
            <a:normAutofit/>
          </a:bodyPr>
          <a:lstStyle/>
          <a:p>
            <a:pPr algn="just"/>
            <a:r>
              <a:rPr lang="en-US" sz="2800" dirty="0"/>
              <a:t>Opinion mining, also known as sentiment analysis, is a field within natural language processing (NLP) that involves identifying and extracting subjective information from text. When discussing opinion mining in historical contexts, several terminologies and concepts are relevant:</a:t>
            </a:r>
            <a:endParaRPr lang="en-IN" sz="2800" dirty="0"/>
          </a:p>
        </p:txBody>
      </p:sp>
      <p:sp>
        <p:nvSpPr>
          <p:cNvPr id="4" name="Slide Number Placeholder 3">
            <a:extLst>
              <a:ext uri="{FF2B5EF4-FFF2-40B4-BE49-F238E27FC236}">
                <a16:creationId xmlns:a16="http://schemas.microsoft.com/office/drawing/2014/main" id="{6D1818FD-2D0B-3742-FBE6-32D22F2E6042}"/>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178344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DA7E2-83F8-CB14-7F90-D6AFAD2BCB28}"/>
              </a:ext>
            </a:extLst>
          </p:cNvPr>
          <p:cNvSpPr>
            <a:spLocks noGrp="1"/>
          </p:cNvSpPr>
          <p:nvPr>
            <p:ph idx="1"/>
          </p:nvPr>
        </p:nvSpPr>
        <p:spPr>
          <a:xfrm>
            <a:off x="1451579" y="1045030"/>
            <a:ext cx="9603275" cy="4421316"/>
          </a:xfrm>
        </p:spPr>
        <p:txBody>
          <a:bodyPr>
            <a:normAutofit/>
          </a:bodyPr>
          <a:lstStyle/>
          <a:p>
            <a:pPr algn="just"/>
            <a:r>
              <a:rPr lang="en-US" sz="2400" b="1" dirty="0"/>
              <a:t>Subjectivity Detection: </a:t>
            </a:r>
            <a:r>
              <a:rPr lang="en-US" sz="2400" dirty="0"/>
              <a:t>This refers to the task of identifying whether a given piece of text expresses subjective or objective content. In historical texts, identifying subjective passages can provide insights into opinions and attitudes of the time.</a:t>
            </a:r>
          </a:p>
          <a:p>
            <a:pPr algn="just"/>
            <a:r>
              <a:rPr lang="en-US" sz="2400" b="1" dirty="0"/>
              <a:t>Sentiment Analysis: </a:t>
            </a:r>
            <a:r>
              <a:rPr lang="en-US" sz="2400" dirty="0"/>
              <a:t>This involves determining the sentiment or emotional tone conveyed in a text. Sentiment analysis can reveal positive, negative, or neutral opinions expressed towards historical events, figures, or ideas.</a:t>
            </a:r>
          </a:p>
        </p:txBody>
      </p:sp>
      <p:sp>
        <p:nvSpPr>
          <p:cNvPr id="4" name="Slide Number Placeholder 3">
            <a:extLst>
              <a:ext uri="{FF2B5EF4-FFF2-40B4-BE49-F238E27FC236}">
                <a16:creationId xmlns:a16="http://schemas.microsoft.com/office/drawing/2014/main" id="{BD89ACEE-3EEC-4C4B-2A60-FA5ABEEFF20D}"/>
              </a:ext>
            </a:extLst>
          </p:cNvPr>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328922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6DB6B-DC8B-BC18-C02F-CF148B63EB1B}"/>
              </a:ext>
            </a:extLst>
          </p:cNvPr>
          <p:cNvSpPr>
            <a:spLocks noGrp="1"/>
          </p:cNvSpPr>
          <p:nvPr>
            <p:ph idx="1"/>
          </p:nvPr>
        </p:nvSpPr>
        <p:spPr>
          <a:xfrm>
            <a:off x="1451578" y="979714"/>
            <a:ext cx="9603275" cy="4402655"/>
          </a:xfrm>
        </p:spPr>
        <p:txBody>
          <a:bodyPr>
            <a:noAutofit/>
          </a:bodyPr>
          <a:lstStyle/>
          <a:p>
            <a:pPr algn="just"/>
            <a:r>
              <a:rPr lang="en-US" sz="2400" b="1" dirty="0"/>
              <a:t>Opinion Extraction: </a:t>
            </a:r>
            <a:r>
              <a:rPr lang="en-US" sz="2400" dirty="0"/>
              <a:t>This refers to the process of identifying and extracting opinions or viewpoints expressed in text. In historical opinion mining, this might involve identifying opinions about political figures, events, societal norms, etc.</a:t>
            </a:r>
          </a:p>
          <a:p>
            <a:pPr algn="just"/>
            <a:r>
              <a:rPr lang="en-US" sz="2400" b="1" dirty="0"/>
              <a:t>Emotion Detection: </a:t>
            </a:r>
            <a:r>
              <a:rPr lang="en-US" sz="2400" dirty="0"/>
              <a:t>Understanding the emotional content of historical texts can be valuable for opinion mining. Detecting emotions such as anger, joy, fear, or sadness can provide insights into the sentiments of historical figures or populations.</a:t>
            </a:r>
            <a:endParaRPr lang="en-IN" sz="2400" dirty="0"/>
          </a:p>
        </p:txBody>
      </p:sp>
      <p:sp>
        <p:nvSpPr>
          <p:cNvPr id="4" name="Slide Number Placeholder 3">
            <a:extLst>
              <a:ext uri="{FF2B5EF4-FFF2-40B4-BE49-F238E27FC236}">
                <a16:creationId xmlns:a16="http://schemas.microsoft.com/office/drawing/2014/main" id="{48F8C9A8-CF95-07F7-5A16-2AE87F1C102E}"/>
              </a:ext>
            </a:extLst>
          </p:cNvPr>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210744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A81B5-37C4-4CDA-1A7B-748CAF309989}"/>
              </a:ext>
            </a:extLst>
          </p:cNvPr>
          <p:cNvSpPr>
            <a:spLocks noGrp="1"/>
          </p:cNvSpPr>
          <p:nvPr>
            <p:ph idx="1"/>
          </p:nvPr>
        </p:nvSpPr>
        <p:spPr>
          <a:xfrm>
            <a:off x="1451579" y="849086"/>
            <a:ext cx="9603275" cy="4617259"/>
          </a:xfrm>
        </p:spPr>
        <p:txBody>
          <a:bodyPr>
            <a:normAutofit fontScale="92500" lnSpcReduction="10000"/>
          </a:bodyPr>
          <a:lstStyle/>
          <a:p>
            <a:pPr algn="just"/>
            <a:r>
              <a:rPr lang="en-US" sz="2400" b="1" dirty="0"/>
              <a:t>Public Opinion Analysis: </a:t>
            </a:r>
            <a:r>
              <a:rPr lang="en-US" sz="2400" dirty="0"/>
              <a:t>This involves studying collective opinions and sentiments expressed by a population at a particular point in history. Analyzing public opinion from historical texts can reveal shifts in attitudes or reactions to significant events.</a:t>
            </a:r>
          </a:p>
          <a:p>
            <a:pPr algn="just"/>
            <a:r>
              <a:rPr lang="en-US" sz="2400" b="1" dirty="0"/>
              <a:t>Opinion Trend Analysis: </a:t>
            </a:r>
            <a:r>
              <a:rPr lang="en-US" sz="2400" dirty="0"/>
              <a:t>Tracking changes in opinions over time based on historical texts. This could involve analyzing how public sentiment evolved during critical periods or in response to specific developments.</a:t>
            </a:r>
          </a:p>
          <a:p>
            <a:pPr algn="just"/>
            <a:r>
              <a:rPr lang="en-US" sz="2400" b="1" dirty="0"/>
              <a:t>Socio-Political Discourse Analysis: </a:t>
            </a:r>
            <a:r>
              <a:rPr lang="en-US" sz="2400" dirty="0"/>
              <a:t>Examining the language and opinions expressed in historical texts within the context of societal and political discourse. This can help in understanding prevailing ideologies, controversies, or debates of the time.</a:t>
            </a:r>
            <a:endParaRPr lang="en-IN" sz="2400" dirty="0"/>
          </a:p>
        </p:txBody>
      </p:sp>
      <p:sp>
        <p:nvSpPr>
          <p:cNvPr id="4" name="Slide Number Placeholder 3">
            <a:extLst>
              <a:ext uri="{FF2B5EF4-FFF2-40B4-BE49-F238E27FC236}">
                <a16:creationId xmlns:a16="http://schemas.microsoft.com/office/drawing/2014/main" id="{195F7F4D-4327-133B-51AD-AEA669DBF38E}"/>
              </a:ext>
            </a:extLst>
          </p:cNvPr>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30999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E3845-CA67-401B-279B-0FC63E801462}"/>
              </a:ext>
            </a:extLst>
          </p:cNvPr>
          <p:cNvSpPr>
            <a:spLocks noGrp="1"/>
          </p:cNvSpPr>
          <p:nvPr>
            <p:ph idx="1"/>
          </p:nvPr>
        </p:nvSpPr>
        <p:spPr>
          <a:xfrm>
            <a:off x="1451579" y="783772"/>
            <a:ext cx="9603275" cy="4682574"/>
          </a:xfrm>
        </p:spPr>
        <p:txBody>
          <a:bodyPr>
            <a:normAutofit/>
          </a:bodyPr>
          <a:lstStyle/>
          <a:p>
            <a:pPr algn="just"/>
            <a:r>
              <a:rPr lang="en-US" b="1" dirty="0"/>
              <a:t>Bias Detection and Analysis: </a:t>
            </a:r>
            <a:r>
              <a:rPr lang="en-US" dirty="0"/>
              <a:t>Identifying biases or preconceived notions in historical texts. Opinion mining can highlight biases in reporting or historical narratives, shedding light on how perspectives were shaped.</a:t>
            </a:r>
          </a:p>
          <a:p>
            <a:pPr algn="just"/>
            <a:r>
              <a:rPr lang="en-US" b="1" dirty="0"/>
              <a:t>Opinion Polarization: </a:t>
            </a:r>
            <a:r>
              <a:rPr lang="en-US" dirty="0"/>
              <a:t>Studying the division of opinions within historical contexts. Opinion mining can reveal polarization or consensus around certain issues, offering insights into societal dynamics.</a:t>
            </a:r>
          </a:p>
          <a:p>
            <a:pPr algn="just"/>
            <a:r>
              <a:rPr lang="en-US" b="1" dirty="0"/>
              <a:t>Language Drift Analysis: </a:t>
            </a:r>
            <a:r>
              <a:rPr lang="en-US" dirty="0"/>
              <a:t>Examining changes in language used to express opinions over time. This can reveal shifts in cultural norms, values, or attitudes reflected in historical texts.</a:t>
            </a:r>
            <a:endParaRPr lang="en-IN" dirty="0"/>
          </a:p>
        </p:txBody>
      </p:sp>
      <p:sp>
        <p:nvSpPr>
          <p:cNvPr id="4" name="Slide Number Placeholder 3">
            <a:extLst>
              <a:ext uri="{FF2B5EF4-FFF2-40B4-BE49-F238E27FC236}">
                <a16:creationId xmlns:a16="http://schemas.microsoft.com/office/drawing/2014/main" id="{5CB1C0D2-ED23-69C8-CDB9-51D5001EBFA4}"/>
              </a:ext>
            </a:extLst>
          </p:cNvPr>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35354348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297</TotalTime>
  <Words>2000</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BioRhyme ExtraBold</vt:lpstr>
      <vt:lpstr>Calibri</vt:lpstr>
      <vt:lpstr>Gill Sans MT</vt:lpstr>
      <vt:lpstr>Poppins</vt:lpstr>
      <vt:lpstr>Söhne</vt:lpstr>
      <vt:lpstr>Times New Roman</vt:lpstr>
      <vt:lpstr>Gallery</vt:lpstr>
      <vt:lpstr>PowerPoint Presentation</vt:lpstr>
      <vt:lpstr>PowerPoint Presentation</vt:lpstr>
      <vt:lpstr>History</vt:lpstr>
      <vt:lpstr>PowerPoint Presentation</vt:lpstr>
      <vt:lpstr> Opinion Mining Terminologies </vt:lpstr>
      <vt:lpstr>PowerPoint Presentation</vt:lpstr>
      <vt:lpstr>PowerPoint Presentation</vt:lpstr>
      <vt:lpstr>PowerPoint Presentation</vt:lpstr>
      <vt:lpstr>PowerPoint Presentation</vt:lpstr>
      <vt:lpstr>General Opinion Mining Tasks</vt:lpstr>
      <vt:lpstr>PowerPoint Presentation</vt:lpstr>
      <vt:lpstr>PowerPoint Presentation</vt:lpstr>
      <vt:lpstr>PowerPoint Presentation</vt:lpstr>
      <vt:lpstr>Document-Level Opinion Mining</vt:lpstr>
      <vt:lpstr>PowerPoint Presentation</vt:lpstr>
      <vt:lpstr>PowerPoint Presentation</vt:lpstr>
      <vt:lpstr>Example of Document-Level Opinion Mining: </vt:lpstr>
      <vt:lpstr>PowerPoint Presentation</vt:lpstr>
      <vt:lpstr>Feature-based Opinion Mining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Balaji Penubaka</cp:lastModifiedBy>
  <cp:revision>80</cp:revision>
  <dcterms:created xsi:type="dcterms:W3CDTF">2023-05-02T08:21:00Z</dcterms:created>
  <dcterms:modified xsi:type="dcterms:W3CDTF">2024-07-15T16:53:34Z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