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9" r:id="rId3"/>
    <p:sldId id="377" r:id="rId4"/>
    <p:sldId id="379" r:id="rId5"/>
    <p:sldId id="378" r:id="rId6"/>
    <p:sldId id="380" r:id="rId7"/>
    <p:sldId id="382" r:id="rId8"/>
    <p:sldId id="387" r:id="rId9"/>
    <p:sldId id="386" r:id="rId10"/>
    <p:sldId id="385" r:id="rId11"/>
    <p:sldId id="381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9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journal/applsci/special_issues/Sentiment_Social_Media" TargetMode="External"/><Relationship Id="rId2" Type="http://schemas.openxmlformats.org/officeDocument/2006/relationships/hyperlink" Target="https://link.springer.com/book/10.1007/978-3-031-02145-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entim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16"/>
          <p:cNvSpPr txBox="1"/>
          <p:nvPr/>
        </p:nvSpPr>
        <p:spPr>
          <a:xfrm>
            <a:off x="331304" y="1678685"/>
            <a:ext cx="1066891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OPINION MINING &amp; RECOMMENDER SYSTEMS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22SDM3202R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 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BioRhyme ExtraBold"/>
                <a:cs typeface="Times New Roman" panose="02020603050405020304" pitchFamily="18" charset="0"/>
                <a:sym typeface="BioRhyme ExtraBold"/>
              </a:rPr>
              <a:t>Sentence-Level Opinion Mining- Phrase-Level Opinion Mining - Aspect-based Opinion Mining</a:t>
            </a:r>
          </a:p>
        </p:txBody>
      </p:sp>
      <p:sp>
        <p:nvSpPr>
          <p:cNvPr id="5" name="Google Shape;475;p16"/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/>
          <p:cNvSpPr/>
          <p:nvPr/>
        </p:nvSpPr>
        <p:spPr>
          <a:xfrm>
            <a:off x="8774429" y="5148471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Session - 03</a:t>
            </a:r>
            <a:endParaRPr lang="en-IN" altLang="en-US" sz="2400" dirty="0">
              <a:solidFill>
                <a:schemeClr val="lt1"/>
              </a:solidFill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541-4D15-8B50-4CF2-4F56DCC9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342421"/>
            <a:ext cx="9603275" cy="5719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 of Phrase-Level Opinion Mining: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2A81-4C60-F208-A76C-24A20A93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0" y="1092001"/>
            <a:ext cx="10655560" cy="4534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Text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 customer review of a hotel.</a:t>
            </a:r>
          </a:p>
          <a:p>
            <a:pPr marL="0" indent="0">
              <a:buNone/>
            </a:pPr>
            <a:r>
              <a:rPr lang="en-US" sz="2400" i="1" dirty="0"/>
              <a:t>	"The hotel room was clean and spacious, but the bathroom was small and cramped. 	The staff was friendly and helpful, which made our stay enjoyable.“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Phrase Identification:</a:t>
            </a:r>
          </a:p>
          <a:p>
            <a:pPr marL="0" indent="0">
              <a:buNone/>
            </a:pPr>
            <a:r>
              <a:rPr lang="en-US" sz="2400" dirty="0"/>
              <a:t>"hotel room was clean and spacious"</a:t>
            </a:r>
          </a:p>
          <a:p>
            <a:pPr marL="0" indent="0">
              <a:buNone/>
            </a:pPr>
            <a:r>
              <a:rPr lang="en-US" sz="2400" dirty="0"/>
              <a:t>"bathroom was small and cramped"</a:t>
            </a:r>
          </a:p>
          <a:p>
            <a:pPr marL="0" indent="0">
              <a:buNone/>
            </a:pPr>
            <a:r>
              <a:rPr lang="en-US" sz="2400" dirty="0"/>
              <a:t>"staff was friendly and helpful"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D59A-D568-E2E1-82C3-A32DA31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B625-5363-19C7-FAD7-D5F7E28B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3282"/>
            <a:ext cx="11346023" cy="5609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Phrase-Level Sentiment Analysis:</a:t>
            </a:r>
          </a:p>
          <a:p>
            <a:endParaRPr lang="en-US" dirty="0"/>
          </a:p>
          <a:p>
            <a:r>
              <a:rPr lang="en-US" dirty="0"/>
              <a:t>"hotel room was clean and spacious" - Positive sentiment</a:t>
            </a:r>
          </a:p>
          <a:p>
            <a:r>
              <a:rPr lang="en-US" dirty="0"/>
              <a:t>"bathroom was small and cramped" - Negative sentiment</a:t>
            </a:r>
          </a:p>
          <a:p>
            <a:r>
              <a:rPr lang="en-US" dirty="0"/>
              <a:t>"staff was friendly and helpful" - Positive sentiment</a:t>
            </a:r>
          </a:p>
          <a:p>
            <a:pPr marL="0" indent="0">
              <a:buNone/>
            </a:pPr>
            <a:r>
              <a:rPr lang="en-US" b="1" dirty="0"/>
              <a:t>Opinion Extraction:</a:t>
            </a:r>
          </a:p>
          <a:p>
            <a:pPr marL="0" indent="0">
              <a:buNone/>
            </a:pPr>
            <a:r>
              <a:rPr lang="en-US" dirty="0"/>
              <a:t>Positive Opinions:</a:t>
            </a:r>
          </a:p>
          <a:p>
            <a:r>
              <a:rPr lang="en-US" dirty="0"/>
              <a:t>"hotel room was clean and spacious"</a:t>
            </a:r>
          </a:p>
          <a:p>
            <a:r>
              <a:rPr lang="en-US" dirty="0"/>
              <a:t>"staff was friendly and helpful"</a:t>
            </a:r>
          </a:p>
          <a:p>
            <a:pPr marL="0" indent="0">
              <a:buNone/>
            </a:pPr>
            <a:r>
              <a:rPr lang="en-US" dirty="0"/>
              <a:t>Negative Opinions:</a:t>
            </a:r>
          </a:p>
          <a:p>
            <a:r>
              <a:rPr lang="en-US" dirty="0"/>
              <a:t>"bathroom was small and cramped"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EFB4-B884-0FE7-C70B-86FD4E6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4F0-5A16-EFF0-FE08-656EA2D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Aspect-Based Opinion Mining (ABOM)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1265-FBE8-23C8-852A-A487582C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703693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Aspect-Based Opinion Mining (ABOM) is a subfield of opinion mining (sentiment analysis) that focuses on extracting not just overall sentiment, but also the specific aspects of a product, service, or topic that users are commenting on, and the sentiment expressed towards those aspects.</a:t>
            </a:r>
          </a:p>
          <a:p>
            <a:pPr marL="0" indent="0">
              <a:buNone/>
            </a:pPr>
            <a:r>
              <a:rPr lang="en-US" dirty="0"/>
              <a:t>Here's a breakdown of the key concepts: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Aspects:</a:t>
            </a:r>
            <a:r>
              <a:rPr lang="en-US" dirty="0"/>
              <a:t> These are the features or characteristics of the target entity (product, service, etc.) that users discuss in their opinions. Examples include "battery life" for a phone, "comfort" for a hotel stay, or "plot" for a movie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Sentiment:</a:t>
            </a:r>
            <a:r>
              <a:rPr lang="en-US" dirty="0"/>
              <a:t> This refers to the positive, negative, or neutral emotion or opinion expressed towards an aspect.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9324-0AF0-5E71-60B4-4F2E1041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693-4821-98E8-46A3-50D32E0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ABOM Important?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ADEA-E757-C881-A979-AD49E68C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ABOM goes beyond the limitations of traditional sentiment analysis, providing more granular insights. Here's why it's important: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Actionable Insights:</a:t>
            </a:r>
            <a:r>
              <a:rPr lang="en-US" dirty="0"/>
              <a:t> ABOM allows businesses to understand user opinions on specific features, enabling data-driven decisions for product development, marketing strategies, and customer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Customer Service:</a:t>
            </a:r>
            <a:r>
              <a:rPr lang="en-US" dirty="0"/>
              <a:t> By identifying aspects with negative sentiment, companies can provide targeted support and address user concerns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User Experience:</a:t>
            </a:r>
            <a:r>
              <a:rPr lang="en-US" dirty="0"/>
              <a:t> Understanding user feedback on aspects allows companies to identify areas for improvement and enhance the overall user experience.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A4A39-7DF1-6C27-7DB6-71D080A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6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D8EE-7141-09D0-ECD1-CA30D74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Tasks in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8102-9B91-57F3-A973-41AE2473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 Extraction:</a:t>
            </a:r>
            <a:r>
              <a:rPr lang="en-US" dirty="0"/>
              <a:t> The process of identifying the specific aspects mentioned in text data. Techniques include rule-based approaches, machine learning, and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 Classification:</a:t>
            </a:r>
            <a:r>
              <a:rPr lang="en-US" dirty="0"/>
              <a:t> Classifying the sentiment expressed towards each extracted aspect. This involves sentiment analysis techniques tailored to aspects.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Opinion Summarization:</a:t>
            </a:r>
            <a:r>
              <a:rPr lang="en-US" dirty="0"/>
              <a:t> Conveying the overall sentiment and key opinions for each aspect in a concise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Presenting the extracted information in charts, graphs, or other visual formats for easy interpretation.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CC5D-83B3-719F-B5A9-950B40F3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ECE4-C623-F76A-DABE-2C99A52A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8B4D-7B65-80CD-4C3B-798A640E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 Ambiguity:</a:t>
            </a:r>
            <a:r>
              <a:rPr lang="en-US" dirty="0"/>
              <a:t> Terms like "price" can have multiple interpretations (product cost vs. service fee).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Informal Language:</a:t>
            </a:r>
            <a:r>
              <a:rPr lang="en-US" dirty="0"/>
              <a:t> Slang, abbreviations, and emojis can pose challenges for sentiment analysis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 Dependence:</a:t>
            </a:r>
            <a:r>
              <a:rPr lang="en-US" dirty="0"/>
              <a:t> Accurately identifying aspects and sentiment often requires understanding the surrounding text.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AA566-E94A-87E5-FAE9-2F29690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6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5487-AA2B-7BE1-91F7-AE8FD569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FF82-94B6-F4F5-8DA5-6FC1893B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Review Analysis:</a:t>
            </a:r>
            <a:r>
              <a:rPr lang="en-US" dirty="0"/>
              <a:t> Analyze online reviews to understand customer sentiment towards various product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Media Monitoring:</a:t>
            </a:r>
            <a:r>
              <a:rPr lang="en-US" dirty="0"/>
              <a:t> Track brand mentions and identify aspects driving positive or negative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Research:</a:t>
            </a:r>
            <a:r>
              <a:rPr lang="en-US" dirty="0"/>
              <a:t> Gain insights into user preferences and identify aspects crucial for product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 Improvement:</a:t>
            </a:r>
            <a:r>
              <a:rPr lang="en-US" dirty="0"/>
              <a:t> Analyze customer feedback to identify areas for improvement in specific aspects of a service.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362D-AEEB-0E5E-CC3C-1740EB77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5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Sentence-Level Opinion Mining?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Challenges of Phrase-Level Opinion Mining?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is Sentiment Analysis Applied to Sentences?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Emerging Trends in Sentence and Phrase-Based Opinion Mining?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2161308" y="93891"/>
            <a:ext cx="8922327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308" y="506184"/>
            <a:ext cx="9608234" cy="632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“Opinion Mining”,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Liu, Morgan Publications,  2012.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“Recommender Systems”, C.C. Aggarwal, Springer,  2016.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“Temporal Opinion Mining”,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Haishi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Bai, Boris Scholl, CRC Press, 2010. 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“Recommender systems handbook”,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Federico Pozzi, Elisabetta Fersini, Enza Messina,  Bing Liu, 2016.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“New Opportunities for Sentiment Analysis and Information Processing”,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Aakansha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R. Sinha, Surbhi Bhatia, IGI Global, 2021.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and Web links: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https://link.springer.com/book/10.1007/978-3-031-02145-9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https://www.mdpi.com/journal/applsci/special_issues/Sentiment_Social_Media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hlinkClick r:id="rId4"/>
              </a:rPr>
              <a:t>https://nlp.stanford.edu/sentiment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OMRS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4471372" y="84408"/>
            <a:ext cx="4222054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0343" y="689854"/>
            <a:ext cx="10731286" cy="11654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</a:t>
            </a:r>
            <a:r>
              <a:rPr lang="en-US" sz="1600" dirty="0">
                <a:latin typeface="Poppins"/>
                <a:cs typeface="Poppins"/>
              </a:rPr>
              <a:t>opinion mining, </a:t>
            </a:r>
            <a:r>
              <a:rPr lang="en-US" sz="1600" dirty="0">
                <a:latin typeface="Poppins" panose="00000500000000000000" pitchFamily="2" charset="0"/>
                <a:ea typeface="BioRhyme ExtraBold"/>
                <a:cs typeface="Poppins" panose="00000500000000000000" pitchFamily="2" charset="0"/>
                <a:sym typeface="BioRhyme ExtraBold"/>
              </a:rPr>
              <a:t>Sentence-Level Opinion Mining- Phrase-Level Opinion Mining - Aspect-based Opinion Mining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3179897" y="1489905"/>
            <a:ext cx="4903905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247855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</a:t>
            </a:r>
            <a:r>
              <a:rPr lang="en-US" sz="1600" spc="-40" dirty="0">
                <a:latin typeface="Arial" panose="020B0604020202020204" pitchFamily="34" charset="0"/>
                <a:cs typeface="Arial" panose="020B0604020202020204" pitchFamily="34" charset="0"/>
              </a:rPr>
              <a:t>the introduction to the </a:t>
            </a:r>
            <a:r>
              <a:rPr lang="en-US" sz="1600" dirty="0">
                <a:latin typeface="Poppins" panose="00000500000000000000" pitchFamily="2" charset="0"/>
                <a:ea typeface="BioRhyme ExtraBold"/>
                <a:cs typeface="Poppins" panose="00000500000000000000" pitchFamily="2" charset="0"/>
                <a:sym typeface="BioRhyme ExtraBold"/>
              </a:rPr>
              <a:t>Sentence-Level Opinion Mining</a:t>
            </a:r>
            <a:r>
              <a:rPr lang="en-US"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the </a:t>
            </a:r>
            <a:r>
              <a:rPr lang="en-US" sz="1600" dirty="0">
                <a:latin typeface="Poppins" panose="00000500000000000000" pitchFamily="2" charset="0"/>
                <a:ea typeface="BioRhyme ExtraBold"/>
                <a:cs typeface="Poppins" panose="00000500000000000000" pitchFamily="2" charset="0"/>
                <a:sym typeface="BioRhyme ExtraBold"/>
              </a:rPr>
              <a:t>Phrase-Level Opinion Mining - Aspect-based Opinion Mining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 with an example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Graphic 10" descr="Bullseye outli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/>
          <p:cNvSpPr/>
          <p:nvPr/>
        </p:nvSpPr>
        <p:spPr>
          <a:xfrm>
            <a:off x="4007697" y="3989418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52600" y="4561251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session</a:t>
            </a: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Sentence-Level Opinion Mining- Phrase-Level Opinion Mining - Aspect-based Opinion Mining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ADBC-6D3E-A427-8FE5-5B339A8A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07361"/>
            <a:ext cx="9603275" cy="587136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Sentence-Level Opinion Mining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CD05-0619-9DF3-5F37-1E33CBE5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045349"/>
            <a:ext cx="10338318" cy="4739631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Sentence-level opinion mining involves analyzing individual sentences within text to extract opinions or sentiments expressed at a more granular level.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approach focuses on understanding opinions within each sentence rather than analyzing entire documents or specific features</a:t>
            </a:r>
          </a:p>
          <a:p>
            <a:pPr marL="0" indent="0" algn="just">
              <a:buNone/>
            </a:pPr>
            <a:r>
              <a:rPr lang="en-US" sz="2400" b="1" dirty="0"/>
              <a:t>Process of Sentence-Level Opinion Mining:</a:t>
            </a:r>
          </a:p>
          <a:p>
            <a:pPr marL="0" indent="0" algn="just">
              <a:buNone/>
            </a:pPr>
            <a:r>
              <a:rPr lang="en-US" sz="2400" b="1" dirty="0"/>
              <a:t>Text Preprocessing:</a:t>
            </a:r>
          </a:p>
          <a:p>
            <a:pPr marL="0" indent="0" algn="just">
              <a:buNone/>
            </a:pPr>
            <a:r>
              <a:rPr lang="en-US" sz="2400" dirty="0"/>
              <a:t>Clean and preprocess the text data, including tokenization, removing </a:t>
            </a:r>
            <a:r>
              <a:rPr lang="en-US" sz="2400" dirty="0" err="1"/>
              <a:t>stopwords</a:t>
            </a:r>
            <a:r>
              <a:rPr lang="en-US" sz="2400" dirty="0"/>
              <a:t>, and linguistic normalization.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18FD-2D0B-3742-FBE6-32D22F2E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4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99B5-483C-5620-86F3-B1FB1E21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283"/>
            <a:ext cx="9603275" cy="4872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A7E2-83F8-CB14-7F90-D6AFAD2B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794002"/>
            <a:ext cx="10646228" cy="4785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Sentence Segmentation:</a:t>
            </a:r>
          </a:p>
          <a:p>
            <a:r>
              <a:rPr lang="en-US" sz="2400" dirty="0"/>
              <a:t>Split the text into individual sentences to analyze opinions at the sentence level.</a:t>
            </a:r>
          </a:p>
          <a:p>
            <a:pPr marL="0" indent="0">
              <a:buNone/>
            </a:pPr>
            <a:r>
              <a:rPr lang="en-US" sz="2400" b="1" dirty="0"/>
              <a:t>Sentiment Analysis:</a:t>
            </a:r>
          </a:p>
          <a:p>
            <a:r>
              <a:rPr lang="en-US" sz="2400" dirty="0"/>
              <a:t>Apply sentiment analysis techniques to each sentence to determine the sentiment polarity (positive, negative, neutral).</a:t>
            </a:r>
          </a:p>
          <a:p>
            <a:r>
              <a:rPr lang="en-US" sz="2400" dirty="0"/>
              <a:t>Techniques can include lexicon-based methods, machine learning models, or rule-based approaches.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ACEE-3EEC-4C4B-2A60-FA5ABEEF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80D-9F13-97CD-0331-AC055BE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1704"/>
            <a:ext cx="9603275" cy="567424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DB6B-DC8B-BC18-C02F-CF148B63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21" y="1026687"/>
            <a:ext cx="10282334" cy="4105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Opinion Extraction:</a:t>
            </a:r>
          </a:p>
          <a:p>
            <a:pPr algn="just"/>
            <a:r>
              <a:rPr lang="en-US" sz="2400" dirty="0"/>
              <a:t>Identify and extract opinion expressions or evaluative phrases within each sentence.</a:t>
            </a:r>
          </a:p>
          <a:p>
            <a:pPr algn="just"/>
            <a:r>
              <a:rPr lang="en-US" sz="2400" dirty="0"/>
              <a:t>This involves detecting subjective language, sentiment-bearing words, or expressions indicating attitudes.</a:t>
            </a:r>
          </a:p>
          <a:p>
            <a:pPr marL="0" indent="0" algn="just">
              <a:buNone/>
            </a:pPr>
            <a:r>
              <a:rPr lang="en-US" sz="2400" b="1" dirty="0"/>
              <a:t>Summarization:</a:t>
            </a:r>
          </a:p>
          <a:p>
            <a:pPr algn="just"/>
            <a:r>
              <a:rPr lang="en-US" sz="2400" dirty="0"/>
              <a:t>Summarize the extracted opinions from each sentence to provide insights into overall sentiment patterns or key opinions expressed throughout the text.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C9A8-CF95-07F7-5A16-2AE87F1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C0E-0CF8-0D70-FDFC-04C4115B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3" y="254014"/>
            <a:ext cx="9603275" cy="61373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 of Sentence-Level Opinion Mining: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CFC8-83E2-C03A-7E9C-CD42410E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082671"/>
            <a:ext cx="10207690" cy="459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Text:  </a:t>
            </a:r>
            <a:r>
              <a:rPr lang="en-US" sz="2400" dirty="0"/>
              <a:t>A user review of a restaurant.</a:t>
            </a:r>
          </a:p>
          <a:p>
            <a:pPr marL="0" indent="0">
              <a:buNone/>
            </a:pPr>
            <a:r>
              <a:rPr lang="en-US" sz="2400" i="1" dirty="0"/>
              <a:t>	"The food was delicious, but the service was slow and the ambiance was 	disappointing. Overall, I wouldn't recommend this place.“</a:t>
            </a:r>
          </a:p>
          <a:p>
            <a:pPr marL="0" indent="0">
              <a:buNone/>
            </a:pPr>
            <a:r>
              <a:rPr lang="en-US" sz="2400" b="1" dirty="0"/>
              <a:t>Sentence-Level Sentiment Analysis:</a:t>
            </a:r>
          </a:p>
          <a:p>
            <a:pPr marL="0" indent="0">
              <a:buNone/>
            </a:pPr>
            <a:r>
              <a:rPr lang="en-US" sz="2400" dirty="0"/>
              <a:t>"The food was delicious." - Positive sentiment</a:t>
            </a:r>
          </a:p>
          <a:p>
            <a:pPr marL="0" indent="0">
              <a:buNone/>
            </a:pPr>
            <a:r>
              <a:rPr lang="en-US" sz="2400" dirty="0"/>
              <a:t>"but the service was slow and the ambiance was disappointing." - Negative sentiment</a:t>
            </a:r>
          </a:p>
          <a:p>
            <a:pPr marL="0" indent="0">
              <a:buNone/>
            </a:pPr>
            <a:r>
              <a:rPr lang="en-US" sz="2400" dirty="0"/>
              <a:t>"Overall, I wouldn't recommend this place." - Negative sentiment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451C-C12B-0AB2-4660-CFAAD14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B2A9-5A9B-6412-416F-B131DA5D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46934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Phrase-Level Opinion Mining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6DB4-9517-89D1-10B5-446473C4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2" y="1082671"/>
            <a:ext cx="10664888" cy="442239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Phrase-level opinion mining involves analyzing smaller linguistic units (phrases or expressions) within text to extract opinions or sentiments associated with specific phrases.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approach aims to identify and understand opinions at a more detailed level than sentence-level or document-level analysis. </a:t>
            </a:r>
          </a:p>
          <a:p>
            <a:pPr marL="0" indent="0">
              <a:buNone/>
            </a:pPr>
            <a:r>
              <a:rPr lang="en-US" sz="2400" b="1" dirty="0"/>
              <a:t>Process of Phrase-Level Opinion Mining:</a:t>
            </a:r>
          </a:p>
          <a:p>
            <a:pPr marL="0" indent="0">
              <a:buNone/>
            </a:pPr>
            <a:r>
              <a:rPr lang="en-US" sz="2400" b="1" dirty="0"/>
              <a:t>Text Preprocessing:</a:t>
            </a:r>
          </a:p>
          <a:p>
            <a:r>
              <a:rPr lang="en-US" sz="2400" dirty="0"/>
              <a:t>Clean and preprocess the text data, including tokenization and removing </a:t>
            </a:r>
            <a:r>
              <a:rPr lang="en-US" sz="2400" dirty="0" err="1"/>
              <a:t>stopwords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4BD8-9061-FD41-9B93-12814022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1025" name="Picture 1" descr="User">
            <a:extLst>
              <a:ext uri="{FF2B5EF4-FFF2-40B4-BE49-F238E27FC236}">
                <a16:creationId xmlns:a16="http://schemas.microsoft.com/office/drawing/2014/main" id="{4689D765-1ECD-B78A-E1EB-F0E7D2BC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F9B1-6645-8221-A606-99705256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48" y="420198"/>
            <a:ext cx="9603275" cy="4991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Phrase Identification:</a:t>
            </a:r>
          </a:p>
          <a:p>
            <a:r>
              <a:rPr lang="en-US" sz="2400" dirty="0"/>
              <a:t>Identify and extract meaningful phrases or expressions from the text.</a:t>
            </a:r>
          </a:p>
          <a:p>
            <a:r>
              <a:rPr lang="en-US" sz="2400" dirty="0"/>
              <a:t>This step involves using linguistic patterns, syntactic analysis, or domain-specific knowledge to recognize opinion-bearing phrases.</a:t>
            </a:r>
          </a:p>
          <a:p>
            <a:pPr marL="0" indent="0">
              <a:buNone/>
            </a:pPr>
            <a:r>
              <a:rPr lang="en-US" sz="2400" b="1" dirty="0"/>
              <a:t>Sentiment Analysis:</a:t>
            </a:r>
          </a:p>
          <a:p>
            <a:pPr marL="0" indent="0">
              <a:buNone/>
            </a:pPr>
            <a:r>
              <a:rPr lang="en-US" sz="2400" dirty="0"/>
              <a:t>Apply sentiment analysis techniques to each identified phrase to determine the sentiment polarity (positive, negative, neutral).</a:t>
            </a:r>
          </a:p>
          <a:p>
            <a:pPr marL="0" indent="0">
              <a:buNone/>
            </a:pPr>
            <a:r>
              <a:rPr lang="en-US" sz="2400" dirty="0"/>
              <a:t>Techniques can include lexicon-based methods, machine learning models, or rule-based approaches.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8CFF-4288-2DFA-1F76-6E14AB14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C451-9501-F1C6-4C6D-3D34ABB8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1" y="1166646"/>
            <a:ext cx="10506269" cy="42917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Opinion Extraction:</a:t>
            </a:r>
          </a:p>
          <a:p>
            <a:r>
              <a:rPr lang="en-US" dirty="0"/>
              <a:t>Extract opinions or evaluative expressions associated with each identified phrase.</a:t>
            </a:r>
          </a:p>
          <a:p>
            <a:r>
              <a:rPr lang="en-US" dirty="0"/>
              <a:t>This involves detecting sentiment-bearing words or expressions within the context of the phrase.</a:t>
            </a:r>
          </a:p>
          <a:p>
            <a:pPr marL="0" indent="0">
              <a:buNone/>
            </a:pPr>
            <a:r>
              <a:rPr lang="en-US" b="1" dirty="0"/>
              <a:t>Summarization:</a:t>
            </a:r>
          </a:p>
          <a:p>
            <a:r>
              <a:rPr lang="en-US" dirty="0"/>
              <a:t>Summarize the extracted opinions from phrases to provide insights into specific aspects or features being evaluated within the text.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CDD4F-627C-56DD-1D92-B08F4C5A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30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165</TotalTime>
  <Words>1371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BioRhyme ExtraBold</vt:lpstr>
      <vt:lpstr>Calibri</vt:lpstr>
      <vt:lpstr>Gill Sans MT</vt:lpstr>
      <vt:lpstr>Poppins</vt:lpstr>
      <vt:lpstr>Söhne</vt:lpstr>
      <vt:lpstr>Times New Roman</vt:lpstr>
      <vt:lpstr>Gallery</vt:lpstr>
      <vt:lpstr>PowerPoint Presentation</vt:lpstr>
      <vt:lpstr>PowerPoint Presentation</vt:lpstr>
      <vt:lpstr>Sentence-Level Opinion Mining</vt:lpstr>
      <vt:lpstr>PowerPoint Presentation</vt:lpstr>
      <vt:lpstr>PowerPoint Presentation</vt:lpstr>
      <vt:lpstr>Example of Sentence-Level Opinion Mining: </vt:lpstr>
      <vt:lpstr>Phrase-Level Opinion Mining</vt:lpstr>
      <vt:lpstr>PowerPoint Presentation</vt:lpstr>
      <vt:lpstr>PowerPoint Presentation</vt:lpstr>
      <vt:lpstr>Example of Phrase-Level Opinion Mining:  </vt:lpstr>
      <vt:lpstr>PowerPoint Presentation</vt:lpstr>
      <vt:lpstr>Aspect-Based Opinion Mining (ABOM) </vt:lpstr>
      <vt:lpstr>Why is ABOM Important? </vt:lpstr>
      <vt:lpstr>Key Tasks in ABOM: </vt:lpstr>
      <vt:lpstr>Challenges in ABOM: </vt:lpstr>
      <vt:lpstr>Applications of ABOM: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Balaji Penubaka</cp:lastModifiedBy>
  <cp:revision>68</cp:revision>
  <dcterms:created xsi:type="dcterms:W3CDTF">2023-05-02T08:21:00Z</dcterms:created>
  <dcterms:modified xsi:type="dcterms:W3CDTF">2024-07-23T00:38:42Z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C094A591D8EC4A6BB46215A8D4CBBF39_13</vt:lpwstr>
  </property>
  <property fmtid="{D5CDD505-2E9C-101B-9397-08002B2CF9AE}" pid="3" name="KSOProductBuildVer">
    <vt:lpwstr>1033-12.2.0.13431</vt:lpwstr>
  </property>
</Properties>
</file>