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49" r:id="rId3"/>
    <p:sldId id="377" r:id="rId4"/>
    <p:sldId id="379" r:id="rId5"/>
    <p:sldId id="378" r:id="rId6"/>
    <p:sldId id="380" r:id="rId7"/>
    <p:sldId id="383" r:id="rId8"/>
    <p:sldId id="382" r:id="rId9"/>
    <p:sldId id="393" r:id="rId10"/>
    <p:sldId id="394" r:id="rId11"/>
    <p:sldId id="37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2" userDrawn="1">
          <p15:clr>
            <a:srgbClr val="A4A3A4"/>
          </p15:clr>
        </p15:guide>
        <p15:guide id="2" pos="38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92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1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5D750-AD1D-4C03-A026-1768137CC901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566E6-FD90-4AE7-9488-620D46A96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6BB4A-8EA9-40D4-95BF-21E04B247614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BDDA1-7BB7-447A-97DE-AE5425C8F2A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7"/>
          <p:cNvSpPr>
            <a:spLocks noGrp="1"/>
          </p:cNvSpPr>
          <p:nvPr>
            <p:ph type="pic" idx="2"/>
          </p:nvPr>
        </p:nvSpPr>
        <p:spPr>
          <a:xfrm>
            <a:off x="0" y="0"/>
            <a:ext cx="5467350" cy="5987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7908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CBABCCC1-BF11-4F37-963E-1BCD5B23FD72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 with medium confidence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>
            <a:fillRect/>
          </a:stretch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>
            <a:fillRect/>
          </a:stretch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journal/applsci/special_issues/Sentiment_Social_Media" TargetMode="External"/><Relationship Id="rId2" Type="http://schemas.openxmlformats.org/officeDocument/2006/relationships/hyperlink" Target="https://link.springer.com/book/10.1007/978-3-031-02145-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lp.stanford.edu/sentiment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76;p16"/>
          <p:cNvSpPr txBox="1"/>
          <p:nvPr/>
        </p:nvSpPr>
        <p:spPr>
          <a:xfrm>
            <a:off x="331304" y="1678685"/>
            <a:ext cx="10668910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cap="all" dirty="0"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COURSE NAME: OPINION MINING &amp; </a:t>
            </a:r>
            <a:r>
              <a:rPr lang="en-US" sz="2800" b="1" cap="all" dirty="0" err="1"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RECOMMENDeR</a:t>
            </a:r>
            <a:r>
              <a:rPr lang="en-US" sz="2800" b="1" cap="all" dirty="0"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 SYSTEMS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cap="all" dirty="0"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COURSE CODE: </a:t>
            </a:r>
            <a:r>
              <a:rPr lang="en-IN" sz="28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22SDM3202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chemeClr val="bg1">
                  <a:lumMod val="50000"/>
                </a:schemeClr>
              </a:solidFill>
              <a:ea typeface="BioRhyme ExtraBold"/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ea typeface="BioRhyme ExtraBold"/>
                <a:cs typeface="Poppins" panose="00000500000000000000" pitchFamily="2" charset="0"/>
                <a:sym typeface="BioRhyme ExtraBold"/>
              </a:rPr>
              <a:t>TOPIC :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BioRhyme ExtraBold"/>
                <a:cs typeface="Times New Roman" panose="02020603050405020304" pitchFamily="18" charset="0"/>
                <a:sym typeface="BioRhyme ExtraBold"/>
              </a:rPr>
              <a:t>Language Models - N-Gram Models</a:t>
            </a:r>
          </a:p>
        </p:txBody>
      </p:sp>
      <p:sp>
        <p:nvSpPr>
          <p:cNvPr id="5" name="Google Shape;475;p16"/>
          <p:cNvSpPr txBox="1"/>
          <p:nvPr/>
        </p:nvSpPr>
        <p:spPr>
          <a:xfrm>
            <a:off x="3521611" y="772055"/>
            <a:ext cx="4595447" cy="707846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cs typeface="Poppins" pitchFamily="2" charset="77"/>
              </a:rPr>
              <a:t>Department of CSE</a:t>
            </a:r>
          </a:p>
        </p:txBody>
      </p:sp>
      <p:sp>
        <p:nvSpPr>
          <p:cNvPr id="6" name="Google Shape;502;p17"/>
          <p:cNvSpPr/>
          <p:nvPr/>
        </p:nvSpPr>
        <p:spPr>
          <a:xfrm>
            <a:off x="8774429" y="5148471"/>
            <a:ext cx="2235116" cy="453054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ea typeface="Calibri" panose="020F0502020204030204"/>
                <a:cs typeface="Poppins" panose="00000500000000000000" pitchFamily="2" charset="0"/>
                <a:sym typeface="Calibri" panose="020F0502020204030204"/>
              </a:rPr>
              <a:t>Session - 04</a:t>
            </a:r>
            <a:endParaRPr lang="en-IN" altLang="en-US" sz="2400" dirty="0">
              <a:solidFill>
                <a:schemeClr val="lt1"/>
              </a:solidFill>
              <a:ea typeface="Calibri" panose="020F0502020204030204"/>
              <a:cs typeface="Poppins" panose="00000500000000000000" pitchFamily="2" charset="0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/>
          <p:cNvSpPr/>
          <p:nvPr/>
        </p:nvSpPr>
        <p:spPr>
          <a:xfrm>
            <a:off x="2161308" y="93891"/>
            <a:ext cx="8922327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REFERENCES FOR FURTHER LEARNING OF THE SESSION</a:t>
            </a:r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4308" y="506184"/>
            <a:ext cx="9608234" cy="6322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Reference Books: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1.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“Opinion Mining”,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Bing Liu, Morgan Publications,  2012. 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“Recommender Systems”, C.C. Aggarwal, Springer,  2016.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“Temporal Opinion Mining”,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Haishi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Bai, Boris Scholl, CRC Press, 2010. 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“Recommender systems handbook”, </a:t>
            </a:r>
            <a:r>
              <a:rPr lang="it-IT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Federico Pozzi, Elisabetta Fersini, Enza Messina,  Bing Liu, 2016.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“New Opportunities for Sentiment Analysis and Information Processing”,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Aakansha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Sharaff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R. Sinha, Surbhi Bhatia, IGI Global, 2021.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Sites and Web links: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https://link.springer.com/book/10.1007/978-3-031-02145-9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https://www.mdpi.com/journal/applsci/special_issues/Sentiment_Social_Media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>
                <a:hlinkClick r:id="rId4"/>
              </a:rPr>
              <a:t>https://nlp.stanford.edu/sentiment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02523" y="1856934"/>
            <a:ext cx="7920111" cy="288387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b="1" dirty="0"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2400" b="1" dirty="0">
                <a:latin typeface="Poppins" pitchFamily="2" charset="77"/>
                <a:cs typeface="Poppins" pitchFamily="2" charset="77"/>
              </a:rPr>
              <a:t>THANK YOU</a:t>
            </a: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2400" b="1" dirty="0">
                <a:latin typeface="Poppins" pitchFamily="2" charset="77"/>
                <a:cs typeface="Poppins" pitchFamily="2" charset="77"/>
              </a:rPr>
              <a:t>Team – OMRS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6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14534" y="2560321"/>
            <a:ext cx="3235570" cy="10832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/>
          <p:cNvSpPr/>
          <p:nvPr/>
        </p:nvSpPr>
        <p:spPr>
          <a:xfrm>
            <a:off x="4471372" y="84408"/>
            <a:ext cx="4222054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AIM OF THE SESSION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0343" y="689854"/>
            <a:ext cx="10731286" cy="79611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cap="rnd">
            <a:solidFill>
              <a:schemeClr val="accent1">
                <a:lumMod val="20000"/>
                <a:lumOff val="80000"/>
              </a:schemeClr>
            </a:solidFill>
            <a:round/>
          </a:ln>
          <a:effectLst>
            <a:outerShdw blurRad="50800" dist="38100" algn="l" rotWithShape="0">
              <a:schemeClr val="accent1">
                <a:lumMod val="40000"/>
                <a:lumOff val="60000"/>
                <a:alpha val="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Poppins"/>
                <a:cs typeface="Poppins"/>
              </a:rPr>
              <a:t>To familiarize students with the basic concept of Language Models - N-Gram Models</a:t>
            </a:r>
          </a:p>
          <a:p>
            <a:pPr>
              <a:lnSpc>
                <a:spcPct val="150000"/>
              </a:lnSpc>
            </a:pPr>
            <a:endParaRPr lang="en-US" sz="1600" b="0" i="0" dirty="0">
              <a:effectLst/>
              <a:latin typeface="Poppins"/>
              <a:cs typeface="Poppins"/>
            </a:endParaRPr>
          </a:p>
        </p:txBody>
      </p:sp>
      <p:sp>
        <p:nvSpPr>
          <p:cNvPr id="7" name="Rounded Rectangle 17"/>
          <p:cNvSpPr/>
          <p:nvPr/>
        </p:nvSpPr>
        <p:spPr>
          <a:xfrm>
            <a:off x="3179897" y="1489905"/>
            <a:ext cx="4903905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INSTRUCTIONAL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52600" y="2247855"/>
            <a:ext cx="8791575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latin typeface="Poppins"/>
                <a:cs typeface="Poppins"/>
              </a:rPr>
              <a:t>This</a:t>
            </a:r>
            <a:r>
              <a:rPr lang="en-US" sz="1600" b="0" i="0" dirty="0">
                <a:effectLst/>
                <a:latin typeface="Poppins"/>
                <a:cs typeface="Poppins"/>
              </a:rPr>
              <a:t> </a:t>
            </a:r>
            <a:r>
              <a:rPr lang="en-US" sz="1600" dirty="0">
                <a:latin typeface="Poppins"/>
                <a:cs typeface="Poppins"/>
              </a:rPr>
              <a:t>Session</a:t>
            </a:r>
            <a:r>
              <a:rPr lang="en-US" sz="1600" b="0" i="0" dirty="0">
                <a:effectLst/>
                <a:latin typeface="Poppins"/>
                <a:cs typeface="Poppins"/>
              </a:rPr>
              <a:t> is designed to:</a:t>
            </a:r>
          </a:p>
          <a:p>
            <a:pPr marL="342900" indent="-342900">
              <a:buFontTx/>
              <a:buAutoNum type="arabicPeriod"/>
            </a:pPr>
            <a:r>
              <a:rPr lang="en-US" sz="1600" dirty="0">
                <a:latin typeface="Arial" panose="020B0604020202020204" pitchFamily="34" charset="0"/>
              </a:rPr>
              <a:t>Study the </a:t>
            </a:r>
            <a:r>
              <a:rPr lang="en-US" sz="1600" dirty="0">
                <a:latin typeface="Poppins"/>
                <a:cs typeface="Poppins"/>
              </a:rPr>
              <a:t>Language Models - N-Gram Models</a:t>
            </a:r>
          </a:p>
          <a:p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endParaRPr lang="en-US" sz="16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Graphic 10" descr="Bullseye outlin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25326"/>
            <a:ext cx="914400" cy="914400"/>
          </a:xfrm>
          <a:prstGeom prst="rect">
            <a:avLst/>
          </a:prstGeom>
        </p:spPr>
      </p:pic>
      <p:pic>
        <p:nvPicPr>
          <p:cNvPr id="27" name="Graphic 26" descr="Presentation with checklist outlin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2438605"/>
            <a:ext cx="914400" cy="914400"/>
          </a:xfrm>
          <a:prstGeom prst="rect">
            <a:avLst/>
          </a:prstGeom>
        </p:spPr>
      </p:pic>
      <p:sp>
        <p:nvSpPr>
          <p:cNvPr id="29" name="Rounded Rectangle 17"/>
          <p:cNvSpPr/>
          <p:nvPr/>
        </p:nvSpPr>
        <p:spPr>
          <a:xfrm>
            <a:off x="4007697" y="3989418"/>
            <a:ext cx="3870831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LEARNING OUTCOMES</a:t>
            </a:r>
          </a:p>
        </p:txBody>
      </p:sp>
      <p:pic>
        <p:nvPicPr>
          <p:cNvPr id="31" name="Graphic 30" descr="Idea outlin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4400" y="4765771"/>
            <a:ext cx="914400" cy="9144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752600" y="4561251"/>
            <a:ext cx="8791575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0" i="0" dirty="0">
                <a:effectLst/>
                <a:latin typeface="Arial" panose="020B0604020202020204"/>
                <a:cs typeface="Arial" panose="020B0604020202020204"/>
              </a:rPr>
              <a:t>At the end of this </a:t>
            </a:r>
            <a:r>
              <a:rPr lang="en-US" sz="1600" dirty="0">
                <a:latin typeface="Arial" panose="020B0604020202020204"/>
                <a:cs typeface="Arial" panose="020B0604020202020204"/>
              </a:rPr>
              <a:t>session</a:t>
            </a:r>
            <a:r>
              <a:rPr lang="en-US" sz="1600" b="0" i="0" dirty="0">
                <a:effectLst/>
                <a:latin typeface="Arial" panose="020B0604020202020204"/>
                <a:cs typeface="Arial" panose="020B0604020202020204"/>
              </a:rPr>
              <a:t>, you should be able to: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Arial" panose="020B0604020202020204" pitchFamily="34" charset="0"/>
              </a:rPr>
              <a:t>Understand the </a:t>
            </a:r>
            <a:r>
              <a:rPr lang="en-US" sz="1600" dirty="0">
                <a:latin typeface="Poppins"/>
                <a:cs typeface="Poppins"/>
              </a:rPr>
              <a:t>Language Models - N-Gram Models</a:t>
            </a:r>
            <a:endParaRPr lang="en-US" sz="1600" b="0" i="0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29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ADBC-6D3E-A427-8FE5-5B339A8A9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249" y="254013"/>
            <a:ext cx="9603275" cy="38641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effectLst/>
              </a:rPr>
              <a:t>Language Models - N-Gram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BCD05-0619-9DF3-5F37-1E33CBE56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098" y="989640"/>
            <a:ext cx="10599576" cy="41888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N-gram models are a type of probabilistic language model used in natural language processing (NLP) to predict the next word in a sequence of words based on the history of previous words. An N-gram model predicts the likelihood of a word based on the occurrence of its preceding N-1 words. Let's explore N-gram models with examples:</a:t>
            </a:r>
          </a:p>
          <a:p>
            <a:pPr marL="0" indent="0" algn="just">
              <a:buNone/>
            </a:pPr>
            <a:r>
              <a:rPr lang="en-US" sz="2400" b="1" dirty="0"/>
              <a:t>Understanding N-gram Models:</a:t>
            </a:r>
          </a:p>
          <a:p>
            <a:pPr marL="0" indent="0" algn="just">
              <a:buNone/>
            </a:pPr>
            <a:r>
              <a:rPr lang="en-US" sz="2400" b="1" dirty="0"/>
              <a:t>Definition: </a:t>
            </a:r>
            <a:r>
              <a:rPr lang="en-US" sz="2400" dirty="0"/>
              <a:t>An N-gram is a contiguous sequence of N items (words, characters, etc.) within a text or speech.</a:t>
            </a:r>
          </a:p>
          <a:p>
            <a:pPr marL="0" indent="0" algn="just">
              <a:buNone/>
            </a:pPr>
            <a:r>
              <a:rPr lang="en-US" sz="2400" b="1" dirty="0"/>
              <a:t>Purpose: </a:t>
            </a:r>
            <a:r>
              <a:rPr lang="en-US" sz="2400" dirty="0"/>
              <a:t>N-gram models are used to estimate the probability of a word given its preceding N-1 words, capturing the local dependencies in language.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818FD-2D0B-3742-FBE6-32D22F2E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444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DA7E2-83F8-CB14-7F90-D6AFAD2BC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642" y="280238"/>
            <a:ext cx="10823510" cy="49635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b="1" dirty="0"/>
              <a:t>Example of Unigram, Bigram, and Trigram Models:</a:t>
            </a:r>
          </a:p>
          <a:p>
            <a:pPr marL="0" indent="0">
              <a:buNone/>
            </a:pPr>
            <a:r>
              <a:rPr lang="en-IN" b="1" dirty="0"/>
              <a:t>Unigram (1-gram):</a:t>
            </a:r>
          </a:p>
          <a:p>
            <a:r>
              <a:rPr lang="en-IN" dirty="0"/>
              <a:t>An N-gram where N=1 (single word).</a:t>
            </a:r>
          </a:p>
          <a:p>
            <a:r>
              <a:rPr lang="en-IN" dirty="0"/>
              <a:t>Example: "The", "quick", "brown", "fox", "jumps", "over", "the", "lazy", "dog".</a:t>
            </a:r>
          </a:p>
          <a:p>
            <a:pPr marL="0" indent="0">
              <a:buNone/>
            </a:pPr>
            <a:r>
              <a:rPr lang="en-IN" b="1" dirty="0"/>
              <a:t>Bigram (2-gram):</a:t>
            </a:r>
          </a:p>
          <a:p>
            <a:r>
              <a:rPr lang="en-IN" dirty="0"/>
              <a:t>An N-gram where N=2 (sequence of two words).</a:t>
            </a:r>
          </a:p>
          <a:p>
            <a:r>
              <a:rPr lang="en-IN" dirty="0"/>
              <a:t>Example: "The quick", "quick brown", "brown fox", "fox jumps", "jumps over", "over the", "the lazy", "lazy dog".</a:t>
            </a:r>
          </a:p>
          <a:p>
            <a:pPr marL="0" indent="0">
              <a:buNone/>
            </a:pPr>
            <a:r>
              <a:rPr lang="en-IN" b="1" dirty="0"/>
              <a:t>Trigram (3-gram):</a:t>
            </a:r>
          </a:p>
          <a:p>
            <a:r>
              <a:rPr lang="en-IN" dirty="0"/>
              <a:t>An N-gram where N=3 (sequence of three words).</a:t>
            </a:r>
          </a:p>
          <a:p>
            <a:r>
              <a:rPr lang="en-IN" dirty="0"/>
              <a:t>Example: "The quick brown", "quick brown fox", "brown fox jumps", "fox jumps over", "jumps over the", "over the lazy", "the lazy dog".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9ACEE-3EEC-4C4B-2A60-FA5ABEEFF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225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6DB6B-DC8B-BC18-C02F-CF148B63E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012" y="513503"/>
            <a:ext cx="9991165" cy="4944905"/>
          </a:xfrm>
        </p:spPr>
        <p:txBody>
          <a:bodyPr>
            <a:noAutofit/>
          </a:bodyPr>
          <a:lstStyle/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Calculating N-gram Probabilities: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Probability Estimation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The probability of a word given its context (preceding words) can be estimated using counts from a corpus.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Example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For a bigram model, the probability of a word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KaTeX_Main"/>
              </a:rPr>
              <a:t>𝑤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given its preceding word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KaTeX_Main"/>
              </a:rPr>
              <a:t>𝑣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is calculated as:</a:t>
            </a:r>
          </a:p>
          <a:p>
            <a:pPr marL="457200" lvl="1" indent="0" algn="l">
              <a:buNone/>
            </a:pPr>
            <a:endParaRPr lang="en-US" sz="2400" dirty="0">
              <a:solidFill>
                <a:srgbClr val="0D0D0D"/>
              </a:solidFill>
              <a:latin typeface="Söhne"/>
            </a:endParaRPr>
          </a:p>
          <a:p>
            <a:pPr marL="457200" lvl="1" indent="0" algn="l">
              <a:buNone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</a:p>
          <a:p>
            <a:pPr marL="457200" lvl="1" indent="0" algn="l">
              <a:buNone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Where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KaTeX_Main"/>
              </a:rPr>
              <a:t>count(𝑣,𝑤)count(</a:t>
            </a:r>
            <a:r>
              <a:rPr lang="en-US" sz="2400" b="0" i="1" dirty="0" err="1">
                <a:solidFill>
                  <a:srgbClr val="0D0D0D"/>
                </a:solidFill>
                <a:effectLst/>
                <a:latin typeface="KaTeX_Math"/>
              </a:rPr>
              <a:t>v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KaTeX_Main"/>
              </a:rPr>
              <a:t>,</a:t>
            </a:r>
            <a:r>
              <a:rPr lang="en-US" sz="2400" b="0" i="1" dirty="0" err="1">
                <a:solidFill>
                  <a:srgbClr val="0D0D0D"/>
                </a:solidFill>
                <a:effectLst/>
                <a:latin typeface="KaTeX_Math"/>
              </a:rPr>
              <a:t>w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KaTeX_Main"/>
              </a:rPr>
              <a:t>)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is the number of times word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KaTeX_Main"/>
              </a:rPr>
              <a:t>𝑣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is followed by word </a:t>
            </a:r>
            <a:r>
              <a:rPr lang="en-US" sz="2400" b="0" i="1" dirty="0">
                <a:solidFill>
                  <a:srgbClr val="0D0D0D"/>
                </a:solidFill>
                <a:effectLst/>
                <a:latin typeface="KaTeX_Math"/>
              </a:rPr>
              <a:t>w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, and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KaTeX_Main"/>
              </a:rPr>
              <a:t>count(𝑣)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is the total count of word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KaTeX_Main"/>
              </a:rPr>
              <a:t>𝑣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in the corpus.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8C9A8-CF95-07F7-5A16-2AE87F1C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2F7086-9004-84D0-C770-CC802EFB7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903" y="3694952"/>
            <a:ext cx="2038635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449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67360-2AAC-42D5-A0A3-F8BFAE7DD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682" y="429527"/>
            <a:ext cx="10487608" cy="5010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N-gram Language Model Example:</a:t>
            </a:r>
          </a:p>
          <a:p>
            <a:r>
              <a:rPr lang="en-US" sz="2400" dirty="0"/>
              <a:t>Consider the following sentence: "The quick brown fox jumps over the lazy dog."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Bigram Model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Calculate the probabilities of the next word given the preceding word:</a:t>
            </a:r>
          </a:p>
          <a:p>
            <a:pPr marL="0" indent="0">
              <a:buNone/>
            </a:pPr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FC4D9-71D5-8A47-1695-773EF5D3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6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414D2E-E8F5-B88B-8921-BD792098A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930" y="3010561"/>
            <a:ext cx="4563112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70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8B021-C165-1B89-4865-63A5A371F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837" y="1138379"/>
            <a:ext cx="10870163" cy="4618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Applications of N-gram Models:</a:t>
            </a:r>
          </a:p>
          <a:p>
            <a:r>
              <a:rPr lang="en-US" sz="2400" dirty="0"/>
              <a:t>Language Generation: Generate text or predict the next word in a sequence based on context.</a:t>
            </a:r>
          </a:p>
          <a:p>
            <a:r>
              <a:rPr lang="en-US" sz="2400" dirty="0"/>
              <a:t>Speech Recognition: Improve accuracy in speech recognition systems by modeling likely word sequences.</a:t>
            </a:r>
          </a:p>
          <a:p>
            <a:r>
              <a:rPr lang="en-US" sz="2400" dirty="0"/>
              <a:t>Machine Translation: Assist in translating phrases or sentences by capturing common language patterns.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AEF50-5D40-83F4-BBFD-21803953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33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7F8EF-6281-F217-9060-506D1E5D8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261" y="821414"/>
            <a:ext cx="9729907" cy="4590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Challenges and Limitations:</a:t>
            </a:r>
          </a:p>
          <a:p>
            <a:r>
              <a:rPr lang="en-US" sz="2400" dirty="0"/>
              <a:t>Data Sparsity: Higher-order N-gram models (e.g., trigrams) can suffer from data sparsity due to limited training data.</a:t>
            </a:r>
          </a:p>
          <a:p>
            <a:r>
              <a:rPr lang="en-US" sz="2400" dirty="0"/>
              <a:t>Context Sensitivity: N-gram models have limited context (local dependencies) and may not capture long-range dependencies in language effectively.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61449-B120-DF41-D970-91B228724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336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/>
          <p:cNvSpPr/>
          <p:nvPr/>
        </p:nvSpPr>
        <p:spPr>
          <a:xfrm>
            <a:off x="3390636" y="94783"/>
            <a:ext cx="5410728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TERMINAL QUESTIONS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0332" y="1167618"/>
            <a:ext cx="9608234" cy="2460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1.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an N-gram model, and how does it relate to language modeling?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What are the key components of an N-gram model?</a:t>
            </a:r>
          </a:p>
          <a:p>
            <a:pPr marL="342900" indent="-342900"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What are the applications of N-gram models in natural language processing?</a:t>
            </a:r>
          </a:p>
          <a:p>
            <a:pPr marL="342900" indent="-342900"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What are the challenges associated with N-gram models?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dwdm</Template>
  <TotalTime>220</TotalTime>
  <Words>805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BioRhyme ExtraBold</vt:lpstr>
      <vt:lpstr>Calibri</vt:lpstr>
      <vt:lpstr>Gill Sans MT</vt:lpstr>
      <vt:lpstr>KaTeX_Main</vt:lpstr>
      <vt:lpstr>KaTeX_Math</vt:lpstr>
      <vt:lpstr>Poppins</vt:lpstr>
      <vt:lpstr>Söhne</vt:lpstr>
      <vt:lpstr>Times New Roman</vt:lpstr>
      <vt:lpstr>Gallery</vt:lpstr>
      <vt:lpstr>PowerPoint Presentation</vt:lpstr>
      <vt:lpstr>PowerPoint Presentation</vt:lpstr>
      <vt:lpstr>Language Models - N-Gram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 Rajesh Babu</dc:creator>
  <cp:lastModifiedBy>Balaji Penubaka</cp:lastModifiedBy>
  <cp:revision>66</cp:revision>
  <dcterms:created xsi:type="dcterms:W3CDTF">2023-05-02T08:21:00Z</dcterms:created>
  <dcterms:modified xsi:type="dcterms:W3CDTF">2024-07-23T00:38:48Z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C094A591D8EC4A6BB46215A8D4CBBF39_13</vt:lpwstr>
  </property>
  <property fmtid="{D5CDD505-2E9C-101B-9397-08002B2CF9AE}" pid="3" name="KSOProductBuildVer">
    <vt:lpwstr>1033-12.2.0.13431</vt:lpwstr>
  </property>
</Properties>
</file>