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4"/>
  </p:notesMasterIdLst>
  <p:handoutMasterIdLst>
    <p:handoutMasterId r:id="rId25"/>
  </p:handoutMasterIdLst>
  <p:sldIdLst>
    <p:sldId id="256" r:id="rId2"/>
    <p:sldId id="349" r:id="rId3"/>
    <p:sldId id="377" r:id="rId4"/>
    <p:sldId id="381" r:id="rId5"/>
    <p:sldId id="380" r:id="rId6"/>
    <p:sldId id="379" r:id="rId7"/>
    <p:sldId id="378" r:id="rId8"/>
    <p:sldId id="382" r:id="rId9"/>
    <p:sldId id="385" r:id="rId10"/>
    <p:sldId id="384" r:id="rId11"/>
    <p:sldId id="388" r:id="rId12"/>
    <p:sldId id="387" r:id="rId13"/>
    <p:sldId id="386" r:id="rId14"/>
    <p:sldId id="383" r:id="rId15"/>
    <p:sldId id="391" r:id="rId16"/>
    <p:sldId id="390" r:id="rId17"/>
    <p:sldId id="389" r:id="rId18"/>
    <p:sldId id="392" r:id="rId19"/>
    <p:sldId id="393" r:id="rId20"/>
    <p:sldId id="399" r:id="rId21"/>
    <p:sldId id="398" r:id="rId22"/>
    <p:sldId id="3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2" userDrawn="1">
          <p15:clr>
            <a:srgbClr val="A4A3A4"/>
          </p15:clr>
        </p15:guide>
        <p15:guide id="2" pos="38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2" d="100"/>
          <a:sy n="82" d="100"/>
        </p:scale>
        <p:origin x="720" y="72"/>
      </p:cViewPr>
      <p:guideLst>
        <p:guide orient="horz" pos="2192"/>
        <p:guide pos="3835"/>
      </p:guideLst>
    </p:cSldViewPr>
  </p:slideViewPr>
  <p:notesTextViewPr>
    <p:cViewPr>
      <p:scale>
        <a:sx n="1" d="1"/>
        <a:sy n="1" d="1"/>
      </p:scale>
      <p:origin x="0" y="0"/>
    </p:cViewPr>
  </p:notesTextViewPr>
  <p:sorterViewPr>
    <p:cViewPr>
      <p:scale>
        <a:sx n="100" d="100"/>
        <a:sy n="100" d="100"/>
      </p:scale>
      <p:origin x="0" y="-3413"/>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t>25-07-2024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t>25-07-2024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t>‹#›</a:t>
            </a:fld>
            <a:endParaRPr lang="en-IN"/>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48"/>
        <p:cNvGrpSpPr/>
        <p:nvPr/>
      </p:nvGrpSpPr>
      <p:grpSpPr>
        <a:xfrm>
          <a:off x="0" y="0"/>
          <a:ext cx="0" cy="0"/>
          <a:chOff x="0" y="0"/>
          <a:chExt cx="0" cy="0"/>
        </a:xfrm>
      </p:grpSpPr>
      <p:sp>
        <p:nvSpPr>
          <p:cNvPr id="49" name="Google Shape;49;p47"/>
          <p:cNvSpPr>
            <a:spLocks noGrp="1"/>
          </p:cNvSpPr>
          <p:nvPr>
            <p:ph type="pic" idx="2"/>
          </p:nvPr>
        </p:nvSpPr>
        <p:spPr>
          <a:xfrm>
            <a:off x="0" y="0"/>
            <a:ext cx="5467350" cy="598798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p:cNvPicPr>
            <a:picLocks noChangeAspect="1"/>
          </p:cNvPicPr>
          <p:nvPr userDrawn="1"/>
        </p:nvPicPr>
        <p:blipFill rotWithShape="1">
          <a:blip r:embed="rId15" cstate="print">
            <a:extLst>
              <a:ext uri="{28A0092B-C50C-407E-A947-70E740481C1C}">
                <a14:useLocalDpi xmlns:a14="http://schemas.microsoft.com/office/drawing/2010/main" val="0"/>
              </a:ext>
            </a:extLst>
          </a:blip>
          <a:srcRect l="4360" t="18054" b="50110"/>
          <a:stretch>
            <a:fillRect/>
          </a:stretch>
        </p:blipFill>
        <p:spPr>
          <a:xfrm>
            <a:off x="1451579" y="6373097"/>
            <a:ext cx="2912198" cy="351077"/>
          </a:xfrm>
          <a:prstGeom prst="rect">
            <a:avLst/>
          </a:prstGeom>
        </p:spPr>
      </p:pic>
      <p:pic>
        <p:nvPicPr>
          <p:cNvPr id="14" name="Picture 13" descr="Text&#10;&#10;Description automatically generated with medium confidence"/>
          <p:cNvPicPr>
            <a:picLocks noChangeAspect="1"/>
          </p:cNvPicPr>
          <p:nvPr userDrawn="1"/>
        </p:nvPicPr>
        <p:blipFill rotWithShape="1">
          <a:blip r:embed="rId16" cstate="print">
            <a:extLst>
              <a:ext uri="{28A0092B-C50C-407E-A947-70E740481C1C}">
                <a14:useLocalDpi xmlns:a14="http://schemas.microsoft.com/office/drawing/2010/main" val="0"/>
              </a:ext>
            </a:extLst>
          </a:blip>
          <a:srcRect t="53957" r="20929" b="13232"/>
          <a:stretch>
            <a:fillRect/>
          </a:stretch>
        </p:blipFill>
        <p:spPr>
          <a:xfrm>
            <a:off x="8825503" y="6373097"/>
            <a:ext cx="2229351" cy="33502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mdpi.com/journal/applsci/special_issues/Sentiment_Social_Media" TargetMode="External"/><Relationship Id="rId2" Type="http://schemas.openxmlformats.org/officeDocument/2006/relationships/hyperlink" Target="https://link.springer.com/book/10.1007/978-3-031-02145-9" TargetMode="External"/><Relationship Id="rId1" Type="http://schemas.openxmlformats.org/officeDocument/2006/relationships/slideLayout" Target="../slideLayouts/slideLayout2.xml"/><Relationship Id="rId4" Type="http://schemas.openxmlformats.org/officeDocument/2006/relationships/hyperlink" Target="https://nlp.stanford.edu/sentiment"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76;p16"/>
          <p:cNvSpPr txBox="1"/>
          <p:nvPr/>
        </p:nvSpPr>
        <p:spPr>
          <a:xfrm>
            <a:off x="331304" y="1678685"/>
            <a:ext cx="10668910" cy="3108503"/>
          </a:xfrm>
          <a:prstGeom prst="rect">
            <a:avLst/>
          </a:prstGeom>
          <a:noFill/>
          <a:ln>
            <a:noFill/>
          </a:ln>
        </p:spPr>
        <p:txBody>
          <a:bodyPr spcFirstLastPara="1" wrap="square" lIns="91425" tIns="45700" rIns="91425" bIns="45700" anchor="t" anchorCtr="0">
            <a:spAutoFit/>
          </a:bodyPr>
          <a:lstStyle/>
          <a:p>
            <a:pPr marR="0" lvl="0" indent="0" algn="ctr">
              <a:spcBef>
                <a:spcPts val="0"/>
              </a:spcBef>
              <a:spcAft>
                <a:spcPts val="0"/>
              </a:spcAft>
              <a:buNone/>
            </a:pPr>
            <a:r>
              <a:rPr lang="en-US" sz="2800" b="1" cap="all" dirty="0">
                <a:solidFill>
                  <a:srgbClr val="C00000"/>
                </a:solidFill>
                <a:cs typeface="Poppins" panose="00000500000000000000" pitchFamily="2" charset="0"/>
                <a:sym typeface="BioRhyme ExtraBold"/>
              </a:rPr>
              <a:t>COURSE NAME: OPINION MINING &amp; Recommender SYSTEMS</a:t>
            </a:r>
          </a:p>
          <a:p>
            <a:pPr marR="0" lvl="0" indent="0" algn="ctr">
              <a:spcBef>
                <a:spcPts val="0"/>
              </a:spcBef>
              <a:spcAft>
                <a:spcPts val="0"/>
              </a:spcAft>
              <a:buNone/>
            </a:pPr>
            <a:r>
              <a:rPr lang="en-US" sz="2800" b="1" cap="all" dirty="0">
                <a:solidFill>
                  <a:srgbClr val="C00000"/>
                </a:solidFill>
                <a:cs typeface="Poppins" panose="00000500000000000000" pitchFamily="2" charset="0"/>
                <a:sym typeface="BioRhyme ExtraBold"/>
              </a:rPr>
              <a:t>COURSE CODE: </a:t>
            </a:r>
            <a:r>
              <a:rPr lang="en-IN" sz="2800" b="1" i="0" dirty="0">
                <a:solidFill>
                  <a:srgbClr val="C00000"/>
                </a:solidFill>
                <a:effectLst/>
                <a:latin typeface="Arial" panose="020B0604020202020204" pitchFamily="34" charset="0"/>
              </a:rPr>
              <a:t>22SDM3202</a:t>
            </a:r>
          </a:p>
          <a:p>
            <a:pPr marR="0" lvl="0" indent="0" algn="ctr">
              <a:spcBef>
                <a:spcPts val="0"/>
              </a:spcBef>
              <a:spcAft>
                <a:spcPts val="0"/>
              </a:spcAft>
              <a:buNone/>
            </a:pPr>
            <a:endParaRPr lang="en-US" sz="2800" b="1" dirty="0">
              <a:solidFill>
                <a:schemeClr val="bg1">
                  <a:lumMod val="50000"/>
                </a:schemeClr>
              </a:solidFill>
              <a:ea typeface="BioRhyme ExtraBold"/>
              <a:cs typeface="Poppins" panose="00000500000000000000" pitchFamily="2" charset="0"/>
              <a:sym typeface="BioRhyme ExtraBold"/>
            </a:endParaRPr>
          </a:p>
          <a:p>
            <a:pPr marR="0" lvl="0" indent="0" algn="ctr">
              <a:spcBef>
                <a:spcPts val="0"/>
              </a:spcBef>
              <a:spcAft>
                <a:spcPts val="0"/>
              </a:spcAft>
              <a:buNone/>
            </a:pPr>
            <a:r>
              <a:rPr lang="en-US" sz="2800" b="1" dirty="0">
                <a:solidFill>
                  <a:schemeClr val="bg1">
                    <a:lumMod val="50000"/>
                  </a:schemeClr>
                </a:solidFill>
                <a:ea typeface="BioRhyme ExtraBold"/>
                <a:cs typeface="Poppins" panose="00000500000000000000" pitchFamily="2" charset="0"/>
                <a:sym typeface="BioRhyme ExtraBold"/>
              </a:rPr>
              <a:t>TOPIC :</a:t>
            </a:r>
          </a:p>
          <a:p>
            <a:pPr marR="0" lvl="0" indent="0" algn="ctr">
              <a:spcBef>
                <a:spcPts val="0"/>
              </a:spcBef>
              <a:spcAft>
                <a:spcPts val="0"/>
              </a:spcAft>
              <a:buNone/>
            </a:pPr>
            <a:r>
              <a:rPr lang="en-US" sz="2800" b="1" dirty="0">
                <a:solidFill>
                  <a:srgbClr val="C00000"/>
                </a:solidFill>
                <a:latin typeface="Times New Roman" panose="02020603050405020304" pitchFamily="18" charset="0"/>
                <a:ea typeface="BioRhyme ExtraBold"/>
                <a:cs typeface="Times New Roman" panose="02020603050405020304" pitchFamily="18" charset="0"/>
                <a:sym typeface="BioRhyme ExtraBold"/>
              </a:rPr>
              <a:t>PLSI Model - Multinomial LDA, Parameter Estimation -Smoothing - Model Selection.</a:t>
            </a:r>
          </a:p>
        </p:txBody>
      </p:sp>
      <p:sp>
        <p:nvSpPr>
          <p:cNvPr id="5" name="Google Shape;475;p16"/>
          <p:cNvSpPr txBox="1"/>
          <p:nvPr/>
        </p:nvSpPr>
        <p:spPr>
          <a:xfrm>
            <a:off x="3521611" y="772055"/>
            <a:ext cx="4595447" cy="707846"/>
          </a:xfrm>
          <a:prstGeom prst="rect">
            <a:avLst/>
          </a:prstGeom>
          <a:noFill/>
          <a:ln>
            <a:noFill/>
          </a:ln>
          <a:effectLst/>
        </p:spPr>
        <p:txBody>
          <a:bodyPr spcFirstLastPara="1" wrap="square" lIns="91425" tIns="45700" rIns="91425" bIns="45700" anchor="t" anchorCtr="0">
            <a:spAutoFit/>
          </a:bodyPr>
          <a:lstStyle/>
          <a:p>
            <a:pPr algn="ctr"/>
            <a:r>
              <a:rPr lang="en-US" sz="4000" dirty="0">
                <a:solidFill>
                  <a:srgbClr val="C00000"/>
                </a:solidFill>
                <a:cs typeface="Poppins" pitchFamily="2" charset="77"/>
              </a:rPr>
              <a:t>Department of CSE</a:t>
            </a:r>
          </a:p>
        </p:txBody>
      </p:sp>
      <p:sp>
        <p:nvSpPr>
          <p:cNvPr id="6" name="Google Shape;502;p17"/>
          <p:cNvSpPr/>
          <p:nvPr/>
        </p:nvSpPr>
        <p:spPr>
          <a:xfrm>
            <a:off x="8774429" y="5148471"/>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ea typeface="Calibri" panose="020F0502020204030204"/>
                <a:cs typeface="Poppins" panose="00000500000000000000" pitchFamily="2" charset="0"/>
                <a:sym typeface="Calibri" panose="020F0502020204030204"/>
              </a:rPr>
              <a:t>Session - 0</a:t>
            </a:r>
            <a:r>
              <a:rPr lang="en-IN" sz="2400" dirty="0">
                <a:solidFill>
                  <a:schemeClr val="lt1"/>
                </a:solidFill>
                <a:ea typeface="Calibri" panose="020F0502020204030204"/>
                <a:cs typeface="Poppins" panose="00000500000000000000" pitchFamily="2" charset="0"/>
                <a:sym typeface="Calibri" panose="020F0502020204030204"/>
              </a:rPr>
              <a:t>5</a:t>
            </a:r>
            <a:endParaRPr lang="en-IN" altLang="en-US" sz="2400" dirty="0">
              <a:solidFill>
                <a:schemeClr val="lt1"/>
              </a:solidFill>
              <a:ea typeface="Calibri" panose="020F0502020204030204"/>
              <a:cs typeface="Poppins" panose="00000500000000000000" pitchFamily="2" charset="0"/>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6C9451-D77F-8A60-0D61-A70800D2FAED}"/>
              </a:ext>
            </a:extLst>
          </p:cNvPr>
          <p:cNvSpPr>
            <a:spLocks noGrp="1"/>
          </p:cNvSpPr>
          <p:nvPr>
            <p:ph idx="1"/>
          </p:nvPr>
        </p:nvSpPr>
        <p:spPr>
          <a:xfrm>
            <a:off x="1348942" y="1446245"/>
            <a:ext cx="10099719" cy="4389893"/>
          </a:xfrm>
        </p:spPr>
        <p:txBody>
          <a:bodyPr/>
          <a:lstStyle/>
          <a:p>
            <a:r>
              <a:rPr lang="en-US" dirty="0"/>
              <a:t>Latent Dirichlet Allocation (LDA) is a generative probabilistic model for collections of discrete data, such as text corpora. LDA is often referred to as Multinomial LDA because it models the distribution of words in documents as multinomial distributions. It is widely used for topic modeling to discover the hidden thematic structure in a collection of documents.</a:t>
            </a:r>
          </a:p>
          <a:p>
            <a:r>
              <a:rPr lang="en-IN" b="1" dirty="0"/>
              <a:t>Overview of Multinomial LDA</a:t>
            </a:r>
          </a:p>
          <a:p>
            <a:pPr marL="0" indent="0">
              <a:buNone/>
            </a:pPr>
            <a:r>
              <a:rPr lang="en-IN" dirty="0"/>
              <a:t>	LDA posits that documents are mixtures of topics, and topics are distributions over 	words. Unlike PLSI, LDA introduces Dirichlet priors which provide a more robust 	framework and better generalization.</a:t>
            </a:r>
          </a:p>
          <a:p>
            <a:pPr marL="0" indent="0">
              <a:buNone/>
            </a:pPr>
            <a:endParaRPr lang="en-IN" dirty="0"/>
          </a:p>
          <a:p>
            <a:endParaRPr lang="en-IN" dirty="0"/>
          </a:p>
        </p:txBody>
      </p:sp>
      <p:sp>
        <p:nvSpPr>
          <p:cNvPr id="4" name="Slide Number Placeholder 3">
            <a:extLst>
              <a:ext uri="{FF2B5EF4-FFF2-40B4-BE49-F238E27FC236}">
                <a16:creationId xmlns:a16="http://schemas.microsoft.com/office/drawing/2014/main" id="{762A6A93-621A-CDE1-0279-5F8F046ED41A}"/>
              </a:ext>
            </a:extLst>
          </p:cNvPr>
          <p:cNvSpPr>
            <a:spLocks noGrp="1"/>
          </p:cNvSpPr>
          <p:nvPr>
            <p:ph type="sldNum" sz="quarter" idx="12"/>
          </p:nvPr>
        </p:nvSpPr>
        <p:spPr/>
        <p:txBody>
          <a:bodyPr/>
          <a:lstStyle/>
          <a:p>
            <a:fld id="{CBABCCC1-BF11-4F37-963E-1BCD5B23FD72}" type="slidenum">
              <a:rPr lang="en-IN" smtClean="0"/>
              <a:t>10</a:t>
            </a:fld>
            <a:endParaRPr lang="en-IN"/>
          </a:p>
        </p:txBody>
      </p:sp>
      <p:sp>
        <p:nvSpPr>
          <p:cNvPr id="6" name="TextBox 5">
            <a:extLst>
              <a:ext uri="{FF2B5EF4-FFF2-40B4-BE49-F238E27FC236}">
                <a16:creationId xmlns:a16="http://schemas.microsoft.com/office/drawing/2014/main" id="{4B7702D8-39ED-FFD5-76B3-D5E512004175}"/>
              </a:ext>
            </a:extLst>
          </p:cNvPr>
          <p:cNvSpPr txBox="1"/>
          <p:nvPr/>
        </p:nvSpPr>
        <p:spPr>
          <a:xfrm>
            <a:off x="2901820" y="503853"/>
            <a:ext cx="6176866" cy="584775"/>
          </a:xfrm>
          <a:prstGeom prst="rect">
            <a:avLst/>
          </a:prstGeom>
          <a:noFill/>
        </p:spPr>
        <p:txBody>
          <a:bodyPr wrap="square" rtlCol="0">
            <a:spAutoFit/>
          </a:bodyPr>
          <a:lstStyle/>
          <a:p>
            <a:pPr algn="ctr"/>
            <a:r>
              <a:rPr lang="en-IN" sz="3200" dirty="0"/>
              <a:t>Multinomial LDA</a:t>
            </a:r>
          </a:p>
        </p:txBody>
      </p:sp>
    </p:spTree>
    <p:extLst>
      <p:ext uri="{BB962C8B-B14F-4D97-AF65-F5344CB8AC3E}">
        <p14:creationId xmlns:p14="http://schemas.microsoft.com/office/powerpoint/2010/main" val="800831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192EF2-D4DB-FACA-E26B-167758DDFAE4}"/>
              </a:ext>
            </a:extLst>
          </p:cNvPr>
          <p:cNvSpPr>
            <a:spLocks noGrp="1"/>
          </p:cNvSpPr>
          <p:nvPr>
            <p:ph idx="1"/>
          </p:nvPr>
        </p:nvSpPr>
        <p:spPr>
          <a:xfrm>
            <a:off x="1381670" y="802753"/>
            <a:ext cx="10239678" cy="4562349"/>
          </a:xfrm>
        </p:spPr>
        <p:txBody>
          <a:bodyPr/>
          <a:lstStyle/>
          <a:p>
            <a:pPr marL="0" indent="0">
              <a:buNone/>
            </a:pPr>
            <a:r>
              <a:rPr lang="en-US" b="1" dirty="0"/>
              <a:t>Key Concepts</a:t>
            </a:r>
          </a:p>
          <a:p>
            <a:pPr>
              <a:buFont typeface="+mj-lt"/>
              <a:buAutoNum type="arabicPeriod"/>
            </a:pPr>
            <a:r>
              <a:rPr lang="en-US" b="1" dirty="0"/>
              <a:t>Documents and Words:</a:t>
            </a:r>
            <a:endParaRPr lang="en-US" dirty="0"/>
          </a:p>
          <a:p>
            <a:pPr marL="742950" lvl="1" indent="-285750">
              <a:buFont typeface="+mj-lt"/>
              <a:buAutoNum type="arabicPeriod"/>
            </a:pPr>
            <a:r>
              <a:rPr lang="en-US" dirty="0"/>
              <a:t>A document is represented as a collection of words.</a:t>
            </a:r>
          </a:p>
          <a:p>
            <a:pPr marL="742950" lvl="1" indent="-285750">
              <a:buFont typeface="+mj-lt"/>
              <a:buAutoNum type="arabicPeriod"/>
            </a:pPr>
            <a:r>
              <a:rPr lang="en-US" dirty="0"/>
              <a:t>Each word in a document is associated with one of the latent topics.</a:t>
            </a:r>
          </a:p>
          <a:p>
            <a:endParaRPr lang="en-IN" dirty="0"/>
          </a:p>
        </p:txBody>
      </p:sp>
      <p:sp>
        <p:nvSpPr>
          <p:cNvPr id="4" name="Slide Number Placeholder 3">
            <a:extLst>
              <a:ext uri="{FF2B5EF4-FFF2-40B4-BE49-F238E27FC236}">
                <a16:creationId xmlns:a16="http://schemas.microsoft.com/office/drawing/2014/main" id="{F1662EC1-4A36-F3E0-609A-368103DBD86C}"/>
              </a:ext>
            </a:extLst>
          </p:cNvPr>
          <p:cNvSpPr>
            <a:spLocks noGrp="1"/>
          </p:cNvSpPr>
          <p:nvPr>
            <p:ph type="sldNum" sz="quarter" idx="12"/>
          </p:nvPr>
        </p:nvSpPr>
        <p:spPr/>
        <p:txBody>
          <a:bodyPr/>
          <a:lstStyle/>
          <a:p>
            <a:fld id="{CBABCCC1-BF11-4F37-963E-1BCD5B23FD72}" type="slidenum">
              <a:rPr lang="en-IN" smtClean="0"/>
              <a:t>11</a:t>
            </a:fld>
            <a:endParaRPr lang="en-IN"/>
          </a:p>
        </p:txBody>
      </p:sp>
      <p:sp>
        <p:nvSpPr>
          <p:cNvPr id="6" name="Rectangle 2">
            <a:extLst>
              <a:ext uri="{FF2B5EF4-FFF2-40B4-BE49-F238E27FC236}">
                <a16:creationId xmlns:a16="http://schemas.microsoft.com/office/drawing/2014/main" id="{F481EBBC-57F9-66D9-78B7-618E78C55285}"/>
              </a:ext>
            </a:extLst>
          </p:cNvPr>
          <p:cNvSpPr>
            <a:spLocks noChangeArrowheads="1"/>
          </p:cNvSpPr>
          <p:nvPr/>
        </p:nvSpPr>
        <p:spPr bwMode="auto">
          <a:xfrm rot="10800000" flipV="1">
            <a:off x="1446985" y="2777427"/>
            <a:ext cx="8789436" cy="3277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Latent Topics: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Topics are distributions over a fixed vocabulary of words.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Each document exhibits multiple topics in different proportions.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Dirichlet Priors: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LDA uses Dirichlet distributions as priors for the topic distributions of documents and the word distributions of topics.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helps in controlling the sparsity and smoothness of the distributions.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384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C2893-6E2C-151C-4009-CED09A3F07B2}"/>
              </a:ext>
            </a:extLst>
          </p:cNvPr>
          <p:cNvSpPr>
            <a:spLocks noGrp="1"/>
          </p:cNvSpPr>
          <p:nvPr>
            <p:ph type="title"/>
          </p:nvPr>
        </p:nvSpPr>
        <p:spPr>
          <a:xfrm>
            <a:off x="1451579" y="804520"/>
            <a:ext cx="9603275" cy="587136"/>
          </a:xfrm>
        </p:spPr>
        <p:txBody>
          <a:bodyPr>
            <a:normAutofit fontScale="90000"/>
          </a:bodyPr>
          <a:lstStyle/>
          <a:p>
            <a:pPr algn="ctr"/>
            <a:r>
              <a:rPr lang="en-US" b="1" dirty="0"/>
              <a:t>Applications of LDA</a:t>
            </a:r>
            <a:br>
              <a:rPr lang="en-US" b="1" dirty="0"/>
            </a:br>
            <a:endParaRPr lang="en-IN" dirty="0"/>
          </a:p>
        </p:txBody>
      </p:sp>
      <p:sp>
        <p:nvSpPr>
          <p:cNvPr id="3" name="Content Placeholder 2">
            <a:extLst>
              <a:ext uri="{FF2B5EF4-FFF2-40B4-BE49-F238E27FC236}">
                <a16:creationId xmlns:a16="http://schemas.microsoft.com/office/drawing/2014/main" id="{A839CF5D-0835-D3BC-2068-005E4A6013CE}"/>
              </a:ext>
            </a:extLst>
          </p:cNvPr>
          <p:cNvSpPr>
            <a:spLocks noGrp="1"/>
          </p:cNvSpPr>
          <p:nvPr>
            <p:ph idx="1"/>
          </p:nvPr>
        </p:nvSpPr>
        <p:spPr>
          <a:xfrm>
            <a:off x="1451579" y="1512154"/>
            <a:ext cx="9603275" cy="4328809"/>
          </a:xfrm>
        </p:spPr>
        <p:txBody>
          <a:bodyPr>
            <a:normAutofit fontScale="25000" lnSpcReduction="20000"/>
          </a:bodyPr>
          <a:lstStyle/>
          <a:p>
            <a:pPr>
              <a:buFont typeface="Arial" panose="020B0604020202020204" pitchFamily="34" charset="0"/>
              <a:buChar char="•"/>
            </a:pPr>
            <a:r>
              <a:rPr lang="en-US" sz="8000" b="1" dirty="0"/>
              <a:t>Topic Modeling:</a:t>
            </a:r>
            <a:r>
              <a:rPr lang="en-US" sz="8000" dirty="0"/>
              <a:t> Identify and interpret topics in large text corpora.</a:t>
            </a:r>
          </a:p>
          <a:p>
            <a:pPr>
              <a:buFont typeface="Arial" panose="020B0604020202020204" pitchFamily="34" charset="0"/>
              <a:buChar char="•"/>
            </a:pPr>
            <a:r>
              <a:rPr lang="en-US" sz="8000" b="1" dirty="0"/>
              <a:t>Document Clustering:</a:t>
            </a:r>
            <a:r>
              <a:rPr lang="en-US" sz="8000" dirty="0"/>
              <a:t> Group similar documents based on their topic distributions.</a:t>
            </a:r>
          </a:p>
          <a:p>
            <a:pPr>
              <a:buFont typeface="Arial" panose="020B0604020202020204" pitchFamily="34" charset="0"/>
              <a:buChar char="•"/>
            </a:pPr>
            <a:r>
              <a:rPr lang="en-US" sz="8000" b="1" dirty="0"/>
              <a:t>Information Retrieval:</a:t>
            </a:r>
            <a:r>
              <a:rPr lang="en-US" sz="8000" dirty="0"/>
              <a:t> Enhance search engine results by understanding the topical content of documents.</a:t>
            </a:r>
          </a:p>
          <a:p>
            <a:pPr>
              <a:buFont typeface="Arial" panose="020B0604020202020204" pitchFamily="34" charset="0"/>
              <a:buChar char="•"/>
            </a:pPr>
            <a:r>
              <a:rPr lang="en-US" sz="8000" b="1" dirty="0"/>
              <a:t>Recommender Systems:</a:t>
            </a:r>
            <a:r>
              <a:rPr lang="en-US" sz="8000" dirty="0"/>
              <a:t> Improve recommendations by analyzing user interactions with documents in terms of topics.</a:t>
            </a:r>
          </a:p>
          <a:p>
            <a:pPr marL="0" indent="0">
              <a:buNone/>
            </a:pPr>
            <a:r>
              <a:rPr lang="en-US" sz="8000" b="1" dirty="0"/>
              <a:t>Advantages and Limitations</a:t>
            </a:r>
          </a:p>
          <a:p>
            <a:r>
              <a:rPr lang="en-US" sz="8000" b="1" dirty="0"/>
              <a:t>Advantages:</a:t>
            </a:r>
            <a:endParaRPr lang="en-US" sz="8000" dirty="0"/>
          </a:p>
          <a:p>
            <a:pPr>
              <a:buFont typeface="Arial" panose="020B0604020202020204" pitchFamily="34" charset="0"/>
              <a:buChar char="•"/>
            </a:pPr>
            <a:r>
              <a:rPr lang="en-US" sz="8000" dirty="0"/>
              <a:t>Incorporates Dirichlet priors to control topic sparsity and smoothness.</a:t>
            </a:r>
          </a:p>
          <a:p>
            <a:pPr>
              <a:buFont typeface="Arial" panose="020B0604020202020204" pitchFamily="34" charset="0"/>
              <a:buChar char="•"/>
            </a:pPr>
            <a:r>
              <a:rPr lang="en-US" sz="8000" dirty="0"/>
              <a:t>Provides a more principled way to handle new documents compared to PLSI.</a:t>
            </a:r>
          </a:p>
          <a:p>
            <a:pPr>
              <a:buFont typeface="Arial" panose="020B0604020202020204" pitchFamily="34" charset="0"/>
              <a:buChar char="•"/>
            </a:pPr>
            <a:endParaRPr lang="en-US" dirty="0"/>
          </a:p>
          <a:p>
            <a:endParaRPr lang="en-IN" dirty="0"/>
          </a:p>
        </p:txBody>
      </p:sp>
      <p:sp>
        <p:nvSpPr>
          <p:cNvPr id="4" name="Slide Number Placeholder 3">
            <a:extLst>
              <a:ext uri="{FF2B5EF4-FFF2-40B4-BE49-F238E27FC236}">
                <a16:creationId xmlns:a16="http://schemas.microsoft.com/office/drawing/2014/main" id="{C16FF28D-CCD8-F3A4-5B83-D9071DA04F87}"/>
              </a:ext>
            </a:extLst>
          </p:cNvPr>
          <p:cNvSpPr>
            <a:spLocks noGrp="1"/>
          </p:cNvSpPr>
          <p:nvPr>
            <p:ph type="sldNum" sz="quarter" idx="12"/>
          </p:nvPr>
        </p:nvSpPr>
        <p:spPr/>
        <p:txBody>
          <a:bodyPr/>
          <a:lstStyle/>
          <a:p>
            <a:fld id="{CBABCCC1-BF11-4F37-963E-1BCD5B23FD72}" type="slidenum">
              <a:rPr lang="en-IN" smtClean="0"/>
              <a:t>12</a:t>
            </a:fld>
            <a:endParaRPr lang="en-IN"/>
          </a:p>
        </p:txBody>
      </p:sp>
    </p:spTree>
    <p:extLst>
      <p:ext uri="{BB962C8B-B14F-4D97-AF65-F5344CB8AC3E}">
        <p14:creationId xmlns:p14="http://schemas.microsoft.com/office/powerpoint/2010/main" val="2655490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112315-6157-969B-B356-42B253C882BF}"/>
              </a:ext>
            </a:extLst>
          </p:cNvPr>
          <p:cNvSpPr>
            <a:spLocks noGrp="1"/>
          </p:cNvSpPr>
          <p:nvPr>
            <p:ph idx="1"/>
          </p:nvPr>
        </p:nvSpPr>
        <p:spPr>
          <a:xfrm>
            <a:off x="1488901" y="532166"/>
            <a:ext cx="9603275" cy="3450613"/>
          </a:xfrm>
        </p:spPr>
        <p:txBody>
          <a:bodyPr/>
          <a:lstStyle/>
          <a:p>
            <a:pPr marL="0" indent="0">
              <a:buNone/>
            </a:pPr>
            <a:r>
              <a:rPr lang="en-US" b="1" dirty="0"/>
              <a:t>Limitations:</a:t>
            </a:r>
            <a:endParaRPr lang="en-US" dirty="0"/>
          </a:p>
          <a:p>
            <a:pPr>
              <a:buFont typeface="Arial" panose="020B0604020202020204" pitchFamily="34" charset="0"/>
              <a:buChar char="•"/>
            </a:pPr>
            <a:r>
              <a:rPr lang="en-US" dirty="0"/>
              <a:t>Inference can be computationally intensive.</a:t>
            </a:r>
          </a:p>
          <a:p>
            <a:pPr>
              <a:buFont typeface="Arial" panose="020B0604020202020204" pitchFamily="34" charset="0"/>
              <a:buChar char="•"/>
            </a:pPr>
            <a:r>
              <a:rPr lang="en-US" dirty="0"/>
              <a:t>The number of topics KKK must be specified in advance.</a:t>
            </a:r>
          </a:p>
          <a:p>
            <a:pPr>
              <a:buFont typeface="Arial" panose="020B0604020202020204" pitchFamily="34" charset="0"/>
              <a:buChar char="•"/>
            </a:pPr>
            <a:r>
              <a:rPr lang="en-US" dirty="0"/>
              <a:t>Interpretability of topics can be subjective and may require domain knowledge.</a:t>
            </a:r>
          </a:p>
          <a:p>
            <a:pPr marL="0" indent="0">
              <a:buNone/>
            </a:pPr>
            <a:endParaRPr lang="en-IN" dirty="0"/>
          </a:p>
        </p:txBody>
      </p:sp>
      <p:sp>
        <p:nvSpPr>
          <p:cNvPr id="4" name="Slide Number Placeholder 3">
            <a:extLst>
              <a:ext uri="{FF2B5EF4-FFF2-40B4-BE49-F238E27FC236}">
                <a16:creationId xmlns:a16="http://schemas.microsoft.com/office/drawing/2014/main" id="{655EA09B-BB6C-D2AE-2450-3BCE72345B6D}"/>
              </a:ext>
            </a:extLst>
          </p:cNvPr>
          <p:cNvSpPr>
            <a:spLocks noGrp="1"/>
          </p:cNvSpPr>
          <p:nvPr>
            <p:ph type="sldNum" sz="quarter" idx="12"/>
          </p:nvPr>
        </p:nvSpPr>
        <p:spPr/>
        <p:txBody>
          <a:bodyPr/>
          <a:lstStyle/>
          <a:p>
            <a:fld id="{CBABCCC1-BF11-4F37-963E-1BCD5B23FD72}" type="slidenum">
              <a:rPr lang="en-IN" smtClean="0"/>
              <a:t>13</a:t>
            </a:fld>
            <a:endParaRPr lang="en-IN"/>
          </a:p>
        </p:txBody>
      </p:sp>
    </p:spTree>
    <p:extLst>
      <p:ext uri="{BB962C8B-B14F-4D97-AF65-F5344CB8AC3E}">
        <p14:creationId xmlns:p14="http://schemas.microsoft.com/office/powerpoint/2010/main" val="3681573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A670B-CA6D-CC4B-CBEB-A7AB570CEDF8}"/>
              </a:ext>
            </a:extLst>
          </p:cNvPr>
          <p:cNvSpPr>
            <a:spLocks noGrp="1"/>
          </p:cNvSpPr>
          <p:nvPr>
            <p:ph type="title"/>
          </p:nvPr>
        </p:nvSpPr>
        <p:spPr>
          <a:xfrm>
            <a:off x="1451579" y="524602"/>
            <a:ext cx="9603275" cy="587136"/>
          </a:xfrm>
        </p:spPr>
        <p:txBody>
          <a:bodyPr/>
          <a:lstStyle/>
          <a:p>
            <a:pPr algn="ctr"/>
            <a:r>
              <a:rPr lang="en-IN" dirty="0"/>
              <a:t>Parameter Estimation</a:t>
            </a:r>
          </a:p>
        </p:txBody>
      </p:sp>
      <p:sp>
        <p:nvSpPr>
          <p:cNvPr id="3" name="Content Placeholder 2">
            <a:extLst>
              <a:ext uri="{FF2B5EF4-FFF2-40B4-BE49-F238E27FC236}">
                <a16:creationId xmlns:a16="http://schemas.microsoft.com/office/drawing/2014/main" id="{BA4963CD-ED07-2A93-A287-BBCD6FF3C3D2}"/>
              </a:ext>
            </a:extLst>
          </p:cNvPr>
          <p:cNvSpPr>
            <a:spLocks noGrp="1"/>
          </p:cNvSpPr>
          <p:nvPr>
            <p:ph idx="1"/>
          </p:nvPr>
        </p:nvSpPr>
        <p:spPr>
          <a:xfrm>
            <a:off x="1451578" y="1325267"/>
            <a:ext cx="10146373" cy="4515696"/>
          </a:xfrm>
        </p:spPr>
        <p:txBody>
          <a:bodyPr/>
          <a:lstStyle/>
          <a:p>
            <a:r>
              <a:rPr lang="en-US" dirty="0"/>
              <a:t>Parameter estimation in LDA involves determining the topic distributions for documents (θ\</a:t>
            </a:r>
            <a:r>
              <a:rPr lang="en-US" dirty="0" err="1"/>
              <a:t>thetaθ</a:t>
            </a:r>
            <a:r>
              <a:rPr lang="en-US" dirty="0"/>
              <a:t>) and word distributions for topics (ϕ\</a:t>
            </a:r>
            <a:r>
              <a:rPr lang="en-US" dirty="0" err="1"/>
              <a:t>phiϕ</a:t>
            </a:r>
            <a:r>
              <a:rPr lang="en-US" dirty="0"/>
              <a:t>). This can be done using various techniques:</a:t>
            </a:r>
          </a:p>
          <a:p>
            <a:r>
              <a:rPr lang="en-IN" b="1" dirty="0"/>
              <a:t>1. Variational Inference:</a:t>
            </a:r>
          </a:p>
          <a:p>
            <a:pPr>
              <a:buFont typeface="Arial" panose="020B0604020202020204" pitchFamily="34" charset="0"/>
              <a:buChar char="•"/>
            </a:pPr>
            <a:r>
              <a:rPr lang="en-IN" b="1" dirty="0"/>
              <a:t>Objective:</a:t>
            </a:r>
            <a:r>
              <a:rPr lang="en-IN" dirty="0"/>
              <a:t> Approximate the true posterior distribution with a simpler distribution that is easier to compute.</a:t>
            </a:r>
          </a:p>
          <a:p>
            <a:pPr>
              <a:buFont typeface="Arial" panose="020B0604020202020204" pitchFamily="34" charset="0"/>
              <a:buChar char="•"/>
            </a:pPr>
            <a:r>
              <a:rPr lang="en-IN" b="1" dirty="0"/>
              <a:t>Method:</a:t>
            </a:r>
            <a:r>
              <a:rPr lang="en-IN" dirty="0"/>
              <a:t> Optimize the variational parameters by minimizing the </a:t>
            </a:r>
            <a:r>
              <a:rPr lang="en-IN" dirty="0" err="1"/>
              <a:t>Kullback-Leibler</a:t>
            </a:r>
            <a:r>
              <a:rPr lang="en-IN" dirty="0"/>
              <a:t> (KL) divergence between the variational distribution and the true posterior.</a:t>
            </a:r>
          </a:p>
          <a:p>
            <a:pPr>
              <a:buFont typeface="Arial" panose="020B0604020202020204" pitchFamily="34" charset="0"/>
              <a:buChar char="•"/>
            </a:pPr>
            <a:r>
              <a:rPr lang="en-IN" b="1" dirty="0"/>
              <a:t>Process:</a:t>
            </a:r>
            <a:r>
              <a:rPr lang="en-IN" dirty="0"/>
              <a:t> Assume a variational distribution q(</a:t>
            </a:r>
            <a:r>
              <a:rPr lang="el-GR" dirty="0"/>
              <a:t>θ,</a:t>
            </a:r>
            <a:r>
              <a:rPr lang="en-IN" dirty="0"/>
              <a:t>z∣</a:t>
            </a:r>
            <a:r>
              <a:rPr lang="el-GR" dirty="0"/>
              <a:t>γ,ϕ)</a:t>
            </a:r>
            <a:r>
              <a:rPr lang="en-IN" dirty="0"/>
              <a:t>q(\theta, z | \gamma, \phi)q(</a:t>
            </a:r>
            <a:r>
              <a:rPr lang="el-GR" dirty="0"/>
              <a:t>θ,</a:t>
            </a:r>
            <a:r>
              <a:rPr lang="en-IN" dirty="0"/>
              <a:t>z∣</a:t>
            </a:r>
            <a:r>
              <a:rPr lang="el-GR" dirty="0"/>
              <a:t>γ,ϕ) </a:t>
            </a:r>
            <a:r>
              <a:rPr lang="en-IN" dirty="0"/>
              <a:t>and update the variational parameters </a:t>
            </a:r>
            <a:r>
              <a:rPr lang="el-GR" dirty="0"/>
              <a:t>γ\</a:t>
            </a:r>
            <a:r>
              <a:rPr lang="en-IN" dirty="0"/>
              <a:t>gamma</a:t>
            </a:r>
            <a:r>
              <a:rPr lang="el-GR" dirty="0"/>
              <a:t>γ </a:t>
            </a:r>
            <a:r>
              <a:rPr lang="en-IN" dirty="0"/>
              <a:t>and </a:t>
            </a:r>
            <a:r>
              <a:rPr lang="el-GR" dirty="0"/>
              <a:t>ϕ\</a:t>
            </a:r>
            <a:r>
              <a:rPr lang="en-IN" dirty="0"/>
              <a:t>phi</a:t>
            </a:r>
            <a:r>
              <a:rPr lang="el-GR" dirty="0"/>
              <a:t>ϕ </a:t>
            </a:r>
            <a:r>
              <a:rPr lang="en-IN" dirty="0"/>
              <a:t>iteratively.</a:t>
            </a:r>
          </a:p>
          <a:p>
            <a:endParaRPr lang="en-IN" dirty="0"/>
          </a:p>
        </p:txBody>
      </p:sp>
      <p:sp>
        <p:nvSpPr>
          <p:cNvPr id="4" name="Slide Number Placeholder 3">
            <a:extLst>
              <a:ext uri="{FF2B5EF4-FFF2-40B4-BE49-F238E27FC236}">
                <a16:creationId xmlns:a16="http://schemas.microsoft.com/office/drawing/2014/main" id="{27FAAB8F-3155-2366-5FD3-3530748A0199}"/>
              </a:ext>
            </a:extLst>
          </p:cNvPr>
          <p:cNvSpPr>
            <a:spLocks noGrp="1"/>
          </p:cNvSpPr>
          <p:nvPr>
            <p:ph type="sldNum" sz="quarter" idx="12"/>
          </p:nvPr>
        </p:nvSpPr>
        <p:spPr/>
        <p:txBody>
          <a:bodyPr/>
          <a:lstStyle/>
          <a:p>
            <a:fld id="{CBABCCC1-BF11-4F37-963E-1BCD5B23FD72}" type="slidenum">
              <a:rPr lang="en-IN" smtClean="0"/>
              <a:t>14</a:t>
            </a:fld>
            <a:endParaRPr lang="en-IN"/>
          </a:p>
        </p:txBody>
      </p:sp>
    </p:spTree>
    <p:extLst>
      <p:ext uri="{BB962C8B-B14F-4D97-AF65-F5344CB8AC3E}">
        <p14:creationId xmlns:p14="http://schemas.microsoft.com/office/powerpoint/2010/main" val="852581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E275FB-521F-5580-0054-5181BB7C586D}"/>
              </a:ext>
            </a:extLst>
          </p:cNvPr>
          <p:cNvSpPr>
            <a:spLocks noGrp="1"/>
          </p:cNvSpPr>
          <p:nvPr>
            <p:ph idx="1"/>
          </p:nvPr>
        </p:nvSpPr>
        <p:spPr>
          <a:xfrm>
            <a:off x="1414256" y="513504"/>
            <a:ext cx="9763817" cy="5243484"/>
          </a:xfrm>
        </p:spPr>
        <p:txBody>
          <a:bodyPr/>
          <a:lstStyle/>
          <a:p>
            <a:pPr marL="0" indent="0">
              <a:buNone/>
            </a:pPr>
            <a:r>
              <a:rPr lang="en-US" b="1" dirty="0"/>
              <a:t>2. Gibbs Sampling:</a:t>
            </a:r>
          </a:p>
          <a:p>
            <a:pPr>
              <a:buFont typeface="Arial" panose="020B0604020202020204" pitchFamily="34" charset="0"/>
              <a:buChar char="•"/>
            </a:pPr>
            <a:r>
              <a:rPr lang="en-US" b="1" dirty="0"/>
              <a:t>Objective:</a:t>
            </a:r>
            <a:r>
              <a:rPr lang="en-US" dirty="0"/>
              <a:t> Use Markov Chain Monte Carlo (MCMC) methods to sample from the posterior distribution.</a:t>
            </a:r>
          </a:p>
          <a:p>
            <a:pPr>
              <a:buFont typeface="Arial" panose="020B0604020202020204" pitchFamily="34" charset="0"/>
              <a:buChar char="•"/>
            </a:pPr>
            <a:r>
              <a:rPr lang="en-US" b="1" dirty="0"/>
              <a:t>Method:</a:t>
            </a:r>
            <a:r>
              <a:rPr lang="en-US" dirty="0"/>
              <a:t> Iteratively sample each latent variable (topics for each word) conditioned on the current values of all other variables.</a:t>
            </a:r>
          </a:p>
          <a:p>
            <a:pPr>
              <a:buFont typeface="Arial" panose="020B0604020202020204" pitchFamily="34" charset="0"/>
              <a:buChar char="•"/>
            </a:pPr>
            <a:r>
              <a:rPr lang="en-US" b="1" dirty="0"/>
              <a:t>Process:</a:t>
            </a:r>
            <a:r>
              <a:rPr lang="en-US" dirty="0"/>
              <a:t> Update the topic assignment </a:t>
            </a:r>
            <a:r>
              <a:rPr lang="en-US" dirty="0" err="1"/>
              <a:t>zdnz</a:t>
            </a:r>
            <a:r>
              <a:rPr lang="en-US" dirty="0"/>
              <a:t>_{</a:t>
            </a:r>
            <a:r>
              <a:rPr lang="en-US" dirty="0" err="1"/>
              <a:t>dn</a:t>
            </a:r>
            <a:r>
              <a:rPr lang="en-US" dirty="0"/>
              <a:t>}</a:t>
            </a:r>
            <a:r>
              <a:rPr lang="en-US" dirty="0" err="1"/>
              <a:t>zdn</a:t>
            </a:r>
            <a:r>
              <a:rPr lang="en-US" dirty="0"/>
              <a:t>​ for each word in the document and recompute the topic and word distributions.</a:t>
            </a:r>
          </a:p>
          <a:p>
            <a:endParaRPr lang="en-IN" dirty="0"/>
          </a:p>
        </p:txBody>
      </p:sp>
      <p:sp>
        <p:nvSpPr>
          <p:cNvPr id="4" name="Slide Number Placeholder 3">
            <a:extLst>
              <a:ext uri="{FF2B5EF4-FFF2-40B4-BE49-F238E27FC236}">
                <a16:creationId xmlns:a16="http://schemas.microsoft.com/office/drawing/2014/main" id="{61FDB53D-E05E-0588-85D6-A6AD0BD20F76}"/>
              </a:ext>
            </a:extLst>
          </p:cNvPr>
          <p:cNvSpPr>
            <a:spLocks noGrp="1"/>
          </p:cNvSpPr>
          <p:nvPr>
            <p:ph type="sldNum" sz="quarter" idx="12"/>
          </p:nvPr>
        </p:nvSpPr>
        <p:spPr/>
        <p:txBody>
          <a:bodyPr/>
          <a:lstStyle/>
          <a:p>
            <a:fld id="{CBABCCC1-BF11-4F37-963E-1BCD5B23FD72}" type="slidenum">
              <a:rPr lang="en-IN" smtClean="0"/>
              <a:t>15</a:t>
            </a:fld>
            <a:endParaRPr lang="en-IN"/>
          </a:p>
        </p:txBody>
      </p:sp>
    </p:spTree>
    <p:extLst>
      <p:ext uri="{BB962C8B-B14F-4D97-AF65-F5344CB8AC3E}">
        <p14:creationId xmlns:p14="http://schemas.microsoft.com/office/powerpoint/2010/main" val="754866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ED3CF-BC79-BE2E-2ECD-CA9277BFF78C}"/>
              </a:ext>
            </a:extLst>
          </p:cNvPr>
          <p:cNvSpPr>
            <a:spLocks noGrp="1"/>
          </p:cNvSpPr>
          <p:nvPr>
            <p:ph type="title"/>
          </p:nvPr>
        </p:nvSpPr>
        <p:spPr>
          <a:xfrm>
            <a:off x="1544886" y="412634"/>
            <a:ext cx="9603275" cy="436452"/>
          </a:xfrm>
        </p:spPr>
        <p:txBody>
          <a:bodyPr>
            <a:normAutofit fontScale="90000"/>
          </a:bodyPr>
          <a:lstStyle/>
          <a:p>
            <a:pPr algn="ctr"/>
            <a:r>
              <a:rPr lang="en-IN" dirty="0"/>
              <a:t>Smoothing</a:t>
            </a:r>
          </a:p>
        </p:txBody>
      </p:sp>
      <p:sp>
        <p:nvSpPr>
          <p:cNvPr id="3" name="Content Placeholder 2">
            <a:extLst>
              <a:ext uri="{FF2B5EF4-FFF2-40B4-BE49-F238E27FC236}">
                <a16:creationId xmlns:a16="http://schemas.microsoft.com/office/drawing/2014/main" id="{2F466D81-CA66-AE45-BAAC-D2D55D8A000B}"/>
              </a:ext>
            </a:extLst>
          </p:cNvPr>
          <p:cNvSpPr>
            <a:spLocks noGrp="1"/>
          </p:cNvSpPr>
          <p:nvPr>
            <p:ph idx="1"/>
          </p:nvPr>
        </p:nvSpPr>
        <p:spPr>
          <a:xfrm>
            <a:off x="1451579" y="1082671"/>
            <a:ext cx="10043735" cy="4291762"/>
          </a:xfrm>
        </p:spPr>
        <p:txBody>
          <a:bodyPr/>
          <a:lstStyle/>
          <a:p>
            <a:r>
              <a:rPr lang="en-IN" dirty="0"/>
              <a:t>Smoothing in LDA is essential to handle the sparsity in word distributions and to avoid overfitting. Dirichlet priors (</a:t>
            </a:r>
            <a:r>
              <a:rPr lang="el-GR" dirty="0"/>
              <a:t>α\</a:t>
            </a:r>
            <a:r>
              <a:rPr lang="en-IN" dirty="0"/>
              <a:t>alpha</a:t>
            </a:r>
            <a:r>
              <a:rPr lang="el-GR" dirty="0"/>
              <a:t>α </a:t>
            </a:r>
            <a:r>
              <a:rPr lang="en-IN" dirty="0"/>
              <a:t>and </a:t>
            </a:r>
            <a:r>
              <a:rPr lang="el-GR" dirty="0"/>
              <a:t>β\</a:t>
            </a:r>
            <a:r>
              <a:rPr lang="en-IN" dirty="0"/>
              <a:t>beta</a:t>
            </a:r>
            <a:r>
              <a:rPr lang="el-GR" dirty="0"/>
              <a:t>β) </a:t>
            </a:r>
            <a:r>
              <a:rPr lang="en-IN" dirty="0"/>
              <a:t>are used for this purpose.</a:t>
            </a:r>
          </a:p>
          <a:p>
            <a:r>
              <a:rPr lang="en-IN" b="1" dirty="0"/>
              <a:t>1. Dirichlet Priors:</a:t>
            </a:r>
          </a:p>
          <a:p>
            <a:pPr>
              <a:buFont typeface="Arial" panose="020B0604020202020204" pitchFamily="34" charset="0"/>
              <a:buChar char="•"/>
            </a:pPr>
            <a:r>
              <a:rPr lang="el-GR" b="1" dirty="0"/>
              <a:t>α\</a:t>
            </a:r>
            <a:r>
              <a:rPr lang="en-IN" b="1" dirty="0"/>
              <a:t>alpha</a:t>
            </a:r>
            <a:r>
              <a:rPr lang="el-GR" b="1" dirty="0"/>
              <a:t>α (</a:t>
            </a:r>
            <a:r>
              <a:rPr lang="en-IN" b="1" dirty="0"/>
              <a:t>Document-Topic Dirichlet prior):</a:t>
            </a:r>
            <a:r>
              <a:rPr lang="en-IN" dirty="0"/>
              <a:t> Controls the distribution of topics in documents.</a:t>
            </a:r>
          </a:p>
          <a:p>
            <a:pPr marL="742950" lvl="1" indent="-285750">
              <a:buFont typeface="Arial" panose="020B0604020202020204" pitchFamily="34" charset="0"/>
              <a:buChar char="•"/>
            </a:pPr>
            <a:r>
              <a:rPr lang="en-IN" b="1" dirty="0"/>
              <a:t>Small </a:t>
            </a:r>
            <a:r>
              <a:rPr lang="el-GR" b="1" dirty="0"/>
              <a:t>α\</a:t>
            </a:r>
            <a:r>
              <a:rPr lang="en-IN" b="1" dirty="0"/>
              <a:t>alpha</a:t>
            </a:r>
            <a:r>
              <a:rPr lang="el-GR" b="1" dirty="0"/>
              <a:t>α:</a:t>
            </a:r>
            <a:r>
              <a:rPr lang="el-GR" dirty="0"/>
              <a:t> </a:t>
            </a:r>
            <a:r>
              <a:rPr lang="en-IN" dirty="0"/>
              <a:t>Documents are likely to contain fewer topics (more specific topics).</a:t>
            </a:r>
          </a:p>
          <a:p>
            <a:pPr marL="742950" lvl="1" indent="-285750">
              <a:buFont typeface="Arial" panose="020B0604020202020204" pitchFamily="34" charset="0"/>
              <a:buChar char="•"/>
            </a:pPr>
            <a:r>
              <a:rPr lang="en-IN" b="1" dirty="0"/>
              <a:t>Large </a:t>
            </a:r>
            <a:r>
              <a:rPr lang="el-GR" b="1" dirty="0"/>
              <a:t>α\</a:t>
            </a:r>
            <a:r>
              <a:rPr lang="en-IN" b="1" dirty="0"/>
              <a:t>alpha</a:t>
            </a:r>
            <a:r>
              <a:rPr lang="el-GR" b="1" dirty="0"/>
              <a:t>α:</a:t>
            </a:r>
            <a:r>
              <a:rPr lang="el-GR" dirty="0"/>
              <a:t> </a:t>
            </a:r>
            <a:r>
              <a:rPr lang="en-IN" dirty="0"/>
              <a:t>Documents can contain many topics (more mixed topics).</a:t>
            </a:r>
          </a:p>
          <a:p>
            <a:pPr>
              <a:buFont typeface="Arial" panose="020B0604020202020204" pitchFamily="34" charset="0"/>
              <a:buChar char="•"/>
            </a:pPr>
            <a:r>
              <a:rPr lang="el-GR" b="1" dirty="0"/>
              <a:t>β\</a:t>
            </a:r>
            <a:r>
              <a:rPr lang="en-IN" b="1" dirty="0"/>
              <a:t>beta</a:t>
            </a:r>
            <a:r>
              <a:rPr lang="el-GR" b="1" dirty="0"/>
              <a:t>β (</a:t>
            </a:r>
            <a:r>
              <a:rPr lang="en-IN" b="1" dirty="0"/>
              <a:t>Topic-Word Dirichlet prior):</a:t>
            </a:r>
            <a:r>
              <a:rPr lang="en-IN" dirty="0"/>
              <a:t> Controls the distribution of words in topics.</a:t>
            </a:r>
          </a:p>
          <a:p>
            <a:pPr marL="742950" lvl="1" indent="-285750">
              <a:buFont typeface="Arial" panose="020B0604020202020204" pitchFamily="34" charset="0"/>
              <a:buChar char="•"/>
            </a:pPr>
            <a:r>
              <a:rPr lang="en-IN" b="1" dirty="0"/>
              <a:t>Small </a:t>
            </a:r>
            <a:r>
              <a:rPr lang="el-GR" b="1" dirty="0"/>
              <a:t>β\</a:t>
            </a:r>
            <a:r>
              <a:rPr lang="en-IN" b="1" dirty="0"/>
              <a:t>beta</a:t>
            </a:r>
            <a:r>
              <a:rPr lang="el-GR" b="1" dirty="0"/>
              <a:t>β:</a:t>
            </a:r>
            <a:r>
              <a:rPr lang="el-GR" dirty="0"/>
              <a:t> </a:t>
            </a:r>
            <a:r>
              <a:rPr lang="en-IN" dirty="0"/>
              <a:t>Topics are likely to contain fewer words (more specific words).</a:t>
            </a:r>
          </a:p>
          <a:p>
            <a:pPr marL="742950" lvl="1" indent="-285750">
              <a:buFont typeface="Arial" panose="020B0604020202020204" pitchFamily="34" charset="0"/>
              <a:buChar char="•"/>
            </a:pPr>
            <a:r>
              <a:rPr lang="en-IN" b="1" dirty="0"/>
              <a:t>Large </a:t>
            </a:r>
            <a:r>
              <a:rPr lang="el-GR" b="1" dirty="0"/>
              <a:t>β\</a:t>
            </a:r>
            <a:r>
              <a:rPr lang="en-IN" b="1" dirty="0"/>
              <a:t>beta</a:t>
            </a:r>
            <a:r>
              <a:rPr lang="el-GR" b="1" dirty="0"/>
              <a:t>β:</a:t>
            </a:r>
            <a:r>
              <a:rPr lang="el-GR" dirty="0"/>
              <a:t> </a:t>
            </a:r>
            <a:r>
              <a:rPr lang="en-IN" dirty="0"/>
              <a:t>Topics can contain many words (more mixed words)</a:t>
            </a:r>
          </a:p>
          <a:p>
            <a:pPr marL="0" indent="0">
              <a:buNone/>
            </a:pPr>
            <a:endParaRPr lang="en-IN" dirty="0"/>
          </a:p>
        </p:txBody>
      </p:sp>
      <p:sp>
        <p:nvSpPr>
          <p:cNvPr id="4" name="Slide Number Placeholder 3">
            <a:extLst>
              <a:ext uri="{FF2B5EF4-FFF2-40B4-BE49-F238E27FC236}">
                <a16:creationId xmlns:a16="http://schemas.microsoft.com/office/drawing/2014/main" id="{E4EFA236-578F-337F-517C-7C19476926DF}"/>
              </a:ext>
            </a:extLst>
          </p:cNvPr>
          <p:cNvSpPr>
            <a:spLocks noGrp="1"/>
          </p:cNvSpPr>
          <p:nvPr>
            <p:ph type="sldNum" sz="quarter" idx="12"/>
          </p:nvPr>
        </p:nvSpPr>
        <p:spPr/>
        <p:txBody>
          <a:bodyPr/>
          <a:lstStyle/>
          <a:p>
            <a:fld id="{CBABCCC1-BF11-4F37-963E-1BCD5B23FD72}" type="slidenum">
              <a:rPr lang="en-IN" smtClean="0"/>
              <a:t>16</a:t>
            </a:fld>
            <a:endParaRPr lang="en-IN"/>
          </a:p>
        </p:txBody>
      </p:sp>
    </p:spTree>
    <p:extLst>
      <p:ext uri="{BB962C8B-B14F-4D97-AF65-F5344CB8AC3E}">
        <p14:creationId xmlns:p14="http://schemas.microsoft.com/office/powerpoint/2010/main" val="3323972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4E82FB-64A9-D780-6FEF-4826C1ED1D5C}"/>
              </a:ext>
            </a:extLst>
          </p:cNvPr>
          <p:cNvSpPr>
            <a:spLocks noGrp="1"/>
          </p:cNvSpPr>
          <p:nvPr>
            <p:ph idx="1"/>
          </p:nvPr>
        </p:nvSpPr>
        <p:spPr>
          <a:xfrm>
            <a:off x="1544885" y="550826"/>
            <a:ext cx="9603275" cy="5066203"/>
          </a:xfrm>
        </p:spPr>
        <p:txBody>
          <a:bodyPr/>
          <a:lstStyle/>
          <a:p>
            <a:pPr marL="0" indent="0">
              <a:buNone/>
            </a:pPr>
            <a:r>
              <a:rPr lang="en-US" b="1" dirty="0"/>
              <a:t>2. Laplace Smoothing:</a:t>
            </a:r>
          </a:p>
          <a:p>
            <a:pPr>
              <a:buFont typeface="Arial" panose="020B0604020202020204" pitchFamily="34" charset="0"/>
              <a:buChar char="•"/>
            </a:pPr>
            <a:r>
              <a:rPr lang="en-US" dirty="0"/>
              <a:t>A simple form of smoothing where a small constant is added to word counts to avoid zero probabilities.</a:t>
            </a:r>
          </a:p>
          <a:p>
            <a:pPr marL="0" indent="0">
              <a:buNone/>
            </a:pPr>
            <a:r>
              <a:rPr lang="en-US" b="1" dirty="0"/>
              <a:t>Model Selection</a:t>
            </a:r>
          </a:p>
          <a:p>
            <a:r>
              <a:rPr lang="en-US" dirty="0"/>
              <a:t>Choosing the right number of topics KKK and other hyperparameters is critical for the performance of LDA. Model selection involves evaluating different models and selecting the best one based on certain criteria.</a:t>
            </a:r>
          </a:p>
          <a:p>
            <a:pPr marL="0" indent="0">
              <a:buNone/>
            </a:pPr>
            <a:r>
              <a:rPr lang="en-US" b="1" dirty="0"/>
              <a:t>Perplexity:</a:t>
            </a:r>
          </a:p>
          <a:p>
            <a:pPr>
              <a:buFont typeface="Arial" panose="020B0604020202020204" pitchFamily="34" charset="0"/>
              <a:buChar char="•"/>
            </a:pPr>
            <a:r>
              <a:rPr lang="en-US" b="1" dirty="0"/>
              <a:t>Definition:</a:t>
            </a:r>
            <a:r>
              <a:rPr lang="en-US" dirty="0"/>
              <a:t> A measure of how well a probabilistic model predicts a sample.</a:t>
            </a:r>
          </a:p>
          <a:p>
            <a:pPr>
              <a:buFont typeface="Arial" panose="020B0604020202020204" pitchFamily="34" charset="0"/>
              <a:buChar char="•"/>
            </a:pPr>
            <a:r>
              <a:rPr lang="en-US" b="1" dirty="0"/>
              <a:t>Lower perplexity:</a:t>
            </a:r>
            <a:r>
              <a:rPr lang="en-US" dirty="0"/>
              <a:t> Indicates a better generalization of the model.</a:t>
            </a:r>
          </a:p>
          <a:p>
            <a:pPr>
              <a:buFont typeface="Arial" panose="020B0604020202020204" pitchFamily="34" charset="0"/>
              <a:buChar char="•"/>
            </a:pPr>
            <a:r>
              <a:rPr lang="en-US" b="1" dirty="0"/>
              <a:t>Calculation:</a:t>
            </a:r>
            <a:r>
              <a:rPr lang="en-US" dirty="0"/>
              <a:t> Based on the likelihood of a held-out validation set.</a:t>
            </a:r>
          </a:p>
          <a:p>
            <a:endParaRPr lang="en-US" dirty="0"/>
          </a:p>
          <a:p>
            <a:pPr marL="0" indent="0">
              <a:buNone/>
            </a:pPr>
            <a:endParaRPr lang="en-US" dirty="0"/>
          </a:p>
          <a:p>
            <a:endParaRPr lang="en-IN" dirty="0"/>
          </a:p>
        </p:txBody>
      </p:sp>
      <p:sp>
        <p:nvSpPr>
          <p:cNvPr id="4" name="Slide Number Placeholder 3">
            <a:extLst>
              <a:ext uri="{FF2B5EF4-FFF2-40B4-BE49-F238E27FC236}">
                <a16:creationId xmlns:a16="http://schemas.microsoft.com/office/drawing/2014/main" id="{600F177F-86E2-E983-56D7-94A3DE3A062C}"/>
              </a:ext>
            </a:extLst>
          </p:cNvPr>
          <p:cNvSpPr>
            <a:spLocks noGrp="1"/>
          </p:cNvSpPr>
          <p:nvPr>
            <p:ph type="sldNum" sz="quarter" idx="12"/>
          </p:nvPr>
        </p:nvSpPr>
        <p:spPr/>
        <p:txBody>
          <a:bodyPr/>
          <a:lstStyle/>
          <a:p>
            <a:fld id="{CBABCCC1-BF11-4F37-963E-1BCD5B23FD72}" type="slidenum">
              <a:rPr lang="en-IN" smtClean="0"/>
              <a:t>17</a:t>
            </a:fld>
            <a:endParaRPr lang="en-IN"/>
          </a:p>
        </p:txBody>
      </p:sp>
    </p:spTree>
    <p:extLst>
      <p:ext uri="{BB962C8B-B14F-4D97-AF65-F5344CB8AC3E}">
        <p14:creationId xmlns:p14="http://schemas.microsoft.com/office/powerpoint/2010/main" val="1101592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86D649-C1C1-A131-5B09-8A055987B14B}"/>
              </a:ext>
            </a:extLst>
          </p:cNvPr>
          <p:cNvSpPr>
            <a:spLocks noGrp="1"/>
          </p:cNvSpPr>
          <p:nvPr>
            <p:ph idx="1"/>
          </p:nvPr>
        </p:nvSpPr>
        <p:spPr>
          <a:xfrm>
            <a:off x="1442248" y="560156"/>
            <a:ext cx="9603275" cy="4982228"/>
          </a:xfrm>
        </p:spPr>
        <p:txBody>
          <a:bodyPr/>
          <a:lstStyle/>
          <a:p>
            <a:pPr marL="0" indent="0">
              <a:buNone/>
            </a:pPr>
            <a:r>
              <a:rPr lang="en-US" b="1" dirty="0"/>
              <a:t>3. Coherence Score:</a:t>
            </a:r>
          </a:p>
          <a:p>
            <a:pPr>
              <a:buFont typeface="Arial" panose="020B0604020202020204" pitchFamily="34" charset="0"/>
              <a:buChar char="•"/>
            </a:pPr>
            <a:r>
              <a:rPr lang="en-US" b="1" dirty="0"/>
              <a:t>Definition:</a:t>
            </a:r>
            <a:r>
              <a:rPr lang="en-US" dirty="0"/>
              <a:t> Measures the interpretability of the topics by evaluating the degree of semantic similarity between high-scoring words in the topics.</a:t>
            </a:r>
          </a:p>
          <a:p>
            <a:pPr>
              <a:buFont typeface="Arial" panose="020B0604020202020204" pitchFamily="34" charset="0"/>
              <a:buChar char="•"/>
            </a:pPr>
            <a:r>
              <a:rPr lang="en-US" b="1" dirty="0"/>
              <a:t>Higher coherence:</a:t>
            </a:r>
            <a:r>
              <a:rPr lang="en-US" dirty="0"/>
              <a:t> Indicates more interpretable and meaningful topics.</a:t>
            </a:r>
          </a:p>
          <a:p>
            <a:pPr marL="0" indent="0">
              <a:buNone/>
            </a:pPr>
            <a:r>
              <a:rPr lang="en-US" b="1" dirty="0"/>
              <a:t>4. Cross-Validation:</a:t>
            </a:r>
          </a:p>
          <a:p>
            <a:pPr>
              <a:buFont typeface="Arial" panose="020B0604020202020204" pitchFamily="34" charset="0"/>
              <a:buChar char="•"/>
            </a:pPr>
            <a:r>
              <a:rPr lang="en-US" dirty="0"/>
              <a:t>Split the data into training and validation sets.</a:t>
            </a:r>
          </a:p>
          <a:p>
            <a:pPr>
              <a:buFont typeface="Arial" panose="020B0604020202020204" pitchFamily="34" charset="0"/>
              <a:buChar char="•"/>
            </a:pPr>
            <a:r>
              <a:rPr lang="en-US" dirty="0"/>
              <a:t>Train the model on the training set and evaluate on the validation set.</a:t>
            </a:r>
          </a:p>
          <a:p>
            <a:pPr>
              <a:buFont typeface="Arial" panose="020B0604020202020204" pitchFamily="34" charset="0"/>
              <a:buChar char="•"/>
            </a:pPr>
            <a:r>
              <a:rPr lang="en-US" dirty="0"/>
              <a:t>Use metrics like perplexity or coherence to compare models.</a:t>
            </a:r>
          </a:p>
          <a:p>
            <a:endParaRPr lang="en-IN" dirty="0"/>
          </a:p>
        </p:txBody>
      </p:sp>
      <p:sp>
        <p:nvSpPr>
          <p:cNvPr id="4" name="Slide Number Placeholder 3">
            <a:extLst>
              <a:ext uri="{FF2B5EF4-FFF2-40B4-BE49-F238E27FC236}">
                <a16:creationId xmlns:a16="http://schemas.microsoft.com/office/drawing/2014/main" id="{7BBD0507-657B-C5B5-2FDE-A409633DA5D3}"/>
              </a:ext>
            </a:extLst>
          </p:cNvPr>
          <p:cNvSpPr>
            <a:spLocks noGrp="1"/>
          </p:cNvSpPr>
          <p:nvPr>
            <p:ph type="sldNum" sz="quarter" idx="12"/>
          </p:nvPr>
        </p:nvSpPr>
        <p:spPr/>
        <p:txBody>
          <a:bodyPr/>
          <a:lstStyle/>
          <a:p>
            <a:fld id="{CBABCCC1-BF11-4F37-963E-1BCD5B23FD72}" type="slidenum">
              <a:rPr lang="en-IN" smtClean="0"/>
              <a:t>18</a:t>
            </a:fld>
            <a:endParaRPr lang="en-IN"/>
          </a:p>
        </p:txBody>
      </p:sp>
    </p:spTree>
    <p:extLst>
      <p:ext uri="{BB962C8B-B14F-4D97-AF65-F5344CB8AC3E}">
        <p14:creationId xmlns:p14="http://schemas.microsoft.com/office/powerpoint/2010/main" val="4277875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DB4DEC-EBA7-3417-7375-A636BDF5C10C}"/>
              </a:ext>
            </a:extLst>
          </p:cNvPr>
          <p:cNvSpPr>
            <a:spLocks noGrp="1"/>
          </p:cNvSpPr>
          <p:nvPr>
            <p:ph idx="1"/>
          </p:nvPr>
        </p:nvSpPr>
        <p:spPr>
          <a:xfrm>
            <a:off x="1208984" y="784091"/>
            <a:ext cx="9603275" cy="3450613"/>
          </a:xfrm>
        </p:spPr>
        <p:txBody>
          <a:bodyPr/>
          <a:lstStyle/>
          <a:p>
            <a:pPr marL="0" indent="0">
              <a:buNone/>
            </a:pPr>
            <a:r>
              <a:rPr lang="en-US" b="1" dirty="0"/>
              <a:t>5. Bayesian Information Criterion (BIC) and Akaike Information Criterion (AIC):</a:t>
            </a:r>
          </a:p>
          <a:p>
            <a:pPr>
              <a:buFont typeface="Arial" panose="020B0604020202020204" pitchFamily="34" charset="0"/>
              <a:buChar char="•"/>
            </a:pPr>
            <a:r>
              <a:rPr lang="en-US" b="1" dirty="0"/>
              <a:t>BIC and AIC:</a:t>
            </a:r>
            <a:r>
              <a:rPr lang="en-US" dirty="0"/>
              <a:t> Criteria based on the likelihood of the model with penalties for the number of parameters.</a:t>
            </a:r>
          </a:p>
          <a:p>
            <a:pPr>
              <a:buFont typeface="Arial" panose="020B0604020202020204" pitchFamily="34" charset="0"/>
              <a:buChar char="•"/>
            </a:pPr>
            <a:r>
              <a:rPr lang="en-US" b="1" dirty="0"/>
              <a:t>Purpose:</a:t>
            </a:r>
            <a:r>
              <a:rPr lang="en-US" dirty="0"/>
              <a:t> Help prevent overfitting by balancing model fit and complexity.</a:t>
            </a:r>
          </a:p>
          <a:p>
            <a:endParaRPr lang="en-IN" dirty="0"/>
          </a:p>
        </p:txBody>
      </p:sp>
      <p:sp>
        <p:nvSpPr>
          <p:cNvPr id="4" name="Slide Number Placeholder 3">
            <a:extLst>
              <a:ext uri="{FF2B5EF4-FFF2-40B4-BE49-F238E27FC236}">
                <a16:creationId xmlns:a16="http://schemas.microsoft.com/office/drawing/2014/main" id="{AAF5F07A-7E91-4B2D-C43D-1ED11F4D3573}"/>
              </a:ext>
            </a:extLst>
          </p:cNvPr>
          <p:cNvSpPr>
            <a:spLocks noGrp="1"/>
          </p:cNvSpPr>
          <p:nvPr>
            <p:ph type="sldNum" sz="quarter" idx="12"/>
          </p:nvPr>
        </p:nvSpPr>
        <p:spPr/>
        <p:txBody>
          <a:bodyPr/>
          <a:lstStyle/>
          <a:p>
            <a:fld id="{CBABCCC1-BF11-4F37-963E-1BCD5B23FD72}" type="slidenum">
              <a:rPr lang="en-IN" smtClean="0"/>
              <a:t>19</a:t>
            </a:fld>
            <a:endParaRPr lang="en-IN"/>
          </a:p>
        </p:txBody>
      </p:sp>
    </p:spTree>
    <p:extLst>
      <p:ext uri="{BB962C8B-B14F-4D97-AF65-F5344CB8AC3E}">
        <p14:creationId xmlns:p14="http://schemas.microsoft.com/office/powerpoint/2010/main" val="2378169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p:cNvSpPr/>
          <p:nvPr/>
        </p:nvSpPr>
        <p:spPr>
          <a:xfrm>
            <a:off x="4471372" y="84408"/>
            <a:ext cx="4222054"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AIM OF THE SESSION</a:t>
            </a:r>
          </a:p>
        </p:txBody>
      </p:sp>
      <p:sp>
        <p:nvSpPr>
          <p:cNvPr id="5" name="TextBox 4"/>
          <p:cNvSpPr txBox="1"/>
          <p:nvPr/>
        </p:nvSpPr>
        <p:spPr>
          <a:xfrm>
            <a:off x="1110343" y="689854"/>
            <a:ext cx="10731286" cy="796115"/>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nSpc>
                <a:spcPct val="150000"/>
              </a:lnSpc>
            </a:pPr>
            <a:r>
              <a:rPr lang="en-US" sz="1600" b="0" i="0" dirty="0">
                <a:effectLst/>
                <a:latin typeface="Poppins"/>
                <a:cs typeface="Poppins"/>
              </a:rPr>
              <a:t>To familiarize students with the </a:t>
            </a:r>
            <a:r>
              <a:rPr lang="en-US" sz="1600" dirty="0">
                <a:latin typeface="Poppins"/>
                <a:cs typeface="Poppins"/>
              </a:rPr>
              <a:t>PLSI Model - Multinomial LDA, Parameter Estimation -Smoothing - Model Selection</a:t>
            </a:r>
            <a:endParaRPr lang="en-US" sz="1600" b="0" i="0" dirty="0">
              <a:effectLst/>
              <a:latin typeface="Poppins"/>
              <a:cs typeface="Poppins"/>
            </a:endParaRPr>
          </a:p>
        </p:txBody>
      </p:sp>
      <p:sp>
        <p:nvSpPr>
          <p:cNvPr id="7" name="Rounded Rectangle 17"/>
          <p:cNvSpPr/>
          <p:nvPr/>
        </p:nvSpPr>
        <p:spPr>
          <a:xfrm>
            <a:off x="3179897" y="1489905"/>
            <a:ext cx="4903905"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INSTRUCTIONAL OBJECTIVES</a:t>
            </a:r>
          </a:p>
        </p:txBody>
      </p:sp>
      <p:sp>
        <p:nvSpPr>
          <p:cNvPr id="9" name="TextBox 8"/>
          <p:cNvSpPr txBox="1"/>
          <p:nvPr/>
        </p:nvSpPr>
        <p:spPr>
          <a:xfrm>
            <a:off x="1752600" y="2247855"/>
            <a:ext cx="8791575" cy="1323439"/>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latin typeface="Poppins"/>
                <a:cs typeface="Poppins"/>
              </a:rPr>
              <a:t>This</a:t>
            </a:r>
            <a:r>
              <a:rPr lang="en-US" sz="1600" b="0" i="0" dirty="0">
                <a:effectLst/>
                <a:latin typeface="Poppins"/>
                <a:cs typeface="Poppins"/>
              </a:rPr>
              <a:t> </a:t>
            </a:r>
            <a:r>
              <a:rPr lang="en-US" sz="1600" dirty="0">
                <a:latin typeface="Poppins"/>
                <a:cs typeface="Poppins"/>
              </a:rPr>
              <a:t>Session</a:t>
            </a:r>
            <a:r>
              <a:rPr lang="en-US" sz="1600" b="0" i="0" dirty="0">
                <a:effectLst/>
                <a:latin typeface="Poppins"/>
                <a:cs typeface="Poppins"/>
              </a:rPr>
              <a:t> is designed to:</a:t>
            </a:r>
          </a:p>
          <a:p>
            <a:pPr marL="342900" indent="-342900">
              <a:buFontTx/>
              <a:buAutoNum type="arabicPeriod"/>
            </a:pPr>
            <a:r>
              <a:rPr lang="en-US" sz="1600" b="0" i="0" dirty="0">
                <a:effectLst/>
                <a:latin typeface="Arial" panose="020B0604020202020204" pitchFamily="34" charset="0"/>
              </a:rPr>
              <a:t>Demonstrate </a:t>
            </a:r>
            <a:r>
              <a:rPr lang="en-US" sz="1600" spc="-40" dirty="0">
                <a:latin typeface="Arial" panose="020B0604020202020204" pitchFamily="34" charset="0"/>
                <a:cs typeface="Arial" panose="020B0604020202020204" pitchFamily="34" charset="0"/>
              </a:rPr>
              <a:t>the PLSI Model - Multinomial LDA, Parameter Estimation -Smoothing - Model Selection</a:t>
            </a:r>
            <a:endParaRPr lang="en-US" sz="1600" b="0" i="0" dirty="0">
              <a:effectLst/>
              <a:latin typeface="Arial" panose="020B0604020202020204" pitchFamily="34" charset="0"/>
            </a:endParaRPr>
          </a:p>
          <a:p>
            <a:endParaRPr lang="en-US" sz="1600" dirty="0">
              <a:latin typeface="Arial" panose="020B0604020202020204"/>
              <a:cs typeface="Arial" panose="020B0604020202020204"/>
            </a:endParaRPr>
          </a:p>
        </p:txBody>
      </p:sp>
      <p:pic>
        <p:nvPicPr>
          <p:cNvPr id="11" name="Graphic 10" descr="Bullseye outline"/>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25326"/>
            <a:ext cx="914400" cy="914400"/>
          </a:xfrm>
          <a:prstGeom prst="rect">
            <a:avLst/>
          </a:prstGeom>
        </p:spPr>
      </p:pic>
      <p:pic>
        <p:nvPicPr>
          <p:cNvPr id="27" name="Graphic 26" descr="Presentation with checklist outline"/>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0" y="2438605"/>
            <a:ext cx="914400" cy="914400"/>
          </a:xfrm>
          <a:prstGeom prst="rect">
            <a:avLst/>
          </a:prstGeom>
        </p:spPr>
      </p:pic>
      <p:sp>
        <p:nvSpPr>
          <p:cNvPr id="29" name="Rounded Rectangle 17"/>
          <p:cNvSpPr/>
          <p:nvPr/>
        </p:nvSpPr>
        <p:spPr>
          <a:xfrm>
            <a:off x="4007697" y="3989418"/>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LEARNING OUTCOMES</a:t>
            </a:r>
          </a:p>
        </p:txBody>
      </p:sp>
      <p:pic>
        <p:nvPicPr>
          <p:cNvPr id="31" name="Graphic 30" descr="Idea outline"/>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4400" y="4765771"/>
            <a:ext cx="914400" cy="914400"/>
          </a:xfrm>
          <a:prstGeom prst="rect">
            <a:avLst/>
          </a:prstGeom>
        </p:spPr>
      </p:pic>
      <p:sp>
        <p:nvSpPr>
          <p:cNvPr id="37" name="TextBox 36"/>
          <p:cNvSpPr txBox="1"/>
          <p:nvPr/>
        </p:nvSpPr>
        <p:spPr>
          <a:xfrm>
            <a:off x="1752600" y="4561251"/>
            <a:ext cx="8791575" cy="1077218"/>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b="0" i="0" dirty="0">
                <a:effectLst/>
                <a:latin typeface="Arial" panose="020B0604020202020204"/>
                <a:cs typeface="Arial" panose="020B0604020202020204"/>
              </a:rPr>
              <a:t>At the end of this </a:t>
            </a:r>
            <a:r>
              <a:rPr lang="en-US" sz="1600" dirty="0">
                <a:latin typeface="Arial" panose="020B0604020202020204"/>
                <a:cs typeface="Arial" panose="020B0604020202020204"/>
              </a:rPr>
              <a:t>session</a:t>
            </a:r>
            <a:r>
              <a:rPr lang="en-US" sz="1600" b="0" i="0" dirty="0">
                <a:effectLst/>
                <a:latin typeface="Arial" panose="020B0604020202020204"/>
                <a:cs typeface="Arial" panose="020B0604020202020204"/>
              </a:rPr>
              <a:t>, you should be able to:</a:t>
            </a:r>
          </a:p>
          <a:p>
            <a:pPr marL="342900" indent="-342900">
              <a:buAutoNum type="arabicPeriod"/>
            </a:pPr>
            <a:r>
              <a:rPr lang="en-US" sz="1600" dirty="0">
                <a:latin typeface="Poppins"/>
                <a:cs typeface="Poppins"/>
              </a:rPr>
              <a:t>Understand the PLSI Model - Multinomial LDA, Parameter Estimation -Smoothing - Model Selection</a:t>
            </a:r>
            <a:endParaRPr lang="en-US" sz="1600" dirty="0">
              <a:latin typeface="Poppins" panose="00000500000000000000" pitchFamily="2" charset="0"/>
              <a:cs typeface="Poppins" panose="00000500000000000000" pitchFamily="2"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P spid="29" grpId="0" animBg="1"/>
      <p:bldP spid="3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TERMINAL QUESTIONS</a:t>
            </a:r>
          </a:p>
        </p:txBody>
      </p:sp>
      <p:sp>
        <p:nvSpPr>
          <p:cNvPr id="9" name="TextBox 8"/>
          <p:cNvSpPr txBox="1"/>
          <p:nvPr/>
        </p:nvSpPr>
        <p:spPr>
          <a:xfrm>
            <a:off x="900332" y="1167618"/>
            <a:ext cx="9608234" cy="2460738"/>
          </a:xfrm>
          <a:prstGeom prst="rect">
            <a:avLst/>
          </a:prstGeom>
          <a:noFill/>
        </p:spPr>
        <p:txBody>
          <a:bodyPr wrap="square" rtlCol="0">
            <a:spAutoFit/>
          </a:bodyPr>
          <a:lstStyle/>
          <a:p>
            <a:pPr>
              <a:lnSpc>
                <a:spcPct val="200000"/>
              </a:lnSpc>
            </a:pPr>
            <a:r>
              <a:rPr lang="en-US" b="1" dirty="0"/>
              <a:t>1. </a:t>
            </a:r>
            <a:r>
              <a:rPr lang="en-US" sz="2000" dirty="0">
                <a:latin typeface="Times New Roman" panose="02020603050405020304" pitchFamily="18" charset="0"/>
                <a:cs typeface="Times New Roman" panose="02020603050405020304" pitchFamily="18" charset="0"/>
              </a:rPr>
              <a:t>What is the role of Laplace smoothing in LDA?</a:t>
            </a:r>
          </a:p>
          <a:p>
            <a:pPr>
              <a:lnSpc>
                <a:spcPct val="200000"/>
              </a:lnSpc>
            </a:pPr>
            <a:r>
              <a:rPr lang="en-US" sz="2000" dirty="0">
                <a:latin typeface="Times New Roman" panose="02020603050405020304" pitchFamily="18" charset="0"/>
                <a:cs typeface="Times New Roman" panose="02020603050405020304" pitchFamily="18" charset="0"/>
              </a:rPr>
              <a:t>2. What metrics should you use to evaluate model performance?</a:t>
            </a:r>
          </a:p>
          <a:p>
            <a:pPr marL="342900" indent="-342900">
              <a:lnSpc>
                <a:spcPct val="200000"/>
              </a:lnSpc>
            </a:pPr>
            <a:r>
              <a:rPr lang="en-US" sz="2000" dirty="0">
                <a:latin typeface="Times New Roman" panose="02020603050405020304" pitchFamily="18" charset="0"/>
                <a:cs typeface="Times New Roman" panose="02020603050405020304" pitchFamily="18" charset="0"/>
              </a:rPr>
              <a:t>3. How can LDA be integrated with other machine learning techniques??</a:t>
            </a:r>
          </a:p>
          <a:p>
            <a:pPr marL="342900" indent="-342900">
              <a:lnSpc>
                <a:spcPct val="200000"/>
              </a:lnSpc>
            </a:pPr>
            <a:r>
              <a:rPr lang="en-US" sz="2000" dirty="0">
                <a:latin typeface="Times New Roman" panose="02020603050405020304" pitchFamily="18" charset="0"/>
                <a:cs typeface="Times New Roman" panose="02020603050405020304" pitchFamily="18" charset="0"/>
              </a:rPr>
              <a:t>4. What are the computational challenges associated with LDA?</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p:cNvSpPr/>
          <p:nvPr/>
        </p:nvSpPr>
        <p:spPr>
          <a:xfrm>
            <a:off x="2161308" y="93891"/>
            <a:ext cx="8922327"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REFERENCES FOR FURTHER LEARNING OF THE SESSION</a:t>
            </a:r>
            <a:endParaRPr lang="en-US" sz="2400" dirty="0">
              <a:solidFill>
                <a:schemeClr val="bg1"/>
              </a:solidFill>
              <a:latin typeface="Poppins" panose="00000500000000000000" pitchFamily="2" charset="0"/>
              <a:cs typeface="Poppins" panose="00000500000000000000" pitchFamily="2" charset="0"/>
            </a:endParaRPr>
          </a:p>
        </p:txBody>
      </p:sp>
      <p:sp>
        <p:nvSpPr>
          <p:cNvPr id="9" name="TextBox 8"/>
          <p:cNvSpPr txBox="1"/>
          <p:nvPr/>
        </p:nvSpPr>
        <p:spPr>
          <a:xfrm>
            <a:off x="984308" y="506184"/>
            <a:ext cx="9608234" cy="6322180"/>
          </a:xfrm>
          <a:prstGeom prst="rect">
            <a:avLst/>
          </a:prstGeom>
          <a:noFill/>
        </p:spPr>
        <p:txBody>
          <a:bodyPr wrap="square" rtlCol="0">
            <a:spAutoFit/>
          </a:bodyPr>
          <a:lstStyle/>
          <a:p>
            <a:pPr>
              <a:lnSpc>
                <a:spcPct val="150000"/>
              </a:lnSpc>
            </a:pPr>
            <a:r>
              <a:rPr lang="en-US" b="1" dirty="0"/>
              <a:t>Reference Books:</a:t>
            </a:r>
            <a:endParaRPr lang="en-US" dirty="0"/>
          </a:p>
          <a:p>
            <a:pPr>
              <a:lnSpc>
                <a:spcPct val="150000"/>
              </a:lnSpc>
            </a:pPr>
            <a:r>
              <a:rPr lang="en-US" dirty="0"/>
              <a:t>1. </a:t>
            </a:r>
            <a:r>
              <a:rPr lang="en-US" sz="2000" dirty="0">
                <a:latin typeface="Times New Roman" panose="02020603050405020304" pitchFamily="18" charset="0"/>
                <a:cs typeface="Times New Roman" panose="02020603050405020304" pitchFamily="18" charset="0"/>
              </a:rPr>
              <a:t>    “Opinion Mining”, </a:t>
            </a:r>
            <a:r>
              <a:rPr lang="en-US" sz="2000" dirty="0" err="1">
                <a:latin typeface="Times New Roman" panose="02020603050405020304" pitchFamily="18" charset="0"/>
                <a:cs typeface="Times New Roman" panose="02020603050405020304" pitchFamily="18" charset="0"/>
              </a:rPr>
              <a:t>Greame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Hrist</a:t>
            </a:r>
            <a:r>
              <a:rPr lang="en-US" sz="2000" dirty="0">
                <a:latin typeface="Times New Roman" panose="02020603050405020304" pitchFamily="18" charset="0"/>
                <a:cs typeface="Times New Roman" panose="02020603050405020304" pitchFamily="18" charset="0"/>
              </a:rPr>
              <a:t>, Bing Liu, Morgan Publications,  2012. </a:t>
            </a:r>
          </a:p>
          <a:p>
            <a:pPr>
              <a:lnSpc>
                <a:spcPct val="150000"/>
              </a:lnSpc>
            </a:pPr>
            <a:r>
              <a:rPr lang="en-US" sz="2000" dirty="0">
                <a:latin typeface="Times New Roman" panose="02020603050405020304" pitchFamily="18" charset="0"/>
                <a:cs typeface="Times New Roman" panose="02020603050405020304" pitchFamily="18" charset="0"/>
              </a:rPr>
              <a:t>2.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“Recommender Systems”, C.C. Aggarwal, Springer,  2016. </a:t>
            </a:r>
            <a:endParaRPr lang="en-US" sz="2000" dirty="0">
              <a:latin typeface="Times New Roman" panose="02020603050405020304" pitchFamily="18" charset="0"/>
              <a:cs typeface="Times New Roman" panose="02020603050405020304" pitchFamily="18" charset="0"/>
            </a:endParaRPr>
          </a:p>
          <a:p>
            <a:pPr marL="457200" indent="-457200">
              <a:lnSpc>
                <a:spcPct val="150000"/>
              </a:lnSpc>
              <a:buAutoNum type="arabicPeriod" startAt="3"/>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“Temporal Opinion Mining”,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Haishi</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Bai, Boris Scholl, CRC Press, 2010. </a:t>
            </a:r>
          </a:p>
          <a:p>
            <a:pPr marL="457200" indent="-457200">
              <a:lnSpc>
                <a:spcPct val="150000"/>
              </a:lnSpc>
              <a:buAutoNum type="arabicPeriod" startAt="3"/>
            </a:pPr>
            <a:r>
              <a:rPr lang="en-US" sz="2000" dirty="0">
                <a:solidFill>
                  <a:srgbClr val="000000"/>
                </a:solidFill>
                <a:latin typeface="Times New Roman" panose="02020603050405020304" pitchFamily="18" charset="0"/>
                <a:cs typeface="Times New Roman" panose="02020603050405020304" pitchFamily="18" charset="0"/>
              </a:rPr>
              <a:t> “Recommender systems handbook”, </a:t>
            </a:r>
            <a:r>
              <a:rPr lang="it-IT" sz="2000" dirty="0">
                <a:solidFill>
                  <a:srgbClr val="000000"/>
                </a:solidFill>
                <a:latin typeface="Times New Roman" panose="02020603050405020304" pitchFamily="18" charset="0"/>
                <a:cs typeface="Times New Roman" panose="02020603050405020304" pitchFamily="18" charset="0"/>
              </a:rPr>
              <a:t>Federico Pozzi, Elisabetta Fersini, Enza Messina,  Bing Liu, 2016.</a:t>
            </a:r>
          </a:p>
          <a:p>
            <a:pPr marL="457200" indent="-457200">
              <a:lnSpc>
                <a:spcPct val="150000"/>
              </a:lnSpc>
              <a:buAutoNum type="arabicPeriod" startAt="3"/>
            </a:pPr>
            <a:r>
              <a:rPr lang="en-US" sz="2000" dirty="0">
                <a:latin typeface="Times New Roman" panose="02020603050405020304" pitchFamily="18" charset="0"/>
                <a:cs typeface="Times New Roman" panose="02020603050405020304" pitchFamily="18" charset="0"/>
              </a:rPr>
              <a:t>“New Opportunities for Sentiment Analysis and Information Processing”, </a:t>
            </a:r>
            <a:r>
              <a:rPr lang="en-US" sz="2000" dirty="0" err="1">
                <a:latin typeface="Times New Roman" panose="02020603050405020304" pitchFamily="18" charset="0"/>
                <a:cs typeface="Times New Roman" panose="02020603050405020304" pitchFamily="18" charset="0"/>
              </a:rPr>
              <a:t>Aakansha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Sharaff</a:t>
            </a:r>
            <a:r>
              <a:rPr lang="en-US" sz="2000" dirty="0">
                <a:latin typeface="Times New Roman" panose="02020603050405020304" pitchFamily="18" charset="0"/>
                <a:cs typeface="Times New Roman" panose="02020603050405020304" pitchFamily="18" charset="0"/>
              </a:rPr>
              <a:t>, G. R. Sinha, Surbhi Bhatia, IGI Global, 2021.</a:t>
            </a:r>
          </a:p>
          <a:p>
            <a:pPr>
              <a:lnSpc>
                <a:spcPct val="150000"/>
              </a:lnSpc>
            </a:pPr>
            <a:r>
              <a:rPr lang="en-US" sz="2000" b="1" dirty="0">
                <a:latin typeface="Times New Roman" panose="02020603050405020304" pitchFamily="18" charset="0"/>
                <a:cs typeface="Times New Roman" panose="02020603050405020304" pitchFamily="18" charset="0"/>
              </a:rPr>
              <a:t>Sites and Web links:</a:t>
            </a:r>
          </a:p>
          <a:p>
            <a:pPr marL="457200" indent="-457200">
              <a:lnSpc>
                <a:spcPct val="150000"/>
              </a:lnSpc>
              <a:buAutoNum type="arabicPeriod"/>
            </a:pPr>
            <a:r>
              <a:rPr lang="en-US" sz="2000" dirty="0">
                <a:latin typeface="Times New Roman" panose="02020603050405020304" pitchFamily="18" charset="0"/>
                <a:cs typeface="Times New Roman" panose="02020603050405020304" pitchFamily="18" charset="0"/>
                <a:hlinkClick r:id="rId2"/>
              </a:rPr>
              <a:t>https://link.springer.com/book/10.1007/978-3-031-02145-9</a:t>
            </a:r>
            <a:endParaRPr lang="en-US" sz="2000" dirty="0">
              <a:latin typeface="Times New Roman" panose="02020603050405020304" pitchFamily="18" charset="0"/>
              <a:cs typeface="Times New Roman" panose="02020603050405020304" pitchFamily="18" charset="0"/>
            </a:endParaRPr>
          </a:p>
          <a:p>
            <a:pPr marL="457200" indent="-457200">
              <a:lnSpc>
                <a:spcPct val="150000"/>
              </a:lnSpc>
              <a:buAutoNum type="arabicPeriod"/>
            </a:pPr>
            <a:r>
              <a:rPr lang="en-US" sz="2000" dirty="0">
                <a:latin typeface="Times New Roman" panose="02020603050405020304" pitchFamily="18" charset="0"/>
                <a:cs typeface="Times New Roman" panose="02020603050405020304" pitchFamily="18" charset="0"/>
                <a:hlinkClick r:id="rId3"/>
              </a:rPr>
              <a:t>https://www.mdpi.com/journal/applsci/special_issues/Sentiment_Social_Media</a:t>
            </a:r>
            <a:endParaRPr lang="en-US" sz="2000" dirty="0">
              <a:latin typeface="Times New Roman" panose="02020603050405020304" pitchFamily="18" charset="0"/>
              <a:cs typeface="Times New Roman" panose="02020603050405020304" pitchFamily="18" charset="0"/>
            </a:endParaRPr>
          </a:p>
          <a:p>
            <a:pPr marL="457200" indent="-457200">
              <a:lnSpc>
                <a:spcPct val="150000"/>
              </a:lnSpc>
              <a:buAutoNum type="arabicPeriod"/>
            </a:pPr>
            <a:r>
              <a:rPr lang="en-US" dirty="0">
                <a:hlinkClick r:id="rId4"/>
              </a:rPr>
              <a:t>https://nlp.stanford.edu/sentiment</a:t>
            </a:r>
            <a:endParaRPr lang="en-US" dirty="0"/>
          </a:p>
          <a:p>
            <a:pPr>
              <a:lnSpc>
                <a:spcPct val="150000"/>
              </a:lnSpc>
            </a:pPr>
            <a:endParaRPr lang="en-US" dirty="0"/>
          </a:p>
          <a:p>
            <a:pPr>
              <a:lnSpc>
                <a:spcPct val="150000"/>
              </a:lnSpc>
            </a:pP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602523" y="1856934"/>
            <a:ext cx="7920111" cy="2883877"/>
          </a:xfrm>
          <a:prstGeom prst="roundRect">
            <a:avLst/>
          </a:prstGeom>
          <a:solidFill>
            <a:schemeClr val="accent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2400" b="1" dirty="0">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r>
              <a:rPr lang="en-US" sz="2400" b="1" dirty="0">
                <a:latin typeface="Poppins" pitchFamily="2" charset="77"/>
                <a:cs typeface="Poppins" pitchFamily="2" charset="77"/>
              </a:rPr>
              <a:t>Team – OMRS</a:t>
            </a: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p:cNvPicPr>
            <a:picLocks noChangeAspect="1" noChangeArrowheads="1"/>
          </p:cNvPicPr>
          <p:nvPr/>
        </p:nvPicPr>
        <p:blipFill>
          <a:blip r:embed="rId2"/>
          <a:srcRect/>
          <a:stretch>
            <a:fillRect/>
          </a:stretch>
        </p:blipFill>
        <p:spPr bwMode="auto">
          <a:xfrm>
            <a:off x="5514534" y="2560321"/>
            <a:ext cx="3235570" cy="1083212"/>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ADBC-6D3E-A427-8FE5-5B339A8A9676}"/>
              </a:ext>
            </a:extLst>
          </p:cNvPr>
          <p:cNvSpPr>
            <a:spLocks noGrp="1"/>
          </p:cNvSpPr>
          <p:nvPr>
            <p:ph type="title"/>
          </p:nvPr>
        </p:nvSpPr>
        <p:spPr>
          <a:xfrm>
            <a:off x="1294362" y="63283"/>
            <a:ext cx="9603275" cy="688379"/>
          </a:xfrm>
        </p:spPr>
        <p:txBody>
          <a:bodyPr/>
          <a:lstStyle/>
          <a:p>
            <a:pPr algn="ctr"/>
            <a:r>
              <a:rPr lang="en-IN" b="0" i="0" dirty="0">
                <a:solidFill>
                  <a:srgbClr val="0D0D0D"/>
                </a:solidFill>
                <a:effectLst/>
                <a:highlight>
                  <a:srgbClr val="FFFFFF"/>
                </a:highlight>
                <a:latin typeface="Söhne"/>
              </a:rPr>
              <a:t>PLSI Model</a:t>
            </a:r>
            <a:endParaRPr lang="en-IN" dirty="0"/>
          </a:p>
        </p:txBody>
      </p:sp>
      <p:sp>
        <p:nvSpPr>
          <p:cNvPr id="3" name="Content Placeholder 2">
            <a:extLst>
              <a:ext uri="{FF2B5EF4-FFF2-40B4-BE49-F238E27FC236}">
                <a16:creationId xmlns:a16="http://schemas.microsoft.com/office/drawing/2014/main" id="{093BCD05-0619-9DF3-5F37-1E33CBE560E9}"/>
              </a:ext>
            </a:extLst>
          </p:cNvPr>
          <p:cNvSpPr>
            <a:spLocks noGrp="1"/>
          </p:cNvSpPr>
          <p:nvPr>
            <p:ph idx="1"/>
          </p:nvPr>
        </p:nvSpPr>
        <p:spPr>
          <a:xfrm>
            <a:off x="690466" y="896058"/>
            <a:ext cx="10916816" cy="4720971"/>
          </a:xfrm>
        </p:spPr>
        <p:txBody>
          <a:bodyPr>
            <a:normAutofit/>
          </a:bodyPr>
          <a:lstStyle/>
          <a:p>
            <a:pPr marL="0" indent="0" algn="just">
              <a:buNone/>
            </a:pPr>
            <a:r>
              <a:rPr lang="en-IN" sz="2400" b="1" dirty="0"/>
              <a:t>PLSI</a:t>
            </a:r>
            <a:r>
              <a:rPr lang="en-IN" sz="2400" dirty="0"/>
              <a:t> (Probabilistic Latent Semantic Indexing) is a statistical model used for </a:t>
            </a:r>
            <a:r>
              <a:rPr lang="en-IN" sz="2400" dirty="0" err="1"/>
              <a:t>analyzing</a:t>
            </a:r>
            <a:r>
              <a:rPr lang="en-IN" sz="2400" dirty="0"/>
              <a:t> co-occurrence patterns in large datasets, particularly in the context of document analysis and information retrieval. PLSI is a precursor to more advanced topic </a:t>
            </a:r>
            <a:r>
              <a:rPr lang="en-IN" sz="2400" dirty="0" err="1"/>
              <a:t>modeling</a:t>
            </a:r>
            <a:r>
              <a:rPr lang="en-IN" sz="2400" dirty="0"/>
              <a:t> techniques like Latent Dirichlet Allocation (LDA). </a:t>
            </a:r>
          </a:p>
          <a:p>
            <a:pPr marL="0" indent="0" algn="just">
              <a:buNone/>
            </a:pPr>
            <a:r>
              <a:rPr lang="en-IN" sz="2400" dirty="0"/>
              <a:t>Let's explore PLSI with an example:</a:t>
            </a:r>
          </a:p>
          <a:p>
            <a:pPr marL="0" indent="0" algn="just">
              <a:buNone/>
            </a:pPr>
            <a:r>
              <a:rPr lang="en-US" sz="2400" b="1" dirty="0"/>
              <a:t>Understanding PLSI Model:</a:t>
            </a:r>
          </a:p>
          <a:p>
            <a:pPr marL="0" indent="0" algn="just">
              <a:buNone/>
            </a:pPr>
            <a:r>
              <a:rPr lang="en-US" sz="2400" b="1" dirty="0"/>
              <a:t>Basic Concept:</a:t>
            </a:r>
          </a:p>
          <a:p>
            <a:pPr marL="0" indent="0" algn="just">
              <a:buNone/>
            </a:pPr>
            <a:r>
              <a:rPr lang="en-US" sz="2400" dirty="0"/>
              <a:t>PLSI is based on the idea that observed data (e.g., word occurrences in documents) are generated from hidden (latent) variables representing topics.</a:t>
            </a:r>
            <a:endParaRPr lang="en-IN" sz="2400" dirty="0"/>
          </a:p>
        </p:txBody>
      </p:sp>
      <p:sp>
        <p:nvSpPr>
          <p:cNvPr id="4" name="Slide Number Placeholder 3">
            <a:extLst>
              <a:ext uri="{FF2B5EF4-FFF2-40B4-BE49-F238E27FC236}">
                <a16:creationId xmlns:a16="http://schemas.microsoft.com/office/drawing/2014/main" id="{6D1818FD-2D0B-3742-FBE6-32D22F2E6042}"/>
              </a:ext>
            </a:extLst>
          </p:cNvPr>
          <p:cNvSpPr>
            <a:spLocks noGrp="1"/>
          </p:cNvSpPr>
          <p:nvPr>
            <p:ph type="sldNum" sz="quarter" idx="12"/>
          </p:nvPr>
        </p:nvSpPr>
        <p:spPr/>
        <p:txBody>
          <a:bodyPr/>
          <a:lstStyle/>
          <a:p>
            <a:fld id="{CBABCCC1-BF11-4F37-963E-1BCD5B23FD72}" type="slidenum">
              <a:rPr lang="en-IN" smtClean="0"/>
              <a:t>3</a:t>
            </a:fld>
            <a:endParaRPr lang="en-IN"/>
          </a:p>
        </p:txBody>
      </p:sp>
    </p:spTree>
    <p:extLst>
      <p:ext uri="{BB962C8B-B14F-4D97-AF65-F5344CB8AC3E}">
        <p14:creationId xmlns:p14="http://schemas.microsoft.com/office/powerpoint/2010/main" val="1783444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C44065-C948-4C0F-270A-5739C6F3B318}"/>
              </a:ext>
            </a:extLst>
          </p:cNvPr>
          <p:cNvSpPr>
            <a:spLocks noGrp="1"/>
          </p:cNvSpPr>
          <p:nvPr>
            <p:ph idx="1"/>
          </p:nvPr>
        </p:nvSpPr>
        <p:spPr>
          <a:xfrm>
            <a:off x="1306286" y="606809"/>
            <a:ext cx="11084768" cy="4329084"/>
          </a:xfrm>
        </p:spPr>
        <p:txBody>
          <a:bodyPr>
            <a:normAutofit/>
          </a:bodyPr>
          <a:lstStyle/>
          <a:p>
            <a:pPr marL="0" indent="0">
              <a:buNone/>
            </a:pPr>
            <a:r>
              <a:rPr lang="en-US" sz="2400" b="1" dirty="0"/>
              <a:t>Components:</a:t>
            </a:r>
          </a:p>
          <a:p>
            <a:r>
              <a:rPr lang="en-US" sz="2400" dirty="0"/>
              <a:t>Documents: Collection of textual documents.</a:t>
            </a:r>
          </a:p>
          <a:p>
            <a:r>
              <a:rPr lang="en-US" sz="2400" dirty="0"/>
              <a:t>Words: Vocabulary of words present in the documents.</a:t>
            </a:r>
          </a:p>
          <a:p>
            <a:r>
              <a:rPr lang="en-US" sz="2400" dirty="0"/>
              <a:t>Topics: Latent variables representing underlying themes or topics in the corpus.</a:t>
            </a:r>
          </a:p>
          <a:p>
            <a:pPr marL="0" indent="0">
              <a:buNone/>
            </a:pPr>
            <a:r>
              <a:rPr lang="en-US" sz="2400" dirty="0"/>
              <a:t>Objective:</a:t>
            </a:r>
          </a:p>
          <a:p>
            <a:pPr algn="just"/>
            <a:r>
              <a:rPr lang="en-US" sz="2400" dirty="0"/>
              <a:t>PLSI aims to model the joint distribution of documents and words using a probabilistic framework based on the assumption of latent topics.</a:t>
            </a:r>
            <a:endParaRPr lang="en-IN" sz="2400" dirty="0"/>
          </a:p>
        </p:txBody>
      </p:sp>
      <p:sp>
        <p:nvSpPr>
          <p:cNvPr id="4" name="Slide Number Placeholder 3">
            <a:extLst>
              <a:ext uri="{FF2B5EF4-FFF2-40B4-BE49-F238E27FC236}">
                <a16:creationId xmlns:a16="http://schemas.microsoft.com/office/drawing/2014/main" id="{4ABE6441-6F53-AC3F-5933-7B3FAEE1FB40}"/>
              </a:ext>
            </a:extLst>
          </p:cNvPr>
          <p:cNvSpPr>
            <a:spLocks noGrp="1"/>
          </p:cNvSpPr>
          <p:nvPr>
            <p:ph type="sldNum" sz="quarter" idx="12"/>
          </p:nvPr>
        </p:nvSpPr>
        <p:spPr/>
        <p:txBody>
          <a:bodyPr/>
          <a:lstStyle/>
          <a:p>
            <a:fld id="{CBABCCC1-BF11-4F37-963E-1BCD5B23FD72}" type="slidenum">
              <a:rPr lang="en-IN" smtClean="0"/>
              <a:t>4</a:t>
            </a:fld>
            <a:endParaRPr lang="en-IN"/>
          </a:p>
        </p:txBody>
      </p:sp>
    </p:spTree>
    <p:extLst>
      <p:ext uri="{BB962C8B-B14F-4D97-AF65-F5344CB8AC3E}">
        <p14:creationId xmlns:p14="http://schemas.microsoft.com/office/powerpoint/2010/main" val="1347314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C1C01A-F5C1-0496-A133-11537F3DF7F4}"/>
              </a:ext>
            </a:extLst>
          </p:cNvPr>
          <p:cNvSpPr>
            <a:spLocks noGrp="1"/>
          </p:cNvSpPr>
          <p:nvPr>
            <p:ph idx="1"/>
          </p:nvPr>
        </p:nvSpPr>
        <p:spPr>
          <a:xfrm>
            <a:off x="1380932" y="541495"/>
            <a:ext cx="10440954" cy="5206162"/>
          </a:xfrm>
        </p:spPr>
        <p:txBody>
          <a:bodyPr/>
          <a:lstStyle/>
          <a:p>
            <a:pPr marL="0" indent="0">
              <a:buNone/>
            </a:pPr>
            <a:r>
              <a:rPr lang="en-US" b="1" dirty="0"/>
              <a:t>Key Concepts</a:t>
            </a:r>
          </a:p>
          <a:p>
            <a:pPr>
              <a:buFont typeface="+mj-lt"/>
              <a:buAutoNum type="arabicPeriod"/>
            </a:pPr>
            <a:r>
              <a:rPr lang="en-US" b="1" dirty="0"/>
              <a:t>Documents and Words:</a:t>
            </a:r>
            <a:endParaRPr lang="en-US" dirty="0"/>
          </a:p>
          <a:p>
            <a:pPr marL="742950" lvl="1" indent="-285750">
              <a:buFont typeface="+mj-lt"/>
              <a:buAutoNum type="arabicPeriod"/>
            </a:pPr>
            <a:r>
              <a:rPr lang="en-US" dirty="0"/>
              <a:t>Each document is represented as a collection of words.</a:t>
            </a:r>
          </a:p>
          <a:p>
            <a:pPr marL="742950" lvl="1" indent="-285750">
              <a:buFont typeface="+mj-lt"/>
              <a:buAutoNum type="arabicPeriod"/>
            </a:pPr>
            <a:r>
              <a:rPr lang="en-US" dirty="0"/>
              <a:t>The goal is to understand the underlying topic structure that gives rise to the observed words in the documents.</a:t>
            </a:r>
          </a:p>
          <a:p>
            <a:pPr>
              <a:buFont typeface="+mj-lt"/>
              <a:buAutoNum type="arabicPeriod"/>
            </a:pPr>
            <a:r>
              <a:rPr lang="en-US" b="1" dirty="0"/>
              <a:t>Latent Topics:</a:t>
            </a:r>
            <a:endParaRPr lang="en-US" dirty="0"/>
          </a:p>
          <a:p>
            <a:pPr marL="742950" lvl="1" indent="-285750">
              <a:buFont typeface="+mj-lt"/>
              <a:buAutoNum type="arabicPeriod"/>
            </a:pPr>
            <a:r>
              <a:rPr lang="en-US" dirty="0"/>
              <a:t>Latent topics are hidden variables that explain the correlations between words and documents.</a:t>
            </a:r>
          </a:p>
          <a:p>
            <a:pPr marL="742950" lvl="1" indent="-285750">
              <a:buFont typeface="+mj-lt"/>
              <a:buAutoNum type="arabicPeriod"/>
            </a:pPr>
            <a:r>
              <a:rPr lang="en-US" dirty="0"/>
              <a:t>Each topic is characterized by a distribution over words.</a:t>
            </a:r>
          </a:p>
          <a:p>
            <a:pPr>
              <a:buFont typeface="+mj-lt"/>
              <a:buAutoNum type="arabicPeriod"/>
            </a:pPr>
            <a:r>
              <a:rPr lang="en-US" b="1" dirty="0"/>
              <a:t>Probabilistic Model:</a:t>
            </a:r>
            <a:endParaRPr lang="en-US" dirty="0"/>
          </a:p>
          <a:p>
            <a:pPr marL="742950" lvl="1" indent="-285750">
              <a:buFont typeface="+mj-lt"/>
              <a:buAutoNum type="arabicPeriod"/>
            </a:pPr>
            <a:r>
              <a:rPr lang="en-US" dirty="0"/>
              <a:t>PLSI models the probability of a word appearing in a document as a mixture of conditionally independent multinomial distributions.</a:t>
            </a:r>
          </a:p>
          <a:p>
            <a:pPr marL="0" indent="0">
              <a:buNone/>
            </a:pPr>
            <a:endParaRPr lang="en-IN" dirty="0"/>
          </a:p>
        </p:txBody>
      </p:sp>
      <p:sp>
        <p:nvSpPr>
          <p:cNvPr id="4" name="Slide Number Placeholder 3">
            <a:extLst>
              <a:ext uri="{FF2B5EF4-FFF2-40B4-BE49-F238E27FC236}">
                <a16:creationId xmlns:a16="http://schemas.microsoft.com/office/drawing/2014/main" id="{A7997236-E3D5-B024-5A27-86FD47131F4F}"/>
              </a:ext>
            </a:extLst>
          </p:cNvPr>
          <p:cNvSpPr>
            <a:spLocks noGrp="1"/>
          </p:cNvSpPr>
          <p:nvPr>
            <p:ph type="sldNum" sz="quarter" idx="12"/>
          </p:nvPr>
        </p:nvSpPr>
        <p:spPr/>
        <p:txBody>
          <a:bodyPr/>
          <a:lstStyle/>
          <a:p>
            <a:fld id="{CBABCCC1-BF11-4F37-963E-1BCD5B23FD72}" type="slidenum">
              <a:rPr lang="en-IN" smtClean="0"/>
              <a:t>5</a:t>
            </a:fld>
            <a:endParaRPr lang="en-IN"/>
          </a:p>
        </p:txBody>
      </p:sp>
    </p:spTree>
    <p:extLst>
      <p:ext uri="{BB962C8B-B14F-4D97-AF65-F5344CB8AC3E}">
        <p14:creationId xmlns:p14="http://schemas.microsoft.com/office/powerpoint/2010/main" val="1157313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1DA7E2-83F8-CB14-7F90-D6AFAD2BCB28}"/>
              </a:ext>
            </a:extLst>
          </p:cNvPr>
          <p:cNvSpPr>
            <a:spLocks noGrp="1"/>
          </p:cNvSpPr>
          <p:nvPr>
            <p:ph idx="1"/>
          </p:nvPr>
        </p:nvSpPr>
        <p:spPr>
          <a:xfrm>
            <a:off x="1432918" y="606810"/>
            <a:ext cx="10202355" cy="5075533"/>
          </a:xfrm>
        </p:spPr>
        <p:txBody>
          <a:bodyPr/>
          <a:lstStyle/>
          <a:p>
            <a:r>
              <a:rPr lang="en-US" b="1" dirty="0"/>
              <a:t>Mathematical Representation</a:t>
            </a:r>
          </a:p>
          <a:p>
            <a:r>
              <a:rPr lang="en-US" dirty="0"/>
              <a:t>The probability of a word www occurring in a document </a:t>
            </a:r>
            <a:r>
              <a:rPr lang="en-US" dirty="0" err="1"/>
              <a:t>ddd</a:t>
            </a:r>
            <a:r>
              <a:rPr lang="en-US" dirty="0"/>
              <a:t> is given by:</a:t>
            </a:r>
          </a:p>
          <a:p>
            <a:pPr marL="0" indent="0">
              <a:buNone/>
            </a:pPr>
            <a:endParaRPr lang="en-IN" dirty="0"/>
          </a:p>
          <a:p>
            <a:pPr marL="0" indent="0">
              <a:buNone/>
            </a:pPr>
            <a:r>
              <a:rPr lang="en-IN" dirty="0"/>
              <a:t>where:</a:t>
            </a:r>
          </a:p>
          <a:p>
            <a:pPr marL="0" indent="0">
              <a:buNone/>
            </a:pPr>
            <a:endParaRPr lang="en-IN" dirty="0"/>
          </a:p>
        </p:txBody>
      </p:sp>
      <p:sp>
        <p:nvSpPr>
          <p:cNvPr id="4" name="Slide Number Placeholder 3">
            <a:extLst>
              <a:ext uri="{FF2B5EF4-FFF2-40B4-BE49-F238E27FC236}">
                <a16:creationId xmlns:a16="http://schemas.microsoft.com/office/drawing/2014/main" id="{BD89ACEE-3EEC-4C4B-2A60-FA5ABEEFF20D}"/>
              </a:ext>
            </a:extLst>
          </p:cNvPr>
          <p:cNvSpPr>
            <a:spLocks noGrp="1"/>
          </p:cNvSpPr>
          <p:nvPr>
            <p:ph type="sldNum" sz="quarter" idx="12"/>
          </p:nvPr>
        </p:nvSpPr>
        <p:spPr/>
        <p:txBody>
          <a:bodyPr/>
          <a:lstStyle/>
          <a:p>
            <a:fld id="{CBABCCC1-BF11-4F37-963E-1BCD5B23FD72}" type="slidenum">
              <a:rPr lang="en-IN" smtClean="0"/>
              <a:t>6</a:t>
            </a:fld>
            <a:endParaRPr lang="en-IN"/>
          </a:p>
        </p:txBody>
      </p:sp>
      <p:pic>
        <p:nvPicPr>
          <p:cNvPr id="6" name="Picture 5">
            <a:extLst>
              <a:ext uri="{FF2B5EF4-FFF2-40B4-BE49-F238E27FC236}">
                <a16:creationId xmlns:a16="http://schemas.microsoft.com/office/drawing/2014/main" id="{6AC5F58A-7609-B8F4-1F22-10836C4426A1}"/>
              </a:ext>
            </a:extLst>
          </p:cNvPr>
          <p:cNvPicPr>
            <a:picLocks noChangeAspect="1"/>
          </p:cNvPicPr>
          <p:nvPr/>
        </p:nvPicPr>
        <p:blipFill>
          <a:blip r:embed="rId2"/>
          <a:stretch>
            <a:fillRect/>
          </a:stretch>
        </p:blipFill>
        <p:spPr>
          <a:xfrm>
            <a:off x="2220473" y="1568098"/>
            <a:ext cx="3048425" cy="400106"/>
          </a:xfrm>
          <a:prstGeom prst="rect">
            <a:avLst/>
          </a:prstGeom>
        </p:spPr>
      </p:pic>
      <p:pic>
        <p:nvPicPr>
          <p:cNvPr id="8" name="Picture 7">
            <a:extLst>
              <a:ext uri="{FF2B5EF4-FFF2-40B4-BE49-F238E27FC236}">
                <a16:creationId xmlns:a16="http://schemas.microsoft.com/office/drawing/2014/main" id="{3C9C09E3-7B22-9BA6-2EA1-337609CA0604}"/>
              </a:ext>
            </a:extLst>
          </p:cNvPr>
          <p:cNvPicPr>
            <a:picLocks noChangeAspect="1"/>
          </p:cNvPicPr>
          <p:nvPr/>
        </p:nvPicPr>
        <p:blipFill>
          <a:blip r:embed="rId3"/>
          <a:stretch>
            <a:fillRect/>
          </a:stretch>
        </p:blipFill>
        <p:spPr>
          <a:xfrm>
            <a:off x="1601589" y="2691640"/>
            <a:ext cx="5163271" cy="1133633"/>
          </a:xfrm>
          <a:prstGeom prst="rect">
            <a:avLst/>
          </a:prstGeom>
        </p:spPr>
      </p:pic>
    </p:spTree>
    <p:extLst>
      <p:ext uri="{BB962C8B-B14F-4D97-AF65-F5344CB8AC3E}">
        <p14:creationId xmlns:p14="http://schemas.microsoft.com/office/powerpoint/2010/main" val="3289225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86DB6B-DC8B-BC18-C02F-CF148B63EB1B}"/>
              </a:ext>
            </a:extLst>
          </p:cNvPr>
          <p:cNvSpPr>
            <a:spLocks noGrp="1"/>
          </p:cNvSpPr>
          <p:nvPr>
            <p:ph idx="1"/>
          </p:nvPr>
        </p:nvSpPr>
        <p:spPr>
          <a:xfrm>
            <a:off x="1451579" y="214604"/>
            <a:ext cx="10099719" cy="5523723"/>
          </a:xfrm>
        </p:spPr>
        <p:txBody>
          <a:bodyPr/>
          <a:lstStyle/>
          <a:p>
            <a:pPr marL="0" indent="0">
              <a:buNone/>
            </a:pPr>
            <a:r>
              <a:rPr lang="en-IN" b="1" dirty="0"/>
              <a:t>Steps in PLSI</a:t>
            </a:r>
          </a:p>
          <a:p>
            <a:pPr>
              <a:buFont typeface="+mj-lt"/>
              <a:buAutoNum type="arabicPeriod"/>
            </a:pPr>
            <a:r>
              <a:rPr lang="en-IN" b="1" dirty="0"/>
              <a:t>Initialization:</a:t>
            </a:r>
            <a:endParaRPr lang="en-IN" dirty="0"/>
          </a:p>
          <a:p>
            <a:pPr marL="742950" lvl="1" indent="-285750">
              <a:buFont typeface="+mj-lt"/>
              <a:buAutoNum type="arabicPeriod"/>
            </a:pPr>
            <a:r>
              <a:rPr lang="en-IN" dirty="0"/>
              <a:t>Randomly initialize the probabilities </a:t>
            </a:r>
          </a:p>
          <a:p>
            <a:pPr marL="0" indent="0">
              <a:buNone/>
            </a:pPr>
            <a:r>
              <a:rPr lang="en-IN" dirty="0"/>
              <a:t>2. Expectation-Maximization (EM) Algorithm:</a:t>
            </a:r>
          </a:p>
          <a:p>
            <a:pPr marL="0" indent="0">
              <a:buNone/>
            </a:pPr>
            <a:endParaRPr lang="en-IN" dirty="0"/>
          </a:p>
        </p:txBody>
      </p:sp>
      <p:sp>
        <p:nvSpPr>
          <p:cNvPr id="4" name="Slide Number Placeholder 3">
            <a:extLst>
              <a:ext uri="{FF2B5EF4-FFF2-40B4-BE49-F238E27FC236}">
                <a16:creationId xmlns:a16="http://schemas.microsoft.com/office/drawing/2014/main" id="{48F8C9A8-CF95-07F7-5A16-2AE87F1C102E}"/>
              </a:ext>
            </a:extLst>
          </p:cNvPr>
          <p:cNvSpPr>
            <a:spLocks noGrp="1"/>
          </p:cNvSpPr>
          <p:nvPr>
            <p:ph type="sldNum" sz="quarter" idx="12"/>
          </p:nvPr>
        </p:nvSpPr>
        <p:spPr/>
        <p:txBody>
          <a:bodyPr/>
          <a:lstStyle/>
          <a:p>
            <a:fld id="{CBABCCC1-BF11-4F37-963E-1BCD5B23FD72}" type="slidenum">
              <a:rPr lang="en-IN" smtClean="0"/>
              <a:t>7</a:t>
            </a:fld>
            <a:endParaRPr lang="en-IN"/>
          </a:p>
        </p:txBody>
      </p:sp>
      <p:pic>
        <p:nvPicPr>
          <p:cNvPr id="6" name="Picture 5">
            <a:extLst>
              <a:ext uri="{FF2B5EF4-FFF2-40B4-BE49-F238E27FC236}">
                <a16:creationId xmlns:a16="http://schemas.microsoft.com/office/drawing/2014/main" id="{EE61423D-92BF-A2AD-CD26-92EA7AFDAEA6}"/>
              </a:ext>
            </a:extLst>
          </p:cNvPr>
          <p:cNvPicPr>
            <a:picLocks noChangeAspect="1"/>
          </p:cNvPicPr>
          <p:nvPr/>
        </p:nvPicPr>
        <p:blipFill>
          <a:blip r:embed="rId2"/>
          <a:stretch>
            <a:fillRect/>
          </a:stretch>
        </p:blipFill>
        <p:spPr>
          <a:xfrm>
            <a:off x="5690490" y="1119673"/>
            <a:ext cx="1943371" cy="438211"/>
          </a:xfrm>
          <a:prstGeom prst="rect">
            <a:avLst/>
          </a:prstGeom>
        </p:spPr>
      </p:pic>
      <p:pic>
        <p:nvPicPr>
          <p:cNvPr id="5" name="Picture 4">
            <a:extLst>
              <a:ext uri="{FF2B5EF4-FFF2-40B4-BE49-F238E27FC236}">
                <a16:creationId xmlns:a16="http://schemas.microsoft.com/office/drawing/2014/main" id="{634C3EDD-9AE8-DE98-394F-A62A84ECD539}"/>
              </a:ext>
            </a:extLst>
          </p:cNvPr>
          <p:cNvPicPr>
            <a:picLocks noChangeAspect="1"/>
          </p:cNvPicPr>
          <p:nvPr/>
        </p:nvPicPr>
        <p:blipFill>
          <a:blip r:embed="rId3"/>
          <a:stretch>
            <a:fillRect/>
          </a:stretch>
        </p:blipFill>
        <p:spPr>
          <a:xfrm>
            <a:off x="1577452" y="2110696"/>
            <a:ext cx="8421275" cy="3334215"/>
          </a:xfrm>
          <a:prstGeom prst="rect">
            <a:avLst/>
          </a:prstGeom>
        </p:spPr>
      </p:pic>
    </p:spTree>
    <p:extLst>
      <p:ext uri="{BB962C8B-B14F-4D97-AF65-F5344CB8AC3E}">
        <p14:creationId xmlns:p14="http://schemas.microsoft.com/office/powerpoint/2010/main" val="2107449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E682D4C-F37D-C1D3-5816-D9018318F893}"/>
              </a:ext>
            </a:extLst>
          </p:cNvPr>
          <p:cNvPicPr>
            <a:picLocks noGrp="1" noChangeAspect="1"/>
          </p:cNvPicPr>
          <p:nvPr>
            <p:ph idx="1"/>
          </p:nvPr>
        </p:nvPicPr>
        <p:blipFill>
          <a:blip r:embed="rId2"/>
          <a:stretch>
            <a:fillRect/>
          </a:stretch>
        </p:blipFill>
        <p:spPr>
          <a:xfrm>
            <a:off x="2046675" y="863817"/>
            <a:ext cx="4896533" cy="362001"/>
          </a:xfrm>
        </p:spPr>
      </p:pic>
      <p:sp>
        <p:nvSpPr>
          <p:cNvPr id="4" name="Slide Number Placeholder 3">
            <a:extLst>
              <a:ext uri="{FF2B5EF4-FFF2-40B4-BE49-F238E27FC236}">
                <a16:creationId xmlns:a16="http://schemas.microsoft.com/office/drawing/2014/main" id="{AEE16FC8-8B83-6AEC-4701-C7CDC3C54D9E}"/>
              </a:ext>
            </a:extLst>
          </p:cNvPr>
          <p:cNvSpPr>
            <a:spLocks noGrp="1"/>
          </p:cNvSpPr>
          <p:nvPr>
            <p:ph type="sldNum" sz="quarter" idx="12"/>
          </p:nvPr>
        </p:nvSpPr>
        <p:spPr/>
        <p:txBody>
          <a:bodyPr/>
          <a:lstStyle/>
          <a:p>
            <a:fld id="{CBABCCC1-BF11-4F37-963E-1BCD5B23FD72}" type="slidenum">
              <a:rPr lang="en-IN" smtClean="0"/>
              <a:t>8</a:t>
            </a:fld>
            <a:endParaRPr lang="en-IN"/>
          </a:p>
        </p:txBody>
      </p:sp>
      <p:sp>
        <p:nvSpPr>
          <p:cNvPr id="8" name="TextBox 7">
            <a:extLst>
              <a:ext uri="{FF2B5EF4-FFF2-40B4-BE49-F238E27FC236}">
                <a16:creationId xmlns:a16="http://schemas.microsoft.com/office/drawing/2014/main" id="{D082CC4F-7631-3E18-32FB-FD18D48FCCA4}"/>
              </a:ext>
            </a:extLst>
          </p:cNvPr>
          <p:cNvSpPr txBox="1"/>
          <p:nvPr/>
        </p:nvSpPr>
        <p:spPr>
          <a:xfrm>
            <a:off x="1782147" y="1435655"/>
            <a:ext cx="6102220" cy="646331"/>
          </a:xfrm>
          <a:prstGeom prst="rect">
            <a:avLst/>
          </a:prstGeom>
          <a:noFill/>
        </p:spPr>
        <p:txBody>
          <a:bodyPr wrap="square">
            <a:spAutoFit/>
          </a:bodyPr>
          <a:lstStyle/>
          <a:p>
            <a:r>
              <a:rPr lang="en-US" b="1" dirty="0"/>
              <a:t>Iteration:</a:t>
            </a:r>
            <a:endParaRPr lang="en-US" dirty="0"/>
          </a:p>
          <a:p>
            <a:pPr>
              <a:buFont typeface="Arial" panose="020B0604020202020204" pitchFamily="34" charset="0"/>
              <a:buChar char="•"/>
            </a:pPr>
            <a:r>
              <a:rPr lang="en-US" dirty="0"/>
              <a:t>Repeat the E-step and M-step until convergence.</a:t>
            </a:r>
          </a:p>
        </p:txBody>
      </p:sp>
      <p:sp>
        <p:nvSpPr>
          <p:cNvPr id="10" name="TextBox 9">
            <a:extLst>
              <a:ext uri="{FF2B5EF4-FFF2-40B4-BE49-F238E27FC236}">
                <a16:creationId xmlns:a16="http://schemas.microsoft.com/office/drawing/2014/main" id="{A2ADB31C-0C39-C779-7757-1689D7C2C61A}"/>
              </a:ext>
            </a:extLst>
          </p:cNvPr>
          <p:cNvSpPr txBox="1"/>
          <p:nvPr/>
        </p:nvSpPr>
        <p:spPr>
          <a:xfrm>
            <a:off x="1847461" y="2274838"/>
            <a:ext cx="8677470" cy="1754326"/>
          </a:xfrm>
          <a:prstGeom prst="rect">
            <a:avLst/>
          </a:prstGeom>
          <a:noFill/>
        </p:spPr>
        <p:txBody>
          <a:bodyPr wrap="square">
            <a:spAutoFit/>
          </a:bodyPr>
          <a:lstStyle/>
          <a:p>
            <a:r>
              <a:rPr lang="en-US" b="1" dirty="0"/>
              <a:t>Applications of PLSI</a:t>
            </a:r>
          </a:p>
          <a:p>
            <a:pPr>
              <a:buFont typeface="Arial" panose="020B0604020202020204" pitchFamily="34" charset="0"/>
              <a:buChar char="•"/>
            </a:pPr>
            <a:r>
              <a:rPr lang="en-US" b="1" dirty="0"/>
              <a:t>Information Retrieval:</a:t>
            </a:r>
            <a:r>
              <a:rPr lang="en-US" dirty="0"/>
              <a:t> Improve search engine results by identifying topics within documents and queries.</a:t>
            </a:r>
          </a:p>
          <a:p>
            <a:pPr>
              <a:buFont typeface="Arial" panose="020B0604020202020204" pitchFamily="34" charset="0"/>
              <a:buChar char="•"/>
            </a:pPr>
            <a:r>
              <a:rPr lang="en-US" b="1" dirty="0"/>
              <a:t>Document Clustering:</a:t>
            </a:r>
            <a:r>
              <a:rPr lang="en-US" dirty="0"/>
              <a:t> Group similar documents based on their topic distributions.</a:t>
            </a:r>
          </a:p>
          <a:p>
            <a:pPr>
              <a:buFont typeface="Arial" panose="020B0604020202020204" pitchFamily="34" charset="0"/>
              <a:buChar char="•"/>
            </a:pPr>
            <a:r>
              <a:rPr lang="en-US" b="1" dirty="0"/>
              <a:t>Recommender Systems:</a:t>
            </a:r>
            <a:r>
              <a:rPr lang="en-US" dirty="0"/>
              <a:t> Provide recommendations by understanding the latent interests of users based on the topics of the documents they interact with.</a:t>
            </a:r>
          </a:p>
        </p:txBody>
      </p:sp>
      <p:sp>
        <p:nvSpPr>
          <p:cNvPr id="12" name="TextBox 11">
            <a:extLst>
              <a:ext uri="{FF2B5EF4-FFF2-40B4-BE49-F238E27FC236}">
                <a16:creationId xmlns:a16="http://schemas.microsoft.com/office/drawing/2014/main" id="{5D8241D9-8E95-CB4D-4FF3-B69326C8FD6D}"/>
              </a:ext>
            </a:extLst>
          </p:cNvPr>
          <p:cNvSpPr txBox="1"/>
          <p:nvPr/>
        </p:nvSpPr>
        <p:spPr>
          <a:xfrm>
            <a:off x="1847461" y="4052405"/>
            <a:ext cx="8808098" cy="1477328"/>
          </a:xfrm>
          <a:prstGeom prst="rect">
            <a:avLst/>
          </a:prstGeom>
          <a:noFill/>
        </p:spPr>
        <p:txBody>
          <a:bodyPr wrap="square">
            <a:spAutoFit/>
          </a:bodyPr>
          <a:lstStyle/>
          <a:p>
            <a:r>
              <a:rPr lang="en-US" b="1" dirty="0"/>
              <a:t>Advantages and Limitations</a:t>
            </a:r>
          </a:p>
          <a:p>
            <a:r>
              <a:rPr lang="en-US" b="1" dirty="0"/>
              <a:t>Advantages:</a:t>
            </a:r>
            <a:endParaRPr lang="en-US" dirty="0"/>
          </a:p>
          <a:p>
            <a:pPr>
              <a:buFont typeface="Arial" panose="020B0604020202020204" pitchFamily="34" charset="0"/>
              <a:buChar char="•"/>
            </a:pPr>
            <a:r>
              <a:rPr lang="en-US" dirty="0"/>
              <a:t>Provides a probabilistic framework for understanding document-term relationships.</a:t>
            </a:r>
          </a:p>
          <a:p>
            <a:pPr>
              <a:buFont typeface="Arial" panose="020B0604020202020204" pitchFamily="34" charset="0"/>
              <a:buChar char="•"/>
            </a:pPr>
            <a:r>
              <a:rPr lang="en-US" dirty="0"/>
              <a:t>More robust than simple latent semantic analysis (LSA) which uses singular value decomposition (SVD).</a:t>
            </a:r>
          </a:p>
        </p:txBody>
      </p:sp>
    </p:spTree>
    <p:extLst>
      <p:ext uri="{BB962C8B-B14F-4D97-AF65-F5344CB8AC3E}">
        <p14:creationId xmlns:p14="http://schemas.microsoft.com/office/powerpoint/2010/main" val="3099988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76D024-10FB-0EB4-06C2-330C79843E6B}"/>
              </a:ext>
            </a:extLst>
          </p:cNvPr>
          <p:cNvSpPr>
            <a:spLocks noGrp="1"/>
          </p:cNvSpPr>
          <p:nvPr>
            <p:ph idx="1"/>
          </p:nvPr>
        </p:nvSpPr>
        <p:spPr>
          <a:xfrm>
            <a:off x="1208983" y="616141"/>
            <a:ext cx="10416960" cy="4916912"/>
          </a:xfrm>
        </p:spPr>
        <p:txBody>
          <a:bodyPr/>
          <a:lstStyle/>
          <a:p>
            <a:pPr marL="0" indent="0">
              <a:buNone/>
            </a:pPr>
            <a:r>
              <a:rPr lang="en-US" b="1" dirty="0"/>
              <a:t>Limitations:</a:t>
            </a:r>
            <a:endParaRPr lang="en-US" dirty="0"/>
          </a:p>
          <a:p>
            <a:pPr>
              <a:buFont typeface="Arial" panose="020B0604020202020204" pitchFamily="34" charset="0"/>
              <a:buChar char="•"/>
            </a:pPr>
            <a:r>
              <a:rPr lang="en-US" dirty="0"/>
              <a:t>PLSI is prone to overfitting because it estimates a large number of parameters.</a:t>
            </a:r>
          </a:p>
          <a:p>
            <a:pPr>
              <a:buFont typeface="Arial" panose="020B0604020202020204" pitchFamily="34" charset="0"/>
              <a:buChar char="•"/>
            </a:pPr>
            <a:r>
              <a:rPr lang="en-US" dirty="0"/>
              <a:t>It does not provide a natural way to handle new documents not seen during training.</a:t>
            </a:r>
          </a:p>
          <a:p>
            <a:pPr>
              <a:buFont typeface="Arial" panose="020B0604020202020204" pitchFamily="34" charset="0"/>
              <a:buChar char="•"/>
            </a:pPr>
            <a:r>
              <a:rPr lang="en-US" dirty="0"/>
              <a:t>Latent Dirichlet Allocation (LDA) is often preferred as it introduces Dirichlet priors to mitigate overfitting and handle new documents better.</a:t>
            </a:r>
          </a:p>
          <a:p>
            <a:endParaRPr lang="en-IN" dirty="0"/>
          </a:p>
        </p:txBody>
      </p:sp>
      <p:sp>
        <p:nvSpPr>
          <p:cNvPr id="4" name="Slide Number Placeholder 3">
            <a:extLst>
              <a:ext uri="{FF2B5EF4-FFF2-40B4-BE49-F238E27FC236}">
                <a16:creationId xmlns:a16="http://schemas.microsoft.com/office/drawing/2014/main" id="{50A5E529-6F93-170F-77F9-8928D54FA098}"/>
              </a:ext>
            </a:extLst>
          </p:cNvPr>
          <p:cNvSpPr>
            <a:spLocks noGrp="1"/>
          </p:cNvSpPr>
          <p:nvPr>
            <p:ph type="sldNum" sz="quarter" idx="12"/>
          </p:nvPr>
        </p:nvSpPr>
        <p:spPr/>
        <p:txBody>
          <a:bodyPr/>
          <a:lstStyle/>
          <a:p>
            <a:fld id="{CBABCCC1-BF11-4F37-963E-1BCD5B23FD72}" type="slidenum">
              <a:rPr lang="en-IN" smtClean="0"/>
              <a:t>9</a:t>
            </a:fld>
            <a:endParaRPr lang="en-IN"/>
          </a:p>
        </p:txBody>
      </p:sp>
    </p:spTree>
    <p:extLst>
      <p:ext uri="{BB962C8B-B14F-4D97-AF65-F5344CB8AC3E}">
        <p14:creationId xmlns:p14="http://schemas.microsoft.com/office/powerpoint/2010/main" val="181664152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dwdm</Template>
  <TotalTime>315</TotalTime>
  <Words>1636</Words>
  <Application>Microsoft Office PowerPoint</Application>
  <PresentationFormat>Widescreen</PresentationFormat>
  <Paragraphs>165</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BioRhyme ExtraBold</vt:lpstr>
      <vt:lpstr>Calibri</vt:lpstr>
      <vt:lpstr>Gill Sans MT</vt:lpstr>
      <vt:lpstr>Poppins</vt:lpstr>
      <vt:lpstr>Söhne</vt:lpstr>
      <vt:lpstr>Times New Roman</vt:lpstr>
      <vt:lpstr>Gallery</vt:lpstr>
      <vt:lpstr>PowerPoint Presentation</vt:lpstr>
      <vt:lpstr>PowerPoint Presentation</vt:lpstr>
      <vt:lpstr>PLSI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 of LDA </vt:lpstr>
      <vt:lpstr>PowerPoint Presentation</vt:lpstr>
      <vt:lpstr>Parameter Estimation</vt:lpstr>
      <vt:lpstr>PowerPoint Presentation</vt:lpstr>
      <vt:lpstr>Smoothing</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 Rajesh Babu</dc:creator>
  <cp:lastModifiedBy>Balaji Penubaka</cp:lastModifiedBy>
  <cp:revision>69</cp:revision>
  <dcterms:created xsi:type="dcterms:W3CDTF">2023-05-02T08:21:00Z</dcterms:created>
  <dcterms:modified xsi:type="dcterms:W3CDTF">2024-07-25T06:39:25Z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C094A591D8EC4A6BB46215A8D4CBBF39_13</vt:lpwstr>
  </property>
  <property fmtid="{D5CDD505-2E9C-101B-9397-08002B2CF9AE}" pid="3" name="KSOProductBuildVer">
    <vt:lpwstr>1033-12.2.0.13431</vt:lpwstr>
  </property>
</Properties>
</file>