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6"/>
  </p:notesMasterIdLst>
  <p:handoutMasterIdLst>
    <p:handoutMasterId r:id="rId17"/>
  </p:handoutMasterIdLst>
  <p:sldIdLst>
    <p:sldId id="256" r:id="rId2"/>
    <p:sldId id="349" r:id="rId3"/>
    <p:sldId id="377" r:id="rId4"/>
    <p:sldId id="379" r:id="rId5"/>
    <p:sldId id="378" r:id="rId6"/>
    <p:sldId id="395" r:id="rId7"/>
    <p:sldId id="397" r:id="rId8"/>
    <p:sldId id="396" r:id="rId9"/>
    <p:sldId id="398" r:id="rId10"/>
    <p:sldId id="400" r:id="rId11"/>
    <p:sldId id="399" r:id="rId12"/>
    <p:sldId id="393" r:id="rId13"/>
    <p:sldId id="394" r:id="rId14"/>
    <p:sldId id="37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2" userDrawn="1">
          <p15:clr>
            <a:srgbClr val="A4A3A4"/>
          </p15:clr>
        </p15:guide>
        <p15:guide id="2" pos="38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2" d="100"/>
          <a:sy n="82" d="100"/>
        </p:scale>
        <p:origin x="720" y="72"/>
      </p:cViewPr>
      <p:guideLst>
        <p:guide orient="horz" pos="2192"/>
        <p:guide pos="3835"/>
      </p:guideLst>
    </p:cSldViewPr>
  </p:slideViewPr>
  <p:notesTextViewPr>
    <p:cViewPr>
      <p:scale>
        <a:sx n="1" d="1"/>
        <a:sy n="1" d="1"/>
      </p:scale>
      <p:origin x="0" y="0"/>
    </p:cViewPr>
  </p:notesTextViewPr>
  <p:sorterViewPr>
    <p:cViewPr>
      <p:scale>
        <a:sx n="100" d="100"/>
        <a:sy n="100" d="100"/>
      </p:scale>
      <p:origin x="0" y="-3413"/>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t>10-06-2024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t>10-06-2024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t>‹#›</a:t>
            </a:fld>
            <a:endParaRPr lang="en-IN"/>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48"/>
        <p:cNvGrpSpPr/>
        <p:nvPr/>
      </p:nvGrpSpPr>
      <p:grpSpPr>
        <a:xfrm>
          <a:off x="0" y="0"/>
          <a:ext cx="0" cy="0"/>
          <a:chOff x="0" y="0"/>
          <a:chExt cx="0" cy="0"/>
        </a:xfrm>
      </p:grpSpPr>
      <p:sp>
        <p:nvSpPr>
          <p:cNvPr id="49" name="Google Shape;49;p47"/>
          <p:cNvSpPr>
            <a:spLocks noGrp="1"/>
          </p:cNvSpPr>
          <p:nvPr>
            <p:ph type="pic" idx="2"/>
          </p:nvPr>
        </p:nvSpPr>
        <p:spPr>
          <a:xfrm>
            <a:off x="0" y="0"/>
            <a:ext cx="5467350" cy="598798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p:cNvPicPr>
            <a:picLocks noChangeAspect="1"/>
          </p:cNvPicPr>
          <p:nvPr userDrawn="1"/>
        </p:nvPicPr>
        <p:blipFill rotWithShape="1">
          <a:blip r:embed="rId15" cstate="print">
            <a:extLst>
              <a:ext uri="{28A0092B-C50C-407E-A947-70E740481C1C}">
                <a14:useLocalDpi xmlns:a14="http://schemas.microsoft.com/office/drawing/2010/main" val="0"/>
              </a:ext>
            </a:extLst>
          </a:blip>
          <a:srcRect l="4360" t="18054" b="50110"/>
          <a:stretch>
            <a:fillRect/>
          </a:stretch>
        </p:blipFill>
        <p:spPr>
          <a:xfrm>
            <a:off x="1451579" y="6373097"/>
            <a:ext cx="2912198" cy="351077"/>
          </a:xfrm>
          <a:prstGeom prst="rect">
            <a:avLst/>
          </a:prstGeom>
        </p:spPr>
      </p:pic>
      <p:pic>
        <p:nvPicPr>
          <p:cNvPr id="14" name="Picture 13" descr="Text&#10;&#10;Description automatically generated with medium confidence"/>
          <p:cNvPicPr>
            <a:picLocks noChangeAspect="1"/>
          </p:cNvPicPr>
          <p:nvPr userDrawn="1"/>
        </p:nvPicPr>
        <p:blipFill rotWithShape="1">
          <a:blip r:embed="rId16" cstate="print">
            <a:extLst>
              <a:ext uri="{28A0092B-C50C-407E-A947-70E740481C1C}">
                <a14:useLocalDpi xmlns:a14="http://schemas.microsoft.com/office/drawing/2010/main" val="0"/>
              </a:ext>
            </a:extLst>
          </a:blip>
          <a:srcRect t="53957" r="20929" b="13232"/>
          <a:stretch>
            <a:fillRect/>
          </a:stretch>
        </p:blipFill>
        <p:spPr>
          <a:xfrm>
            <a:off x="8825503" y="6373097"/>
            <a:ext cx="2229351" cy="33502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mdpi.com/journal/applsci/special_issues/Sentiment_Social_Media" TargetMode="External"/><Relationship Id="rId2" Type="http://schemas.openxmlformats.org/officeDocument/2006/relationships/hyperlink" Target="https://link.springer.com/book/10.1007/978-3-031-02145-9" TargetMode="External"/><Relationship Id="rId1" Type="http://schemas.openxmlformats.org/officeDocument/2006/relationships/slideLayout" Target="../slideLayouts/slideLayout2.xml"/><Relationship Id="rId4" Type="http://schemas.openxmlformats.org/officeDocument/2006/relationships/hyperlink" Target="https://nlp.stanford.edu/sentiment"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76;p16"/>
          <p:cNvSpPr txBox="1"/>
          <p:nvPr/>
        </p:nvSpPr>
        <p:spPr>
          <a:xfrm>
            <a:off x="331304" y="1678685"/>
            <a:ext cx="10668910" cy="3108503"/>
          </a:xfrm>
          <a:prstGeom prst="rect">
            <a:avLst/>
          </a:prstGeom>
          <a:noFill/>
          <a:ln>
            <a:noFill/>
          </a:ln>
        </p:spPr>
        <p:txBody>
          <a:bodyPr spcFirstLastPara="1" wrap="square" lIns="91425" tIns="45700" rIns="91425" bIns="45700" anchor="t" anchorCtr="0">
            <a:spAutoFit/>
          </a:bodyPr>
          <a:lstStyle/>
          <a:p>
            <a:pPr marR="0" lvl="0" indent="0" algn="ctr">
              <a:spcBef>
                <a:spcPts val="0"/>
              </a:spcBef>
              <a:spcAft>
                <a:spcPts val="0"/>
              </a:spcAft>
              <a:buNone/>
            </a:pPr>
            <a:r>
              <a:rPr lang="en-US" sz="2800" b="1" cap="all" dirty="0">
                <a:solidFill>
                  <a:srgbClr val="C00000"/>
                </a:solidFill>
                <a:cs typeface="Poppins" panose="00000500000000000000" pitchFamily="2" charset="0"/>
                <a:sym typeface="BioRhyme ExtraBold"/>
              </a:rPr>
              <a:t>COURSE NAME: OPINION MINING &amp; RECOMMENDAR SYSTEMS</a:t>
            </a:r>
          </a:p>
          <a:p>
            <a:pPr marR="0" lvl="0" indent="0" algn="ctr">
              <a:spcBef>
                <a:spcPts val="0"/>
              </a:spcBef>
              <a:spcAft>
                <a:spcPts val="0"/>
              </a:spcAft>
              <a:buNone/>
            </a:pPr>
            <a:r>
              <a:rPr lang="en-US" sz="2800" b="1" cap="all" dirty="0">
                <a:solidFill>
                  <a:srgbClr val="C00000"/>
                </a:solidFill>
                <a:cs typeface="Poppins" panose="00000500000000000000" pitchFamily="2" charset="0"/>
                <a:sym typeface="BioRhyme ExtraBold"/>
              </a:rPr>
              <a:t>COURSE CODE: </a:t>
            </a:r>
            <a:r>
              <a:rPr lang="en-IN" sz="2800" b="1" i="0" dirty="0">
                <a:solidFill>
                  <a:srgbClr val="FF0000"/>
                </a:solidFill>
                <a:effectLst/>
                <a:latin typeface="Arial" panose="020B0604020202020204" pitchFamily="34" charset="0"/>
              </a:rPr>
              <a:t>22SDM3202R</a:t>
            </a:r>
          </a:p>
          <a:p>
            <a:pPr marR="0" lvl="0" indent="0" algn="ctr">
              <a:spcBef>
                <a:spcPts val="0"/>
              </a:spcBef>
              <a:spcAft>
                <a:spcPts val="0"/>
              </a:spcAft>
              <a:buNone/>
            </a:pPr>
            <a:endParaRPr lang="en-US" sz="2800" b="1" dirty="0">
              <a:solidFill>
                <a:schemeClr val="bg1">
                  <a:lumMod val="50000"/>
                </a:schemeClr>
              </a:solidFill>
              <a:ea typeface="BioRhyme ExtraBold"/>
              <a:cs typeface="Poppins" panose="00000500000000000000" pitchFamily="2" charset="0"/>
              <a:sym typeface="BioRhyme ExtraBold"/>
            </a:endParaRPr>
          </a:p>
          <a:p>
            <a:pPr marR="0" lvl="0" indent="0" algn="ctr">
              <a:spcBef>
                <a:spcPts val="0"/>
              </a:spcBef>
              <a:spcAft>
                <a:spcPts val="0"/>
              </a:spcAft>
              <a:buNone/>
            </a:pPr>
            <a:r>
              <a:rPr lang="en-US" sz="2800" b="1" dirty="0">
                <a:solidFill>
                  <a:schemeClr val="bg1">
                    <a:lumMod val="50000"/>
                  </a:schemeClr>
                </a:solidFill>
                <a:ea typeface="BioRhyme ExtraBold"/>
                <a:cs typeface="Poppins" panose="00000500000000000000" pitchFamily="2" charset="0"/>
                <a:sym typeface="BioRhyme ExtraBold"/>
              </a:rPr>
              <a:t>TOPIC :</a:t>
            </a:r>
          </a:p>
          <a:p>
            <a:pPr marR="0" lvl="0" indent="0" algn="ctr">
              <a:spcBef>
                <a:spcPts val="0"/>
              </a:spcBef>
              <a:spcAft>
                <a:spcPts val="0"/>
              </a:spcAft>
              <a:buNone/>
            </a:pPr>
            <a:r>
              <a:rPr lang="en-US" sz="2800" b="1" dirty="0">
                <a:solidFill>
                  <a:srgbClr val="C00000"/>
                </a:solidFill>
                <a:latin typeface="Times New Roman" panose="02020603050405020304" pitchFamily="18" charset="0"/>
                <a:ea typeface="BioRhyme ExtraBold"/>
                <a:cs typeface="Times New Roman" panose="02020603050405020304" pitchFamily="18" charset="0"/>
                <a:sym typeface="BioRhyme ExtraBold"/>
              </a:rPr>
              <a:t>Feature Extraction and -Opinion Visualization -Probabilistic Graphical Models</a:t>
            </a:r>
          </a:p>
        </p:txBody>
      </p:sp>
      <p:sp>
        <p:nvSpPr>
          <p:cNvPr id="5" name="Google Shape;475;p16"/>
          <p:cNvSpPr txBox="1"/>
          <p:nvPr/>
        </p:nvSpPr>
        <p:spPr>
          <a:xfrm>
            <a:off x="3521611" y="772055"/>
            <a:ext cx="4595447" cy="707846"/>
          </a:xfrm>
          <a:prstGeom prst="rect">
            <a:avLst/>
          </a:prstGeom>
          <a:noFill/>
          <a:ln>
            <a:noFill/>
          </a:ln>
          <a:effectLst/>
        </p:spPr>
        <p:txBody>
          <a:bodyPr spcFirstLastPara="1" wrap="square" lIns="91425" tIns="45700" rIns="91425" bIns="45700" anchor="t" anchorCtr="0">
            <a:spAutoFit/>
          </a:bodyPr>
          <a:lstStyle/>
          <a:p>
            <a:pPr algn="ctr"/>
            <a:r>
              <a:rPr lang="en-US" sz="4000" dirty="0">
                <a:solidFill>
                  <a:srgbClr val="C00000"/>
                </a:solidFill>
                <a:cs typeface="Poppins" pitchFamily="2" charset="77"/>
              </a:rPr>
              <a:t>Department of CSE</a:t>
            </a:r>
          </a:p>
        </p:txBody>
      </p:sp>
      <p:sp>
        <p:nvSpPr>
          <p:cNvPr id="6" name="Google Shape;502;p17"/>
          <p:cNvSpPr/>
          <p:nvPr/>
        </p:nvSpPr>
        <p:spPr>
          <a:xfrm>
            <a:off x="8774429" y="5148471"/>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ea typeface="Calibri" panose="020F0502020204030204"/>
                <a:cs typeface="Poppins" panose="00000500000000000000" pitchFamily="2" charset="0"/>
                <a:sym typeface="Calibri" panose="020F0502020204030204"/>
              </a:rPr>
              <a:t>Session - 0</a:t>
            </a:r>
            <a:r>
              <a:rPr lang="en-IN" sz="2400" dirty="0">
                <a:solidFill>
                  <a:schemeClr val="lt1"/>
                </a:solidFill>
                <a:ea typeface="Calibri" panose="020F0502020204030204"/>
                <a:cs typeface="Poppins" panose="00000500000000000000" pitchFamily="2" charset="0"/>
                <a:sym typeface="Calibri" panose="020F0502020204030204"/>
              </a:rPr>
              <a:t>6</a:t>
            </a:r>
            <a:endParaRPr lang="en-IN" altLang="en-US" sz="2400" dirty="0">
              <a:solidFill>
                <a:schemeClr val="lt1"/>
              </a:solidFill>
              <a:ea typeface="Calibri" panose="020F0502020204030204"/>
              <a:cs typeface="Poppins" panose="00000500000000000000" pitchFamily="2" charset="0"/>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92A3FB-514F-5A40-AF65-A72CB4D2B0DE}"/>
              </a:ext>
            </a:extLst>
          </p:cNvPr>
          <p:cNvSpPr>
            <a:spLocks noGrp="1"/>
          </p:cNvSpPr>
          <p:nvPr>
            <p:ph idx="1"/>
          </p:nvPr>
        </p:nvSpPr>
        <p:spPr>
          <a:xfrm>
            <a:off x="1294361" y="625471"/>
            <a:ext cx="10331582" cy="5187500"/>
          </a:xfrm>
        </p:spPr>
        <p:txBody>
          <a:bodyPr/>
          <a:lstStyle/>
          <a:p>
            <a:pPr marL="0" indent="0">
              <a:buNone/>
            </a:pPr>
            <a:r>
              <a:rPr lang="en-US" b="1" dirty="0"/>
              <a:t>Example Workflow</a:t>
            </a:r>
          </a:p>
          <a:p>
            <a:pPr>
              <a:buFont typeface="+mj-lt"/>
              <a:buAutoNum type="arabicPeriod"/>
            </a:pPr>
            <a:r>
              <a:rPr lang="en-US" b="1" dirty="0"/>
              <a:t>Data Collection</a:t>
            </a:r>
            <a:r>
              <a:rPr lang="en-US" dirty="0"/>
              <a:t>:</a:t>
            </a:r>
          </a:p>
          <a:p>
            <a:pPr marL="742950" lvl="1" indent="-285750">
              <a:buFont typeface="+mj-lt"/>
              <a:buAutoNum type="arabicPeriod"/>
            </a:pPr>
            <a:r>
              <a:rPr lang="en-US" dirty="0"/>
              <a:t>Gather text data from social media, reviews, or other sources.</a:t>
            </a:r>
          </a:p>
          <a:p>
            <a:pPr>
              <a:buFont typeface="+mj-lt"/>
              <a:buAutoNum type="arabicPeriod"/>
            </a:pPr>
            <a:r>
              <a:rPr lang="en-US" b="1" dirty="0"/>
              <a:t>Preprocessing</a:t>
            </a:r>
            <a:r>
              <a:rPr lang="en-US" dirty="0"/>
              <a:t>:</a:t>
            </a:r>
          </a:p>
          <a:p>
            <a:pPr marL="742950" lvl="1" indent="-285750">
              <a:buFont typeface="+mj-lt"/>
              <a:buAutoNum type="arabicPeriod"/>
            </a:pPr>
            <a:r>
              <a:rPr lang="en-US" dirty="0"/>
              <a:t>Clean and preprocess the text data.</a:t>
            </a:r>
          </a:p>
          <a:p>
            <a:pPr>
              <a:buFont typeface="+mj-lt"/>
              <a:buAutoNum type="arabicPeriod"/>
            </a:pPr>
            <a:r>
              <a:rPr lang="en-US" b="1" dirty="0"/>
              <a:t>Feature Extraction</a:t>
            </a:r>
            <a:r>
              <a:rPr lang="en-US" dirty="0"/>
              <a:t>:</a:t>
            </a:r>
          </a:p>
          <a:p>
            <a:pPr marL="742950" lvl="1" indent="-285750">
              <a:buFont typeface="+mj-lt"/>
              <a:buAutoNum type="arabicPeriod"/>
            </a:pPr>
            <a:r>
              <a:rPr lang="en-US" dirty="0"/>
              <a:t>Extract relevant features using </a:t>
            </a:r>
            <a:r>
              <a:rPr lang="en-US" dirty="0" err="1"/>
              <a:t>BoW</a:t>
            </a:r>
            <a:r>
              <a:rPr lang="en-US" dirty="0"/>
              <a:t>, TF-IDF, or embeddings.</a:t>
            </a:r>
          </a:p>
          <a:p>
            <a:pPr>
              <a:buFont typeface="+mj-lt"/>
              <a:buAutoNum type="arabicPeriod"/>
            </a:pPr>
            <a:r>
              <a:rPr lang="en-US" b="1" dirty="0"/>
              <a:t>Modeling</a:t>
            </a:r>
            <a:r>
              <a:rPr lang="en-US" dirty="0"/>
              <a:t>:</a:t>
            </a:r>
          </a:p>
          <a:p>
            <a:pPr marL="742950" lvl="1" indent="-285750">
              <a:buFont typeface="+mj-lt"/>
              <a:buAutoNum type="arabicPeriod"/>
            </a:pPr>
            <a:r>
              <a:rPr lang="en-US" dirty="0"/>
              <a:t>Use PGMs like LDA for topic modeling or CRFs for sequence labeling.</a:t>
            </a:r>
          </a:p>
          <a:p>
            <a:pPr>
              <a:buFont typeface="+mj-lt"/>
              <a:buAutoNum type="arabicPeriod"/>
            </a:pPr>
            <a:r>
              <a:rPr lang="en-US" b="1" dirty="0"/>
              <a:t>Visualization</a:t>
            </a:r>
            <a:r>
              <a:rPr lang="en-US" dirty="0"/>
              <a:t>:</a:t>
            </a:r>
          </a:p>
          <a:p>
            <a:pPr marL="742950" lvl="1" indent="-285750">
              <a:buFont typeface="+mj-lt"/>
              <a:buAutoNum type="arabicPeriod"/>
            </a:pPr>
            <a:r>
              <a:rPr lang="en-US" dirty="0"/>
              <a:t>Visualize the extracted features and model results using appropriate charts and plots.</a:t>
            </a:r>
          </a:p>
          <a:p>
            <a:endParaRPr lang="en-IN" dirty="0"/>
          </a:p>
        </p:txBody>
      </p:sp>
      <p:sp>
        <p:nvSpPr>
          <p:cNvPr id="4" name="Slide Number Placeholder 3">
            <a:extLst>
              <a:ext uri="{FF2B5EF4-FFF2-40B4-BE49-F238E27FC236}">
                <a16:creationId xmlns:a16="http://schemas.microsoft.com/office/drawing/2014/main" id="{33F9B7FD-6F14-0894-082F-F68C734530ED}"/>
              </a:ext>
            </a:extLst>
          </p:cNvPr>
          <p:cNvSpPr>
            <a:spLocks noGrp="1"/>
          </p:cNvSpPr>
          <p:nvPr>
            <p:ph type="sldNum" sz="quarter" idx="12"/>
          </p:nvPr>
        </p:nvSpPr>
        <p:spPr/>
        <p:txBody>
          <a:bodyPr/>
          <a:lstStyle/>
          <a:p>
            <a:fld id="{CBABCCC1-BF11-4F37-963E-1BCD5B23FD72}" type="slidenum">
              <a:rPr lang="en-IN" smtClean="0"/>
              <a:t>10</a:t>
            </a:fld>
            <a:endParaRPr lang="en-IN"/>
          </a:p>
        </p:txBody>
      </p:sp>
    </p:spTree>
    <p:extLst>
      <p:ext uri="{BB962C8B-B14F-4D97-AF65-F5344CB8AC3E}">
        <p14:creationId xmlns:p14="http://schemas.microsoft.com/office/powerpoint/2010/main" val="620052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E69DE0-5D11-4823-D616-40875F5E8080}"/>
              </a:ext>
            </a:extLst>
          </p:cNvPr>
          <p:cNvSpPr>
            <a:spLocks noGrp="1"/>
          </p:cNvSpPr>
          <p:nvPr>
            <p:ph idx="1"/>
          </p:nvPr>
        </p:nvSpPr>
        <p:spPr>
          <a:xfrm>
            <a:off x="1414257" y="550826"/>
            <a:ext cx="10015743" cy="5075533"/>
          </a:xfrm>
        </p:spPr>
        <p:txBody>
          <a:bodyPr/>
          <a:lstStyle/>
          <a:p>
            <a:pPr marL="0" indent="0">
              <a:buNone/>
            </a:pPr>
            <a:r>
              <a:rPr lang="en-IN" b="1" dirty="0"/>
              <a:t>Tools and Libraries</a:t>
            </a:r>
          </a:p>
          <a:p>
            <a:pPr>
              <a:buFont typeface="Arial" panose="020B0604020202020204" pitchFamily="34" charset="0"/>
              <a:buChar char="•"/>
            </a:pPr>
            <a:r>
              <a:rPr lang="en-IN" b="1" dirty="0"/>
              <a:t>NLTK, </a:t>
            </a:r>
            <a:r>
              <a:rPr lang="en-IN" b="1" dirty="0" err="1"/>
              <a:t>SpaCy</a:t>
            </a:r>
            <a:r>
              <a:rPr lang="en-IN" b="1" dirty="0"/>
              <a:t>, and </a:t>
            </a:r>
            <a:r>
              <a:rPr lang="en-IN" b="1" dirty="0" err="1"/>
              <a:t>TextBlob</a:t>
            </a:r>
            <a:r>
              <a:rPr lang="en-IN" dirty="0"/>
              <a:t>: For text preprocessing and basic NLP tasks.</a:t>
            </a:r>
          </a:p>
          <a:p>
            <a:pPr>
              <a:buFont typeface="Arial" panose="020B0604020202020204" pitchFamily="34" charset="0"/>
              <a:buChar char="•"/>
            </a:pPr>
            <a:r>
              <a:rPr lang="en-IN" b="1" dirty="0"/>
              <a:t>scikit-learn</a:t>
            </a:r>
            <a:r>
              <a:rPr lang="en-IN" dirty="0"/>
              <a:t>: For feature extraction techniques like TF-IDF.</a:t>
            </a:r>
          </a:p>
          <a:p>
            <a:pPr>
              <a:buFont typeface="Arial" panose="020B0604020202020204" pitchFamily="34" charset="0"/>
              <a:buChar char="•"/>
            </a:pPr>
            <a:r>
              <a:rPr lang="en-IN" b="1" dirty="0" err="1"/>
              <a:t>Gensim</a:t>
            </a:r>
            <a:r>
              <a:rPr lang="en-IN" dirty="0"/>
              <a:t>: For topic </a:t>
            </a:r>
            <a:r>
              <a:rPr lang="en-IN" dirty="0" err="1"/>
              <a:t>modeling</a:t>
            </a:r>
            <a:r>
              <a:rPr lang="en-IN" dirty="0"/>
              <a:t> with LDA.</a:t>
            </a:r>
          </a:p>
          <a:p>
            <a:pPr>
              <a:buFont typeface="Arial" panose="020B0604020202020204" pitchFamily="34" charset="0"/>
              <a:buChar char="•"/>
            </a:pPr>
            <a:r>
              <a:rPr lang="en-IN" b="1" dirty="0" err="1"/>
              <a:t>PyLDAvis</a:t>
            </a:r>
            <a:r>
              <a:rPr lang="en-IN" dirty="0"/>
              <a:t>: For visualizing LDA models.</a:t>
            </a:r>
          </a:p>
          <a:p>
            <a:pPr>
              <a:buFont typeface="Arial" panose="020B0604020202020204" pitchFamily="34" charset="0"/>
              <a:buChar char="•"/>
            </a:pPr>
            <a:r>
              <a:rPr lang="en-IN" b="1" dirty="0"/>
              <a:t>Matplotlib, Seaborn, and </a:t>
            </a:r>
            <a:r>
              <a:rPr lang="en-IN" b="1" dirty="0" err="1"/>
              <a:t>Plotly</a:t>
            </a:r>
            <a:r>
              <a:rPr lang="en-IN" dirty="0"/>
              <a:t>: For creating visualizations.</a:t>
            </a:r>
          </a:p>
          <a:p>
            <a:pPr>
              <a:buFont typeface="Arial" panose="020B0604020202020204" pitchFamily="34" charset="0"/>
              <a:buChar char="•"/>
            </a:pPr>
            <a:r>
              <a:rPr lang="en-IN" b="1" dirty="0"/>
              <a:t>Stan, PyMC3, or TensorFlow Probability</a:t>
            </a:r>
            <a:r>
              <a:rPr lang="en-IN" dirty="0"/>
              <a:t>: For advanced probabilistic </a:t>
            </a:r>
            <a:r>
              <a:rPr lang="en-IN" dirty="0" err="1"/>
              <a:t>modeling</a:t>
            </a:r>
            <a:r>
              <a:rPr lang="en-IN" dirty="0"/>
              <a:t>.</a:t>
            </a:r>
          </a:p>
          <a:p>
            <a:endParaRPr lang="en-IN" dirty="0"/>
          </a:p>
        </p:txBody>
      </p:sp>
      <p:sp>
        <p:nvSpPr>
          <p:cNvPr id="4" name="Slide Number Placeholder 3">
            <a:extLst>
              <a:ext uri="{FF2B5EF4-FFF2-40B4-BE49-F238E27FC236}">
                <a16:creationId xmlns:a16="http://schemas.microsoft.com/office/drawing/2014/main" id="{69029131-6C52-E9FA-8A9B-4857B02EEB4E}"/>
              </a:ext>
            </a:extLst>
          </p:cNvPr>
          <p:cNvSpPr>
            <a:spLocks noGrp="1"/>
          </p:cNvSpPr>
          <p:nvPr>
            <p:ph type="sldNum" sz="quarter" idx="12"/>
          </p:nvPr>
        </p:nvSpPr>
        <p:spPr/>
        <p:txBody>
          <a:bodyPr/>
          <a:lstStyle/>
          <a:p>
            <a:fld id="{CBABCCC1-BF11-4F37-963E-1BCD5B23FD72}" type="slidenum">
              <a:rPr lang="en-IN" smtClean="0"/>
              <a:t>11</a:t>
            </a:fld>
            <a:endParaRPr lang="en-IN"/>
          </a:p>
        </p:txBody>
      </p:sp>
    </p:spTree>
    <p:extLst>
      <p:ext uri="{BB962C8B-B14F-4D97-AF65-F5344CB8AC3E}">
        <p14:creationId xmlns:p14="http://schemas.microsoft.com/office/powerpoint/2010/main" val="428949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TERMINAL QUESTIONS</a:t>
            </a:r>
          </a:p>
        </p:txBody>
      </p:sp>
      <p:sp>
        <p:nvSpPr>
          <p:cNvPr id="9" name="TextBox 8"/>
          <p:cNvSpPr txBox="1"/>
          <p:nvPr/>
        </p:nvSpPr>
        <p:spPr>
          <a:xfrm>
            <a:off x="900332" y="1167618"/>
            <a:ext cx="9608234" cy="2126864"/>
          </a:xfrm>
          <a:prstGeom prst="rect">
            <a:avLst/>
          </a:prstGeom>
          <a:noFill/>
        </p:spPr>
        <p:txBody>
          <a:bodyPr wrap="square" rtlCol="0">
            <a:spAutoFit/>
          </a:bodyPr>
          <a:lstStyle/>
          <a:p>
            <a:pPr marL="342900" lvl="0" indent="-342900">
              <a:lnSpc>
                <a:spcPct val="150000"/>
              </a:lnSpc>
              <a:buFont typeface="+mj-lt"/>
              <a:buAutoNum type="arabicPeriod"/>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What is feature extraction in machine learning, and why is it important?</a:t>
            </a:r>
          </a:p>
          <a:p>
            <a:pPr marL="342900" lvl="0" indent="-342900">
              <a:lnSpc>
                <a:spcPct val="150000"/>
              </a:lnSpc>
              <a:buFont typeface="+mj-lt"/>
              <a:buAutoNum type="arabicPeriod"/>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Explain the difference between feature engineering and feature learning. Provide examples of each.</a:t>
            </a:r>
          </a:p>
          <a:p>
            <a:pPr marL="342900" lvl="0" indent="-342900">
              <a:lnSpc>
                <a:spcPct val="150000"/>
              </a:lnSpc>
              <a:buFont typeface="+mj-lt"/>
              <a:buAutoNum type="arabicPeriod"/>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Discuss the curse of dimensionality and its relevance to feature extraction.</a:t>
            </a:r>
          </a:p>
          <a:p>
            <a:pPr marL="342900" lvl="0" indent="-342900">
              <a:lnSpc>
                <a:spcPct val="150000"/>
              </a:lnSpc>
              <a:spcAft>
                <a:spcPts val="800"/>
              </a:spcAft>
              <a:buFont typeface="+mj-lt"/>
              <a:buAutoNum type="arabicPeriod"/>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Describe three common techniques for feature extraction in natural language processing (NLP).</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p:cNvSpPr/>
          <p:nvPr/>
        </p:nvSpPr>
        <p:spPr>
          <a:xfrm>
            <a:off x="2161308" y="93891"/>
            <a:ext cx="8922327"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REFERENCES FOR FURTHER LEARNING OF THE SESSION</a:t>
            </a:r>
            <a:endParaRPr lang="en-US" sz="2400" dirty="0">
              <a:solidFill>
                <a:schemeClr val="bg1"/>
              </a:solidFill>
              <a:latin typeface="Poppins" panose="00000500000000000000" pitchFamily="2" charset="0"/>
              <a:cs typeface="Poppins" panose="00000500000000000000" pitchFamily="2" charset="0"/>
            </a:endParaRPr>
          </a:p>
        </p:txBody>
      </p:sp>
      <p:sp>
        <p:nvSpPr>
          <p:cNvPr id="9" name="TextBox 8"/>
          <p:cNvSpPr txBox="1"/>
          <p:nvPr/>
        </p:nvSpPr>
        <p:spPr>
          <a:xfrm>
            <a:off x="984308" y="506184"/>
            <a:ext cx="9608234" cy="6322180"/>
          </a:xfrm>
          <a:prstGeom prst="rect">
            <a:avLst/>
          </a:prstGeom>
          <a:noFill/>
        </p:spPr>
        <p:txBody>
          <a:bodyPr wrap="square" rtlCol="0">
            <a:spAutoFit/>
          </a:bodyPr>
          <a:lstStyle/>
          <a:p>
            <a:pPr>
              <a:lnSpc>
                <a:spcPct val="150000"/>
              </a:lnSpc>
            </a:pPr>
            <a:r>
              <a:rPr lang="en-US" b="1" dirty="0"/>
              <a:t>Reference Books:</a:t>
            </a:r>
            <a:endParaRPr lang="en-US" dirty="0"/>
          </a:p>
          <a:p>
            <a:pPr>
              <a:lnSpc>
                <a:spcPct val="150000"/>
              </a:lnSpc>
            </a:pPr>
            <a:r>
              <a:rPr lang="en-US" dirty="0"/>
              <a:t>1. </a:t>
            </a:r>
            <a:r>
              <a:rPr lang="en-US" sz="2000" dirty="0">
                <a:latin typeface="Times New Roman" panose="02020603050405020304" pitchFamily="18" charset="0"/>
                <a:cs typeface="Times New Roman" panose="02020603050405020304" pitchFamily="18" charset="0"/>
              </a:rPr>
              <a:t>    “Opinion Mining”, </a:t>
            </a:r>
            <a:r>
              <a:rPr lang="en-US" sz="2000" dirty="0" err="1">
                <a:latin typeface="Times New Roman" panose="02020603050405020304" pitchFamily="18" charset="0"/>
                <a:cs typeface="Times New Roman" panose="02020603050405020304" pitchFamily="18" charset="0"/>
              </a:rPr>
              <a:t>Greame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Hrist</a:t>
            </a:r>
            <a:r>
              <a:rPr lang="en-US" sz="2000" dirty="0">
                <a:latin typeface="Times New Roman" panose="02020603050405020304" pitchFamily="18" charset="0"/>
                <a:cs typeface="Times New Roman" panose="02020603050405020304" pitchFamily="18" charset="0"/>
              </a:rPr>
              <a:t>, Bing Liu, Morgan Publications,  2012. </a:t>
            </a:r>
          </a:p>
          <a:p>
            <a:pPr>
              <a:lnSpc>
                <a:spcPct val="150000"/>
              </a:lnSpc>
            </a:pPr>
            <a:r>
              <a:rPr lang="en-US" sz="2000" dirty="0">
                <a:latin typeface="Times New Roman" panose="02020603050405020304" pitchFamily="18" charset="0"/>
                <a:cs typeface="Times New Roman" panose="02020603050405020304" pitchFamily="18" charset="0"/>
              </a:rPr>
              <a:t>2.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“Recommender Systems”, C.C. Aggarwal, Springer,  2016. </a:t>
            </a:r>
            <a:endParaRPr lang="en-US" sz="2000" dirty="0">
              <a:latin typeface="Times New Roman" panose="02020603050405020304" pitchFamily="18" charset="0"/>
              <a:cs typeface="Times New Roman" panose="02020603050405020304" pitchFamily="18" charset="0"/>
            </a:endParaRPr>
          </a:p>
          <a:p>
            <a:pPr marL="457200" indent="-457200">
              <a:lnSpc>
                <a:spcPct val="150000"/>
              </a:lnSpc>
              <a:buAutoNum type="arabicPeriod" startAt="3"/>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“Temporal Opinion Mining”,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Haishi</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Bai, Boris Scholl, CRC Press, 2010. </a:t>
            </a:r>
          </a:p>
          <a:p>
            <a:pPr marL="457200" indent="-457200">
              <a:lnSpc>
                <a:spcPct val="150000"/>
              </a:lnSpc>
              <a:buAutoNum type="arabicPeriod" startAt="3"/>
            </a:pPr>
            <a:r>
              <a:rPr lang="en-US" sz="2000" dirty="0">
                <a:solidFill>
                  <a:srgbClr val="000000"/>
                </a:solidFill>
                <a:latin typeface="Times New Roman" panose="02020603050405020304" pitchFamily="18" charset="0"/>
                <a:cs typeface="Times New Roman" panose="02020603050405020304" pitchFamily="18" charset="0"/>
              </a:rPr>
              <a:t> “Recommender systems handbook”, </a:t>
            </a:r>
            <a:r>
              <a:rPr lang="it-IT" sz="2000" dirty="0">
                <a:solidFill>
                  <a:srgbClr val="000000"/>
                </a:solidFill>
                <a:latin typeface="Times New Roman" panose="02020603050405020304" pitchFamily="18" charset="0"/>
                <a:cs typeface="Times New Roman" panose="02020603050405020304" pitchFamily="18" charset="0"/>
              </a:rPr>
              <a:t>Federico Pozzi, Elisabetta Fersini, Enza Messina,  Bing Liu, 2016.</a:t>
            </a:r>
          </a:p>
          <a:p>
            <a:pPr marL="457200" indent="-457200">
              <a:lnSpc>
                <a:spcPct val="150000"/>
              </a:lnSpc>
              <a:buAutoNum type="arabicPeriod" startAt="3"/>
            </a:pPr>
            <a:r>
              <a:rPr lang="en-US" sz="2000" dirty="0">
                <a:latin typeface="Times New Roman" panose="02020603050405020304" pitchFamily="18" charset="0"/>
                <a:cs typeface="Times New Roman" panose="02020603050405020304" pitchFamily="18" charset="0"/>
              </a:rPr>
              <a:t>“New Opportunities for Sentiment Analysis and Information Processing”, </a:t>
            </a:r>
            <a:r>
              <a:rPr lang="en-US" sz="2000" dirty="0" err="1">
                <a:latin typeface="Times New Roman" panose="02020603050405020304" pitchFamily="18" charset="0"/>
                <a:cs typeface="Times New Roman" panose="02020603050405020304" pitchFamily="18" charset="0"/>
              </a:rPr>
              <a:t>Aakansha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Sharaff</a:t>
            </a:r>
            <a:r>
              <a:rPr lang="en-US" sz="2000" dirty="0">
                <a:latin typeface="Times New Roman" panose="02020603050405020304" pitchFamily="18" charset="0"/>
                <a:cs typeface="Times New Roman" panose="02020603050405020304" pitchFamily="18" charset="0"/>
              </a:rPr>
              <a:t>, G. R. Sinha, Surbhi Bhatia, IGI Global, 2021.</a:t>
            </a:r>
          </a:p>
          <a:p>
            <a:pPr>
              <a:lnSpc>
                <a:spcPct val="150000"/>
              </a:lnSpc>
            </a:pPr>
            <a:r>
              <a:rPr lang="en-US" sz="2000" b="1" dirty="0">
                <a:latin typeface="Times New Roman" panose="02020603050405020304" pitchFamily="18" charset="0"/>
                <a:cs typeface="Times New Roman" panose="02020603050405020304" pitchFamily="18" charset="0"/>
              </a:rPr>
              <a:t>Sites and Web links:</a:t>
            </a:r>
          </a:p>
          <a:p>
            <a:pPr marL="457200" indent="-457200">
              <a:lnSpc>
                <a:spcPct val="150000"/>
              </a:lnSpc>
              <a:buAutoNum type="arabicPeriod"/>
            </a:pPr>
            <a:r>
              <a:rPr lang="en-US" sz="2000" dirty="0">
                <a:latin typeface="Times New Roman" panose="02020603050405020304" pitchFamily="18" charset="0"/>
                <a:cs typeface="Times New Roman" panose="02020603050405020304" pitchFamily="18" charset="0"/>
                <a:hlinkClick r:id="rId2"/>
              </a:rPr>
              <a:t>https://link.springer.com/book/10.1007/978-3-031-02145-9</a:t>
            </a:r>
            <a:endParaRPr lang="en-US" sz="2000" dirty="0">
              <a:latin typeface="Times New Roman" panose="02020603050405020304" pitchFamily="18" charset="0"/>
              <a:cs typeface="Times New Roman" panose="02020603050405020304" pitchFamily="18" charset="0"/>
            </a:endParaRPr>
          </a:p>
          <a:p>
            <a:pPr marL="457200" indent="-457200">
              <a:lnSpc>
                <a:spcPct val="150000"/>
              </a:lnSpc>
              <a:buAutoNum type="arabicPeriod"/>
            </a:pPr>
            <a:r>
              <a:rPr lang="en-US" sz="2000" dirty="0">
                <a:latin typeface="Times New Roman" panose="02020603050405020304" pitchFamily="18" charset="0"/>
                <a:cs typeface="Times New Roman" panose="02020603050405020304" pitchFamily="18" charset="0"/>
                <a:hlinkClick r:id="rId3"/>
              </a:rPr>
              <a:t>https://www.mdpi.com/journal/applsci/special_issues/Sentiment_Social_Media</a:t>
            </a:r>
            <a:endParaRPr lang="en-US" sz="2000" dirty="0">
              <a:latin typeface="Times New Roman" panose="02020603050405020304" pitchFamily="18" charset="0"/>
              <a:cs typeface="Times New Roman" panose="02020603050405020304" pitchFamily="18" charset="0"/>
            </a:endParaRPr>
          </a:p>
          <a:p>
            <a:pPr marL="457200" indent="-457200">
              <a:lnSpc>
                <a:spcPct val="150000"/>
              </a:lnSpc>
              <a:buAutoNum type="arabicPeriod"/>
            </a:pPr>
            <a:r>
              <a:rPr lang="en-US" dirty="0">
                <a:hlinkClick r:id="rId4"/>
              </a:rPr>
              <a:t>https://nlp.stanford.edu/sentiment</a:t>
            </a:r>
            <a:endParaRPr lang="en-US" dirty="0"/>
          </a:p>
          <a:p>
            <a:pPr>
              <a:lnSpc>
                <a:spcPct val="150000"/>
              </a:lnSpc>
            </a:pPr>
            <a:endParaRPr lang="en-US" dirty="0"/>
          </a:p>
          <a:p>
            <a:pPr>
              <a:lnSpc>
                <a:spcPct val="150000"/>
              </a:lnSpc>
            </a:pP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602523" y="1856934"/>
            <a:ext cx="7920111" cy="2883877"/>
          </a:xfrm>
          <a:prstGeom prst="roundRect">
            <a:avLst/>
          </a:prstGeom>
          <a:solidFill>
            <a:schemeClr val="accent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2400" b="1" dirty="0">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r>
              <a:rPr lang="en-US" sz="2400" b="1" dirty="0">
                <a:latin typeface="Poppins" pitchFamily="2" charset="77"/>
                <a:cs typeface="Poppins" pitchFamily="2" charset="77"/>
              </a:rPr>
              <a:t>Team – OMRS</a:t>
            </a: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2"/>
          <a:srcRect/>
          <a:stretch>
            <a:fillRect/>
          </a:stretch>
        </p:blipFill>
        <p:spPr bwMode="auto">
          <a:xfrm>
            <a:off x="5514534" y="2560321"/>
            <a:ext cx="3235570" cy="1083212"/>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p:cNvSpPr/>
          <p:nvPr/>
        </p:nvSpPr>
        <p:spPr>
          <a:xfrm>
            <a:off x="4471372" y="84408"/>
            <a:ext cx="4222054"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AIM OF THE SESSION</a:t>
            </a:r>
          </a:p>
        </p:txBody>
      </p:sp>
      <p:sp>
        <p:nvSpPr>
          <p:cNvPr id="5" name="TextBox 4"/>
          <p:cNvSpPr txBox="1"/>
          <p:nvPr/>
        </p:nvSpPr>
        <p:spPr>
          <a:xfrm>
            <a:off x="1110343" y="689854"/>
            <a:ext cx="10731286" cy="881395"/>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nSpc>
                <a:spcPct val="150000"/>
              </a:lnSpc>
            </a:pPr>
            <a:r>
              <a:rPr lang="en-US" sz="1600" b="0" i="0" dirty="0">
                <a:effectLst/>
                <a:latin typeface="Poppins"/>
                <a:cs typeface="Poppins"/>
              </a:rPr>
              <a:t>To familiarize students with the basic concept of </a:t>
            </a:r>
            <a:r>
              <a:rPr lang="en-IN" dirty="0"/>
              <a:t>Feature Extraction and -Opinion Visualisation -Probabilistic Graphical Models</a:t>
            </a:r>
            <a:endParaRPr lang="en-US" sz="1600" b="0" i="0" dirty="0">
              <a:effectLst/>
              <a:latin typeface="Poppins"/>
              <a:cs typeface="Poppins"/>
            </a:endParaRPr>
          </a:p>
        </p:txBody>
      </p:sp>
      <p:sp>
        <p:nvSpPr>
          <p:cNvPr id="7" name="Rounded Rectangle 17"/>
          <p:cNvSpPr/>
          <p:nvPr/>
        </p:nvSpPr>
        <p:spPr>
          <a:xfrm>
            <a:off x="3179897" y="1489905"/>
            <a:ext cx="4903905"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INSTRUCTIONAL OBJECTIVES</a:t>
            </a:r>
          </a:p>
        </p:txBody>
      </p:sp>
      <p:sp>
        <p:nvSpPr>
          <p:cNvPr id="9" name="TextBox 8"/>
          <p:cNvSpPr txBox="1"/>
          <p:nvPr/>
        </p:nvSpPr>
        <p:spPr>
          <a:xfrm>
            <a:off x="1752600" y="2247855"/>
            <a:ext cx="8791575" cy="1138773"/>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latin typeface="Poppins"/>
                <a:cs typeface="Poppins"/>
              </a:rPr>
              <a:t>This</a:t>
            </a:r>
            <a:r>
              <a:rPr lang="en-US" sz="1600" b="0" i="0" dirty="0">
                <a:effectLst/>
                <a:latin typeface="Poppins"/>
                <a:cs typeface="Poppins"/>
              </a:rPr>
              <a:t> </a:t>
            </a:r>
            <a:r>
              <a:rPr lang="en-US" sz="1600" dirty="0">
                <a:latin typeface="Poppins"/>
                <a:cs typeface="Poppins"/>
              </a:rPr>
              <a:t>Session</a:t>
            </a:r>
            <a:r>
              <a:rPr lang="en-US" sz="1600" b="0" i="0" dirty="0">
                <a:effectLst/>
                <a:latin typeface="Poppins"/>
                <a:cs typeface="Poppins"/>
              </a:rPr>
              <a:t> is designed to:</a:t>
            </a:r>
          </a:p>
          <a:p>
            <a:pPr marL="342900" indent="-342900">
              <a:buFontTx/>
              <a:buAutoNum type="arabicPeriod"/>
            </a:pPr>
            <a:r>
              <a:rPr lang="en-US" sz="1600" b="0" i="0" dirty="0">
                <a:effectLst/>
                <a:latin typeface="Arial" panose="020B0604020202020204" pitchFamily="34" charset="0"/>
              </a:rPr>
              <a:t>Demonstrate </a:t>
            </a:r>
            <a:r>
              <a:rPr lang="en-US" sz="1600" spc="-40" dirty="0">
                <a:latin typeface="Arial" panose="020B0604020202020204" pitchFamily="34" charset="0"/>
                <a:cs typeface="Arial" panose="020B0604020202020204" pitchFamily="34" charset="0"/>
              </a:rPr>
              <a:t>the </a:t>
            </a:r>
            <a:r>
              <a:rPr lang="en-IN" dirty="0"/>
              <a:t>Feature Extraction and -Opinion Visualisation </a:t>
            </a:r>
            <a:endParaRPr lang="en-IN" sz="1600" dirty="0">
              <a:latin typeface="Arial" panose="020B0604020202020204" pitchFamily="34" charset="0"/>
              <a:cs typeface="Arial" panose="020B0604020202020204" pitchFamily="34" charset="0"/>
            </a:endParaRPr>
          </a:p>
          <a:p>
            <a:pPr marL="342900" indent="-342900">
              <a:buAutoNum type="arabicPeriod"/>
            </a:pPr>
            <a:r>
              <a:rPr lang="en-US" sz="1600" b="0" i="0" dirty="0">
                <a:effectLst/>
                <a:latin typeface="Arial" panose="020B0604020202020204" pitchFamily="34" charset="0"/>
              </a:rPr>
              <a:t>Describe the </a:t>
            </a:r>
            <a:r>
              <a:rPr lang="en-IN" sz="1600" dirty="0"/>
              <a:t>Probabilistic Graphical Models</a:t>
            </a:r>
            <a:r>
              <a:rPr lang="en-US" sz="1400" spc="-40" dirty="0">
                <a:latin typeface="Arial" panose="020B0604020202020204" pitchFamily="34" charset="0"/>
                <a:cs typeface="Arial" panose="020B0604020202020204" pitchFamily="34" charset="0"/>
              </a:rPr>
              <a:t> </a:t>
            </a:r>
            <a:endParaRPr lang="en-US" sz="1600" dirty="0">
              <a:latin typeface="Arial" panose="020B0604020202020204"/>
              <a:cs typeface="Arial" panose="020B0604020202020204"/>
            </a:endParaRPr>
          </a:p>
        </p:txBody>
      </p:sp>
      <p:pic>
        <p:nvPicPr>
          <p:cNvPr id="11" name="Graphic 10" descr="Bullseye outline"/>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25326"/>
            <a:ext cx="914400" cy="914400"/>
          </a:xfrm>
          <a:prstGeom prst="rect">
            <a:avLst/>
          </a:prstGeom>
        </p:spPr>
      </p:pic>
      <p:pic>
        <p:nvPicPr>
          <p:cNvPr id="27" name="Graphic 26" descr="Presentation with checklist outline"/>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2438605"/>
            <a:ext cx="914400" cy="914400"/>
          </a:xfrm>
          <a:prstGeom prst="rect">
            <a:avLst/>
          </a:prstGeom>
        </p:spPr>
      </p:pic>
      <p:sp>
        <p:nvSpPr>
          <p:cNvPr id="29" name="Rounded Rectangle 17"/>
          <p:cNvSpPr/>
          <p:nvPr/>
        </p:nvSpPr>
        <p:spPr>
          <a:xfrm>
            <a:off x="4007697" y="3989418"/>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LEARNING OUTCOMES</a:t>
            </a:r>
          </a:p>
        </p:txBody>
      </p:sp>
      <p:pic>
        <p:nvPicPr>
          <p:cNvPr id="31" name="Graphic 30" descr="Idea outline"/>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4400" y="4765771"/>
            <a:ext cx="914400" cy="914400"/>
          </a:xfrm>
          <a:prstGeom prst="rect">
            <a:avLst/>
          </a:prstGeom>
        </p:spPr>
      </p:pic>
      <p:sp>
        <p:nvSpPr>
          <p:cNvPr id="37" name="TextBox 36"/>
          <p:cNvSpPr txBox="1"/>
          <p:nvPr/>
        </p:nvSpPr>
        <p:spPr>
          <a:xfrm>
            <a:off x="1752600" y="4561251"/>
            <a:ext cx="8791575" cy="1354217"/>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b="0" i="0" dirty="0">
                <a:effectLst/>
                <a:latin typeface="Arial" panose="020B0604020202020204"/>
                <a:cs typeface="Arial" panose="020B0604020202020204"/>
              </a:rPr>
              <a:t>At the end of this </a:t>
            </a:r>
            <a:r>
              <a:rPr lang="en-US" sz="1600" dirty="0">
                <a:latin typeface="Arial" panose="020B0604020202020204"/>
                <a:cs typeface="Arial" panose="020B0604020202020204"/>
              </a:rPr>
              <a:t>session</a:t>
            </a:r>
            <a:r>
              <a:rPr lang="en-US" sz="1600" b="0" i="0" dirty="0">
                <a:effectLst/>
                <a:latin typeface="Arial" panose="020B0604020202020204"/>
                <a:cs typeface="Arial" panose="020B0604020202020204"/>
              </a:rPr>
              <a:t>, you should be able to:</a:t>
            </a:r>
          </a:p>
          <a:p>
            <a:pPr marL="342900" indent="-342900">
              <a:buAutoNum type="arabicPeriod"/>
            </a:pPr>
            <a:r>
              <a:rPr lang="en-US" sz="1600" b="0" i="0" dirty="0">
                <a:effectLst/>
                <a:latin typeface="Arial" panose="020B0604020202020204" pitchFamily="34" charset="0"/>
              </a:rPr>
              <a:t>Define </a:t>
            </a:r>
            <a:r>
              <a:rPr lang="en-US" sz="1400" spc="-40" dirty="0">
                <a:latin typeface="Arial" panose="020B0604020202020204" pitchFamily="34" charset="0"/>
                <a:cs typeface="Arial" panose="020B0604020202020204" pitchFamily="34" charset="0"/>
              </a:rPr>
              <a:t>the </a:t>
            </a:r>
            <a:r>
              <a:rPr lang="en-IN" sz="1600" dirty="0"/>
              <a:t>Feature Extraction and -Opinion Visualisation </a:t>
            </a:r>
          </a:p>
          <a:p>
            <a:pPr marL="342900" indent="-342900">
              <a:buAutoNum type="arabicPeriod"/>
            </a:pPr>
            <a:r>
              <a:rPr lang="en-US" sz="1600" b="0" i="0" dirty="0">
                <a:effectLst/>
                <a:latin typeface="Arial" panose="020B0604020202020204" pitchFamily="34" charset="0"/>
              </a:rPr>
              <a:t>Describe </a:t>
            </a:r>
            <a:r>
              <a:rPr lang="en-US" sz="1600" spc="-40" dirty="0">
                <a:latin typeface="Arial" panose="020B0604020202020204" pitchFamily="34" charset="0"/>
                <a:cs typeface="Arial" panose="020B0604020202020204" pitchFamily="34" charset="0"/>
              </a:rPr>
              <a:t>the </a:t>
            </a:r>
            <a:r>
              <a:rPr lang="en-IN" sz="1600" dirty="0"/>
              <a:t>Probabilistic Graphical Models</a:t>
            </a:r>
            <a:r>
              <a:rPr lang="en-US" sz="1400" spc="-40" dirty="0">
                <a:latin typeface="Arial" panose="020B0604020202020204" pitchFamily="34" charset="0"/>
                <a:cs typeface="Arial" panose="020B0604020202020204" pitchFamily="34" charset="0"/>
              </a:rPr>
              <a:t> </a:t>
            </a:r>
            <a:endParaRPr lang="en-US" sz="1600" b="0" i="0" dirty="0">
              <a:effectLst/>
              <a:latin typeface="Arial" panose="020B0604020202020204" pitchFamily="34" charset="0"/>
              <a:cs typeface="Arial" panose="020B0604020202020204" pitchFamily="34" charset="0"/>
            </a:endParaRPr>
          </a:p>
          <a:p>
            <a:pPr marL="342900" indent="-342900">
              <a:buAutoNum type="arabicPeriod"/>
            </a:pPr>
            <a:endParaRPr lang="en-US" sz="1600" dirty="0">
              <a:latin typeface="Poppins" panose="00000500000000000000" pitchFamily="2" charset="0"/>
              <a:cs typeface="Poppins" panose="00000500000000000000" pitchFamily="2"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29" grpId="0" animBg="1"/>
      <p:bldP spid="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3BCD05-0619-9DF3-5F37-1E33CBE560E9}"/>
              </a:ext>
            </a:extLst>
          </p:cNvPr>
          <p:cNvSpPr>
            <a:spLocks noGrp="1"/>
          </p:cNvSpPr>
          <p:nvPr>
            <p:ph idx="1"/>
          </p:nvPr>
        </p:nvSpPr>
        <p:spPr>
          <a:xfrm>
            <a:off x="1294361" y="616141"/>
            <a:ext cx="10340912" cy="4916912"/>
          </a:xfrm>
        </p:spPr>
        <p:txBody>
          <a:bodyPr>
            <a:normAutofit fontScale="92500" lnSpcReduction="10000"/>
          </a:bodyPr>
          <a:lstStyle/>
          <a:p>
            <a:pPr marL="0" indent="0">
              <a:buNone/>
            </a:pPr>
            <a:r>
              <a:rPr lang="en-US" dirty="0"/>
              <a:t>Feature extraction and opinion visualization using probabilistic graphical models is an advanced topic in natural language processing (NLP) and data science.</a:t>
            </a:r>
          </a:p>
          <a:p>
            <a:pPr marL="0" indent="0">
              <a:buNone/>
            </a:pPr>
            <a:r>
              <a:rPr lang="en-US" b="1" dirty="0"/>
              <a:t>1. Feature Extraction</a:t>
            </a:r>
          </a:p>
          <a:p>
            <a:pPr marL="0" indent="0">
              <a:buNone/>
            </a:pPr>
            <a:r>
              <a:rPr lang="en-US" dirty="0"/>
              <a:t>Feature extraction involves transforming raw data into numerical features that can be processed while preserving the information in the original data set. In the context of opinion analysis (often called sentiment analysis), this typically involves text data.</a:t>
            </a:r>
          </a:p>
          <a:p>
            <a:r>
              <a:rPr lang="en-US" b="1" dirty="0"/>
              <a:t>Steps for Feature Extraction:</a:t>
            </a:r>
          </a:p>
          <a:p>
            <a:pPr>
              <a:buFont typeface="+mj-lt"/>
              <a:buAutoNum type="arabicPeriod"/>
            </a:pPr>
            <a:r>
              <a:rPr lang="en-US" b="1" dirty="0"/>
              <a:t>Text Preprocessing</a:t>
            </a:r>
            <a:r>
              <a:rPr lang="en-US" dirty="0"/>
              <a:t>:</a:t>
            </a:r>
          </a:p>
          <a:p>
            <a:pPr marL="742950" lvl="1" indent="-285750">
              <a:buFont typeface="+mj-lt"/>
              <a:buAutoNum type="arabicPeriod"/>
            </a:pPr>
            <a:r>
              <a:rPr lang="en-US" b="1" dirty="0"/>
              <a:t>Tokenization</a:t>
            </a:r>
            <a:r>
              <a:rPr lang="en-US" dirty="0"/>
              <a:t>: Splitting the text into words or phrases.</a:t>
            </a:r>
          </a:p>
          <a:p>
            <a:pPr marL="742950" lvl="1" indent="-285750">
              <a:buFont typeface="+mj-lt"/>
              <a:buAutoNum type="arabicPeriod"/>
            </a:pPr>
            <a:r>
              <a:rPr lang="en-US" b="1" dirty="0"/>
              <a:t>Lowercasing</a:t>
            </a:r>
            <a:r>
              <a:rPr lang="en-US" dirty="0"/>
              <a:t>: Converting all characters to lower case to ensure uniformity.</a:t>
            </a:r>
          </a:p>
          <a:p>
            <a:pPr marL="742950" lvl="1" indent="-285750">
              <a:buFont typeface="+mj-lt"/>
              <a:buAutoNum type="arabicPeriod"/>
            </a:pPr>
            <a:r>
              <a:rPr lang="en-US" b="1" dirty="0"/>
              <a:t>Stop Words Removal</a:t>
            </a:r>
            <a:r>
              <a:rPr lang="en-US" dirty="0"/>
              <a:t>: Removing common words that do not contribute to the sentiment (e.g., "is", "and", "the").</a:t>
            </a:r>
          </a:p>
          <a:p>
            <a:pPr marL="742950" lvl="1" indent="-285750">
              <a:buFont typeface="+mj-lt"/>
              <a:buAutoNum type="arabicPeriod"/>
            </a:pPr>
            <a:r>
              <a:rPr lang="en-US" b="1" dirty="0"/>
              <a:t>Stemming/Lemmatization</a:t>
            </a:r>
            <a:r>
              <a:rPr lang="en-US" dirty="0"/>
              <a:t>: Reducing words to their root forms.</a:t>
            </a:r>
          </a:p>
          <a:p>
            <a:endParaRPr lang="en-IN" dirty="0"/>
          </a:p>
        </p:txBody>
      </p:sp>
      <p:sp>
        <p:nvSpPr>
          <p:cNvPr id="4" name="Slide Number Placeholder 3">
            <a:extLst>
              <a:ext uri="{FF2B5EF4-FFF2-40B4-BE49-F238E27FC236}">
                <a16:creationId xmlns:a16="http://schemas.microsoft.com/office/drawing/2014/main" id="{6D1818FD-2D0B-3742-FBE6-32D22F2E6042}"/>
              </a:ext>
            </a:extLst>
          </p:cNvPr>
          <p:cNvSpPr>
            <a:spLocks noGrp="1"/>
          </p:cNvSpPr>
          <p:nvPr>
            <p:ph type="sldNum" sz="quarter" idx="12"/>
          </p:nvPr>
        </p:nvSpPr>
        <p:spPr/>
        <p:txBody>
          <a:bodyPr/>
          <a:lstStyle/>
          <a:p>
            <a:fld id="{CBABCCC1-BF11-4F37-963E-1BCD5B23FD72}" type="slidenum">
              <a:rPr lang="en-IN" smtClean="0"/>
              <a:t>3</a:t>
            </a:fld>
            <a:endParaRPr lang="en-IN"/>
          </a:p>
        </p:txBody>
      </p:sp>
    </p:spTree>
    <p:extLst>
      <p:ext uri="{BB962C8B-B14F-4D97-AF65-F5344CB8AC3E}">
        <p14:creationId xmlns:p14="http://schemas.microsoft.com/office/powerpoint/2010/main" val="1783444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1DA7E2-83F8-CB14-7F90-D6AFAD2BCB28}"/>
              </a:ext>
            </a:extLst>
          </p:cNvPr>
          <p:cNvSpPr>
            <a:spLocks noGrp="1"/>
          </p:cNvSpPr>
          <p:nvPr>
            <p:ph idx="1"/>
          </p:nvPr>
        </p:nvSpPr>
        <p:spPr>
          <a:xfrm>
            <a:off x="1294361" y="709447"/>
            <a:ext cx="10742129" cy="4786284"/>
          </a:xfrm>
        </p:spPr>
        <p:txBody>
          <a:bodyPr/>
          <a:lstStyle/>
          <a:p>
            <a:pPr marL="0" indent="0">
              <a:buNone/>
            </a:pPr>
            <a:r>
              <a:rPr lang="en-US" b="1" dirty="0"/>
              <a:t>Feature Representation</a:t>
            </a:r>
            <a:r>
              <a:rPr lang="en-US" dirty="0"/>
              <a:t>:</a:t>
            </a:r>
          </a:p>
          <a:p>
            <a:pPr>
              <a:buFont typeface="Arial" panose="020B0604020202020204" pitchFamily="34" charset="0"/>
              <a:buChar char="•"/>
            </a:pPr>
            <a:r>
              <a:rPr lang="en-US" b="1" dirty="0"/>
              <a:t>Bag of Words (</a:t>
            </a:r>
            <a:r>
              <a:rPr lang="en-US" b="1" dirty="0" err="1"/>
              <a:t>BoW</a:t>
            </a:r>
            <a:r>
              <a:rPr lang="en-US" b="1" dirty="0"/>
              <a:t>)</a:t>
            </a:r>
            <a:r>
              <a:rPr lang="en-US" dirty="0"/>
              <a:t>: Represents text by the frequency of words.</a:t>
            </a:r>
          </a:p>
          <a:p>
            <a:pPr>
              <a:buFont typeface="Arial" panose="020B0604020202020204" pitchFamily="34" charset="0"/>
              <a:buChar char="•"/>
            </a:pPr>
            <a:r>
              <a:rPr lang="en-US" b="1" dirty="0"/>
              <a:t>TF-IDF (Term Frequency-Inverse Document Frequency)</a:t>
            </a:r>
            <a:r>
              <a:rPr lang="en-US" dirty="0"/>
              <a:t>: Weighs words by their importance.</a:t>
            </a:r>
          </a:p>
          <a:p>
            <a:pPr>
              <a:buFont typeface="Arial" panose="020B0604020202020204" pitchFamily="34" charset="0"/>
              <a:buChar char="•"/>
            </a:pPr>
            <a:r>
              <a:rPr lang="en-US" b="1" dirty="0"/>
              <a:t>Word Embeddings</a:t>
            </a:r>
            <a:r>
              <a:rPr lang="en-US" dirty="0"/>
              <a:t>: Using pre-trained models like Word2Vec, </a:t>
            </a:r>
            <a:r>
              <a:rPr lang="en-US" dirty="0" err="1"/>
              <a:t>GloVe</a:t>
            </a:r>
            <a:r>
              <a:rPr lang="en-US" dirty="0"/>
              <a:t>, or </a:t>
            </a:r>
            <a:r>
              <a:rPr lang="en-US" dirty="0" err="1"/>
              <a:t>FastText</a:t>
            </a:r>
            <a:r>
              <a:rPr lang="en-US" dirty="0"/>
              <a:t> to convert words into vectors.</a:t>
            </a:r>
          </a:p>
          <a:p>
            <a:pPr>
              <a:buFont typeface="Arial" panose="020B0604020202020204" pitchFamily="34" charset="0"/>
              <a:buChar char="•"/>
            </a:pPr>
            <a:r>
              <a:rPr lang="en-US" b="1" dirty="0"/>
              <a:t>Sentence Embeddings</a:t>
            </a:r>
            <a:r>
              <a:rPr lang="en-US" dirty="0"/>
              <a:t>: Using models like BERT or Sentence-BERT to get a vector representation of entire sentences or paragraphs.</a:t>
            </a:r>
          </a:p>
          <a:p>
            <a:endParaRPr lang="en-IN" dirty="0"/>
          </a:p>
        </p:txBody>
      </p:sp>
      <p:sp>
        <p:nvSpPr>
          <p:cNvPr id="4" name="Slide Number Placeholder 3">
            <a:extLst>
              <a:ext uri="{FF2B5EF4-FFF2-40B4-BE49-F238E27FC236}">
                <a16:creationId xmlns:a16="http://schemas.microsoft.com/office/drawing/2014/main" id="{BD89ACEE-3EEC-4C4B-2A60-FA5ABEEFF20D}"/>
              </a:ext>
            </a:extLst>
          </p:cNvPr>
          <p:cNvSpPr>
            <a:spLocks noGrp="1"/>
          </p:cNvSpPr>
          <p:nvPr>
            <p:ph type="sldNum" sz="quarter" idx="12"/>
          </p:nvPr>
        </p:nvSpPr>
        <p:spPr/>
        <p:txBody>
          <a:bodyPr/>
          <a:lstStyle/>
          <a:p>
            <a:fld id="{CBABCCC1-BF11-4F37-963E-1BCD5B23FD72}" type="slidenum">
              <a:rPr lang="en-IN" smtClean="0"/>
              <a:t>4</a:t>
            </a:fld>
            <a:endParaRPr lang="en-IN"/>
          </a:p>
        </p:txBody>
      </p:sp>
    </p:spTree>
    <p:extLst>
      <p:ext uri="{BB962C8B-B14F-4D97-AF65-F5344CB8AC3E}">
        <p14:creationId xmlns:p14="http://schemas.microsoft.com/office/powerpoint/2010/main" val="3289225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86DB6B-DC8B-BC18-C02F-CF148B63EB1B}"/>
              </a:ext>
            </a:extLst>
          </p:cNvPr>
          <p:cNvSpPr>
            <a:spLocks noGrp="1"/>
          </p:cNvSpPr>
          <p:nvPr>
            <p:ph idx="1"/>
          </p:nvPr>
        </p:nvSpPr>
        <p:spPr>
          <a:xfrm>
            <a:off x="1535555" y="709447"/>
            <a:ext cx="9603275" cy="3450613"/>
          </a:xfrm>
        </p:spPr>
        <p:txBody>
          <a:bodyPr/>
          <a:lstStyle/>
          <a:p>
            <a:pPr marL="0" indent="0">
              <a:buNone/>
            </a:pPr>
            <a:r>
              <a:rPr lang="en-US" b="1" dirty="0"/>
              <a:t>Advanced Features</a:t>
            </a:r>
            <a:r>
              <a:rPr lang="en-US" dirty="0"/>
              <a:t>:</a:t>
            </a:r>
          </a:p>
          <a:p>
            <a:pPr>
              <a:buFont typeface="Arial" panose="020B0604020202020204" pitchFamily="34" charset="0"/>
              <a:buChar char="•"/>
            </a:pPr>
            <a:r>
              <a:rPr lang="en-US" b="1" dirty="0"/>
              <a:t>N-grams</a:t>
            </a:r>
            <a:r>
              <a:rPr lang="en-US" dirty="0"/>
              <a:t>: Capturing sequences of 'n' words together.</a:t>
            </a:r>
          </a:p>
          <a:p>
            <a:pPr>
              <a:buFont typeface="Arial" panose="020B0604020202020204" pitchFamily="34" charset="0"/>
              <a:buChar char="•"/>
            </a:pPr>
            <a:r>
              <a:rPr lang="en-US" b="1" dirty="0"/>
              <a:t>Part-of-Speech (POS) Tags</a:t>
            </a:r>
            <a:r>
              <a:rPr lang="en-US" dirty="0"/>
              <a:t>: Using syntactic categories of words.</a:t>
            </a:r>
          </a:p>
          <a:p>
            <a:pPr>
              <a:buFont typeface="Arial" panose="020B0604020202020204" pitchFamily="34" charset="0"/>
              <a:buChar char="•"/>
            </a:pPr>
            <a:r>
              <a:rPr lang="en-US" b="1" dirty="0"/>
              <a:t>Named Entity Recognition (NER)</a:t>
            </a:r>
            <a:r>
              <a:rPr lang="en-US" dirty="0"/>
              <a:t>: Identifying entities like names, places, organizations.</a:t>
            </a:r>
          </a:p>
          <a:p>
            <a:pPr>
              <a:buFont typeface="Arial" panose="020B0604020202020204" pitchFamily="34" charset="0"/>
              <a:buChar char="•"/>
            </a:pPr>
            <a:r>
              <a:rPr lang="en-US" b="1" dirty="0"/>
              <a:t>Sentiment Scores</a:t>
            </a:r>
            <a:r>
              <a:rPr lang="en-US" dirty="0"/>
              <a:t>: Using lexicons like VADER or </a:t>
            </a:r>
            <a:r>
              <a:rPr lang="en-US" dirty="0" err="1"/>
              <a:t>SentiWordNet</a:t>
            </a:r>
            <a:r>
              <a:rPr lang="en-US" dirty="0"/>
              <a:t> to assign sentiment scores to words.</a:t>
            </a:r>
          </a:p>
          <a:p>
            <a:endParaRPr lang="en-IN" dirty="0"/>
          </a:p>
        </p:txBody>
      </p:sp>
      <p:sp>
        <p:nvSpPr>
          <p:cNvPr id="4" name="Slide Number Placeholder 3">
            <a:extLst>
              <a:ext uri="{FF2B5EF4-FFF2-40B4-BE49-F238E27FC236}">
                <a16:creationId xmlns:a16="http://schemas.microsoft.com/office/drawing/2014/main" id="{48F8C9A8-CF95-07F7-5A16-2AE87F1C102E}"/>
              </a:ext>
            </a:extLst>
          </p:cNvPr>
          <p:cNvSpPr>
            <a:spLocks noGrp="1"/>
          </p:cNvSpPr>
          <p:nvPr>
            <p:ph type="sldNum" sz="quarter" idx="12"/>
          </p:nvPr>
        </p:nvSpPr>
        <p:spPr/>
        <p:txBody>
          <a:bodyPr/>
          <a:lstStyle/>
          <a:p>
            <a:fld id="{CBABCCC1-BF11-4F37-963E-1BCD5B23FD72}" type="slidenum">
              <a:rPr lang="en-IN" smtClean="0"/>
              <a:t>5</a:t>
            </a:fld>
            <a:endParaRPr lang="en-IN"/>
          </a:p>
        </p:txBody>
      </p:sp>
    </p:spTree>
    <p:extLst>
      <p:ext uri="{BB962C8B-B14F-4D97-AF65-F5344CB8AC3E}">
        <p14:creationId xmlns:p14="http://schemas.microsoft.com/office/powerpoint/2010/main" val="2107449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EE95D9-6226-CB06-A5DC-ADB55B16C458}"/>
              </a:ext>
            </a:extLst>
          </p:cNvPr>
          <p:cNvSpPr>
            <a:spLocks noGrp="1"/>
          </p:cNvSpPr>
          <p:nvPr>
            <p:ph idx="1"/>
          </p:nvPr>
        </p:nvSpPr>
        <p:spPr>
          <a:xfrm>
            <a:off x="1367604" y="690785"/>
            <a:ext cx="10006412" cy="4711639"/>
          </a:xfrm>
        </p:spPr>
        <p:txBody>
          <a:bodyPr/>
          <a:lstStyle/>
          <a:p>
            <a:pPr marL="0" indent="0">
              <a:buNone/>
            </a:pPr>
            <a:r>
              <a:rPr lang="en-US" b="1" dirty="0"/>
              <a:t>2. Opinion Visualization</a:t>
            </a:r>
          </a:p>
          <a:p>
            <a:pPr marL="0" indent="0">
              <a:buNone/>
            </a:pPr>
            <a:r>
              <a:rPr lang="en-US" dirty="0"/>
              <a:t>Once features are extracted, the next step is to visualize opinions. Visualization helps in understanding the sentiment distribution, key topics, and trends.</a:t>
            </a:r>
          </a:p>
          <a:p>
            <a:pPr marL="0" indent="0">
              <a:buNone/>
            </a:pPr>
            <a:r>
              <a:rPr lang="en-US" b="1" dirty="0"/>
              <a:t>Visualization Techniques:</a:t>
            </a:r>
          </a:p>
          <a:p>
            <a:pPr>
              <a:buFont typeface="+mj-lt"/>
              <a:buAutoNum type="arabicPeriod"/>
            </a:pPr>
            <a:r>
              <a:rPr lang="en-US" b="1" dirty="0"/>
              <a:t>Word Clouds</a:t>
            </a:r>
            <a:r>
              <a:rPr lang="en-US" dirty="0"/>
              <a:t>:</a:t>
            </a:r>
          </a:p>
          <a:p>
            <a:pPr marL="742950" lvl="1" indent="-285750">
              <a:buFont typeface="+mj-lt"/>
              <a:buAutoNum type="arabicPeriod"/>
            </a:pPr>
            <a:r>
              <a:rPr lang="en-US" dirty="0"/>
              <a:t>Visual representation of word frequency where more frequent words appear larger.</a:t>
            </a:r>
          </a:p>
          <a:p>
            <a:pPr>
              <a:buFont typeface="+mj-lt"/>
              <a:buAutoNum type="arabicPeriod"/>
            </a:pPr>
            <a:r>
              <a:rPr lang="en-US" b="1" dirty="0"/>
              <a:t>Bar Charts and Histograms</a:t>
            </a:r>
            <a:r>
              <a:rPr lang="en-US" dirty="0"/>
              <a:t>:</a:t>
            </a:r>
          </a:p>
          <a:p>
            <a:pPr marL="742950" lvl="1" indent="-285750">
              <a:buFont typeface="+mj-lt"/>
              <a:buAutoNum type="arabicPeriod"/>
            </a:pPr>
            <a:r>
              <a:rPr lang="en-US" dirty="0"/>
              <a:t>Display frequency of sentiments, keywords, or topics.</a:t>
            </a:r>
          </a:p>
          <a:p>
            <a:pPr>
              <a:buFont typeface="+mj-lt"/>
              <a:buAutoNum type="arabicPeriod"/>
            </a:pPr>
            <a:r>
              <a:rPr lang="en-US" b="1" dirty="0"/>
              <a:t>Pie Charts</a:t>
            </a:r>
            <a:r>
              <a:rPr lang="en-US" dirty="0"/>
              <a:t>:</a:t>
            </a:r>
          </a:p>
          <a:p>
            <a:pPr marL="742950" lvl="1" indent="-285750">
              <a:buFont typeface="+mj-lt"/>
              <a:buAutoNum type="arabicPeriod"/>
            </a:pPr>
            <a:r>
              <a:rPr lang="en-US" dirty="0"/>
              <a:t>Show the proportion of different sentiments (positive, negative, neutral).</a:t>
            </a:r>
          </a:p>
          <a:p>
            <a:endParaRPr lang="en-IN" dirty="0"/>
          </a:p>
        </p:txBody>
      </p:sp>
      <p:sp>
        <p:nvSpPr>
          <p:cNvPr id="4" name="Slide Number Placeholder 3">
            <a:extLst>
              <a:ext uri="{FF2B5EF4-FFF2-40B4-BE49-F238E27FC236}">
                <a16:creationId xmlns:a16="http://schemas.microsoft.com/office/drawing/2014/main" id="{D67EA6B7-8A0C-5F00-F855-C6A51A296B65}"/>
              </a:ext>
            </a:extLst>
          </p:cNvPr>
          <p:cNvSpPr>
            <a:spLocks noGrp="1"/>
          </p:cNvSpPr>
          <p:nvPr>
            <p:ph type="sldNum" sz="quarter" idx="12"/>
          </p:nvPr>
        </p:nvSpPr>
        <p:spPr/>
        <p:txBody>
          <a:bodyPr/>
          <a:lstStyle/>
          <a:p>
            <a:fld id="{CBABCCC1-BF11-4F37-963E-1BCD5B23FD72}" type="slidenum">
              <a:rPr lang="en-IN" smtClean="0"/>
              <a:t>6</a:t>
            </a:fld>
            <a:endParaRPr lang="en-IN"/>
          </a:p>
        </p:txBody>
      </p:sp>
    </p:spTree>
    <p:extLst>
      <p:ext uri="{BB962C8B-B14F-4D97-AF65-F5344CB8AC3E}">
        <p14:creationId xmlns:p14="http://schemas.microsoft.com/office/powerpoint/2010/main" val="1080711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4A1F71B-846B-FDF7-DDC7-F80F4FE99245}"/>
              </a:ext>
            </a:extLst>
          </p:cNvPr>
          <p:cNvSpPr>
            <a:spLocks noGrp="1"/>
          </p:cNvSpPr>
          <p:nvPr>
            <p:ph type="sldNum" sz="quarter" idx="12"/>
          </p:nvPr>
        </p:nvSpPr>
        <p:spPr/>
        <p:txBody>
          <a:bodyPr/>
          <a:lstStyle/>
          <a:p>
            <a:fld id="{CBABCCC1-BF11-4F37-963E-1BCD5B23FD72}" type="slidenum">
              <a:rPr lang="en-IN" smtClean="0"/>
              <a:t>7</a:t>
            </a:fld>
            <a:endParaRPr lang="en-IN"/>
          </a:p>
        </p:txBody>
      </p:sp>
      <p:sp>
        <p:nvSpPr>
          <p:cNvPr id="7" name="Content Placeholder 6">
            <a:extLst>
              <a:ext uri="{FF2B5EF4-FFF2-40B4-BE49-F238E27FC236}">
                <a16:creationId xmlns:a16="http://schemas.microsoft.com/office/drawing/2014/main" id="{A3E3E91B-0380-0BE9-EF5C-4045753AE06B}"/>
              </a:ext>
            </a:extLst>
          </p:cNvPr>
          <p:cNvSpPr>
            <a:spLocks noGrp="1"/>
          </p:cNvSpPr>
          <p:nvPr>
            <p:ph idx="1"/>
          </p:nvPr>
        </p:nvSpPr>
        <p:spPr>
          <a:xfrm>
            <a:off x="1022371" y="1073340"/>
            <a:ext cx="9603275" cy="4189125"/>
          </a:xfrm>
        </p:spPr>
        <p:txBody>
          <a:bodyPr>
            <a:normAutofit/>
          </a:bodyPr>
          <a:lstStyle/>
          <a:p>
            <a:r>
              <a:rPr lang="en-IN" dirty="0"/>
              <a:t>Scatter Plots:</a:t>
            </a:r>
          </a:p>
          <a:p>
            <a:pPr marL="0" indent="0">
              <a:buNone/>
            </a:pPr>
            <a:r>
              <a:rPr lang="en-IN" dirty="0"/>
              <a:t>Visualize word or sentence embeddings in a reduced dimensional space (e.g., using PCA or t-SNE).</a:t>
            </a:r>
          </a:p>
          <a:p>
            <a:r>
              <a:rPr lang="en-IN" dirty="0"/>
              <a:t>Topic </a:t>
            </a:r>
            <a:r>
              <a:rPr lang="en-IN" dirty="0" err="1"/>
              <a:t>Modeling</a:t>
            </a:r>
            <a:r>
              <a:rPr lang="en-IN" dirty="0"/>
              <a:t> Visualizations:</a:t>
            </a:r>
          </a:p>
          <a:p>
            <a:pPr marL="0" indent="0">
              <a:buNone/>
            </a:pPr>
            <a:r>
              <a:rPr lang="en-IN" dirty="0"/>
              <a:t>Using LDA (Latent Dirichlet Allocation) to find topics and visualizing them using </a:t>
            </a:r>
            <a:r>
              <a:rPr lang="en-IN" dirty="0" err="1"/>
              <a:t>pyLDAvis</a:t>
            </a:r>
            <a:r>
              <a:rPr lang="en-IN" dirty="0"/>
              <a:t>.</a:t>
            </a:r>
          </a:p>
          <a:p>
            <a:r>
              <a:rPr lang="en-IN" dirty="0"/>
              <a:t>Sentiment Over Time:</a:t>
            </a:r>
          </a:p>
          <a:p>
            <a:pPr marL="0" indent="0">
              <a:buNone/>
            </a:pPr>
            <a:r>
              <a:rPr lang="en-IN" dirty="0"/>
              <a:t>Line graphs showing sentiment trends over time.</a:t>
            </a:r>
          </a:p>
        </p:txBody>
      </p:sp>
    </p:spTree>
    <p:extLst>
      <p:ext uri="{BB962C8B-B14F-4D97-AF65-F5344CB8AC3E}">
        <p14:creationId xmlns:p14="http://schemas.microsoft.com/office/powerpoint/2010/main" val="1498137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55CC11-BBB4-EDDA-C61B-AA549AA8BE7D}"/>
              </a:ext>
            </a:extLst>
          </p:cNvPr>
          <p:cNvSpPr>
            <a:spLocks noGrp="1"/>
          </p:cNvSpPr>
          <p:nvPr>
            <p:ph idx="1"/>
          </p:nvPr>
        </p:nvSpPr>
        <p:spPr>
          <a:xfrm>
            <a:off x="1324948" y="644132"/>
            <a:ext cx="10366310" cy="5019550"/>
          </a:xfrm>
        </p:spPr>
        <p:txBody>
          <a:bodyPr/>
          <a:lstStyle/>
          <a:p>
            <a:pPr marL="0" indent="0">
              <a:buNone/>
            </a:pPr>
            <a:r>
              <a:rPr lang="en-IN" b="1" dirty="0"/>
              <a:t>3. Probabilistic Graphical Models</a:t>
            </a:r>
          </a:p>
          <a:p>
            <a:r>
              <a:rPr lang="en-IN" dirty="0"/>
              <a:t>Probabilistic graphical models (PGMs) provide a framework for </a:t>
            </a:r>
            <a:r>
              <a:rPr lang="en-IN" dirty="0" err="1"/>
              <a:t>modeling</a:t>
            </a:r>
            <a:r>
              <a:rPr lang="en-IN" dirty="0"/>
              <a:t> complex distributions. They are used to represent the conditional dependencies between variables.</a:t>
            </a:r>
          </a:p>
          <a:p>
            <a:r>
              <a:rPr lang="en-IN" b="1" dirty="0"/>
              <a:t>Types of PGMs:</a:t>
            </a:r>
          </a:p>
          <a:p>
            <a:pPr>
              <a:buFont typeface="+mj-lt"/>
              <a:buAutoNum type="arabicPeriod"/>
            </a:pPr>
            <a:r>
              <a:rPr lang="en-IN" b="1" dirty="0"/>
              <a:t>Bayesian Networks</a:t>
            </a:r>
            <a:r>
              <a:rPr lang="en-IN" dirty="0"/>
              <a:t>:</a:t>
            </a:r>
          </a:p>
          <a:p>
            <a:pPr marL="742950" lvl="1" indent="-285750">
              <a:buFont typeface="+mj-lt"/>
              <a:buAutoNum type="arabicPeriod"/>
            </a:pPr>
            <a:r>
              <a:rPr lang="en-IN" dirty="0"/>
              <a:t>Directed acyclic graphs where nodes represent variables and edges represent conditional dependencies.</a:t>
            </a:r>
          </a:p>
          <a:p>
            <a:pPr>
              <a:buFont typeface="+mj-lt"/>
              <a:buAutoNum type="arabicPeriod"/>
            </a:pPr>
            <a:r>
              <a:rPr lang="en-IN" b="1" dirty="0"/>
              <a:t>Markov Random Fields</a:t>
            </a:r>
            <a:r>
              <a:rPr lang="en-IN" dirty="0"/>
              <a:t>:</a:t>
            </a:r>
          </a:p>
          <a:p>
            <a:pPr marL="742950" lvl="1" indent="-285750">
              <a:buFont typeface="+mj-lt"/>
              <a:buAutoNum type="arabicPeriod"/>
            </a:pPr>
            <a:r>
              <a:rPr lang="en-IN" dirty="0"/>
              <a:t>Undirected graphs where edges represent the direct probabilistic interactions between variables.</a:t>
            </a:r>
          </a:p>
          <a:p>
            <a:endParaRPr lang="en-IN" dirty="0"/>
          </a:p>
        </p:txBody>
      </p:sp>
      <p:sp>
        <p:nvSpPr>
          <p:cNvPr id="4" name="Slide Number Placeholder 3">
            <a:extLst>
              <a:ext uri="{FF2B5EF4-FFF2-40B4-BE49-F238E27FC236}">
                <a16:creationId xmlns:a16="http://schemas.microsoft.com/office/drawing/2014/main" id="{07C9E1F7-5F28-F9C3-96AB-8E97C5251038}"/>
              </a:ext>
            </a:extLst>
          </p:cNvPr>
          <p:cNvSpPr>
            <a:spLocks noGrp="1"/>
          </p:cNvSpPr>
          <p:nvPr>
            <p:ph type="sldNum" sz="quarter" idx="12"/>
          </p:nvPr>
        </p:nvSpPr>
        <p:spPr/>
        <p:txBody>
          <a:bodyPr/>
          <a:lstStyle/>
          <a:p>
            <a:fld id="{CBABCCC1-BF11-4F37-963E-1BCD5B23FD72}" type="slidenum">
              <a:rPr lang="en-IN" smtClean="0"/>
              <a:t>8</a:t>
            </a:fld>
            <a:endParaRPr lang="en-IN"/>
          </a:p>
        </p:txBody>
      </p:sp>
    </p:spTree>
    <p:extLst>
      <p:ext uri="{BB962C8B-B14F-4D97-AF65-F5344CB8AC3E}">
        <p14:creationId xmlns:p14="http://schemas.microsoft.com/office/powerpoint/2010/main" val="4104088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2626B9-DDAA-ED02-5E20-0C45CCAC9D8D}"/>
              </a:ext>
            </a:extLst>
          </p:cNvPr>
          <p:cNvSpPr>
            <a:spLocks noGrp="1"/>
          </p:cNvSpPr>
          <p:nvPr>
            <p:ph idx="1"/>
          </p:nvPr>
        </p:nvSpPr>
        <p:spPr>
          <a:xfrm>
            <a:off x="1451579" y="690785"/>
            <a:ext cx="9950429" cy="4776954"/>
          </a:xfrm>
        </p:spPr>
        <p:txBody>
          <a:bodyPr/>
          <a:lstStyle/>
          <a:p>
            <a:pPr marL="0" indent="0">
              <a:buNone/>
            </a:pPr>
            <a:r>
              <a:rPr lang="en-US" b="1" dirty="0"/>
              <a:t>Using PGMs for Opinion Analysis:</a:t>
            </a:r>
          </a:p>
          <a:p>
            <a:pPr>
              <a:buFont typeface="+mj-lt"/>
              <a:buAutoNum type="arabicPeriod"/>
            </a:pPr>
            <a:r>
              <a:rPr lang="en-US" b="1" dirty="0"/>
              <a:t>Topic Modeling with LDA</a:t>
            </a:r>
            <a:r>
              <a:rPr lang="en-US" dirty="0"/>
              <a:t>:</a:t>
            </a:r>
          </a:p>
          <a:p>
            <a:pPr marL="742950" lvl="1" indent="-285750">
              <a:buFont typeface="+mj-lt"/>
              <a:buAutoNum type="arabicPeriod"/>
            </a:pPr>
            <a:r>
              <a:rPr lang="en-US" dirty="0"/>
              <a:t>LDA can be considered a PGM where each document is a mixture of topics and each topic is a mixture of words.</a:t>
            </a:r>
          </a:p>
          <a:p>
            <a:pPr>
              <a:buFont typeface="+mj-lt"/>
              <a:buAutoNum type="arabicPeriod"/>
            </a:pPr>
            <a:r>
              <a:rPr lang="en-US" b="1" dirty="0"/>
              <a:t>Hidden Markov Models (HMM)</a:t>
            </a:r>
            <a:r>
              <a:rPr lang="en-US" dirty="0"/>
              <a:t>:</a:t>
            </a:r>
          </a:p>
          <a:p>
            <a:pPr marL="742950" lvl="1" indent="-285750">
              <a:buFont typeface="+mj-lt"/>
              <a:buAutoNum type="arabicPeriod"/>
            </a:pPr>
            <a:r>
              <a:rPr lang="en-US" dirty="0"/>
              <a:t>Used for sequence data to model the progression of hidden states (e.g., sentiment states).</a:t>
            </a:r>
          </a:p>
          <a:p>
            <a:pPr>
              <a:buFont typeface="+mj-lt"/>
              <a:buAutoNum type="arabicPeriod"/>
            </a:pPr>
            <a:r>
              <a:rPr lang="en-US" b="1" dirty="0"/>
              <a:t>Conditional Random Fields (CRF)</a:t>
            </a:r>
            <a:r>
              <a:rPr lang="en-US" dirty="0"/>
              <a:t>:</a:t>
            </a:r>
          </a:p>
          <a:p>
            <a:pPr marL="742950" lvl="1" indent="-285750">
              <a:buFont typeface="+mj-lt"/>
              <a:buAutoNum type="arabicPeriod"/>
            </a:pPr>
            <a:r>
              <a:rPr lang="en-US" dirty="0"/>
              <a:t>Used for structured prediction tasks like POS tagging, NER where the output is dependent on the entire input sequence.</a:t>
            </a:r>
          </a:p>
          <a:p>
            <a:endParaRPr lang="en-IN" dirty="0"/>
          </a:p>
        </p:txBody>
      </p:sp>
      <p:sp>
        <p:nvSpPr>
          <p:cNvPr id="4" name="Slide Number Placeholder 3">
            <a:extLst>
              <a:ext uri="{FF2B5EF4-FFF2-40B4-BE49-F238E27FC236}">
                <a16:creationId xmlns:a16="http://schemas.microsoft.com/office/drawing/2014/main" id="{804CAEA9-6319-95CA-8F3A-30D102D94B97}"/>
              </a:ext>
            </a:extLst>
          </p:cNvPr>
          <p:cNvSpPr>
            <a:spLocks noGrp="1"/>
          </p:cNvSpPr>
          <p:nvPr>
            <p:ph type="sldNum" sz="quarter" idx="12"/>
          </p:nvPr>
        </p:nvSpPr>
        <p:spPr/>
        <p:txBody>
          <a:bodyPr/>
          <a:lstStyle/>
          <a:p>
            <a:fld id="{CBABCCC1-BF11-4F37-963E-1BCD5B23FD72}" type="slidenum">
              <a:rPr lang="en-IN" smtClean="0"/>
              <a:t>9</a:t>
            </a:fld>
            <a:endParaRPr lang="en-IN"/>
          </a:p>
        </p:txBody>
      </p:sp>
    </p:spTree>
    <p:extLst>
      <p:ext uri="{BB962C8B-B14F-4D97-AF65-F5344CB8AC3E}">
        <p14:creationId xmlns:p14="http://schemas.microsoft.com/office/powerpoint/2010/main" val="346408001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dwdm</Template>
  <TotalTime>165</TotalTime>
  <Words>1012</Words>
  <Application>Microsoft Office PowerPoint</Application>
  <PresentationFormat>Widescreen</PresentationFormat>
  <Paragraphs>117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BioRhyme ExtraBold</vt:lpstr>
      <vt:lpstr>Calibri</vt:lpstr>
      <vt:lpstr>Gill Sans MT</vt:lpstr>
      <vt:lpstr>Poppins</vt:lpstr>
      <vt:lpstr>Times New Roman</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 Rajesh Babu</dc:creator>
  <cp:lastModifiedBy>Balaji Penubaka</cp:lastModifiedBy>
  <cp:revision>68</cp:revision>
  <dcterms:created xsi:type="dcterms:W3CDTF">2023-05-02T08:21:00Z</dcterms:created>
  <dcterms:modified xsi:type="dcterms:W3CDTF">2024-06-10T04:24:01Z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C094A591D8EC4A6BB46215A8D4CBBF39_13</vt:lpwstr>
  </property>
  <property fmtid="{D5CDD505-2E9C-101B-9397-08002B2CF9AE}" pid="3" name="KSOProductBuildVer">
    <vt:lpwstr>1033-12.2.0.13431</vt:lpwstr>
  </property>
</Properties>
</file>