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3"/>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9144000"/>
  <p:notesSz cx="6797675" cy="9874250"/>
  <p:embeddedFontLs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18c49571a_0_0: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818c49571a_0_0: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3444ea0c8_0_29: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83444ea0c8_0_29: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3444ea0c8_0_38: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83444ea0c8_0_38: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83a2b6ca78_0_3: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83a2b6ca78_0_3: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3a2b6ca78_0_10: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83a2b6ca78_0_10: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3a2b6ca78_0_16: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83a2b6ca78_0_16: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83a2b6ca78_0_22: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83a2b6ca78_0_22: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8304534bbb_2_57:notes"/>
          <p:cNvSpPr txBox="1"/>
          <p:nvPr>
            <p:ph idx="1" type="body"/>
          </p:nvPr>
        </p:nvSpPr>
        <p:spPr>
          <a:xfrm>
            <a:off x="679750" y="4690250"/>
            <a:ext cx="5438125" cy="44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8304534bbb_2_57: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8304534bbb_2_63:notes"/>
          <p:cNvSpPr txBox="1"/>
          <p:nvPr>
            <p:ph idx="1" type="body"/>
          </p:nvPr>
        </p:nvSpPr>
        <p:spPr>
          <a:xfrm>
            <a:off x="679750" y="4690250"/>
            <a:ext cx="5438125" cy="44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8304534bbb_2_63: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8304534bbb_2_68:notes"/>
          <p:cNvSpPr txBox="1"/>
          <p:nvPr>
            <p:ph idx="1" type="body"/>
          </p:nvPr>
        </p:nvSpPr>
        <p:spPr>
          <a:xfrm>
            <a:off x="679750" y="4690250"/>
            <a:ext cx="5438125" cy="44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8304534bbb_2_68: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8304534bbb_2_73:notes"/>
          <p:cNvSpPr txBox="1"/>
          <p:nvPr>
            <p:ph idx="1" type="body"/>
          </p:nvPr>
        </p:nvSpPr>
        <p:spPr>
          <a:xfrm>
            <a:off x="679750" y="4690250"/>
            <a:ext cx="5438125" cy="44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8304534bbb_2_73: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18e4d65f5_0_4: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818e4d65f5_0_4: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8304534bbb_2_78:notes"/>
          <p:cNvSpPr txBox="1"/>
          <p:nvPr>
            <p:ph idx="1" type="body"/>
          </p:nvPr>
        </p:nvSpPr>
        <p:spPr>
          <a:xfrm>
            <a:off x="679750" y="4690250"/>
            <a:ext cx="5438125" cy="44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8304534bbb_2_78: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33188614260b4f79_0: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33188614260b4f79_0: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33188614260b4f79_8: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33188614260b4f79_8: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33188614260b4f79_16: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33188614260b4f79_16: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33188614260b4f79_22: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33188614260b4f79_22: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18e4d666f_0_3: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818e4d666f_0_3: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1b936fc65_0_3: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81b936fc65_0_3: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1b936fc65_0_9: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81b936fc65_0_9: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1b936fc65_0_15: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81b936fc65_0_15: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3444ea0c8_0_3: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83444ea0c8_0_3: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3444ea0c8_0_9: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83444ea0c8_0_9: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3444ea0c8_0_22: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83444ea0c8_0_22: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7" name="Shape 1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7" name="Shape 47"/>
        <p:cNvGrpSpPr/>
        <p:nvPr/>
      </p:nvGrpSpPr>
      <p:grpSpPr>
        <a:xfrm>
          <a:off x="0" y="0"/>
          <a:ext cx="0" cy="0"/>
          <a:chOff x="0" y="0"/>
          <a:chExt cx="0" cy="0"/>
        </a:xfrm>
      </p:grpSpPr>
      <p:sp>
        <p:nvSpPr>
          <p:cNvPr id="48" name="Google Shape;48;p1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1"/>
          <p:cNvSpPr txBox="1"/>
          <p:nvPr>
            <p:ph idx="1" type="body"/>
          </p:nvPr>
        </p:nvSpPr>
        <p:spPr>
          <a:xfrm>
            <a:off x="457200" y="160452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1"/>
          <p:cNvSpPr txBox="1"/>
          <p:nvPr>
            <p:ph idx="2"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51" name="Shape 51"/>
        <p:cNvGrpSpPr/>
        <p:nvPr/>
      </p:nvGrpSpPr>
      <p:grpSpPr>
        <a:xfrm>
          <a:off x="0" y="0"/>
          <a:ext cx="0" cy="0"/>
          <a:chOff x="0" y="0"/>
          <a:chExt cx="0" cy="0"/>
        </a:xfrm>
      </p:grpSpPr>
      <p:sp>
        <p:nvSpPr>
          <p:cNvPr id="52" name="Google Shape;52;p1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2"/>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2"/>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2"/>
          <p:cNvSpPr txBox="1"/>
          <p:nvPr>
            <p:ph idx="4"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7" name="Shape 57"/>
        <p:cNvGrpSpPr/>
        <p:nvPr/>
      </p:nvGrpSpPr>
      <p:grpSpPr>
        <a:xfrm>
          <a:off x="0" y="0"/>
          <a:ext cx="0" cy="0"/>
          <a:chOff x="0" y="0"/>
          <a:chExt cx="0" cy="0"/>
        </a:xfrm>
      </p:grpSpPr>
      <p:sp>
        <p:nvSpPr>
          <p:cNvPr id="58" name="Google Shape;58;p1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13"/>
          <p:cNvSpPr txBox="1"/>
          <p:nvPr>
            <p:ph idx="2"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pic>
        <p:nvPicPr>
          <p:cNvPr id="61" name="Google Shape;61;p13"/>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pic>
        <p:nvPicPr>
          <p:cNvPr id="62" name="Google Shape;62;p13"/>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75" name="Shape 75"/>
        <p:cNvGrpSpPr/>
        <p:nvPr/>
      </p:nvGrpSpPr>
      <p:grpSpPr>
        <a:xfrm>
          <a:off x="0" y="0"/>
          <a:ext cx="0" cy="0"/>
          <a:chOff x="0" y="0"/>
          <a:chExt cx="0" cy="0"/>
        </a:xfrm>
      </p:grpSpPr>
      <p:sp>
        <p:nvSpPr>
          <p:cNvPr id="76" name="Google Shape;76;p1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5"/>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78" name="Shape 78"/>
        <p:cNvGrpSpPr/>
        <p:nvPr/>
      </p:nvGrpSpPr>
      <p:grpSpPr>
        <a:xfrm>
          <a:off x="0" y="0"/>
          <a:ext cx="0" cy="0"/>
          <a:chOff x="0" y="0"/>
          <a:chExt cx="0" cy="0"/>
        </a:xfrm>
      </p:grpSpPr>
      <p:sp>
        <p:nvSpPr>
          <p:cNvPr id="79" name="Google Shape;79;p1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6"/>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81" name="Shape 81"/>
        <p:cNvGrpSpPr/>
        <p:nvPr/>
      </p:nvGrpSpPr>
      <p:grpSpPr>
        <a:xfrm>
          <a:off x="0" y="0"/>
          <a:ext cx="0" cy="0"/>
          <a:chOff x="0" y="0"/>
          <a:chExt cx="0" cy="0"/>
        </a:xfrm>
      </p:grpSpPr>
      <p:sp>
        <p:nvSpPr>
          <p:cNvPr id="82" name="Google Shape;82;p17"/>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7"/>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4" name="Google Shape;84;p17"/>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5" name="Shape 85"/>
        <p:cNvGrpSpPr/>
        <p:nvPr/>
      </p:nvGrpSpPr>
      <p:grpSpPr>
        <a:xfrm>
          <a:off x="0" y="0"/>
          <a:ext cx="0" cy="0"/>
          <a:chOff x="0" y="0"/>
          <a:chExt cx="0" cy="0"/>
        </a:xfrm>
      </p:grpSpPr>
      <p:sp>
        <p:nvSpPr>
          <p:cNvPr id="86" name="Google Shape;86;p1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87" name="Shape 87"/>
        <p:cNvGrpSpPr/>
        <p:nvPr/>
      </p:nvGrpSpPr>
      <p:grpSpPr>
        <a:xfrm>
          <a:off x="0" y="0"/>
          <a:ext cx="0" cy="0"/>
          <a:chOff x="0" y="0"/>
          <a:chExt cx="0" cy="0"/>
        </a:xfrm>
      </p:grpSpPr>
      <p:sp>
        <p:nvSpPr>
          <p:cNvPr id="88" name="Google Shape;88;p19"/>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89" name="Shape 89"/>
        <p:cNvGrpSpPr/>
        <p:nvPr/>
      </p:nvGrpSpPr>
      <p:grpSpPr>
        <a:xfrm>
          <a:off x="0" y="0"/>
          <a:ext cx="0" cy="0"/>
          <a:chOff x="0" y="0"/>
          <a:chExt cx="0" cy="0"/>
        </a:xfrm>
      </p:grpSpPr>
      <p:sp>
        <p:nvSpPr>
          <p:cNvPr id="90" name="Google Shape;90;p2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0"/>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2" name="Google Shape;92;p20"/>
          <p:cNvSpPr txBox="1"/>
          <p:nvPr>
            <p:ph idx="2"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3" name="Google Shape;93;p20"/>
          <p:cNvSpPr txBox="1"/>
          <p:nvPr>
            <p:ph idx="3"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94" name="Shape 94"/>
        <p:cNvGrpSpPr/>
        <p:nvPr/>
      </p:nvGrpSpPr>
      <p:grpSpPr>
        <a:xfrm>
          <a:off x="0" y="0"/>
          <a:ext cx="0" cy="0"/>
          <a:chOff x="0" y="0"/>
          <a:chExt cx="0" cy="0"/>
        </a:xfrm>
      </p:grpSpPr>
      <p:sp>
        <p:nvSpPr>
          <p:cNvPr id="95" name="Google Shape;95;p2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1"/>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7" name="Google Shape;97;p21"/>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8" name="Google Shape;98;p21"/>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8" name="Shape 18"/>
        <p:cNvGrpSpPr/>
        <p:nvPr/>
      </p:nvGrpSpPr>
      <p:grpSpPr>
        <a:xfrm>
          <a:off x="0" y="0"/>
          <a:ext cx="0" cy="0"/>
          <a:chOff x="0" y="0"/>
          <a:chExt cx="0" cy="0"/>
        </a:xfrm>
      </p:grpSpPr>
      <p:sp>
        <p:nvSpPr>
          <p:cNvPr id="19" name="Google Shape;19;p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99" name="Shape 99"/>
        <p:cNvGrpSpPr/>
        <p:nvPr/>
      </p:nvGrpSpPr>
      <p:grpSpPr>
        <a:xfrm>
          <a:off x="0" y="0"/>
          <a:ext cx="0" cy="0"/>
          <a:chOff x="0" y="0"/>
          <a:chExt cx="0" cy="0"/>
        </a:xfrm>
      </p:grpSpPr>
      <p:sp>
        <p:nvSpPr>
          <p:cNvPr id="100" name="Google Shape;100;p2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2"/>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2" name="Google Shape;102;p22"/>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3" name="Google Shape;103;p22"/>
          <p:cNvSpPr txBox="1"/>
          <p:nvPr>
            <p:ph idx="3"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104" name="Shape 104"/>
        <p:cNvGrpSpPr/>
        <p:nvPr/>
      </p:nvGrpSpPr>
      <p:grpSpPr>
        <a:xfrm>
          <a:off x="0" y="0"/>
          <a:ext cx="0" cy="0"/>
          <a:chOff x="0" y="0"/>
          <a:chExt cx="0" cy="0"/>
        </a:xfrm>
      </p:grpSpPr>
      <p:sp>
        <p:nvSpPr>
          <p:cNvPr id="105" name="Google Shape;105;p2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3"/>
          <p:cNvSpPr txBox="1"/>
          <p:nvPr>
            <p:ph idx="1" type="body"/>
          </p:nvPr>
        </p:nvSpPr>
        <p:spPr>
          <a:xfrm>
            <a:off x="457200" y="1604520"/>
            <a:ext cx="82292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7" name="Google Shape;107;p23"/>
          <p:cNvSpPr txBox="1"/>
          <p:nvPr>
            <p:ph idx="2"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08" name="Shape 108"/>
        <p:cNvGrpSpPr/>
        <p:nvPr/>
      </p:nvGrpSpPr>
      <p:grpSpPr>
        <a:xfrm>
          <a:off x="0" y="0"/>
          <a:ext cx="0" cy="0"/>
          <a:chOff x="0" y="0"/>
          <a:chExt cx="0" cy="0"/>
        </a:xfrm>
      </p:grpSpPr>
      <p:sp>
        <p:nvSpPr>
          <p:cNvPr id="109" name="Google Shape;109;p2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24"/>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1" name="Google Shape;111;p24"/>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2" name="Google Shape;112;p24"/>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3" name="Google Shape;113;p24"/>
          <p:cNvSpPr txBox="1"/>
          <p:nvPr>
            <p:ph idx="4"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14" name="Shape 114"/>
        <p:cNvGrpSpPr/>
        <p:nvPr/>
      </p:nvGrpSpPr>
      <p:grpSpPr>
        <a:xfrm>
          <a:off x="0" y="0"/>
          <a:ext cx="0" cy="0"/>
          <a:chOff x="0" y="0"/>
          <a:chExt cx="0" cy="0"/>
        </a:xfrm>
      </p:grpSpPr>
      <p:sp>
        <p:nvSpPr>
          <p:cNvPr id="115" name="Google Shape;115;p2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25"/>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7" name="Google Shape;117;p25"/>
          <p:cNvSpPr txBox="1"/>
          <p:nvPr>
            <p:ph idx="2"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pic>
        <p:nvPicPr>
          <p:cNvPr id="118" name="Google Shape;118;p25"/>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pic>
        <p:nvPicPr>
          <p:cNvPr id="119" name="Google Shape;119;p25"/>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24" name="Shape 24"/>
        <p:cNvGrpSpPr/>
        <p:nvPr/>
      </p:nvGrpSpPr>
      <p:grpSpPr>
        <a:xfrm>
          <a:off x="0" y="0"/>
          <a:ext cx="0" cy="0"/>
          <a:chOff x="0" y="0"/>
          <a:chExt cx="0" cy="0"/>
        </a:xfrm>
      </p:grpSpPr>
      <p:sp>
        <p:nvSpPr>
          <p:cNvPr id="25" name="Google Shape;25;p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5"/>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30" name="Shape 30"/>
        <p:cNvGrpSpPr/>
        <p:nvPr/>
      </p:nvGrpSpPr>
      <p:grpSpPr>
        <a:xfrm>
          <a:off x="0" y="0"/>
          <a:ext cx="0" cy="0"/>
          <a:chOff x="0" y="0"/>
          <a:chExt cx="0" cy="0"/>
        </a:xfrm>
      </p:grpSpPr>
      <p:sp>
        <p:nvSpPr>
          <p:cNvPr id="31" name="Google Shape;31;p7"/>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32" name="Shape 32"/>
        <p:cNvGrpSpPr/>
        <p:nvPr/>
      </p:nvGrpSpPr>
      <p:grpSpPr>
        <a:xfrm>
          <a:off x="0" y="0"/>
          <a:ext cx="0" cy="0"/>
          <a:chOff x="0" y="0"/>
          <a:chExt cx="0" cy="0"/>
        </a:xfrm>
      </p:grpSpPr>
      <p:sp>
        <p:nvSpPr>
          <p:cNvPr id="33" name="Google Shape;33;p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8"/>
          <p:cNvSpPr txBox="1"/>
          <p:nvPr>
            <p:ph idx="2"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8"/>
          <p:cNvSpPr txBox="1"/>
          <p:nvPr>
            <p:ph idx="3"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7" name="Shape 37"/>
        <p:cNvGrpSpPr/>
        <p:nvPr/>
      </p:nvGrpSpPr>
      <p:grpSpPr>
        <a:xfrm>
          <a:off x="0" y="0"/>
          <a:ext cx="0" cy="0"/>
          <a:chOff x="0" y="0"/>
          <a:chExt cx="0" cy="0"/>
        </a:xfrm>
      </p:grpSpPr>
      <p:sp>
        <p:nvSpPr>
          <p:cNvPr id="38" name="Google Shape;38;p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9"/>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9"/>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9"/>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42" name="Shape 42"/>
        <p:cNvGrpSpPr/>
        <p:nvPr/>
      </p:nvGrpSpPr>
      <p:grpSpPr>
        <a:xfrm>
          <a:off x="0" y="0"/>
          <a:ext cx="0" cy="0"/>
          <a:chOff x="0" y="0"/>
          <a:chExt cx="0" cy="0"/>
        </a:xfrm>
      </p:grpSpPr>
      <p:sp>
        <p:nvSpPr>
          <p:cNvPr id="43" name="Google Shape;43;p1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0"/>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0"/>
          <p:cNvSpPr txBox="1"/>
          <p:nvPr>
            <p:ph idx="3"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2.xml"/><Relationship Id="rId11" Type="http://schemas.openxmlformats.org/officeDocument/2006/relationships/slideLayout" Target="../slideLayouts/slideLayout3.xml"/><Relationship Id="rId10" Type="http://schemas.openxmlformats.org/officeDocument/2006/relationships/slideLayout" Target="../slideLayouts/slideLayout2.xml"/><Relationship Id="rId21" Type="http://schemas.openxmlformats.org/officeDocument/2006/relationships/theme" Target="../theme/theme2.xml"/><Relationship Id="rId13" Type="http://schemas.openxmlformats.org/officeDocument/2006/relationships/slideLayout" Target="../slideLayouts/slideLayout5.xml"/><Relationship Id="rId12" Type="http://schemas.openxmlformats.org/officeDocument/2006/relationships/slideLayout" Target="../slideLayouts/slideLayout4.xml"/><Relationship Id="rId1" Type="http://schemas.openxmlformats.org/officeDocument/2006/relationships/image" Target="../media/image3.png"/><Relationship Id="rId2" Type="http://schemas.openxmlformats.org/officeDocument/2006/relationships/image" Target="../media/image16.png"/><Relationship Id="rId3"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slideLayout" Target="../slideLayouts/slideLayout1.xml"/><Relationship Id="rId15" Type="http://schemas.openxmlformats.org/officeDocument/2006/relationships/slideLayout" Target="../slideLayouts/slideLayout7.xml"/><Relationship Id="rId14" Type="http://schemas.openxmlformats.org/officeDocument/2006/relationships/slideLayout" Target="../slideLayouts/slideLayout6.xml"/><Relationship Id="rId17" Type="http://schemas.openxmlformats.org/officeDocument/2006/relationships/slideLayout" Target="../slideLayouts/slideLayout9.xml"/><Relationship Id="rId16" Type="http://schemas.openxmlformats.org/officeDocument/2006/relationships/slideLayout" Target="../slideLayouts/slideLayout8.xml"/><Relationship Id="rId5" Type="http://schemas.openxmlformats.org/officeDocument/2006/relationships/image" Target="../media/image14.png"/><Relationship Id="rId19" Type="http://schemas.openxmlformats.org/officeDocument/2006/relationships/slideLayout" Target="../slideLayouts/slideLayout11.xml"/><Relationship Id="rId6" Type="http://schemas.openxmlformats.org/officeDocument/2006/relationships/image" Target="../media/image7.png"/><Relationship Id="rId18" Type="http://schemas.openxmlformats.org/officeDocument/2006/relationships/slideLayout" Target="../slideLayouts/slideLayout10.xml"/><Relationship Id="rId7" Type="http://schemas.openxmlformats.org/officeDocument/2006/relationships/image" Target="../media/image18.png"/><Relationship Id="rId8"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3.xml"/><Relationship Id="rId11" Type="http://schemas.openxmlformats.org/officeDocument/2006/relationships/slideLayout" Target="../slideLayouts/slideLayout15.xml"/><Relationship Id="rId10" Type="http://schemas.openxmlformats.org/officeDocument/2006/relationships/slideLayout" Target="../slideLayouts/slideLayout14.xml"/><Relationship Id="rId13" Type="http://schemas.openxmlformats.org/officeDocument/2006/relationships/slideLayout" Target="../slideLayouts/slideLayout17.xml"/><Relationship Id="rId12" Type="http://schemas.openxmlformats.org/officeDocument/2006/relationships/slideLayout" Target="../slideLayouts/slideLayout16.xml"/><Relationship Id="rId1" Type="http://schemas.openxmlformats.org/officeDocument/2006/relationships/image" Target="../media/image4.png"/><Relationship Id="rId2" Type="http://schemas.openxmlformats.org/officeDocument/2006/relationships/image" Target="../media/image17.png"/><Relationship Id="rId3" Type="http://schemas.openxmlformats.org/officeDocument/2006/relationships/image" Target="../media/image15.png"/><Relationship Id="rId4" Type="http://schemas.openxmlformats.org/officeDocument/2006/relationships/image" Target="../media/image13.png"/><Relationship Id="rId9" Type="http://schemas.openxmlformats.org/officeDocument/2006/relationships/slideLayout" Target="../slideLayouts/slideLayout13.xml"/><Relationship Id="rId15" Type="http://schemas.openxmlformats.org/officeDocument/2006/relationships/slideLayout" Target="../slideLayouts/slideLayout19.xml"/><Relationship Id="rId14" Type="http://schemas.openxmlformats.org/officeDocument/2006/relationships/slideLayout" Target="../slideLayouts/slideLayout18.xml"/><Relationship Id="rId17" Type="http://schemas.openxmlformats.org/officeDocument/2006/relationships/slideLayout" Target="../slideLayouts/slideLayout21.xml"/><Relationship Id="rId16" Type="http://schemas.openxmlformats.org/officeDocument/2006/relationships/slideLayout" Target="../slideLayouts/slideLayout20.xml"/><Relationship Id="rId5" Type="http://schemas.openxmlformats.org/officeDocument/2006/relationships/image" Target="../media/image10.png"/><Relationship Id="rId19" Type="http://schemas.openxmlformats.org/officeDocument/2006/relationships/slideLayout" Target="../slideLayouts/slideLayout23.xml"/><Relationship Id="rId6" Type="http://schemas.openxmlformats.org/officeDocument/2006/relationships/image" Target="../media/image9.png"/><Relationship Id="rId18" Type="http://schemas.openxmlformats.org/officeDocument/2006/relationships/slideLayout" Target="../slideLayouts/slideLayout22.xml"/><Relationship Id="rId7" Type="http://schemas.openxmlformats.org/officeDocument/2006/relationships/image" Target="../media/image5.png"/><Relationship Id="rId8"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35280"/>
            <a:ext cx="9143640" cy="6933960"/>
          </a:xfrm>
          <a:prstGeom prst="rect">
            <a:avLst/>
          </a:prstGeom>
          <a:noFill/>
          <a:ln>
            <a:noFill/>
          </a:ln>
        </p:spPr>
      </p:pic>
      <p:sp>
        <p:nvSpPr>
          <p:cNvPr id="7" name="Google Shape;7;p1"/>
          <p:cNvSpPr/>
          <p:nvPr/>
        </p:nvSpPr>
        <p:spPr>
          <a:xfrm>
            <a:off x="0" y="152280"/>
            <a:ext cx="1447560" cy="119988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8" name="Google Shape;8;p1"/>
          <p:cNvPicPr preferRelativeResize="0"/>
          <p:nvPr/>
        </p:nvPicPr>
        <p:blipFill rotWithShape="1">
          <a:blip r:embed="rId2">
            <a:alphaModFix/>
          </a:blip>
          <a:srcRect b="0" l="0" r="0" t="0"/>
          <a:stretch/>
        </p:blipFill>
        <p:spPr>
          <a:xfrm>
            <a:off x="179640" y="138600"/>
            <a:ext cx="868320" cy="971640"/>
          </a:xfrm>
          <a:prstGeom prst="rect">
            <a:avLst/>
          </a:prstGeom>
          <a:noFill/>
          <a:ln>
            <a:noFill/>
          </a:ln>
        </p:spPr>
      </p:pic>
      <p:pic>
        <p:nvPicPr>
          <p:cNvPr id="9" name="Google Shape;9;p1"/>
          <p:cNvPicPr preferRelativeResize="0"/>
          <p:nvPr/>
        </p:nvPicPr>
        <p:blipFill rotWithShape="1">
          <a:blip r:embed="rId3">
            <a:alphaModFix/>
          </a:blip>
          <a:srcRect b="0" l="0" r="0" t="0"/>
          <a:stretch/>
        </p:blipFill>
        <p:spPr>
          <a:xfrm>
            <a:off x="2702520" y="103320"/>
            <a:ext cx="1620720" cy="990360"/>
          </a:xfrm>
          <a:prstGeom prst="rect">
            <a:avLst/>
          </a:prstGeom>
          <a:noFill/>
          <a:ln>
            <a:noFill/>
          </a:ln>
        </p:spPr>
      </p:pic>
      <p:pic>
        <p:nvPicPr>
          <p:cNvPr id="10" name="Google Shape;10;p1"/>
          <p:cNvPicPr preferRelativeResize="0"/>
          <p:nvPr/>
        </p:nvPicPr>
        <p:blipFill rotWithShape="1">
          <a:blip r:embed="rId4">
            <a:alphaModFix/>
          </a:blip>
          <a:srcRect b="0" l="0" r="0" t="0"/>
          <a:stretch/>
        </p:blipFill>
        <p:spPr>
          <a:xfrm>
            <a:off x="4323600" y="106560"/>
            <a:ext cx="1619640" cy="988200"/>
          </a:xfrm>
          <a:prstGeom prst="rect">
            <a:avLst/>
          </a:prstGeom>
          <a:noFill/>
          <a:ln>
            <a:noFill/>
          </a:ln>
        </p:spPr>
      </p:pic>
      <p:pic>
        <p:nvPicPr>
          <p:cNvPr id="11" name="Google Shape;11;p1"/>
          <p:cNvPicPr preferRelativeResize="0"/>
          <p:nvPr/>
        </p:nvPicPr>
        <p:blipFill rotWithShape="1">
          <a:blip r:embed="rId5">
            <a:alphaModFix/>
          </a:blip>
          <a:srcRect b="0" l="0" r="0" t="0"/>
          <a:stretch/>
        </p:blipFill>
        <p:spPr>
          <a:xfrm>
            <a:off x="5923800" y="117000"/>
            <a:ext cx="1619640" cy="989640"/>
          </a:xfrm>
          <a:prstGeom prst="rect">
            <a:avLst/>
          </a:prstGeom>
          <a:noFill/>
          <a:ln>
            <a:noFill/>
          </a:ln>
        </p:spPr>
      </p:pic>
      <p:pic>
        <p:nvPicPr>
          <p:cNvPr id="12" name="Google Shape;12;p1"/>
          <p:cNvPicPr preferRelativeResize="0"/>
          <p:nvPr/>
        </p:nvPicPr>
        <p:blipFill rotWithShape="1">
          <a:blip r:embed="rId6">
            <a:alphaModFix/>
          </a:blip>
          <a:srcRect b="0" l="0" r="0" t="0"/>
          <a:stretch/>
        </p:blipFill>
        <p:spPr>
          <a:xfrm>
            <a:off x="7524000" y="111960"/>
            <a:ext cx="1619640" cy="989640"/>
          </a:xfrm>
          <a:prstGeom prst="rect">
            <a:avLst/>
          </a:prstGeom>
          <a:noFill/>
          <a:ln>
            <a:noFill/>
          </a:ln>
        </p:spPr>
      </p:pic>
      <p:pic>
        <p:nvPicPr>
          <p:cNvPr id="13" name="Google Shape;13;p1"/>
          <p:cNvPicPr preferRelativeResize="0"/>
          <p:nvPr/>
        </p:nvPicPr>
        <p:blipFill rotWithShape="1">
          <a:blip r:embed="rId7">
            <a:alphaModFix/>
          </a:blip>
          <a:srcRect b="0" l="0" r="0" t="0"/>
          <a:stretch/>
        </p:blipFill>
        <p:spPr>
          <a:xfrm>
            <a:off x="1219320" y="102240"/>
            <a:ext cx="1619640" cy="989640"/>
          </a:xfrm>
          <a:prstGeom prst="rect">
            <a:avLst/>
          </a:prstGeom>
          <a:noFill/>
          <a:ln>
            <a:noFill/>
          </a:ln>
        </p:spPr>
      </p:pic>
      <p:pic>
        <p:nvPicPr>
          <p:cNvPr id="14" name="Google Shape;14;p1"/>
          <p:cNvPicPr preferRelativeResize="0"/>
          <p:nvPr/>
        </p:nvPicPr>
        <p:blipFill rotWithShape="1">
          <a:blip r:embed="rId8">
            <a:alphaModFix/>
          </a:blip>
          <a:srcRect b="0" l="0" r="0" t="0"/>
          <a:stretch/>
        </p:blipFill>
        <p:spPr>
          <a:xfrm>
            <a:off x="7530120" y="1600200"/>
            <a:ext cx="1599840" cy="5126760"/>
          </a:xfrm>
          <a:prstGeom prst="rect">
            <a:avLst/>
          </a:prstGeom>
          <a:noFill/>
          <a:ln>
            <a:noFill/>
          </a:ln>
        </p:spPr>
      </p:pic>
      <p:sp>
        <p:nvSpPr>
          <p:cNvPr id="15" name="Google Shape;15;p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6" name="Google Shape;16;p1"/>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9"/>
    <p:sldLayoutId id="2147483649" r:id="rId10"/>
    <p:sldLayoutId id="2147483650" r:id="rId11"/>
    <p:sldLayoutId id="2147483651" r:id="rId12"/>
    <p:sldLayoutId id="2147483652" r:id="rId13"/>
    <p:sldLayoutId id="2147483653" r:id="rId14"/>
    <p:sldLayoutId id="2147483654" r:id="rId15"/>
    <p:sldLayoutId id="2147483655" r:id="rId16"/>
    <p:sldLayoutId id="2147483656" r:id="rId17"/>
    <p:sldLayoutId id="2147483657" r:id="rId18"/>
    <p:sldLayoutId id="2147483658" r:id="rId19"/>
    <p:sldLayoutId id="2147483659"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3" name="Shape 63"/>
        <p:cNvGrpSpPr/>
        <p:nvPr/>
      </p:nvGrpSpPr>
      <p:grpSpPr>
        <a:xfrm>
          <a:off x="0" y="0"/>
          <a:ext cx="0" cy="0"/>
          <a:chOff x="0" y="0"/>
          <a:chExt cx="0" cy="0"/>
        </a:xfrm>
      </p:grpSpPr>
      <p:pic>
        <p:nvPicPr>
          <p:cNvPr id="64" name="Google Shape;64;p14"/>
          <p:cNvPicPr preferRelativeResize="0"/>
          <p:nvPr/>
        </p:nvPicPr>
        <p:blipFill rotWithShape="1">
          <a:blip r:embed="rId1">
            <a:alphaModFix/>
          </a:blip>
          <a:srcRect b="0" l="0" r="0" t="0"/>
          <a:stretch/>
        </p:blipFill>
        <p:spPr>
          <a:xfrm>
            <a:off x="0" y="-35280"/>
            <a:ext cx="9143640" cy="6933960"/>
          </a:xfrm>
          <a:prstGeom prst="rect">
            <a:avLst/>
          </a:prstGeom>
          <a:noFill/>
          <a:ln>
            <a:noFill/>
          </a:ln>
        </p:spPr>
      </p:pic>
      <p:sp>
        <p:nvSpPr>
          <p:cNvPr id="65" name="Google Shape;65;p14"/>
          <p:cNvSpPr/>
          <p:nvPr/>
        </p:nvSpPr>
        <p:spPr>
          <a:xfrm>
            <a:off x="0" y="152280"/>
            <a:ext cx="1447560" cy="119988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66" name="Google Shape;66;p14"/>
          <p:cNvPicPr preferRelativeResize="0"/>
          <p:nvPr/>
        </p:nvPicPr>
        <p:blipFill rotWithShape="1">
          <a:blip r:embed="rId2">
            <a:alphaModFix/>
          </a:blip>
          <a:srcRect b="0" l="0" r="0" t="0"/>
          <a:stretch/>
        </p:blipFill>
        <p:spPr>
          <a:xfrm>
            <a:off x="179640" y="138600"/>
            <a:ext cx="868320" cy="971640"/>
          </a:xfrm>
          <a:prstGeom prst="rect">
            <a:avLst/>
          </a:prstGeom>
          <a:noFill/>
          <a:ln>
            <a:noFill/>
          </a:ln>
        </p:spPr>
      </p:pic>
      <p:pic>
        <p:nvPicPr>
          <p:cNvPr id="67" name="Google Shape;67;p14"/>
          <p:cNvPicPr preferRelativeResize="0"/>
          <p:nvPr/>
        </p:nvPicPr>
        <p:blipFill rotWithShape="1">
          <a:blip r:embed="rId3">
            <a:alphaModFix/>
          </a:blip>
          <a:srcRect b="0" l="0" r="0" t="0"/>
          <a:stretch/>
        </p:blipFill>
        <p:spPr>
          <a:xfrm>
            <a:off x="2702520" y="103320"/>
            <a:ext cx="1620720" cy="990360"/>
          </a:xfrm>
          <a:prstGeom prst="rect">
            <a:avLst/>
          </a:prstGeom>
          <a:noFill/>
          <a:ln>
            <a:noFill/>
          </a:ln>
        </p:spPr>
      </p:pic>
      <p:pic>
        <p:nvPicPr>
          <p:cNvPr id="68" name="Google Shape;68;p14"/>
          <p:cNvPicPr preferRelativeResize="0"/>
          <p:nvPr/>
        </p:nvPicPr>
        <p:blipFill rotWithShape="1">
          <a:blip r:embed="rId4">
            <a:alphaModFix/>
          </a:blip>
          <a:srcRect b="0" l="0" r="0" t="0"/>
          <a:stretch/>
        </p:blipFill>
        <p:spPr>
          <a:xfrm>
            <a:off x="4323600" y="106560"/>
            <a:ext cx="1619640" cy="988200"/>
          </a:xfrm>
          <a:prstGeom prst="rect">
            <a:avLst/>
          </a:prstGeom>
          <a:noFill/>
          <a:ln>
            <a:noFill/>
          </a:ln>
        </p:spPr>
      </p:pic>
      <p:pic>
        <p:nvPicPr>
          <p:cNvPr id="69" name="Google Shape;69;p14"/>
          <p:cNvPicPr preferRelativeResize="0"/>
          <p:nvPr/>
        </p:nvPicPr>
        <p:blipFill rotWithShape="1">
          <a:blip r:embed="rId5">
            <a:alphaModFix/>
          </a:blip>
          <a:srcRect b="0" l="0" r="0" t="0"/>
          <a:stretch/>
        </p:blipFill>
        <p:spPr>
          <a:xfrm>
            <a:off x="5923800" y="117000"/>
            <a:ext cx="1619640" cy="989640"/>
          </a:xfrm>
          <a:prstGeom prst="rect">
            <a:avLst/>
          </a:prstGeom>
          <a:noFill/>
          <a:ln>
            <a:noFill/>
          </a:ln>
        </p:spPr>
      </p:pic>
      <p:pic>
        <p:nvPicPr>
          <p:cNvPr id="70" name="Google Shape;70;p14"/>
          <p:cNvPicPr preferRelativeResize="0"/>
          <p:nvPr/>
        </p:nvPicPr>
        <p:blipFill rotWithShape="1">
          <a:blip r:embed="rId6">
            <a:alphaModFix/>
          </a:blip>
          <a:srcRect b="0" l="0" r="0" t="0"/>
          <a:stretch/>
        </p:blipFill>
        <p:spPr>
          <a:xfrm>
            <a:off x="7524000" y="111960"/>
            <a:ext cx="1619640" cy="989640"/>
          </a:xfrm>
          <a:prstGeom prst="rect">
            <a:avLst/>
          </a:prstGeom>
          <a:noFill/>
          <a:ln>
            <a:noFill/>
          </a:ln>
        </p:spPr>
      </p:pic>
      <p:pic>
        <p:nvPicPr>
          <p:cNvPr id="71" name="Google Shape;71;p14"/>
          <p:cNvPicPr preferRelativeResize="0"/>
          <p:nvPr/>
        </p:nvPicPr>
        <p:blipFill rotWithShape="1">
          <a:blip r:embed="rId7">
            <a:alphaModFix/>
          </a:blip>
          <a:srcRect b="0" l="0" r="0" t="0"/>
          <a:stretch/>
        </p:blipFill>
        <p:spPr>
          <a:xfrm>
            <a:off x="1219320" y="102240"/>
            <a:ext cx="1619640" cy="989640"/>
          </a:xfrm>
          <a:prstGeom prst="rect">
            <a:avLst/>
          </a:prstGeom>
          <a:noFill/>
          <a:ln>
            <a:noFill/>
          </a:ln>
        </p:spPr>
      </p:pic>
      <p:pic>
        <p:nvPicPr>
          <p:cNvPr id="72" name="Google Shape;72;p14"/>
          <p:cNvPicPr preferRelativeResize="0"/>
          <p:nvPr/>
        </p:nvPicPr>
        <p:blipFill rotWithShape="1">
          <a:blip r:embed="rId8">
            <a:alphaModFix/>
          </a:blip>
          <a:srcRect b="0" l="0" r="0" t="0"/>
          <a:stretch/>
        </p:blipFill>
        <p:spPr>
          <a:xfrm>
            <a:off x="7530120" y="1600200"/>
            <a:ext cx="1599840" cy="5126760"/>
          </a:xfrm>
          <a:prstGeom prst="rect">
            <a:avLst/>
          </a:prstGeom>
          <a:noFill/>
          <a:ln>
            <a:noFill/>
          </a:ln>
        </p:spPr>
      </p:pic>
      <p:sp>
        <p:nvSpPr>
          <p:cNvPr id="73" name="Google Shape;73;p1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4" name="Google Shape;74;p14"/>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21.png"/><Relationship Id="rId5"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6"/>
          <p:cNvSpPr/>
          <p:nvPr/>
        </p:nvSpPr>
        <p:spPr>
          <a:xfrm>
            <a:off x="3573600" y="3552550"/>
            <a:ext cx="2067600" cy="548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IN" sz="2400">
                <a:solidFill>
                  <a:srgbClr val="3D85C6"/>
                </a:solidFill>
                <a:latin typeface="Open Sans"/>
                <a:ea typeface="Open Sans"/>
                <a:cs typeface="Open Sans"/>
                <a:sym typeface="Open Sans"/>
              </a:rPr>
              <a:t>CASE STUDY</a:t>
            </a:r>
            <a:endParaRPr i="0" sz="2400" u="none" cap="none" strike="noStrike">
              <a:solidFill>
                <a:srgbClr val="3D85C6"/>
              </a:solidFill>
              <a:latin typeface="Open Sans"/>
              <a:ea typeface="Open Sans"/>
              <a:cs typeface="Open Sans"/>
              <a:sym typeface="Open Sans"/>
            </a:endParaRPr>
          </a:p>
        </p:txBody>
      </p:sp>
      <p:sp>
        <p:nvSpPr>
          <p:cNvPr id="125" name="Google Shape;125;p26"/>
          <p:cNvSpPr txBox="1"/>
          <p:nvPr/>
        </p:nvSpPr>
        <p:spPr>
          <a:xfrm>
            <a:off x="339050" y="3872050"/>
            <a:ext cx="4340700" cy="22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800">
                <a:solidFill>
                  <a:srgbClr val="3D85C6"/>
                </a:solidFill>
              </a:rPr>
              <a:t>Project Team:</a:t>
            </a:r>
            <a:endParaRPr sz="1800">
              <a:solidFill>
                <a:srgbClr val="3D85C6"/>
              </a:solidFill>
            </a:endParaRPr>
          </a:p>
          <a:p>
            <a:pPr indent="0" lvl="0" marL="0" rtl="0" algn="l">
              <a:spcBef>
                <a:spcPts val="0"/>
              </a:spcBef>
              <a:spcAft>
                <a:spcPts val="0"/>
              </a:spcAft>
              <a:buNone/>
            </a:pPr>
            <a:r>
              <a:t/>
            </a:r>
            <a:endParaRPr sz="1800">
              <a:solidFill>
                <a:srgbClr val="3D85C6"/>
              </a:solidFill>
            </a:endParaRPr>
          </a:p>
          <a:p>
            <a:pPr indent="0" lvl="0" marL="0" rtl="0" algn="l">
              <a:spcBef>
                <a:spcPts val="0"/>
              </a:spcBef>
              <a:spcAft>
                <a:spcPts val="0"/>
              </a:spcAft>
              <a:buNone/>
            </a:pPr>
            <a:r>
              <a:rPr lang="en-IN" sz="1800">
                <a:solidFill>
                  <a:srgbClr val="3D85C6"/>
                </a:solidFill>
              </a:rPr>
              <a:t>Likith R Shekar 	    PES1201700147</a:t>
            </a:r>
            <a:endParaRPr sz="1800">
              <a:solidFill>
                <a:srgbClr val="3D85C6"/>
              </a:solidFill>
            </a:endParaRPr>
          </a:p>
          <a:p>
            <a:pPr indent="0" lvl="0" marL="0" rtl="0" algn="l">
              <a:spcBef>
                <a:spcPts val="0"/>
              </a:spcBef>
              <a:spcAft>
                <a:spcPts val="0"/>
              </a:spcAft>
              <a:buClr>
                <a:schemeClr val="dk1"/>
              </a:buClr>
              <a:buSzPts val="1100"/>
              <a:buFont typeface="Arial"/>
              <a:buNone/>
            </a:pPr>
            <a:r>
              <a:rPr lang="en-IN" sz="1800">
                <a:solidFill>
                  <a:srgbClr val="3D85C6"/>
                </a:solidFill>
              </a:rPr>
              <a:t>Sakshi Goel 		    PES1201700148</a:t>
            </a:r>
            <a:endParaRPr sz="1800">
              <a:solidFill>
                <a:srgbClr val="3D85C6"/>
              </a:solidFill>
            </a:endParaRPr>
          </a:p>
          <a:p>
            <a:pPr indent="0" lvl="0" marL="0" rtl="0" algn="l">
              <a:spcBef>
                <a:spcPts val="0"/>
              </a:spcBef>
              <a:spcAft>
                <a:spcPts val="0"/>
              </a:spcAft>
              <a:buNone/>
            </a:pPr>
            <a:r>
              <a:rPr lang="en-IN" sz="1800">
                <a:solidFill>
                  <a:srgbClr val="3D85C6"/>
                </a:solidFill>
              </a:rPr>
              <a:t>Siddharth S</a:t>
            </a:r>
            <a:r>
              <a:rPr lang="en-IN" sz="1800">
                <a:solidFill>
                  <a:srgbClr val="3D85C6"/>
                </a:solidFill>
              </a:rPr>
              <a:t>h</a:t>
            </a:r>
            <a:r>
              <a:rPr lang="en-IN" sz="1800">
                <a:solidFill>
                  <a:srgbClr val="3D85C6"/>
                </a:solidFill>
              </a:rPr>
              <a:t>ankar   PES120170069</a:t>
            </a:r>
            <a:r>
              <a:rPr lang="en-IN" sz="1800">
                <a:solidFill>
                  <a:srgbClr val="3D85C6"/>
                </a:solidFill>
              </a:rPr>
              <a:t>1</a:t>
            </a:r>
            <a:endParaRPr sz="1800">
              <a:solidFill>
                <a:srgbClr val="3D85C6"/>
              </a:solidFill>
            </a:endParaRPr>
          </a:p>
          <a:p>
            <a:pPr indent="0" lvl="0" marL="0" rtl="0" algn="l">
              <a:spcBef>
                <a:spcPts val="0"/>
              </a:spcBef>
              <a:spcAft>
                <a:spcPts val="0"/>
              </a:spcAft>
              <a:buClr>
                <a:schemeClr val="dk1"/>
              </a:buClr>
              <a:buSzPts val="1100"/>
              <a:buFont typeface="Arial"/>
              <a:buNone/>
            </a:pPr>
            <a:r>
              <a:rPr lang="en-IN" sz="1800">
                <a:solidFill>
                  <a:srgbClr val="3D85C6"/>
                </a:solidFill>
              </a:rPr>
              <a:t>Dinakar S M 	           PES1201700857</a:t>
            </a:r>
            <a:endParaRPr sz="1800">
              <a:solidFill>
                <a:srgbClr val="3D85C6"/>
              </a:solidFill>
            </a:endParaRPr>
          </a:p>
          <a:p>
            <a:pPr indent="0" lvl="0" marL="0" rtl="0" algn="l">
              <a:spcBef>
                <a:spcPts val="0"/>
              </a:spcBef>
              <a:spcAft>
                <a:spcPts val="0"/>
              </a:spcAft>
              <a:buClr>
                <a:schemeClr val="dk1"/>
              </a:buClr>
              <a:buSzPts val="1100"/>
              <a:buFont typeface="Arial"/>
              <a:buNone/>
            </a:pPr>
            <a:r>
              <a:rPr lang="en-IN" sz="1800">
                <a:solidFill>
                  <a:srgbClr val="3D85C6"/>
                </a:solidFill>
              </a:rPr>
              <a:t>Salman Ahmed        PES1201700954</a:t>
            </a:r>
            <a:endParaRPr sz="1800">
              <a:solidFill>
                <a:srgbClr val="3D85C6"/>
              </a:solidFill>
            </a:endParaRPr>
          </a:p>
          <a:p>
            <a:pPr indent="0" lvl="0" marL="0" rtl="0" algn="l">
              <a:spcBef>
                <a:spcPts val="0"/>
              </a:spcBef>
              <a:spcAft>
                <a:spcPts val="0"/>
              </a:spcAft>
              <a:buClr>
                <a:schemeClr val="dk1"/>
              </a:buClr>
              <a:buSzPts val="1100"/>
              <a:buFont typeface="Arial"/>
              <a:buNone/>
            </a:pPr>
            <a:r>
              <a:rPr lang="en-IN" sz="1800">
                <a:solidFill>
                  <a:srgbClr val="3D85C6"/>
                </a:solidFill>
              </a:rPr>
              <a:t>Pooja Patil               PES1201701354</a:t>
            </a:r>
            <a:endParaRPr sz="1800">
              <a:solidFill>
                <a:srgbClr val="3D85C6"/>
              </a:solidFill>
            </a:endParaRPr>
          </a:p>
        </p:txBody>
      </p:sp>
      <p:pic>
        <p:nvPicPr>
          <p:cNvPr id="126" name="Google Shape;126;p26"/>
          <p:cNvPicPr preferRelativeResize="0"/>
          <p:nvPr/>
        </p:nvPicPr>
        <p:blipFill>
          <a:blip r:embed="rId3">
            <a:alphaModFix/>
          </a:blip>
          <a:stretch>
            <a:fillRect/>
          </a:stretch>
        </p:blipFill>
        <p:spPr>
          <a:xfrm>
            <a:off x="3434699" y="2455600"/>
            <a:ext cx="2211900" cy="1037425"/>
          </a:xfrm>
          <a:prstGeom prst="rect">
            <a:avLst/>
          </a:prstGeom>
          <a:noFill/>
          <a:ln>
            <a:noFill/>
          </a:ln>
        </p:spPr>
      </p:pic>
      <p:sp>
        <p:nvSpPr>
          <p:cNvPr id="127" name="Google Shape;127;p26"/>
          <p:cNvSpPr txBox="1"/>
          <p:nvPr/>
        </p:nvSpPr>
        <p:spPr>
          <a:xfrm>
            <a:off x="0" y="1194400"/>
            <a:ext cx="9144000" cy="92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3000">
                <a:solidFill>
                  <a:srgbClr val="FF0000"/>
                </a:solidFill>
                <a:latin typeface="Trebuchet MS"/>
                <a:ea typeface="Trebuchet MS"/>
                <a:cs typeface="Trebuchet MS"/>
                <a:sym typeface="Trebuchet MS"/>
              </a:rPr>
              <a:t>Knowledge Management</a:t>
            </a:r>
            <a:endParaRPr sz="3000">
              <a:solidFill>
                <a:schemeClr val="dk1"/>
              </a:solidFill>
              <a:latin typeface="Trebuchet MS"/>
              <a:ea typeface="Trebuchet MS"/>
              <a:cs typeface="Trebuchet MS"/>
              <a:sym typeface="Trebuchet MS"/>
            </a:endParaRPr>
          </a:p>
          <a:p>
            <a:pPr indent="0" lvl="0" marL="0" rtl="0" algn="ctr">
              <a:spcBef>
                <a:spcPts val="0"/>
              </a:spcBef>
              <a:spcAft>
                <a:spcPts val="0"/>
              </a:spcAft>
              <a:buNone/>
            </a:pPr>
            <a:r>
              <a:rPr lang="en-IN" sz="3000">
                <a:solidFill>
                  <a:srgbClr val="FF0000"/>
                </a:solidFill>
                <a:latin typeface="Trebuchet MS"/>
                <a:ea typeface="Trebuchet MS"/>
                <a:cs typeface="Trebuchet MS"/>
                <a:sym typeface="Trebuchet MS"/>
              </a:rPr>
              <a:t>UE17CS342</a:t>
            </a:r>
            <a:endParaRPr sz="3000">
              <a:solidFill>
                <a:srgbClr val="FF0000"/>
              </a:solidFill>
              <a:latin typeface="Trebuchet MS"/>
              <a:ea typeface="Trebuchet MS"/>
              <a:cs typeface="Trebuchet MS"/>
              <a:sym typeface="Trebuchet MS"/>
            </a:endParaRPr>
          </a:p>
        </p:txBody>
      </p:sp>
      <p:sp>
        <p:nvSpPr>
          <p:cNvPr id="128" name="Google Shape;128;p26"/>
          <p:cNvSpPr txBox="1"/>
          <p:nvPr/>
        </p:nvSpPr>
        <p:spPr>
          <a:xfrm>
            <a:off x="5269975" y="4773250"/>
            <a:ext cx="2211900" cy="9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sz="1800">
                <a:solidFill>
                  <a:srgbClr val="3D85C6"/>
                </a:solidFill>
              </a:rPr>
              <a:t>Project Guide:</a:t>
            </a:r>
            <a:endParaRPr sz="1800">
              <a:solidFill>
                <a:srgbClr val="3D85C6"/>
              </a:solidFill>
            </a:endParaRPr>
          </a:p>
          <a:p>
            <a:pPr indent="457200" lvl="0" marL="0" rtl="0" algn="l">
              <a:spcBef>
                <a:spcPts val="0"/>
              </a:spcBef>
              <a:spcAft>
                <a:spcPts val="0"/>
              </a:spcAft>
              <a:buClr>
                <a:schemeClr val="dk1"/>
              </a:buClr>
              <a:buSzPts val="1100"/>
              <a:buFont typeface="Arial"/>
              <a:buNone/>
            </a:pPr>
            <a:r>
              <a:rPr lang="en-IN" sz="1800">
                <a:solidFill>
                  <a:srgbClr val="3D85C6"/>
                </a:solidFill>
              </a:rPr>
              <a:t>Prof. Krupesha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pic>
        <p:nvPicPr>
          <p:cNvPr id="191" name="Google Shape;191;p35"/>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192" name="Google Shape;192;p35"/>
          <p:cNvSpPr txBox="1"/>
          <p:nvPr/>
        </p:nvSpPr>
        <p:spPr>
          <a:xfrm>
            <a:off x="351700" y="1269800"/>
            <a:ext cx="4339800" cy="5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3000">
                <a:solidFill>
                  <a:srgbClr val="3D85C6"/>
                </a:solidFill>
                <a:latin typeface="Open Sans"/>
                <a:ea typeface="Open Sans"/>
                <a:cs typeface="Open Sans"/>
                <a:sym typeface="Open Sans"/>
              </a:rPr>
              <a:t>Business Model Canvas</a:t>
            </a:r>
            <a:endParaRPr sz="3000">
              <a:solidFill>
                <a:srgbClr val="3D85C6"/>
              </a:solidFill>
              <a:latin typeface="Open Sans"/>
              <a:ea typeface="Open Sans"/>
              <a:cs typeface="Open Sans"/>
              <a:sym typeface="Open Sans"/>
            </a:endParaRPr>
          </a:p>
        </p:txBody>
      </p:sp>
      <p:pic>
        <p:nvPicPr>
          <p:cNvPr id="193" name="Google Shape;193;p35"/>
          <p:cNvPicPr preferRelativeResize="0"/>
          <p:nvPr/>
        </p:nvPicPr>
        <p:blipFill>
          <a:blip r:embed="rId4">
            <a:alphaModFix/>
          </a:blip>
          <a:stretch>
            <a:fillRect/>
          </a:stretch>
        </p:blipFill>
        <p:spPr>
          <a:xfrm>
            <a:off x="3129188" y="4157950"/>
            <a:ext cx="1519475" cy="1097825"/>
          </a:xfrm>
          <a:prstGeom prst="rect">
            <a:avLst/>
          </a:prstGeom>
          <a:noFill/>
          <a:ln>
            <a:noFill/>
          </a:ln>
        </p:spPr>
      </p:pic>
      <p:pic>
        <p:nvPicPr>
          <p:cNvPr id="194" name="Google Shape;194;p35"/>
          <p:cNvPicPr preferRelativeResize="0"/>
          <p:nvPr/>
        </p:nvPicPr>
        <p:blipFill>
          <a:blip r:embed="rId5">
            <a:alphaModFix/>
          </a:blip>
          <a:stretch>
            <a:fillRect/>
          </a:stretch>
        </p:blipFill>
        <p:spPr>
          <a:xfrm>
            <a:off x="4779838" y="5224745"/>
            <a:ext cx="2563342" cy="1097825"/>
          </a:xfrm>
          <a:prstGeom prst="rect">
            <a:avLst/>
          </a:prstGeom>
          <a:noFill/>
          <a:ln>
            <a:noFill/>
          </a:ln>
        </p:spPr>
      </p:pic>
      <p:sp>
        <p:nvSpPr>
          <p:cNvPr id="195" name="Google Shape;195;p35"/>
          <p:cNvSpPr txBox="1"/>
          <p:nvPr/>
        </p:nvSpPr>
        <p:spPr>
          <a:xfrm>
            <a:off x="243475" y="1934300"/>
            <a:ext cx="7290900" cy="4531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Key Activities:</a:t>
            </a:r>
            <a:endParaRPr sz="1800">
              <a:latin typeface="Open Sans"/>
              <a:ea typeface="Open Sans"/>
              <a:cs typeface="Open Sans"/>
              <a:sym typeface="Open Sans"/>
            </a:endParaRPr>
          </a:p>
          <a:p>
            <a:pPr indent="0" lvl="0" marL="457200" rtl="0" algn="l">
              <a:spcBef>
                <a:spcPts val="0"/>
              </a:spcBef>
              <a:spcAft>
                <a:spcPts val="0"/>
              </a:spcAft>
              <a:buNone/>
            </a:pPr>
            <a:r>
              <a:rPr b="1" lang="en-IN" sz="1800">
                <a:latin typeface="Open Sans"/>
                <a:ea typeface="Open Sans"/>
                <a:cs typeface="Open Sans"/>
                <a:sym typeface="Open Sans"/>
              </a:rPr>
              <a:t>Core Business -</a:t>
            </a:r>
            <a:r>
              <a:rPr lang="en-IN" sz="1800">
                <a:latin typeface="Open Sans"/>
                <a:ea typeface="Open Sans"/>
                <a:cs typeface="Open Sans"/>
                <a:sym typeface="Open Sans"/>
              </a:rPr>
              <a:t> IBM’s core lies in its service, software and hardware. But Software is the only division with major profits.</a:t>
            </a:r>
            <a:endParaRPr sz="1800">
              <a:latin typeface="Open Sans"/>
              <a:ea typeface="Open Sans"/>
              <a:cs typeface="Open Sans"/>
              <a:sym typeface="Open Sans"/>
            </a:endParaRPr>
          </a:p>
          <a:p>
            <a:pPr indent="0" lvl="0" marL="457200" rtl="0" algn="l">
              <a:spcBef>
                <a:spcPts val="0"/>
              </a:spcBef>
              <a:spcAft>
                <a:spcPts val="0"/>
              </a:spcAft>
              <a:buNone/>
            </a:pPr>
            <a:r>
              <a:rPr b="1" lang="en-IN" sz="1800">
                <a:latin typeface="Open Sans"/>
                <a:ea typeface="Open Sans"/>
                <a:cs typeface="Open Sans"/>
                <a:sym typeface="Open Sans"/>
              </a:rPr>
              <a:t>Supply Chain Management -</a:t>
            </a:r>
            <a:r>
              <a:rPr lang="en-IN" sz="1800">
                <a:latin typeface="Open Sans"/>
                <a:ea typeface="Open Sans"/>
                <a:cs typeface="Open Sans"/>
                <a:sym typeface="Open Sans"/>
              </a:rPr>
              <a:t> The supply, manufacturing and logistics operations are integrated in one operating unit that has optimized inventories over time.</a:t>
            </a:r>
            <a:endParaRPr sz="1800">
              <a:latin typeface="Open Sans"/>
              <a:ea typeface="Open Sans"/>
              <a:cs typeface="Open Sans"/>
              <a:sym typeface="Open Sans"/>
            </a:endParaRPr>
          </a:p>
          <a:p>
            <a:pPr indent="0" lvl="0" marL="457200" rtl="0" algn="l">
              <a:spcBef>
                <a:spcPts val="0"/>
              </a:spcBef>
              <a:spcAft>
                <a:spcPts val="0"/>
              </a:spcAft>
              <a:buNone/>
            </a:pPr>
            <a:r>
              <a:rPr b="1" lang="en-IN" sz="1800">
                <a:latin typeface="Open Sans"/>
                <a:ea typeface="Open Sans"/>
                <a:cs typeface="Open Sans"/>
                <a:sym typeface="Open Sans"/>
              </a:rPr>
              <a:t>R&amp;D -</a:t>
            </a:r>
            <a:r>
              <a:rPr lang="en-IN" sz="1800">
                <a:latin typeface="Open Sans"/>
                <a:ea typeface="Open Sans"/>
                <a:cs typeface="Open Sans"/>
                <a:sym typeface="Open Sans"/>
              </a:rPr>
              <a:t> 6% of it’s revenue into R&amp;D, has the most patents (20 a day)</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Key Resources:</a:t>
            </a:r>
            <a:endParaRPr sz="1800">
              <a:latin typeface="Open Sans"/>
              <a:ea typeface="Open Sans"/>
              <a:cs typeface="Open Sans"/>
              <a:sym typeface="Open Sans"/>
            </a:endParaRPr>
          </a:p>
          <a:p>
            <a:pPr indent="0" lvl="0" marL="914400" rtl="0" algn="l">
              <a:spcBef>
                <a:spcPts val="0"/>
              </a:spcBef>
              <a:spcAft>
                <a:spcPts val="0"/>
              </a:spcAft>
              <a:buNone/>
            </a:pPr>
            <a:r>
              <a:rPr lang="en-IN" sz="1800">
                <a:latin typeface="Open Sans"/>
                <a:ea typeface="Open Sans"/>
                <a:cs typeface="Open Sans"/>
                <a:sym typeface="Open Sans"/>
              </a:rPr>
              <a:t>- </a:t>
            </a:r>
            <a:r>
              <a:rPr lang="en-IN" sz="1800">
                <a:latin typeface="Open Sans"/>
                <a:ea typeface="Open Sans"/>
                <a:cs typeface="Open Sans"/>
                <a:sym typeface="Open Sans"/>
              </a:rPr>
              <a:t>Employees</a:t>
            </a:r>
            <a:endParaRPr sz="1800">
              <a:latin typeface="Open Sans"/>
              <a:ea typeface="Open Sans"/>
              <a:cs typeface="Open Sans"/>
              <a:sym typeface="Open Sans"/>
            </a:endParaRPr>
          </a:p>
          <a:p>
            <a:pPr indent="0" lvl="0" marL="914400" rtl="0" algn="l">
              <a:spcBef>
                <a:spcPts val="0"/>
              </a:spcBef>
              <a:spcAft>
                <a:spcPts val="0"/>
              </a:spcAft>
              <a:buNone/>
            </a:pPr>
            <a:r>
              <a:rPr lang="en-IN" sz="1800">
                <a:latin typeface="Open Sans"/>
                <a:ea typeface="Open Sans"/>
                <a:cs typeface="Open Sans"/>
                <a:sym typeface="Open Sans"/>
              </a:rPr>
              <a:t>- Brand Value</a:t>
            </a:r>
            <a:endParaRPr sz="1800">
              <a:latin typeface="Open Sans"/>
              <a:ea typeface="Open Sans"/>
              <a:cs typeface="Open Sans"/>
              <a:sym typeface="Open Sans"/>
            </a:endParaRPr>
          </a:p>
          <a:p>
            <a:pPr indent="0" lvl="0" marL="914400" rtl="0" algn="l">
              <a:spcBef>
                <a:spcPts val="0"/>
              </a:spcBef>
              <a:spcAft>
                <a:spcPts val="0"/>
              </a:spcAft>
              <a:buNone/>
            </a:pPr>
            <a:r>
              <a:rPr lang="en-IN" sz="1800">
                <a:latin typeface="Open Sans"/>
                <a:ea typeface="Open Sans"/>
                <a:cs typeface="Open Sans"/>
                <a:sym typeface="Open Sans"/>
              </a:rPr>
              <a:t>- Spending Power</a:t>
            </a:r>
            <a:endParaRPr sz="18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id="200" name="Google Shape;200;p36"/>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201" name="Google Shape;201;p36"/>
          <p:cNvSpPr txBox="1"/>
          <p:nvPr/>
        </p:nvSpPr>
        <p:spPr>
          <a:xfrm>
            <a:off x="351700" y="1269800"/>
            <a:ext cx="4339800" cy="5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3000">
                <a:solidFill>
                  <a:srgbClr val="3D85C6"/>
                </a:solidFill>
                <a:latin typeface="Open Sans"/>
                <a:ea typeface="Open Sans"/>
                <a:cs typeface="Open Sans"/>
                <a:sym typeface="Open Sans"/>
              </a:rPr>
              <a:t>Business Model Canvas</a:t>
            </a:r>
            <a:endParaRPr sz="3000">
              <a:solidFill>
                <a:srgbClr val="3D85C6"/>
              </a:solidFill>
              <a:latin typeface="Open Sans"/>
              <a:ea typeface="Open Sans"/>
              <a:cs typeface="Open Sans"/>
              <a:sym typeface="Open Sans"/>
            </a:endParaRPr>
          </a:p>
        </p:txBody>
      </p:sp>
      <p:pic>
        <p:nvPicPr>
          <p:cNvPr id="202" name="Google Shape;202;p36"/>
          <p:cNvPicPr preferRelativeResize="0"/>
          <p:nvPr/>
        </p:nvPicPr>
        <p:blipFill>
          <a:blip r:embed="rId4">
            <a:alphaModFix/>
          </a:blip>
          <a:stretch>
            <a:fillRect/>
          </a:stretch>
        </p:blipFill>
        <p:spPr>
          <a:xfrm>
            <a:off x="6832751" y="5094975"/>
            <a:ext cx="1944350" cy="1495975"/>
          </a:xfrm>
          <a:prstGeom prst="rect">
            <a:avLst/>
          </a:prstGeom>
          <a:noFill/>
          <a:ln>
            <a:noFill/>
          </a:ln>
        </p:spPr>
      </p:pic>
      <p:sp>
        <p:nvSpPr>
          <p:cNvPr id="203" name="Google Shape;203;p36"/>
          <p:cNvSpPr txBox="1"/>
          <p:nvPr/>
        </p:nvSpPr>
        <p:spPr>
          <a:xfrm>
            <a:off x="243475" y="1934300"/>
            <a:ext cx="7290900" cy="4531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Key Partners:</a:t>
            </a:r>
            <a:endParaRPr sz="1800">
              <a:latin typeface="Open Sans"/>
              <a:ea typeface="Open Sans"/>
              <a:cs typeface="Open Sans"/>
              <a:sym typeface="Open Sans"/>
            </a:endParaRPr>
          </a:p>
          <a:p>
            <a:pPr indent="0" lvl="0" marL="457200" rtl="0" algn="l">
              <a:spcBef>
                <a:spcPts val="0"/>
              </a:spcBef>
              <a:spcAft>
                <a:spcPts val="0"/>
              </a:spcAft>
              <a:buNone/>
            </a:pPr>
            <a:r>
              <a:rPr lang="en-IN" sz="1800">
                <a:latin typeface="Open Sans"/>
                <a:ea typeface="Open Sans"/>
                <a:cs typeface="Open Sans"/>
                <a:sym typeface="Open Sans"/>
              </a:rPr>
              <a:t>Maintain existing partners while finding new valuable partners. The purpose is to provide complementary skills and expertise that can result in greater client value.</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Revenue Streams:</a:t>
            </a:r>
            <a:endParaRPr sz="1800">
              <a:latin typeface="Open Sans"/>
              <a:ea typeface="Open Sans"/>
              <a:cs typeface="Open Sans"/>
              <a:sym typeface="Open Sans"/>
            </a:endParaRPr>
          </a:p>
          <a:p>
            <a:pPr indent="0" lvl="0" marL="457200" rtl="0" algn="l">
              <a:spcBef>
                <a:spcPts val="0"/>
              </a:spcBef>
              <a:spcAft>
                <a:spcPts val="0"/>
              </a:spcAft>
              <a:buNone/>
            </a:pPr>
            <a:r>
              <a:rPr lang="en-IN" sz="1800">
                <a:latin typeface="Open Sans"/>
                <a:ea typeface="Open Sans"/>
                <a:cs typeface="Open Sans"/>
                <a:sym typeface="Open Sans"/>
              </a:rPr>
              <a:t>Services, Software, Hardware, Financing. It is the leader in the Global IT services.</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Cost Structure:</a:t>
            </a:r>
            <a:endParaRPr sz="1800">
              <a:latin typeface="Open Sans"/>
              <a:ea typeface="Open Sans"/>
              <a:cs typeface="Open Sans"/>
              <a:sym typeface="Open Sans"/>
            </a:endParaRPr>
          </a:p>
          <a:p>
            <a:pPr indent="0" lvl="0" marL="457200" rtl="0" algn="l">
              <a:spcBef>
                <a:spcPts val="0"/>
              </a:spcBef>
              <a:spcAft>
                <a:spcPts val="0"/>
              </a:spcAft>
              <a:buNone/>
            </a:pPr>
            <a:r>
              <a:rPr lang="en-IN" sz="1800">
                <a:latin typeface="Open Sans"/>
                <a:ea typeface="Open Sans"/>
                <a:cs typeface="Open Sans"/>
                <a:sym typeface="Open Sans"/>
              </a:rPr>
              <a:t>Majority of spending goes into R&amp;D and marketing, the only company with higher R&amp;D expenditure than marketing.</a:t>
            </a:r>
            <a:endParaRPr sz="1800">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pic>
        <p:nvPicPr>
          <p:cNvPr id="208" name="Google Shape;208;p37"/>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209" name="Google Shape;209;p37"/>
          <p:cNvSpPr txBox="1"/>
          <p:nvPr/>
        </p:nvSpPr>
        <p:spPr>
          <a:xfrm>
            <a:off x="351700" y="1269800"/>
            <a:ext cx="6345300" cy="5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3000">
                <a:solidFill>
                  <a:srgbClr val="3D85C6"/>
                </a:solidFill>
                <a:latin typeface="Open Sans"/>
                <a:ea typeface="Open Sans"/>
                <a:cs typeface="Open Sans"/>
                <a:sym typeface="Open Sans"/>
              </a:rPr>
              <a:t>Knowledge Management in IBM</a:t>
            </a:r>
            <a:endParaRPr sz="3000">
              <a:solidFill>
                <a:srgbClr val="3D85C6"/>
              </a:solidFill>
              <a:latin typeface="Open Sans"/>
              <a:ea typeface="Open Sans"/>
              <a:cs typeface="Open Sans"/>
              <a:sym typeface="Open Sans"/>
            </a:endParaRPr>
          </a:p>
        </p:txBody>
      </p:sp>
      <p:sp>
        <p:nvSpPr>
          <p:cNvPr id="210" name="Google Shape;210;p37"/>
          <p:cNvSpPr txBox="1"/>
          <p:nvPr/>
        </p:nvSpPr>
        <p:spPr>
          <a:xfrm>
            <a:off x="351700" y="2077525"/>
            <a:ext cx="6847200" cy="3734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IN" sz="1800">
                <a:solidFill>
                  <a:schemeClr val="dk1"/>
                </a:solidFill>
                <a:latin typeface="Open Sans"/>
                <a:ea typeface="Open Sans"/>
                <a:cs typeface="Open Sans"/>
                <a:sym typeface="Open Sans"/>
              </a:rPr>
              <a:t>Knowledge management is the practice of using an organization’s content, social networks, experience, and collective intelligence to increase organizational effectiveness and productivity and to spark innovation and transformation. </a:t>
            </a:r>
            <a:endParaRPr sz="1800">
              <a:solidFill>
                <a:schemeClr val="dk1"/>
              </a:solidFill>
              <a:latin typeface="Open Sans"/>
              <a:ea typeface="Open Sans"/>
              <a:cs typeface="Open Sans"/>
              <a:sym typeface="Open Sans"/>
            </a:endParaRPr>
          </a:p>
          <a:p>
            <a:pPr indent="0" lvl="0" marL="0" rtl="0" algn="just">
              <a:lnSpc>
                <a:spcPct val="115000"/>
              </a:lnSpc>
              <a:spcBef>
                <a:spcPts val="1000"/>
              </a:spcBef>
              <a:spcAft>
                <a:spcPts val="0"/>
              </a:spcAft>
              <a:buNone/>
            </a:pPr>
            <a:r>
              <a:rPr b="1" lang="en-IN" sz="1800" u="sng">
                <a:solidFill>
                  <a:schemeClr val="dk1"/>
                </a:solidFill>
                <a:latin typeface="Open Sans"/>
                <a:ea typeface="Open Sans"/>
                <a:cs typeface="Open Sans"/>
                <a:sym typeface="Open Sans"/>
              </a:rPr>
              <a:t>AT IBM</a:t>
            </a:r>
            <a:r>
              <a:rPr b="1" lang="en-IN" sz="1800">
                <a:solidFill>
                  <a:schemeClr val="dk1"/>
                </a:solidFill>
                <a:latin typeface="Open Sans"/>
                <a:ea typeface="Open Sans"/>
                <a:cs typeface="Open Sans"/>
                <a:sym typeface="Open Sans"/>
              </a:rPr>
              <a:t> </a:t>
            </a:r>
            <a:endParaRPr b="1" sz="1800">
              <a:solidFill>
                <a:schemeClr val="dk1"/>
              </a:solidFill>
              <a:latin typeface="Open Sans"/>
              <a:ea typeface="Open Sans"/>
              <a:cs typeface="Open Sans"/>
              <a:sym typeface="Open Sans"/>
            </a:endParaRPr>
          </a:p>
          <a:p>
            <a:pPr indent="0" lvl="0" marL="0" rtl="0" algn="just">
              <a:lnSpc>
                <a:spcPct val="115000"/>
              </a:lnSpc>
              <a:spcBef>
                <a:spcPts val="1000"/>
              </a:spcBef>
              <a:spcAft>
                <a:spcPts val="0"/>
              </a:spcAft>
              <a:buNone/>
            </a:pPr>
            <a:r>
              <a:rPr lang="en-IN" sz="1800">
                <a:solidFill>
                  <a:schemeClr val="dk1"/>
                </a:solidFill>
                <a:highlight>
                  <a:srgbClr val="FFFFFF"/>
                </a:highlight>
                <a:latin typeface="Open Sans"/>
                <a:ea typeface="Open Sans"/>
                <a:cs typeface="Open Sans"/>
                <a:sym typeface="Open Sans"/>
              </a:rPr>
              <a:t>IBM's KM strategy consisted of turning the company into a leading knowledge management based company, using technology for sharing knowledge and building the required IT infrastructure. The main objective of the KM framework was to facilitate knowledge sharing and collaboration among employees.</a:t>
            </a:r>
            <a:endParaRPr sz="1800">
              <a:solidFill>
                <a:schemeClr val="dk1"/>
              </a:solidFill>
              <a:highlight>
                <a:srgbClr val="FFFFFF"/>
              </a:highlight>
              <a:latin typeface="Open Sans"/>
              <a:ea typeface="Open Sans"/>
              <a:cs typeface="Open Sans"/>
              <a:sym typeface="Open Sans"/>
            </a:endParaRPr>
          </a:p>
          <a:p>
            <a:pPr indent="0" lvl="0" marL="0" rtl="0" algn="just">
              <a:lnSpc>
                <a:spcPct val="115000"/>
              </a:lnSpc>
              <a:spcBef>
                <a:spcPts val="1000"/>
              </a:spcBef>
              <a:spcAft>
                <a:spcPts val="1000"/>
              </a:spcAft>
              <a:buClr>
                <a:schemeClr val="dk1"/>
              </a:buClr>
              <a:buSzPts val="1100"/>
              <a:buFont typeface="Arial"/>
              <a:buNone/>
            </a:pPr>
            <a:r>
              <a:t/>
            </a:r>
            <a:endParaRPr sz="1800">
              <a:solidFill>
                <a:schemeClr val="dk1"/>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pic>
        <p:nvPicPr>
          <p:cNvPr id="215" name="Google Shape;215;p38"/>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216" name="Google Shape;216;p38"/>
          <p:cNvSpPr txBox="1"/>
          <p:nvPr/>
        </p:nvSpPr>
        <p:spPr>
          <a:xfrm>
            <a:off x="351700" y="1269800"/>
            <a:ext cx="6847200" cy="5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3000">
                <a:solidFill>
                  <a:srgbClr val="3D85C6"/>
                </a:solidFill>
                <a:latin typeface="Open Sans"/>
                <a:ea typeface="Open Sans"/>
                <a:cs typeface="Open Sans"/>
                <a:sym typeface="Open Sans"/>
              </a:rPr>
              <a:t>Knowledge Management in IBM</a:t>
            </a:r>
            <a:endParaRPr sz="3000">
              <a:solidFill>
                <a:srgbClr val="3D85C6"/>
              </a:solidFill>
              <a:latin typeface="Open Sans"/>
              <a:ea typeface="Open Sans"/>
              <a:cs typeface="Open Sans"/>
              <a:sym typeface="Open Sans"/>
            </a:endParaRPr>
          </a:p>
        </p:txBody>
      </p:sp>
      <p:sp>
        <p:nvSpPr>
          <p:cNvPr id="217" name="Google Shape;217;p38"/>
          <p:cNvSpPr txBox="1"/>
          <p:nvPr/>
        </p:nvSpPr>
        <p:spPr>
          <a:xfrm>
            <a:off x="351700" y="2133800"/>
            <a:ext cx="6452700" cy="3928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IN" sz="1800">
                <a:solidFill>
                  <a:srgbClr val="101010"/>
                </a:solidFill>
                <a:highlight>
                  <a:srgbClr val="FFFFFF"/>
                </a:highlight>
                <a:latin typeface="Open Sans"/>
                <a:ea typeface="Open Sans"/>
                <a:cs typeface="Open Sans"/>
                <a:sym typeface="Open Sans"/>
              </a:rPr>
              <a:t>KM principles focused on in IBM:</a:t>
            </a:r>
            <a:r>
              <a:rPr lang="en-IN" sz="1800">
                <a:solidFill>
                  <a:srgbClr val="101010"/>
                </a:solidFill>
                <a:highlight>
                  <a:srgbClr val="FFFFFF"/>
                </a:highlight>
                <a:latin typeface="Open Sans"/>
                <a:ea typeface="Open Sans"/>
                <a:cs typeface="Open Sans"/>
                <a:sym typeface="Open Sans"/>
              </a:rPr>
              <a:t> </a:t>
            </a:r>
            <a:endParaRPr sz="1800">
              <a:solidFill>
                <a:srgbClr val="101010"/>
              </a:solidFill>
              <a:highlight>
                <a:srgbClr val="FFFFFF"/>
              </a:highlight>
              <a:latin typeface="Open Sans"/>
              <a:ea typeface="Open Sans"/>
              <a:cs typeface="Open Sans"/>
              <a:sym typeface="Open Sans"/>
            </a:endParaRPr>
          </a:p>
          <a:p>
            <a:pPr indent="-342900" lvl="0" marL="457200" rtl="0" algn="just">
              <a:lnSpc>
                <a:spcPct val="115000"/>
              </a:lnSpc>
              <a:spcBef>
                <a:spcPts val="1000"/>
              </a:spcBef>
              <a:spcAft>
                <a:spcPts val="0"/>
              </a:spcAft>
              <a:buClr>
                <a:srgbClr val="101010"/>
              </a:buClr>
              <a:buSzPts val="1800"/>
              <a:buFont typeface="Open Sans"/>
              <a:buChar char="●"/>
            </a:pPr>
            <a:r>
              <a:rPr lang="en-IN" sz="1800" u="sng">
                <a:solidFill>
                  <a:srgbClr val="101010"/>
                </a:solidFill>
                <a:highlight>
                  <a:srgbClr val="FFFFFF"/>
                </a:highlight>
                <a:latin typeface="Open Sans"/>
                <a:ea typeface="Open Sans"/>
                <a:cs typeface="Open Sans"/>
                <a:sym typeface="Open Sans"/>
              </a:rPr>
              <a:t>Federated Search</a:t>
            </a:r>
            <a:r>
              <a:rPr lang="en-IN" sz="1800">
                <a:solidFill>
                  <a:srgbClr val="101010"/>
                </a:solidFill>
                <a:highlight>
                  <a:srgbClr val="FFFFFF"/>
                </a:highlight>
                <a:latin typeface="Open Sans"/>
                <a:ea typeface="Open Sans"/>
                <a:cs typeface="Open Sans"/>
                <a:sym typeface="Open Sans"/>
              </a:rPr>
              <a:t>: to bring together content from multiple repositories, including external sources and wikis. </a:t>
            </a:r>
            <a:endParaRPr sz="1800">
              <a:solidFill>
                <a:srgbClr val="101010"/>
              </a:solidFill>
              <a:highlight>
                <a:srgbClr val="FFFFFF"/>
              </a:highlight>
              <a:latin typeface="Open Sans"/>
              <a:ea typeface="Open Sans"/>
              <a:cs typeface="Open Sans"/>
              <a:sym typeface="Open Sans"/>
            </a:endParaRPr>
          </a:p>
          <a:p>
            <a:pPr indent="-342900" lvl="0" marL="457200" rtl="0" algn="just">
              <a:lnSpc>
                <a:spcPct val="115000"/>
              </a:lnSpc>
              <a:spcBef>
                <a:spcPts val="1000"/>
              </a:spcBef>
              <a:spcAft>
                <a:spcPts val="0"/>
              </a:spcAft>
              <a:buClr>
                <a:srgbClr val="101010"/>
              </a:buClr>
              <a:buSzPts val="1800"/>
              <a:buFont typeface="Open Sans"/>
              <a:buChar char="●"/>
            </a:pPr>
            <a:r>
              <a:rPr lang="en-IN" sz="1800" u="sng">
                <a:solidFill>
                  <a:srgbClr val="101010"/>
                </a:solidFill>
                <a:highlight>
                  <a:srgbClr val="FFFFFF"/>
                </a:highlight>
                <a:latin typeface="Open Sans"/>
                <a:ea typeface="Open Sans"/>
                <a:cs typeface="Open Sans"/>
                <a:sym typeface="Open Sans"/>
              </a:rPr>
              <a:t>Sponsored Links</a:t>
            </a:r>
            <a:r>
              <a:rPr lang="en-IN" sz="1800">
                <a:solidFill>
                  <a:srgbClr val="101010"/>
                </a:solidFill>
                <a:highlight>
                  <a:srgbClr val="FFFFFF"/>
                </a:highlight>
                <a:latin typeface="Open Sans"/>
                <a:ea typeface="Open Sans"/>
                <a:cs typeface="Open Sans"/>
                <a:sym typeface="Open Sans"/>
              </a:rPr>
              <a:t>: to surface the most important leadership content. </a:t>
            </a:r>
            <a:endParaRPr sz="1800">
              <a:solidFill>
                <a:srgbClr val="101010"/>
              </a:solidFill>
              <a:highlight>
                <a:srgbClr val="FFFFFF"/>
              </a:highlight>
              <a:latin typeface="Open Sans"/>
              <a:ea typeface="Open Sans"/>
              <a:cs typeface="Open Sans"/>
              <a:sym typeface="Open Sans"/>
            </a:endParaRPr>
          </a:p>
          <a:p>
            <a:pPr indent="-342900" lvl="0" marL="457200" rtl="0" algn="just">
              <a:lnSpc>
                <a:spcPct val="115000"/>
              </a:lnSpc>
              <a:spcBef>
                <a:spcPts val="1000"/>
              </a:spcBef>
              <a:spcAft>
                <a:spcPts val="0"/>
              </a:spcAft>
              <a:buClr>
                <a:srgbClr val="101010"/>
              </a:buClr>
              <a:buSzPts val="1800"/>
              <a:buFont typeface="Open Sans"/>
              <a:buChar char="●"/>
            </a:pPr>
            <a:r>
              <a:rPr lang="en-IN" sz="1800" u="sng">
                <a:solidFill>
                  <a:srgbClr val="101010"/>
                </a:solidFill>
                <a:highlight>
                  <a:srgbClr val="FFFFFF"/>
                </a:highlight>
                <a:latin typeface="Open Sans"/>
                <a:ea typeface="Open Sans"/>
                <a:cs typeface="Open Sans"/>
                <a:sym typeface="Open Sans"/>
              </a:rPr>
              <a:t>Expertise Location</a:t>
            </a:r>
            <a:r>
              <a:rPr lang="en-IN" sz="1800">
                <a:solidFill>
                  <a:srgbClr val="101010"/>
                </a:solidFill>
                <a:highlight>
                  <a:srgbClr val="FFFFFF"/>
                </a:highlight>
                <a:latin typeface="Open Sans"/>
                <a:ea typeface="Open Sans"/>
                <a:cs typeface="Open Sans"/>
                <a:sym typeface="Open Sans"/>
              </a:rPr>
              <a:t>: to recognize knowledge colleagues on topics across our services and offerings. </a:t>
            </a:r>
            <a:endParaRPr sz="1800">
              <a:solidFill>
                <a:srgbClr val="101010"/>
              </a:solidFill>
              <a:highlight>
                <a:srgbClr val="FFFFFF"/>
              </a:highlight>
              <a:latin typeface="Open Sans"/>
              <a:ea typeface="Open Sans"/>
              <a:cs typeface="Open Sans"/>
              <a:sym typeface="Open Sans"/>
            </a:endParaRPr>
          </a:p>
          <a:p>
            <a:pPr indent="-342900" lvl="0" marL="457200" rtl="0" algn="just">
              <a:lnSpc>
                <a:spcPct val="115000"/>
              </a:lnSpc>
              <a:spcBef>
                <a:spcPts val="1000"/>
              </a:spcBef>
              <a:spcAft>
                <a:spcPts val="0"/>
              </a:spcAft>
              <a:buClr>
                <a:srgbClr val="101010"/>
              </a:buClr>
              <a:buSzPts val="1800"/>
              <a:buFont typeface="Open Sans"/>
              <a:buChar char="●"/>
            </a:pPr>
            <a:r>
              <a:rPr lang="en-IN" sz="1800" u="sng">
                <a:solidFill>
                  <a:srgbClr val="101010"/>
                </a:solidFill>
                <a:highlight>
                  <a:srgbClr val="FFFFFF"/>
                </a:highlight>
                <a:latin typeface="Open Sans"/>
                <a:ea typeface="Open Sans"/>
                <a:cs typeface="Open Sans"/>
                <a:sym typeface="Open Sans"/>
              </a:rPr>
              <a:t>Social Networks</a:t>
            </a:r>
            <a:r>
              <a:rPr lang="en-IN" sz="1800">
                <a:solidFill>
                  <a:srgbClr val="101010"/>
                </a:solidFill>
                <a:highlight>
                  <a:srgbClr val="FFFFFF"/>
                </a:highlight>
                <a:latin typeface="Open Sans"/>
                <a:ea typeface="Open Sans"/>
                <a:cs typeface="Open Sans"/>
                <a:sym typeface="Open Sans"/>
              </a:rPr>
              <a:t>: to narrow relevant content, identify influences, key practitioners, and hubs of information. </a:t>
            </a:r>
            <a:endParaRPr sz="1800">
              <a:solidFill>
                <a:srgbClr val="101010"/>
              </a:solidFill>
              <a:highlight>
                <a:srgbClr val="FFFFFF"/>
              </a:highlight>
              <a:latin typeface="Open Sans"/>
              <a:ea typeface="Open Sans"/>
              <a:cs typeface="Open Sans"/>
              <a:sym typeface="Open Sans"/>
            </a:endParaRPr>
          </a:p>
          <a:p>
            <a:pPr indent="0" lvl="0" marL="0" rtl="0" algn="just">
              <a:lnSpc>
                <a:spcPct val="115000"/>
              </a:lnSpc>
              <a:spcBef>
                <a:spcPts val="1000"/>
              </a:spcBef>
              <a:spcAft>
                <a:spcPts val="1000"/>
              </a:spcAft>
              <a:buNone/>
            </a:pPr>
            <a:r>
              <a:t/>
            </a:r>
            <a:endParaRPr sz="1800">
              <a:solidFill>
                <a:schemeClr val="dk1"/>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pic>
        <p:nvPicPr>
          <p:cNvPr id="222" name="Google Shape;222;p39"/>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223" name="Google Shape;223;p39"/>
          <p:cNvSpPr txBox="1"/>
          <p:nvPr/>
        </p:nvSpPr>
        <p:spPr>
          <a:xfrm>
            <a:off x="351700" y="1269800"/>
            <a:ext cx="6847200" cy="5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3000">
                <a:solidFill>
                  <a:srgbClr val="3D85C6"/>
                </a:solidFill>
                <a:latin typeface="Open Sans"/>
                <a:ea typeface="Open Sans"/>
                <a:cs typeface="Open Sans"/>
                <a:sym typeface="Open Sans"/>
              </a:rPr>
              <a:t>Knowledge Management in IBM</a:t>
            </a:r>
            <a:endParaRPr sz="3000">
              <a:solidFill>
                <a:srgbClr val="3D85C6"/>
              </a:solidFill>
              <a:latin typeface="Open Sans"/>
              <a:ea typeface="Open Sans"/>
              <a:cs typeface="Open Sans"/>
              <a:sym typeface="Open Sans"/>
            </a:endParaRPr>
          </a:p>
        </p:txBody>
      </p:sp>
      <p:sp>
        <p:nvSpPr>
          <p:cNvPr id="224" name="Google Shape;224;p39"/>
          <p:cNvSpPr txBox="1"/>
          <p:nvPr/>
        </p:nvSpPr>
        <p:spPr>
          <a:xfrm>
            <a:off x="271150" y="1972675"/>
            <a:ext cx="7008300" cy="4575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IN" sz="1800">
                <a:solidFill>
                  <a:srgbClr val="101010"/>
                </a:solidFill>
                <a:highlight>
                  <a:srgbClr val="FFFFFF"/>
                </a:highlight>
                <a:latin typeface="Open Sans"/>
                <a:ea typeface="Open Sans"/>
                <a:cs typeface="Open Sans"/>
                <a:sym typeface="Open Sans"/>
              </a:rPr>
              <a:t>KM principles focused on in IBM:</a:t>
            </a:r>
            <a:r>
              <a:rPr lang="en-IN" sz="1800">
                <a:solidFill>
                  <a:srgbClr val="101010"/>
                </a:solidFill>
                <a:highlight>
                  <a:srgbClr val="FFFFFF"/>
                </a:highlight>
                <a:latin typeface="Open Sans"/>
                <a:ea typeface="Open Sans"/>
                <a:cs typeface="Open Sans"/>
                <a:sym typeface="Open Sans"/>
              </a:rPr>
              <a:t> </a:t>
            </a:r>
            <a:endParaRPr sz="1800">
              <a:solidFill>
                <a:srgbClr val="101010"/>
              </a:solidFill>
              <a:highlight>
                <a:srgbClr val="FFFFFF"/>
              </a:highlight>
              <a:latin typeface="Open Sans"/>
              <a:ea typeface="Open Sans"/>
              <a:cs typeface="Open Sans"/>
              <a:sym typeface="Open Sans"/>
            </a:endParaRPr>
          </a:p>
          <a:p>
            <a:pPr indent="-342900" lvl="0" marL="457200" rtl="0" algn="just">
              <a:lnSpc>
                <a:spcPct val="115000"/>
              </a:lnSpc>
              <a:spcBef>
                <a:spcPts val="1000"/>
              </a:spcBef>
              <a:spcAft>
                <a:spcPts val="0"/>
              </a:spcAft>
              <a:buClr>
                <a:srgbClr val="101010"/>
              </a:buClr>
              <a:buSzPts val="1800"/>
              <a:buFont typeface="Open Sans"/>
              <a:buChar char="●"/>
            </a:pPr>
            <a:r>
              <a:rPr lang="en-IN" sz="1800" u="sng">
                <a:solidFill>
                  <a:srgbClr val="101010"/>
                </a:solidFill>
                <a:highlight>
                  <a:srgbClr val="FFFFFF"/>
                </a:highlight>
                <a:latin typeface="Open Sans"/>
                <a:ea typeface="Open Sans"/>
                <a:cs typeface="Open Sans"/>
                <a:sym typeface="Open Sans"/>
              </a:rPr>
              <a:t>Sentiment Analysis </a:t>
            </a:r>
            <a:r>
              <a:rPr lang="en-IN" sz="1800">
                <a:solidFill>
                  <a:srgbClr val="101010"/>
                </a:solidFill>
                <a:highlight>
                  <a:srgbClr val="FFFFFF"/>
                </a:highlight>
                <a:latin typeface="Open Sans"/>
                <a:ea typeface="Open Sans"/>
                <a:cs typeface="Open Sans"/>
                <a:sym typeface="Open Sans"/>
              </a:rPr>
              <a:t>- to gauge social media insight on key topics. </a:t>
            </a:r>
            <a:endParaRPr sz="1800">
              <a:solidFill>
                <a:srgbClr val="101010"/>
              </a:solidFill>
              <a:highlight>
                <a:srgbClr val="FFFFFF"/>
              </a:highlight>
              <a:latin typeface="Open Sans"/>
              <a:ea typeface="Open Sans"/>
              <a:cs typeface="Open Sans"/>
              <a:sym typeface="Open Sans"/>
            </a:endParaRPr>
          </a:p>
          <a:p>
            <a:pPr indent="-342900" lvl="0" marL="457200" rtl="0" algn="just">
              <a:lnSpc>
                <a:spcPct val="115000"/>
              </a:lnSpc>
              <a:spcBef>
                <a:spcPts val="1000"/>
              </a:spcBef>
              <a:spcAft>
                <a:spcPts val="0"/>
              </a:spcAft>
              <a:buClr>
                <a:srgbClr val="101010"/>
              </a:buClr>
              <a:buSzPts val="1800"/>
              <a:buFont typeface="Open Sans"/>
              <a:buChar char="●"/>
            </a:pPr>
            <a:r>
              <a:rPr lang="en-IN" sz="1800" u="sng">
                <a:solidFill>
                  <a:srgbClr val="101010"/>
                </a:solidFill>
                <a:highlight>
                  <a:srgbClr val="FFFFFF"/>
                </a:highlight>
                <a:latin typeface="Open Sans"/>
                <a:ea typeface="Open Sans"/>
                <a:cs typeface="Open Sans"/>
                <a:sym typeface="Open Sans"/>
              </a:rPr>
              <a:t>Personalization</a:t>
            </a:r>
            <a:r>
              <a:rPr lang="en-IN" sz="1800">
                <a:solidFill>
                  <a:srgbClr val="101010"/>
                </a:solidFill>
                <a:highlight>
                  <a:srgbClr val="FFFFFF"/>
                </a:highlight>
                <a:latin typeface="Open Sans"/>
                <a:ea typeface="Open Sans"/>
                <a:cs typeface="Open Sans"/>
                <a:sym typeface="Open Sans"/>
              </a:rPr>
              <a:t> - to narrow the field of information to just that which is relevant to the individual. </a:t>
            </a:r>
            <a:endParaRPr sz="1800">
              <a:solidFill>
                <a:srgbClr val="101010"/>
              </a:solidFill>
              <a:highlight>
                <a:srgbClr val="FFFFFF"/>
              </a:highlight>
              <a:latin typeface="Open Sans"/>
              <a:ea typeface="Open Sans"/>
              <a:cs typeface="Open Sans"/>
              <a:sym typeface="Open Sans"/>
            </a:endParaRPr>
          </a:p>
          <a:p>
            <a:pPr indent="-342900" lvl="0" marL="457200" rtl="0" algn="just">
              <a:lnSpc>
                <a:spcPct val="115000"/>
              </a:lnSpc>
              <a:spcBef>
                <a:spcPts val="1000"/>
              </a:spcBef>
              <a:spcAft>
                <a:spcPts val="0"/>
              </a:spcAft>
              <a:buClr>
                <a:srgbClr val="101010"/>
              </a:buClr>
              <a:buSzPts val="1800"/>
              <a:buFont typeface="Open Sans"/>
              <a:buChar char="●"/>
            </a:pPr>
            <a:r>
              <a:rPr lang="en-IN" sz="1800" u="sng">
                <a:solidFill>
                  <a:srgbClr val="101010"/>
                </a:solidFill>
                <a:highlight>
                  <a:srgbClr val="FFFFFF"/>
                </a:highlight>
                <a:latin typeface="Open Sans"/>
                <a:ea typeface="Open Sans"/>
                <a:cs typeface="Open Sans"/>
                <a:sym typeface="Open Sans"/>
              </a:rPr>
              <a:t>Rating</a:t>
            </a:r>
            <a:r>
              <a:rPr lang="en-IN" sz="1800">
                <a:solidFill>
                  <a:srgbClr val="101010"/>
                </a:solidFill>
                <a:highlight>
                  <a:srgbClr val="FFFFFF"/>
                </a:highlight>
                <a:latin typeface="Open Sans"/>
                <a:ea typeface="Open Sans"/>
                <a:cs typeface="Open Sans"/>
                <a:sym typeface="Open Sans"/>
              </a:rPr>
              <a:t> - to provide peer-ratings and to surface the highest quality content in search results. </a:t>
            </a:r>
            <a:endParaRPr sz="1800">
              <a:solidFill>
                <a:srgbClr val="101010"/>
              </a:solidFill>
              <a:highlight>
                <a:srgbClr val="FFFFFF"/>
              </a:highlight>
              <a:latin typeface="Open Sans"/>
              <a:ea typeface="Open Sans"/>
              <a:cs typeface="Open Sans"/>
              <a:sym typeface="Open Sans"/>
            </a:endParaRPr>
          </a:p>
          <a:p>
            <a:pPr indent="-342900" lvl="0" marL="457200" rtl="0" algn="just">
              <a:lnSpc>
                <a:spcPct val="115000"/>
              </a:lnSpc>
              <a:spcBef>
                <a:spcPts val="1000"/>
              </a:spcBef>
              <a:spcAft>
                <a:spcPts val="0"/>
              </a:spcAft>
              <a:buClr>
                <a:srgbClr val="101010"/>
              </a:buClr>
              <a:buSzPts val="1800"/>
              <a:buFont typeface="Open Sans"/>
              <a:buChar char="●"/>
            </a:pPr>
            <a:r>
              <a:rPr lang="en-IN" sz="1800" u="sng">
                <a:solidFill>
                  <a:srgbClr val="101010"/>
                </a:solidFill>
                <a:highlight>
                  <a:srgbClr val="FFFFFF"/>
                </a:highlight>
                <a:latin typeface="Open Sans"/>
                <a:ea typeface="Open Sans"/>
                <a:cs typeface="Open Sans"/>
                <a:sym typeface="Open Sans"/>
              </a:rPr>
              <a:t>Social Tags</a:t>
            </a:r>
            <a:r>
              <a:rPr lang="en-IN" sz="1800">
                <a:solidFill>
                  <a:srgbClr val="101010"/>
                </a:solidFill>
                <a:highlight>
                  <a:srgbClr val="FFFFFF"/>
                </a:highlight>
                <a:latin typeface="Open Sans"/>
                <a:ea typeface="Open Sans"/>
                <a:cs typeface="Open Sans"/>
                <a:sym typeface="Open Sans"/>
              </a:rPr>
              <a:t> - to leverage the “wisdom of the crowds” and provide a flexible, dynamic “folksonomy” for easier location and re-use of content.</a:t>
            </a:r>
            <a:endParaRPr sz="1800">
              <a:solidFill>
                <a:srgbClr val="101010"/>
              </a:solidFill>
              <a:highlight>
                <a:srgbClr val="FFFFFF"/>
              </a:highlight>
              <a:latin typeface="Open Sans"/>
              <a:ea typeface="Open Sans"/>
              <a:cs typeface="Open Sans"/>
              <a:sym typeface="Open Sans"/>
            </a:endParaRPr>
          </a:p>
          <a:p>
            <a:pPr indent="-342900" lvl="0" marL="457200" rtl="0" algn="just">
              <a:lnSpc>
                <a:spcPct val="115000"/>
              </a:lnSpc>
              <a:spcBef>
                <a:spcPts val="1000"/>
              </a:spcBef>
              <a:spcAft>
                <a:spcPts val="0"/>
              </a:spcAft>
              <a:buClr>
                <a:srgbClr val="101010"/>
              </a:buClr>
              <a:buSzPts val="1800"/>
              <a:buFont typeface="Open Sans"/>
              <a:buChar char="●"/>
            </a:pPr>
            <a:r>
              <a:rPr lang="en-IN" sz="1800" u="sng">
                <a:solidFill>
                  <a:srgbClr val="101010"/>
                </a:solidFill>
                <a:highlight>
                  <a:srgbClr val="FFFFFF"/>
                </a:highlight>
                <a:latin typeface="Open Sans"/>
                <a:ea typeface="Open Sans"/>
                <a:cs typeface="Open Sans"/>
                <a:sym typeface="Open Sans"/>
              </a:rPr>
              <a:t>Contribution “Points”</a:t>
            </a:r>
            <a:r>
              <a:rPr lang="en-IN" sz="1800">
                <a:solidFill>
                  <a:srgbClr val="101010"/>
                </a:solidFill>
                <a:highlight>
                  <a:srgbClr val="FFFFFF"/>
                </a:highlight>
                <a:latin typeface="Open Sans"/>
                <a:ea typeface="Open Sans"/>
                <a:cs typeface="Open Sans"/>
                <a:sym typeface="Open Sans"/>
              </a:rPr>
              <a:t> to summarize the impact of individuals’ contributions.</a:t>
            </a:r>
            <a:endParaRPr sz="1800">
              <a:solidFill>
                <a:srgbClr val="101010"/>
              </a:solidFill>
              <a:highlight>
                <a:srgbClr val="FFFFFF"/>
              </a:highlight>
              <a:latin typeface="Open Sans"/>
              <a:ea typeface="Open Sans"/>
              <a:cs typeface="Open Sans"/>
              <a:sym typeface="Open Sans"/>
            </a:endParaRPr>
          </a:p>
          <a:p>
            <a:pPr indent="0" lvl="0" marL="0" rtl="0" algn="just">
              <a:lnSpc>
                <a:spcPct val="115000"/>
              </a:lnSpc>
              <a:spcBef>
                <a:spcPts val="1000"/>
              </a:spcBef>
              <a:spcAft>
                <a:spcPts val="1000"/>
              </a:spcAft>
              <a:buNone/>
            </a:pPr>
            <a:r>
              <a:t/>
            </a:r>
            <a:endParaRPr sz="1800">
              <a:solidFill>
                <a:schemeClr val="dk1"/>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pic>
        <p:nvPicPr>
          <p:cNvPr id="229" name="Google Shape;229;p40"/>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230" name="Google Shape;230;p40"/>
          <p:cNvSpPr txBox="1"/>
          <p:nvPr/>
        </p:nvSpPr>
        <p:spPr>
          <a:xfrm>
            <a:off x="351700" y="1269800"/>
            <a:ext cx="6847200" cy="5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3000">
                <a:solidFill>
                  <a:srgbClr val="3D85C6"/>
                </a:solidFill>
                <a:latin typeface="Open Sans"/>
                <a:ea typeface="Open Sans"/>
                <a:cs typeface="Open Sans"/>
                <a:sym typeface="Open Sans"/>
              </a:rPr>
              <a:t>Knowledge Management in IBM</a:t>
            </a:r>
            <a:endParaRPr sz="3000">
              <a:solidFill>
                <a:srgbClr val="3D85C6"/>
              </a:solidFill>
              <a:latin typeface="Open Sans"/>
              <a:ea typeface="Open Sans"/>
              <a:cs typeface="Open Sans"/>
              <a:sym typeface="Open Sans"/>
            </a:endParaRPr>
          </a:p>
        </p:txBody>
      </p:sp>
      <p:sp>
        <p:nvSpPr>
          <p:cNvPr id="231" name="Google Shape;231;p40"/>
          <p:cNvSpPr txBox="1"/>
          <p:nvPr/>
        </p:nvSpPr>
        <p:spPr>
          <a:xfrm>
            <a:off x="271150" y="1918950"/>
            <a:ext cx="7195800" cy="4575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IN" sz="1800">
                <a:solidFill>
                  <a:srgbClr val="101010"/>
                </a:solidFill>
                <a:highlight>
                  <a:srgbClr val="FFFFFF"/>
                </a:highlight>
                <a:latin typeface="Open Sans"/>
                <a:ea typeface="Open Sans"/>
                <a:cs typeface="Open Sans"/>
                <a:sym typeface="Open Sans"/>
              </a:rPr>
              <a:t>Generating and Sharing Knowledge</a:t>
            </a:r>
            <a:endParaRPr b="1" sz="1800">
              <a:solidFill>
                <a:srgbClr val="101010"/>
              </a:solidFill>
              <a:highlight>
                <a:srgbClr val="FFFFFF"/>
              </a:highlight>
              <a:latin typeface="Open Sans"/>
              <a:ea typeface="Open Sans"/>
              <a:cs typeface="Open Sans"/>
              <a:sym typeface="Open Sans"/>
            </a:endParaRPr>
          </a:p>
          <a:p>
            <a:pPr indent="0" lvl="0" marL="0" rtl="0" algn="just">
              <a:lnSpc>
                <a:spcPct val="115000"/>
              </a:lnSpc>
              <a:spcBef>
                <a:spcPts val="1000"/>
              </a:spcBef>
              <a:spcAft>
                <a:spcPts val="0"/>
              </a:spcAft>
              <a:buNone/>
            </a:pPr>
            <a:r>
              <a:rPr lang="en-IN" sz="1800">
                <a:solidFill>
                  <a:srgbClr val="101010"/>
                </a:solidFill>
                <a:highlight>
                  <a:srgbClr val="FFFFFF"/>
                </a:highlight>
                <a:latin typeface="Open Sans"/>
                <a:ea typeface="Open Sans"/>
                <a:cs typeface="Open Sans"/>
                <a:sym typeface="Open Sans"/>
              </a:rPr>
              <a:t>The knowledge generated in IBM could be broadly classified as operational data, knowledge assets, intellectual capital, research &amp; analysis, information obtained from the intranet, and the information available from the Internet. The information was obtained from projects carried out in IBM and the details of projects formed on the basis of knowledge sharing. </a:t>
            </a:r>
            <a:endParaRPr b="1" sz="1800">
              <a:solidFill>
                <a:srgbClr val="101010"/>
              </a:solidFill>
              <a:highlight>
                <a:srgbClr val="FFFFFF"/>
              </a:highlight>
              <a:latin typeface="Open Sans"/>
              <a:ea typeface="Open Sans"/>
              <a:cs typeface="Open Sans"/>
              <a:sym typeface="Open Sans"/>
            </a:endParaRPr>
          </a:p>
          <a:p>
            <a:pPr indent="0" lvl="0" marL="0" rtl="0" algn="just">
              <a:lnSpc>
                <a:spcPct val="115000"/>
              </a:lnSpc>
              <a:spcBef>
                <a:spcPts val="1000"/>
              </a:spcBef>
              <a:spcAft>
                <a:spcPts val="0"/>
              </a:spcAft>
              <a:buNone/>
            </a:pPr>
            <a:r>
              <a:rPr b="1" lang="en-IN" sz="1800">
                <a:solidFill>
                  <a:srgbClr val="101010"/>
                </a:solidFill>
                <a:highlight>
                  <a:srgbClr val="FFFFFF"/>
                </a:highlight>
                <a:latin typeface="Open Sans"/>
                <a:ea typeface="Open Sans"/>
                <a:cs typeface="Open Sans"/>
                <a:sym typeface="Open Sans"/>
              </a:rPr>
              <a:t>The Benefits</a:t>
            </a:r>
            <a:endParaRPr b="1" sz="1800">
              <a:solidFill>
                <a:srgbClr val="101010"/>
              </a:solidFill>
              <a:highlight>
                <a:srgbClr val="FFFFFF"/>
              </a:highlight>
              <a:latin typeface="Open Sans"/>
              <a:ea typeface="Open Sans"/>
              <a:cs typeface="Open Sans"/>
              <a:sym typeface="Open Sans"/>
            </a:endParaRPr>
          </a:p>
          <a:p>
            <a:pPr indent="0" lvl="0" marL="0" rtl="0" algn="just">
              <a:lnSpc>
                <a:spcPct val="115000"/>
              </a:lnSpc>
              <a:spcBef>
                <a:spcPts val="1000"/>
              </a:spcBef>
              <a:spcAft>
                <a:spcPts val="1000"/>
              </a:spcAft>
              <a:buNone/>
            </a:pPr>
            <a:r>
              <a:rPr lang="en-IN" sz="1800">
                <a:solidFill>
                  <a:srgbClr val="101010"/>
                </a:solidFill>
                <a:highlight>
                  <a:srgbClr val="FFFFFF"/>
                </a:highlight>
                <a:latin typeface="Open Sans"/>
                <a:ea typeface="Open Sans"/>
                <a:cs typeface="Open Sans"/>
                <a:sym typeface="Open Sans"/>
              </a:rPr>
              <a:t>KM helped IBM in increasing efficiency by the reuse of captured assets and by the transfer of knowledge to improve the skills of employees. It helped the company innovate by bringing in the employees across time and geographic boundaries to share ideas. </a:t>
            </a:r>
            <a:endParaRPr b="1" sz="1800">
              <a:solidFill>
                <a:srgbClr val="101010"/>
              </a:solidFill>
              <a:highlight>
                <a:srgbClr val="FFFFFF"/>
              </a:highlight>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1"/>
          <p:cNvSpPr txBox="1"/>
          <p:nvPr>
            <p:ph type="title"/>
          </p:nvPr>
        </p:nvSpPr>
        <p:spPr>
          <a:xfrm>
            <a:off x="381000" y="1258350"/>
            <a:ext cx="7795200" cy="6069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lang="en-IN" sz="3000">
                <a:solidFill>
                  <a:schemeClr val="accent1"/>
                </a:solidFill>
                <a:latin typeface="Open Sans"/>
                <a:ea typeface="Open Sans"/>
                <a:cs typeface="Open Sans"/>
                <a:sym typeface="Open Sans"/>
              </a:rPr>
              <a:t>Knowledge Enablers and Tools used:</a:t>
            </a:r>
            <a:endParaRPr/>
          </a:p>
        </p:txBody>
      </p:sp>
      <p:sp>
        <p:nvSpPr>
          <p:cNvPr id="237" name="Google Shape;237;p41"/>
          <p:cNvSpPr txBox="1"/>
          <p:nvPr>
            <p:ph idx="1" type="body"/>
          </p:nvPr>
        </p:nvSpPr>
        <p:spPr>
          <a:xfrm>
            <a:off x="219850" y="2109625"/>
            <a:ext cx="7305900" cy="3977400"/>
          </a:xfrm>
          <a:prstGeom prst="rect">
            <a:avLst/>
          </a:prstGeom>
          <a:noFill/>
          <a:ln>
            <a:noFill/>
          </a:ln>
        </p:spPr>
        <p:txBody>
          <a:bodyPr anchorCtr="0" anchor="t" bIns="0" lIns="0" spcFirstLastPara="1" rIns="0" wrap="square" tIns="0">
            <a:noAutofit/>
          </a:bodyPr>
          <a:lstStyle/>
          <a:p>
            <a:pPr indent="0" lvl="0" marL="228600" rtl="0" algn="l">
              <a:lnSpc>
                <a:spcPct val="100000"/>
              </a:lnSpc>
              <a:spcBef>
                <a:spcPts val="0"/>
              </a:spcBef>
              <a:spcAft>
                <a:spcPts val="0"/>
              </a:spcAft>
              <a:buSzPts val="1400"/>
              <a:buNone/>
            </a:pPr>
            <a:r>
              <a:t/>
            </a:r>
            <a:endParaRPr/>
          </a:p>
          <a:p>
            <a:pPr indent="0" lvl="0" marL="228600" rtl="0" algn="l">
              <a:lnSpc>
                <a:spcPct val="100000"/>
              </a:lnSpc>
              <a:spcBef>
                <a:spcPts val="0"/>
              </a:spcBef>
              <a:spcAft>
                <a:spcPts val="0"/>
              </a:spcAft>
              <a:buSzPts val="1400"/>
              <a:buNone/>
            </a:pPr>
            <a:r>
              <a:rPr lang="en-IN">
                <a:latin typeface="Open Sans"/>
                <a:ea typeface="Open Sans"/>
                <a:cs typeface="Open Sans"/>
                <a:sym typeface="Open Sans"/>
              </a:rPr>
              <a:t>The integration of collaboration and knowledge into portals</a:t>
            </a:r>
            <a:r>
              <a:rPr lang="en-IN">
                <a:latin typeface="Open Sans"/>
                <a:ea typeface="Open Sans"/>
                <a:cs typeface="Open Sans"/>
                <a:sym typeface="Open Sans"/>
              </a:rPr>
              <a:t> </a:t>
            </a:r>
            <a:endParaRPr/>
          </a:p>
          <a:p>
            <a:pPr indent="0" lvl="0" marL="228600" rtl="0" algn="l">
              <a:lnSpc>
                <a:spcPct val="100000"/>
              </a:lnSpc>
              <a:spcBef>
                <a:spcPts val="0"/>
              </a:spcBef>
              <a:spcAft>
                <a:spcPts val="0"/>
              </a:spcAft>
              <a:buSzPts val="1400"/>
              <a:buNone/>
            </a:pPr>
            <a:r>
              <a:rPr lang="en-IN">
                <a:latin typeface="Open Sans"/>
                <a:ea typeface="Open Sans"/>
                <a:cs typeface="Open Sans"/>
                <a:sym typeface="Open Sans"/>
              </a:rPr>
              <a:t>and</a:t>
            </a:r>
            <a:r>
              <a:rPr lang="en-IN">
                <a:latin typeface="Open Sans"/>
                <a:ea typeface="Open Sans"/>
                <a:cs typeface="Open Sans"/>
                <a:sym typeface="Open Sans"/>
              </a:rPr>
              <a:t> </a:t>
            </a:r>
            <a:r>
              <a:rPr lang="en-IN">
                <a:latin typeface="Open Sans"/>
                <a:ea typeface="Open Sans"/>
                <a:cs typeface="Open Sans"/>
                <a:sym typeface="Open Sans"/>
              </a:rPr>
              <a:t>the way people learn is IBM’s main focus for improvement.</a:t>
            </a:r>
            <a:endParaRPr/>
          </a:p>
          <a:p>
            <a:pPr indent="-196850" lvl="0" marL="514350" rtl="0" algn="l">
              <a:lnSpc>
                <a:spcPct val="100000"/>
              </a:lnSpc>
              <a:spcBef>
                <a:spcPts val="0"/>
              </a:spcBef>
              <a:spcAft>
                <a:spcPts val="0"/>
              </a:spcAft>
              <a:buSzPts val="1400"/>
              <a:buFont typeface="Noto Sans Symbols"/>
              <a:buNone/>
            </a:pPr>
            <a:r>
              <a:t/>
            </a:r>
            <a:endParaRPr b="1">
              <a:latin typeface="Open Sans"/>
              <a:ea typeface="Open Sans"/>
              <a:cs typeface="Open Sans"/>
              <a:sym typeface="Open Sans"/>
            </a:endParaRPr>
          </a:p>
          <a:p>
            <a:pPr indent="-285750" lvl="0" marL="514350" rtl="0" algn="l">
              <a:lnSpc>
                <a:spcPct val="100000"/>
              </a:lnSpc>
              <a:spcBef>
                <a:spcPts val="0"/>
              </a:spcBef>
              <a:spcAft>
                <a:spcPts val="0"/>
              </a:spcAft>
              <a:buSzPts val="1400"/>
              <a:buFont typeface="Noto Sans Symbols"/>
              <a:buChar char="❑"/>
            </a:pPr>
            <a:r>
              <a:rPr lang="en-IN">
                <a:latin typeface="Open Sans"/>
                <a:ea typeface="Open Sans"/>
                <a:cs typeface="Open Sans"/>
                <a:sym typeface="Open Sans"/>
              </a:rPr>
              <a:t>Asset Managemen</a:t>
            </a:r>
            <a:r>
              <a:rPr lang="en-IN">
                <a:latin typeface="Open Sans"/>
                <a:ea typeface="Open Sans"/>
                <a:cs typeface="Open Sans"/>
                <a:sym typeface="Open Sans"/>
              </a:rPr>
              <a:t>t</a:t>
            </a:r>
            <a:r>
              <a:rPr b="1" lang="en-IN">
                <a:latin typeface="Open Sans"/>
                <a:ea typeface="Open Sans"/>
                <a:cs typeface="Open Sans"/>
                <a:sym typeface="Open Sans"/>
              </a:rPr>
              <a:t>: </a:t>
            </a:r>
            <a:r>
              <a:rPr lang="en-IN">
                <a:latin typeface="Open Sans"/>
                <a:ea typeface="Open Sans"/>
                <a:cs typeface="Open Sans"/>
                <a:sym typeface="Open Sans"/>
              </a:rPr>
              <a:t>The strategy was to provide a knowledge</a:t>
            </a:r>
            <a:endParaRPr>
              <a:latin typeface="Open Sans"/>
              <a:ea typeface="Open Sans"/>
              <a:cs typeface="Open Sans"/>
              <a:sym typeface="Open Sans"/>
            </a:endParaRPr>
          </a:p>
          <a:p>
            <a:pPr indent="0" lvl="0" marL="457200" rtl="0" algn="l">
              <a:lnSpc>
                <a:spcPct val="100000"/>
              </a:lnSpc>
              <a:spcBef>
                <a:spcPts val="0"/>
              </a:spcBef>
              <a:spcAft>
                <a:spcPts val="0"/>
              </a:spcAft>
              <a:buNone/>
            </a:pPr>
            <a:r>
              <a:rPr lang="en-IN">
                <a:latin typeface="Open Sans"/>
                <a:ea typeface="Open Sans"/>
                <a:cs typeface="Open Sans"/>
                <a:sym typeface="Open Sans"/>
              </a:rPr>
              <a:t> </a:t>
            </a:r>
            <a:r>
              <a:rPr lang="en-IN">
                <a:latin typeface="Open Sans"/>
                <a:ea typeface="Open Sans"/>
                <a:cs typeface="Open Sans"/>
                <a:sym typeface="Open Sans"/>
              </a:rPr>
              <a:t>base of the work and of the colleagues so that assets and</a:t>
            </a:r>
            <a:r>
              <a:rPr lang="en-IN">
                <a:latin typeface="Open Sans"/>
                <a:ea typeface="Open Sans"/>
                <a:cs typeface="Open Sans"/>
                <a:sym typeface="Open Sans"/>
              </a:rPr>
              <a:t> </a:t>
            </a:r>
            <a:endParaRPr>
              <a:latin typeface="Open Sans"/>
              <a:ea typeface="Open Sans"/>
              <a:cs typeface="Open Sans"/>
              <a:sym typeface="Open Sans"/>
            </a:endParaRPr>
          </a:p>
          <a:p>
            <a:pPr indent="0" lvl="0" marL="457200" rtl="0" algn="l">
              <a:lnSpc>
                <a:spcPct val="100000"/>
              </a:lnSpc>
              <a:spcBef>
                <a:spcPts val="0"/>
              </a:spcBef>
              <a:spcAft>
                <a:spcPts val="0"/>
              </a:spcAft>
              <a:buNone/>
            </a:pPr>
            <a:r>
              <a:rPr lang="en-IN">
                <a:latin typeface="Open Sans"/>
                <a:ea typeface="Open Sans"/>
                <a:cs typeface="Open Sans"/>
                <a:sym typeface="Open Sans"/>
              </a:rPr>
              <a:t> </a:t>
            </a:r>
            <a:r>
              <a:rPr lang="en-IN">
                <a:latin typeface="Open Sans"/>
                <a:ea typeface="Open Sans"/>
                <a:cs typeface="Open Sans"/>
                <a:sym typeface="Open Sans"/>
              </a:rPr>
              <a:t>intellectual capital could be reused, enabling client solutions</a:t>
            </a:r>
            <a:r>
              <a:rPr lang="en-IN">
                <a:latin typeface="Open Sans"/>
                <a:ea typeface="Open Sans"/>
                <a:cs typeface="Open Sans"/>
                <a:sym typeface="Open Sans"/>
              </a:rPr>
              <a:t> </a:t>
            </a:r>
            <a:endParaRPr>
              <a:latin typeface="Open Sans"/>
              <a:ea typeface="Open Sans"/>
              <a:cs typeface="Open Sans"/>
              <a:sym typeface="Open Sans"/>
            </a:endParaRPr>
          </a:p>
          <a:p>
            <a:pPr indent="0" lvl="0" marL="457200" rtl="0" algn="l">
              <a:lnSpc>
                <a:spcPct val="100000"/>
              </a:lnSpc>
              <a:spcBef>
                <a:spcPts val="0"/>
              </a:spcBef>
              <a:spcAft>
                <a:spcPts val="0"/>
              </a:spcAft>
              <a:buNone/>
            </a:pPr>
            <a:r>
              <a:rPr lang="en-IN">
                <a:latin typeface="Open Sans"/>
                <a:ea typeface="Open Sans"/>
                <a:cs typeface="Open Sans"/>
                <a:sym typeface="Open Sans"/>
              </a:rPr>
              <a:t>delivery with better quality</a:t>
            </a:r>
            <a:r>
              <a:rPr lang="en-IN"/>
              <a:t> </a:t>
            </a:r>
            <a:r>
              <a:rPr lang="en-IN">
                <a:latin typeface="Open Sans"/>
                <a:ea typeface="Open Sans"/>
                <a:cs typeface="Open Sans"/>
                <a:sym typeface="Open Sans"/>
              </a:rPr>
              <a:t>and speed.</a:t>
            </a:r>
            <a:endParaRPr/>
          </a:p>
          <a:p>
            <a:pPr indent="-196850" lvl="0" marL="514350" rtl="0" algn="l">
              <a:lnSpc>
                <a:spcPct val="100000"/>
              </a:lnSpc>
              <a:spcBef>
                <a:spcPts val="0"/>
              </a:spcBef>
              <a:spcAft>
                <a:spcPts val="0"/>
              </a:spcAft>
              <a:buSzPts val="1400"/>
              <a:buFont typeface="Noto Sans Symbols"/>
              <a:buNone/>
            </a:pPr>
            <a:r>
              <a:t/>
            </a:r>
            <a:endParaRPr>
              <a:latin typeface="Open Sans"/>
              <a:ea typeface="Open Sans"/>
              <a:cs typeface="Open Sans"/>
              <a:sym typeface="Open Sans"/>
            </a:endParaRPr>
          </a:p>
          <a:p>
            <a:pPr indent="-285750" lvl="0" marL="514350" rtl="0" algn="l">
              <a:lnSpc>
                <a:spcPct val="100000"/>
              </a:lnSpc>
              <a:spcBef>
                <a:spcPts val="0"/>
              </a:spcBef>
              <a:spcAft>
                <a:spcPts val="0"/>
              </a:spcAft>
              <a:buSzPts val="1400"/>
              <a:buFont typeface="Noto Sans Symbols"/>
              <a:buChar char="❑"/>
            </a:pPr>
            <a:r>
              <a:rPr lang="en-IN">
                <a:latin typeface="Open Sans"/>
                <a:ea typeface="Open Sans"/>
                <a:cs typeface="Open Sans"/>
                <a:sym typeface="Open Sans"/>
              </a:rPr>
              <a:t>One asset management tool used was </a:t>
            </a:r>
            <a:r>
              <a:rPr b="1" lang="en-IN">
                <a:latin typeface="Open Sans"/>
                <a:ea typeface="Open Sans"/>
                <a:cs typeface="Open Sans"/>
                <a:sym typeface="Open Sans"/>
              </a:rPr>
              <a:t>KnowledgeView</a:t>
            </a:r>
            <a:r>
              <a:rPr lang="en-IN">
                <a:latin typeface="Open Sans"/>
                <a:ea typeface="Open Sans"/>
                <a:cs typeface="Open Sans"/>
                <a:sym typeface="Open Sans"/>
              </a:rPr>
              <a:t>.</a:t>
            </a:r>
            <a:r>
              <a:rPr b="1" lang="en-IN">
                <a:latin typeface="Open Sans"/>
                <a:ea typeface="Open Sans"/>
                <a:cs typeface="Open Sans"/>
                <a:sym typeface="Open Sans"/>
              </a:rPr>
              <a:t> </a:t>
            </a:r>
            <a:r>
              <a:rPr lang="en-IN">
                <a:latin typeface="Open Sans"/>
                <a:ea typeface="Open Sans"/>
                <a:cs typeface="Open Sans"/>
                <a:sym typeface="Open Sans"/>
              </a:rPr>
              <a:t>It</a:t>
            </a:r>
            <a:endParaRPr/>
          </a:p>
          <a:p>
            <a:pPr indent="0" lvl="0" marL="228600" rtl="0" algn="l">
              <a:lnSpc>
                <a:spcPct val="100000"/>
              </a:lnSpc>
              <a:spcBef>
                <a:spcPts val="0"/>
              </a:spcBef>
              <a:spcAft>
                <a:spcPts val="0"/>
              </a:spcAft>
              <a:buSzPts val="1400"/>
              <a:buNone/>
            </a:pPr>
            <a:r>
              <a:rPr lang="en-IN">
                <a:latin typeface="Open Sans"/>
                <a:ea typeface="Open Sans"/>
                <a:cs typeface="Open Sans"/>
                <a:sym typeface="Open Sans"/>
              </a:rPr>
              <a:t>     </a:t>
            </a:r>
            <a:r>
              <a:rPr lang="en-IN">
                <a:latin typeface="Open Sans"/>
                <a:ea typeface="Open Sans"/>
                <a:cs typeface="Open Sans"/>
                <a:sym typeface="Open Sans"/>
              </a:rPr>
              <a:t>targeted IBM’s Business Consulting services and contained a</a:t>
            </a:r>
            <a:r>
              <a:rPr lang="en-IN">
                <a:latin typeface="Open Sans"/>
                <a:ea typeface="Open Sans"/>
                <a:cs typeface="Open Sans"/>
                <a:sym typeface="Open Sans"/>
              </a:rPr>
              <a:t> </a:t>
            </a:r>
            <a:endParaRPr>
              <a:latin typeface="Open Sans"/>
              <a:ea typeface="Open Sans"/>
              <a:cs typeface="Open Sans"/>
              <a:sym typeface="Open Sans"/>
            </a:endParaRPr>
          </a:p>
          <a:p>
            <a:pPr indent="0" lvl="0" marL="228600" rtl="0" algn="l">
              <a:lnSpc>
                <a:spcPct val="100000"/>
              </a:lnSpc>
              <a:spcBef>
                <a:spcPts val="0"/>
              </a:spcBef>
              <a:spcAft>
                <a:spcPts val="0"/>
              </a:spcAft>
              <a:buSzPts val="1400"/>
              <a:buNone/>
            </a:pPr>
            <a:r>
              <a:rPr lang="en-IN">
                <a:latin typeface="Open Sans"/>
                <a:ea typeface="Open Sans"/>
                <a:cs typeface="Open Sans"/>
                <a:sym typeface="Open Sans"/>
              </a:rPr>
              <a:t>     </a:t>
            </a:r>
            <a:r>
              <a:rPr lang="en-IN">
                <a:latin typeface="Open Sans"/>
                <a:ea typeface="Open Sans"/>
                <a:cs typeface="Open Sans"/>
                <a:sym typeface="Open Sans"/>
              </a:rPr>
              <a:t>group</a:t>
            </a:r>
            <a:r>
              <a:rPr lang="en-IN"/>
              <a:t> </a:t>
            </a:r>
            <a:r>
              <a:rPr lang="en-IN">
                <a:latin typeface="Open Sans"/>
                <a:ea typeface="Open Sans"/>
                <a:cs typeface="Open Sans"/>
                <a:sym typeface="Open Sans"/>
              </a:rPr>
              <a:t>of repositories that contained key resources and forums</a:t>
            </a:r>
            <a:r>
              <a:rPr lang="en-IN">
                <a:latin typeface="Open Sans"/>
                <a:ea typeface="Open Sans"/>
                <a:cs typeface="Open Sans"/>
                <a:sym typeface="Open Sans"/>
              </a:rPr>
              <a:t> </a:t>
            </a:r>
            <a:endParaRPr>
              <a:latin typeface="Open Sans"/>
              <a:ea typeface="Open Sans"/>
              <a:cs typeface="Open Sans"/>
              <a:sym typeface="Open Sans"/>
            </a:endParaRPr>
          </a:p>
          <a:p>
            <a:pPr indent="0" lvl="0" marL="0" rtl="0" algn="l">
              <a:lnSpc>
                <a:spcPct val="100000"/>
              </a:lnSpc>
              <a:spcBef>
                <a:spcPts val="0"/>
              </a:spcBef>
              <a:spcAft>
                <a:spcPts val="0"/>
              </a:spcAft>
              <a:buSzPts val="1400"/>
              <a:buNone/>
            </a:pPr>
            <a:r>
              <a:rPr lang="en-IN">
                <a:latin typeface="Open Sans"/>
                <a:ea typeface="Open Sans"/>
                <a:cs typeface="Open Sans"/>
                <a:sym typeface="Open Sans"/>
              </a:rPr>
              <a:t>         </a:t>
            </a:r>
            <a:r>
              <a:rPr lang="en-IN">
                <a:latin typeface="Open Sans"/>
                <a:ea typeface="Open Sans"/>
                <a:cs typeface="Open Sans"/>
                <a:sym typeface="Open Sans"/>
              </a:rPr>
              <a:t>to access reusable assets.</a:t>
            </a:r>
            <a:endParaRPr/>
          </a:p>
          <a:p>
            <a:pPr indent="0" lvl="0" marL="228600" rtl="0" algn="l">
              <a:lnSpc>
                <a:spcPct val="100000"/>
              </a:lnSpc>
              <a:spcBef>
                <a:spcPts val="0"/>
              </a:spcBef>
              <a:spcAft>
                <a:spcPts val="0"/>
              </a:spcAft>
              <a:buSzPts val="1400"/>
              <a:buNone/>
            </a:pPr>
            <a:r>
              <a:t/>
            </a:r>
            <a:endParaRPr>
              <a:latin typeface="Open Sans"/>
              <a:ea typeface="Open Sans"/>
              <a:cs typeface="Open Sans"/>
              <a:sym typeface="Open Sans"/>
            </a:endParaRPr>
          </a:p>
          <a:p>
            <a:pPr indent="0" lvl="0" marL="228600" rtl="0" algn="l">
              <a:lnSpc>
                <a:spcPct val="100000"/>
              </a:lnSpc>
              <a:spcBef>
                <a:spcPts val="0"/>
              </a:spcBef>
              <a:spcAft>
                <a:spcPts val="0"/>
              </a:spcAft>
              <a:buSzPts val="1400"/>
              <a:buNone/>
            </a:pPr>
            <a:r>
              <a:t/>
            </a:r>
            <a:endParaRPr>
              <a:latin typeface="Open Sans"/>
              <a:ea typeface="Open Sans"/>
              <a:cs typeface="Open Sans"/>
              <a:sym typeface="Open Sans"/>
            </a:endParaRPr>
          </a:p>
          <a:p>
            <a:pPr indent="0" lvl="0" marL="228600" rtl="0" algn="l">
              <a:lnSpc>
                <a:spcPct val="100000"/>
              </a:lnSpc>
              <a:spcBef>
                <a:spcPts val="0"/>
              </a:spcBef>
              <a:spcAft>
                <a:spcPts val="0"/>
              </a:spcAft>
              <a:buSzPts val="1400"/>
              <a:buNone/>
            </a:pPr>
            <a:r>
              <a:t/>
            </a:r>
            <a:endParaRPr>
              <a:latin typeface="Open Sans"/>
              <a:ea typeface="Open Sans"/>
              <a:cs typeface="Open Sans"/>
              <a:sym typeface="Open Sans"/>
            </a:endParaRPr>
          </a:p>
        </p:txBody>
      </p:sp>
      <p:pic>
        <p:nvPicPr>
          <p:cNvPr id="238" name="Google Shape;238;p41"/>
          <p:cNvPicPr preferRelativeResize="0"/>
          <p:nvPr/>
        </p:nvPicPr>
        <p:blipFill>
          <a:blip r:embed="rId3">
            <a:alphaModFix/>
          </a:blip>
          <a:stretch>
            <a:fillRect/>
          </a:stretch>
        </p:blipFill>
        <p:spPr>
          <a:xfrm>
            <a:off x="7763200" y="1161600"/>
            <a:ext cx="1380800" cy="497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2"/>
          <p:cNvSpPr txBox="1"/>
          <p:nvPr>
            <p:ph idx="1" type="body"/>
          </p:nvPr>
        </p:nvSpPr>
        <p:spPr>
          <a:xfrm>
            <a:off x="242325" y="2163357"/>
            <a:ext cx="8229300" cy="3977400"/>
          </a:xfrm>
          <a:prstGeom prst="rect">
            <a:avLst/>
          </a:prstGeom>
          <a:noFill/>
          <a:ln>
            <a:noFill/>
          </a:ln>
        </p:spPr>
        <p:txBody>
          <a:bodyPr anchorCtr="0" anchor="t" bIns="0" lIns="0" spcFirstLastPara="1" rIns="0" wrap="square" tIns="0">
            <a:noAutofit/>
          </a:bodyPr>
          <a:lstStyle/>
          <a:p>
            <a:pPr indent="0" lvl="0" marL="228600" rtl="0" algn="l">
              <a:lnSpc>
                <a:spcPct val="100000"/>
              </a:lnSpc>
              <a:spcBef>
                <a:spcPts val="0"/>
              </a:spcBef>
              <a:spcAft>
                <a:spcPts val="0"/>
              </a:spcAft>
              <a:buSzPts val="1400"/>
              <a:buNone/>
            </a:pPr>
            <a:r>
              <a:t/>
            </a:r>
            <a:endParaRPr/>
          </a:p>
          <a:p>
            <a:pPr indent="0" lvl="0" marL="228600" rtl="0" algn="l">
              <a:lnSpc>
                <a:spcPct val="100000"/>
              </a:lnSpc>
              <a:spcBef>
                <a:spcPts val="0"/>
              </a:spcBef>
              <a:spcAft>
                <a:spcPts val="0"/>
              </a:spcAft>
              <a:buSzPts val="1400"/>
              <a:buNone/>
            </a:pPr>
            <a:r>
              <a:t/>
            </a:r>
            <a:endParaRPr>
              <a:latin typeface="Open Sans"/>
              <a:ea typeface="Open Sans"/>
              <a:cs typeface="Open Sans"/>
              <a:sym typeface="Open Sans"/>
            </a:endParaRPr>
          </a:p>
          <a:p>
            <a:pPr indent="-285750" lvl="0" marL="514350" rtl="0" algn="l">
              <a:lnSpc>
                <a:spcPct val="100000"/>
              </a:lnSpc>
              <a:spcBef>
                <a:spcPts val="0"/>
              </a:spcBef>
              <a:spcAft>
                <a:spcPts val="0"/>
              </a:spcAft>
              <a:buSzPts val="1400"/>
              <a:buFont typeface="Noto Sans Symbols"/>
              <a:buChar char="❑"/>
            </a:pPr>
            <a:r>
              <a:rPr lang="en-IN">
                <a:latin typeface="Open Sans"/>
                <a:ea typeface="Open Sans"/>
                <a:cs typeface="Open Sans"/>
                <a:sym typeface="Open Sans"/>
              </a:rPr>
              <a:t>IBM designed </a:t>
            </a:r>
            <a:r>
              <a:rPr b="1" lang="en-IN">
                <a:latin typeface="Open Sans"/>
                <a:ea typeface="Open Sans"/>
                <a:cs typeface="Open Sans"/>
                <a:sym typeface="Open Sans"/>
              </a:rPr>
              <a:t>Xtreme Leverage </a:t>
            </a:r>
            <a:r>
              <a:rPr lang="en-IN">
                <a:latin typeface="Open Sans"/>
                <a:ea typeface="Open Sans"/>
                <a:cs typeface="Open Sans"/>
                <a:sym typeface="Open Sans"/>
              </a:rPr>
              <a:t>in 1999 as a knowledge </a:t>
            </a:r>
            <a:endParaRPr/>
          </a:p>
          <a:p>
            <a:pPr indent="0" lvl="0" marL="228600" rtl="0" algn="l">
              <a:lnSpc>
                <a:spcPct val="100000"/>
              </a:lnSpc>
              <a:spcBef>
                <a:spcPts val="0"/>
              </a:spcBef>
              <a:spcAft>
                <a:spcPts val="0"/>
              </a:spcAft>
              <a:buSzPts val="1400"/>
              <a:buNone/>
            </a:pPr>
            <a:r>
              <a:rPr lang="en-IN">
                <a:latin typeface="Open Sans"/>
                <a:ea typeface="Open Sans"/>
                <a:cs typeface="Open Sans"/>
                <a:sym typeface="Open Sans"/>
              </a:rPr>
              <a:t>     </a:t>
            </a:r>
            <a:r>
              <a:rPr lang="en-IN">
                <a:latin typeface="Open Sans"/>
                <a:ea typeface="Open Sans"/>
                <a:cs typeface="Open Sans"/>
                <a:sym typeface="Open Sans"/>
              </a:rPr>
              <a:t>sharing and collaboration tool aimed for software sellers.</a:t>
            </a:r>
            <a:endParaRPr/>
          </a:p>
          <a:p>
            <a:pPr indent="-196850" lvl="0" marL="514350" rtl="0" algn="l">
              <a:lnSpc>
                <a:spcPct val="100000"/>
              </a:lnSpc>
              <a:spcBef>
                <a:spcPts val="0"/>
              </a:spcBef>
              <a:spcAft>
                <a:spcPts val="0"/>
              </a:spcAft>
              <a:buSzPts val="1400"/>
              <a:buFont typeface="Noto Sans Symbols"/>
              <a:buNone/>
            </a:pPr>
            <a:r>
              <a:t/>
            </a:r>
            <a:endParaRPr>
              <a:latin typeface="Open Sans"/>
              <a:ea typeface="Open Sans"/>
              <a:cs typeface="Open Sans"/>
              <a:sym typeface="Open Sans"/>
            </a:endParaRPr>
          </a:p>
          <a:p>
            <a:pPr indent="-285750" lvl="0" marL="514350" rtl="0" algn="l">
              <a:lnSpc>
                <a:spcPct val="100000"/>
              </a:lnSpc>
              <a:spcBef>
                <a:spcPts val="0"/>
              </a:spcBef>
              <a:spcAft>
                <a:spcPts val="0"/>
              </a:spcAft>
              <a:buSzPts val="1400"/>
              <a:buFont typeface="Noto Sans Symbols"/>
              <a:buChar char="❑"/>
            </a:pPr>
            <a:r>
              <a:rPr lang="en-IN">
                <a:latin typeface="Open Sans"/>
                <a:ea typeface="Open Sans"/>
                <a:cs typeface="Open Sans"/>
                <a:sym typeface="Open Sans"/>
              </a:rPr>
              <a:t>The portal maintains intellectual capital, expertise location</a:t>
            </a:r>
            <a:endParaRPr/>
          </a:p>
          <a:p>
            <a:pPr indent="0" lvl="0" marL="228600" rtl="0" algn="l">
              <a:lnSpc>
                <a:spcPct val="100000"/>
              </a:lnSpc>
              <a:spcBef>
                <a:spcPts val="0"/>
              </a:spcBef>
              <a:spcAft>
                <a:spcPts val="0"/>
              </a:spcAft>
              <a:buSzPts val="1400"/>
              <a:buNone/>
            </a:pPr>
            <a:r>
              <a:rPr lang="en-IN">
                <a:latin typeface="Open Sans"/>
                <a:ea typeface="Open Sans"/>
                <a:cs typeface="Open Sans"/>
                <a:sym typeface="Open Sans"/>
              </a:rPr>
              <a:t>     </a:t>
            </a:r>
            <a:r>
              <a:rPr lang="en-IN">
                <a:latin typeface="Open Sans"/>
                <a:ea typeface="Open Sans"/>
                <a:cs typeface="Open Sans"/>
                <a:sym typeface="Open Sans"/>
              </a:rPr>
              <a:t>and facilities for IBM’s global software brands. </a:t>
            </a:r>
            <a:endParaRPr/>
          </a:p>
          <a:p>
            <a:pPr indent="0" lvl="0" marL="228600" rtl="0" algn="l">
              <a:lnSpc>
                <a:spcPct val="100000"/>
              </a:lnSpc>
              <a:spcBef>
                <a:spcPts val="0"/>
              </a:spcBef>
              <a:spcAft>
                <a:spcPts val="0"/>
              </a:spcAft>
              <a:buSzPts val="1400"/>
              <a:buNone/>
            </a:pPr>
            <a:r>
              <a:rPr lang="en-IN">
                <a:latin typeface="Open Sans"/>
                <a:ea typeface="Open Sans"/>
                <a:cs typeface="Open Sans"/>
                <a:sym typeface="Open Sans"/>
              </a:rPr>
              <a:t> </a:t>
            </a:r>
            <a:endParaRPr/>
          </a:p>
          <a:p>
            <a:pPr indent="-285750" lvl="0" marL="514350" rtl="0" algn="l">
              <a:lnSpc>
                <a:spcPct val="100000"/>
              </a:lnSpc>
              <a:spcBef>
                <a:spcPts val="0"/>
              </a:spcBef>
              <a:spcAft>
                <a:spcPts val="0"/>
              </a:spcAft>
              <a:buSzPts val="1400"/>
              <a:buFont typeface="Noto Sans Symbols"/>
              <a:buChar char="❑"/>
            </a:pPr>
            <a:r>
              <a:rPr lang="en-IN">
                <a:latin typeface="Open Sans"/>
                <a:ea typeface="Open Sans"/>
                <a:cs typeface="Open Sans"/>
                <a:sym typeface="Open Sans"/>
              </a:rPr>
              <a:t>It is the only place for software sellers to go for content and </a:t>
            </a:r>
            <a:endParaRPr/>
          </a:p>
          <a:p>
            <a:pPr indent="0" lvl="0" marL="228600" rtl="0" algn="l">
              <a:lnSpc>
                <a:spcPct val="100000"/>
              </a:lnSpc>
              <a:spcBef>
                <a:spcPts val="0"/>
              </a:spcBef>
              <a:spcAft>
                <a:spcPts val="0"/>
              </a:spcAft>
              <a:buSzPts val="1400"/>
              <a:buNone/>
            </a:pPr>
            <a:r>
              <a:rPr lang="en-IN">
                <a:latin typeface="Open Sans"/>
                <a:ea typeface="Open Sans"/>
                <a:cs typeface="Open Sans"/>
                <a:sym typeface="Open Sans"/>
              </a:rPr>
              <a:t>     </a:t>
            </a:r>
            <a:r>
              <a:rPr lang="en-IN">
                <a:latin typeface="Open Sans"/>
                <a:ea typeface="Open Sans"/>
                <a:cs typeface="Open Sans"/>
                <a:sym typeface="Open Sans"/>
              </a:rPr>
              <a:t>expertise. It attracts more than 40,000 users with over 400</a:t>
            </a:r>
            <a:endParaRPr/>
          </a:p>
          <a:p>
            <a:pPr indent="0" lvl="0" marL="228600" rtl="0" algn="l">
              <a:lnSpc>
                <a:spcPct val="100000"/>
              </a:lnSpc>
              <a:spcBef>
                <a:spcPts val="0"/>
              </a:spcBef>
              <a:spcAft>
                <a:spcPts val="0"/>
              </a:spcAft>
              <a:buSzPts val="1400"/>
              <a:buNone/>
            </a:pPr>
            <a:r>
              <a:rPr lang="en-IN">
                <a:latin typeface="Open Sans"/>
                <a:ea typeface="Open Sans"/>
                <a:cs typeface="Open Sans"/>
                <a:sym typeface="Open Sans"/>
              </a:rPr>
              <a:t>     </a:t>
            </a:r>
            <a:r>
              <a:rPr lang="en-IN">
                <a:latin typeface="Open Sans"/>
                <a:ea typeface="Open Sans"/>
                <a:cs typeface="Open Sans"/>
                <a:sym typeface="Open Sans"/>
              </a:rPr>
              <a:t>active communities.</a:t>
            </a:r>
            <a:endParaRPr>
              <a:latin typeface="Open Sans"/>
              <a:ea typeface="Open Sans"/>
              <a:cs typeface="Open Sans"/>
              <a:sym typeface="Open Sans"/>
            </a:endParaRPr>
          </a:p>
          <a:p>
            <a:pPr indent="0" lvl="0" marL="228600" rtl="0" algn="l">
              <a:lnSpc>
                <a:spcPct val="100000"/>
              </a:lnSpc>
              <a:spcBef>
                <a:spcPts val="0"/>
              </a:spcBef>
              <a:spcAft>
                <a:spcPts val="0"/>
              </a:spcAft>
              <a:buSzPts val="1400"/>
              <a:buNone/>
            </a:pPr>
            <a:r>
              <a:t/>
            </a:r>
            <a:endParaRPr>
              <a:latin typeface="Open Sans"/>
              <a:ea typeface="Open Sans"/>
              <a:cs typeface="Open Sans"/>
              <a:sym typeface="Open Sans"/>
            </a:endParaRPr>
          </a:p>
        </p:txBody>
      </p:sp>
      <p:pic>
        <p:nvPicPr>
          <p:cNvPr id="244" name="Google Shape;244;p42"/>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245" name="Google Shape;245;p42"/>
          <p:cNvSpPr txBox="1"/>
          <p:nvPr>
            <p:ph type="title"/>
          </p:nvPr>
        </p:nvSpPr>
        <p:spPr>
          <a:xfrm>
            <a:off x="381000" y="1258350"/>
            <a:ext cx="7795200" cy="6069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lang="en-IN" sz="3000">
                <a:solidFill>
                  <a:schemeClr val="accent1"/>
                </a:solidFill>
                <a:latin typeface="Open Sans"/>
                <a:ea typeface="Open Sans"/>
                <a:cs typeface="Open Sans"/>
                <a:sym typeface="Open Sans"/>
              </a:rPr>
              <a:t>Knowledge Enablers and Tools used: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3"/>
          <p:cNvSpPr txBox="1"/>
          <p:nvPr>
            <p:ph idx="1" type="body"/>
          </p:nvPr>
        </p:nvSpPr>
        <p:spPr>
          <a:xfrm>
            <a:off x="242325" y="2163332"/>
            <a:ext cx="8229300" cy="3977400"/>
          </a:xfrm>
          <a:prstGeom prst="rect">
            <a:avLst/>
          </a:prstGeom>
          <a:noFill/>
          <a:ln>
            <a:noFill/>
          </a:ln>
        </p:spPr>
        <p:txBody>
          <a:bodyPr anchorCtr="0" anchor="t" bIns="0" lIns="0" spcFirstLastPara="1" rIns="0" wrap="square" tIns="0">
            <a:noAutofit/>
          </a:bodyPr>
          <a:lstStyle/>
          <a:p>
            <a:pPr indent="0" lvl="0" marL="228600" rtl="0" algn="l">
              <a:lnSpc>
                <a:spcPct val="100000"/>
              </a:lnSpc>
              <a:spcBef>
                <a:spcPts val="0"/>
              </a:spcBef>
              <a:spcAft>
                <a:spcPts val="0"/>
              </a:spcAft>
              <a:buSzPts val="1400"/>
              <a:buNone/>
            </a:pPr>
            <a:r>
              <a:t/>
            </a:r>
            <a:endParaRPr/>
          </a:p>
          <a:p>
            <a:pPr indent="-285750" lvl="0" marL="514350" rtl="0" algn="l">
              <a:lnSpc>
                <a:spcPct val="100000"/>
              </a:lnSpc>
              <a:spcBef>
                <a:spcPts val="0"/>
              </a:spcBef>
              <a:spcAft>
                <a:spcPts val="0"/>
              </a:spcAft>
              <a:buSzPts val="1400"/>
              <a:buFont typeface="Noto Sans Symbols"/>
              <a:buChar char="❑"/>
            </a:pPr>
            <a:r>
              <a:rPr lang="en-IN">
                <a:latin typeface="Open Sans"/>
                <a:ea typeface="Open Sans"/>
                <a:cs typeface="Open Sans"/>
                <a:sym typeface="Open Sans"/>
              </a:rPr>
              <a:t>Expertise Location: The organization </a:t>
            </a:r>
            <a:r>
              <a:rPr b="1" lang="en-IN">
                <a:latin typeface="Open Sans"/>
                <a:ea typeface="Open Sans"/>
                <a:cs typeface="Open Sans"/>
                <a:sym typeface="Open Sans"/>
              </a:rPr>
              <a:t>BluePage</a:t>
            </a:r>
            <a:r>
              <a:rPr lang="en-IN">
                <a:latin typeface="Open Sans"/>
                <a:ea typeface="Open Sans"/>
                <a:cs typeface="Open Sans"/>
                <a:sym typeface="Open Sans"/>
              </a:rPr>
              <a:t> was started by </a:t>
            </a:r>
            <a:endParaRPr/>
          </a:p>
          <a:p>
            <a:pPr indent="0" lvl="0" marL="228600" rtl="0" algn="l">
              <a:lnSpc>
                <a:spcPct val="100000"/>
              </a:lnSpc>
              <a:spcBef>
                <a:spcPts val="0"/>
              </a:spcBef>
              <a:spcAft>
                <a:spcPts val="0"/>
              </a:spcAft>
              <a:buSzPts val="1400"/>
              <a:buNone/>
            </a:pPr>
            <a:r>
              <a:rPr lang="en-IN">
                <a:latin typeface="Open Sans"/>
                <a:ea typeface="Open Sans"/>
                <a:cs typeface="Open Sans"/>
                <a:sym typeface="Open Sans"/>
              </a:rPr>
              <a:t>     </a:t>
            </a:r>
            <a:r>
              <a:rPr lang="en-IN">
                <a:latin typeface="Open Sans"/>
                <a:ea typeface="Open Sans"/>
                <a:cs typeface="Open Sans"/>
                <a:sym typeface="Open Sans"/>
              </a:rPr>
              <a:t>IBM as a corporatewide directory enabled with instant </a:t>
            </a:r>
            <a:endParaRPr/>
          </a:p>
          <a:p>
            <a:pPr indent="0" lvl="0" marL="228600" rtl="0" algn="l">
              <a:lnSpc>
                <a:spcPct val="100000"/>
              </a:lnSpc>
              <a:spcBef>
                <a:spcPts val="0"/>
              </a:spcBef>
              <a:spcAft>
                <a:spcPts val="0"/>
              </a:spcAft>
              <a:buSzPts val="1400"/>
              <a:buNone/>
            </a:pPr>
            <a:r>
              <a:rPr lang="en-IN">
                <a:latin typeface="Open Sans"/>
                <a:ea typeface="Open Sans"/>
                <a:cs typeface="Open Sans"/>
                <a:sym typeface="Open Sans"/>
              </a:rPr>
              <a:t>     </a:t>
            </a:r>
            <a:r>
              <a:rPr lang="en-IN">
                <a:latin typeface="Open Sans"/>
                <a:ea typeface="Open Sans"/>
                <a:cs typeface="Open Sans"/>
                <a:sym typeface="Open Sans"/>
              </a:rPr>
              <a:t>messaging and email linkage. It provides searchable resources</a:t>
            </a:r>
            <a:r>
              <a:rPr lang="en-IN">
                <a:latin typeface="Open Sans"/>
                <a:ea typeface="Open Sans"/>
                <a:cs typeface="Open Sans"/>
                <a:sym typeface="Open Sans"/>
              </a:rPr>
              <a:t> </a:t>
            </a:r>
            <a:r>
              <a:rPr lang="en-IN">
                <a:latin typeface="Open Sans"/>
                <a:ea typeface="Open Sans"/>
                <a:cs typeface="Open Sans"/>
                <a:sym typeface="Open Sans"/>
              </a:rPr>
              <a:t>f</a:t>
            </a:r>
            <a:r>
              <a:rPr lang="en-IN">
                <a:latin typeface="Open Sans"/>
                <a:ea typeface="Open Sans"/>
                <a:cs typeface="Open Sans"/>
                <a:sym typeface="Open Sans"/>
              </a:rPr>
              <a:t>or</a:t>
            </a:r>
            <a:endParaRPr>
              <a:latin typeface="Open Sans"/>
              <a:ea typeface="Open Sans"/>
              <a:cs typeface="Open Sans"/>
              <a:sym typeface="Open Sans"/>
            </a:endParaRPr>
          </a:p>
          <a:p>
            <a:pPr indent="0" lvl="0" marL="228600" rtl="0" algn="l">
              <a:lnSpc>
                <a:spcPct val="100000"/>
              </a:lnSpc>
              <a:spcBef>
                <a:spcPts val="0"/>
              </a:spcBef>
              <a:spcAft>
                <a:spcPts val="0"/>
              </a:spcAft>
              <a:buSzPts val="1400"/>
              <a:buNone/>
            </a:pPr>
            <a:r>
              <a:rPr lang="en-IN">
                <a:latin typeface="Open Sans"/>
                <a:ea typeface="Open Sans"/>
                <a:cs typeface="Open Sans"/>
                <a:sym typeface="Open Sans"/>
              </a:rPr>
              <a:t>     </a:t>
            </a:r>
            <a:r>
              <a:rPr lang="en-IN">
                <a:latin typeface="Open Sans"/>
                <a:ea typeface="Open Sans"/>
                <a:cs typeface="Open Sans"/>
                <a:sym typeface="Open Sans"/>
              </a:rPr>
              <a:t>employees looking for experts and networks for collaboration.</a:t>
            </a:r>
            <a:endParaRPr/>
          </a:p>
          <a:p>
            <a:pPr indent="0" lvl="0" marL="228600" rtl="0" algn="l">
              <a:lnSpc>
                <a:spcPct val="100000"/>
              </a:lnSpc>
              <a:spcBef>
                <a:spcPts val="0"/>
              </a:spcBef>
              <a:spcAft>
                <a:spcPts val="0"/>
              </a:spcAft>
              <a:buSzPts val="1400"/>
              <a:buNone/>
            </a:pPr>
            <a:r>
              <a:t/>
            </a:r>
            <a:endParaRPr>
              <a:latin typeface="Open Sans"/>
              <a:ea typeface="Open Sans"/>
              <a:cs typeface="Open Sans"/>
              <a:sym typeface="Open Sans"/>
            </a:endParaRPr>
          </a:p>
          <a:p>
            <a:pPr indent="-285750" lvl="0" marL="514350" rtl="0" algn="l">
              <a:lnSpc>
                <a:spcPct val="100000"/>
              </a:lnSpc>
              <a:spcBef>
                <a:spcPts val="0"/>
              </a:spcBef>
              <a:spcAft>
                <a:spcPts val="0"/>
              </a:spcAft>
              <a:buSzPts val="1400"/>
              <a:buFont typeface="Noto Sans Symbols"/>
              <a:buChar char="❑"/>
            </a:pPr>
            <a:r>
              <a:rPr lang="en-IN">
                <a:latin typeface="Open Sans"/>
                <a:ea typeface="Open Sans"/>
                <a:cs typeface="Open Sans"/>
                <a:sym typeface="Open Sans"/>
              </a:rPr>
              <a:t>On-demand learning: These are workplace portals made to</a:t>
            </a:r>
            <a:endParaRPr/>
          </a:p>
          <a:p>
            <a:pPr indent="0" lvl="0" marL="228600" rtl="0" algn="l">
              <a:lnSpc>
                <a:spcPct val="100000"/>
              </a:lnSpc>
              <a:spcBef>
                <a:spcPts val="0"/>
              </a:spcBef>
              <a:spcAft>
                <a:spcPts val="0"/>
              </a:spcAft>
              <a:buSzPts val="1400"/>
              <a:buNone/>
            </a:pPr>
            <a:r>
              <a:rPr lang="en-IN">
                <a:latin typeface="Open Sans"/>
                <a:ea typeface="Open Sans"/>
                <a:cs typeface="Open Sans"/>
                <a:sym typeface="Open Sans"/>
              </a:rPr>
              <a:t>     </a:t>
            </a:r>
            <a:r>
              <a:rPr lang="en-IN">
                <a:latin typeface="Open Sans"/>
                <a:ea typeface="Open Sans"/>
                <a:cs typeface="Open Sans"/>
                <a:sym typeface="Open Sans"/>
              </a:rPr>
              <a:t>focus on critical job roles within IBM to deliver the asset</a:t>
            </a:r>
            <a:endParaRPr/>
          </a:p>
          <a:p>
            <a:pPr indent="0" lvl="0" marL="228600" rtl="0" algn="l">
              <a:lnSpc>
                <a:spcPct val="100000"/>
              </a:lnSpc>
              <a:spcBef>
                <a:spcPts val="0"/>
              </a:spcBef>
              <a:spcAft>
                <a:spcPts val="0"/>
              </a:spcAft>
              <a:buSzPts val="1400"/>
              <a:buNone/>
            </a:pPr>
            <a:r>
              <a:rPr lang="en-IN">
                <a:latin typeface="Open Sans"/>
                <a:ea typeface="Open Sans"/>
                <a:cs typeface="Open Sans"/>
                <a:sym typeface="Open Sans"/>
              </a:rPr>
              <a:t>     </a:t>
            </a:r>
            <a:r>
              <a:rPr lang="en-IN">
                <a:latin typeface="Open Sans"/>
                <a:ea typeface="Open Sans"/>
                <a:cs typeface="Open Sans"/>
                <a:sym typeface="Open Sans"/>
              </a:rPr>
              <a:t>management programs directly to the required audience.</a:t>
            </a:r>
            <a:endParaRPr/>
          </a:p>
          <a:p>
            <a:pPr indent="0" lvl="0" marL="228600" rtl="0" algn="l">
              <a:lnSpc>
                <a:spcPct val="100000"/>
              </a:lnSpc>
              <a:spcBef>
                <a:spcPts val="0"/>
              </a:spcBef>
              <a:spcAft>
                <a:spcPts val="0"/>
              </a:spcAft>
              <a:buSzPts val="1400"/>
              <a:buNone/>
            </a:pPr>
            <a:r>
              <a:t/>
            </a:r>
            <a:endParaRPr>
              <a:latin typeface="Open Sans"/>
              <a:ea typeface="Open Sans"/>
              <a:cs typeface="Open Sans"/>
              <a:sym typeface="Open Sans"/>
            </a:endParaRPr>
          </a:p>
          <a:p>
            <a:pPr indent="0" lvl="0" marL="228600" rtl="0" algn="l">
              <a:lnSpc>
                <a:spcPct val="100000"/>
              </a:lnSpc>
              <a:spcBef>
                <a:spcPts val="0"/>
              </a:spcBef>
              <a:spcAft>
                <a:spcPts val="0"/>
              </a:spcAft>
              <a:buSzPts val="1400"/>
              <a:buNone/>
            </a:pPr>
            <a:r>
              <a:rPr lang="en-IN">
                <a:latin typeface="Open Sans"/>
                <a:ea typeface="Open Sans"/>
                <a:cs typeface="Open Sans"/>
                <a:sym typeface="Open Sans"/>
              </a:rPr>
              <a:t>These 2 techniques focus on acquiring knowledge through </a:t>
            </a:r>
            <a:endParaRPr/>
          </a:p>
          <a:p>
            <a:pPr indent="0" lvl="0" marL="228600" rtl="0" algn="l">
              <a:lnSpc>
                <a:spcPct val="100000"/>
              </a:lnSpc>
              <a:spcBef>
                <a:spcPts val="0"/>
              </a:spcBef>
              <a:spcAft>
                <a:spcPts val="0"/>
              </a:spcAft>
              <a:buSzPts val="1400"/>
              <a:buNone/>
            </a:pPr>
            <a:r>
              <a:rPr lang="en-IN">
                <a:latin typeface="Open Sans"/>
                <a:ea typeface="Open Sans"/>
                <a:cs typeface="Open Sans"/>
                <a:sym typeface="Open Sans"/>
              </a:rPr>
              <a:t>collaborations and networking thus strengthening IBM’s</a:t>
            </a:r>
            <a:endParaRPr/>
          </a:p>
          <a:p>
            <a:pPr indent="0" lvl="0" marL="228600" rtl="0" algn="l">
              <a:lnSpc>
                <a:spcPct val="100000"/>
              </a:lnSpc>
              <a:spcBef>
                <a:spcPts val="0"/>
              </a:spcBef>
              <a:spcAft>
                <a:spcPts val="0"/>
              </a:spcAft>
              <a:buSzPts val="1400"/>
              <a:buNone/>
            </a:pPr>
            <a:r>
              <a:rPr lang="en-IN">
                <a:latin typeface="Open Sans"/>
                <a:ea typeface="Open Sans"/>
                <a:cs typeface="Open Sans"/>
                <a:sym typeface="Open Sans"/>
              </a:rPr>
              <a:t>KM resources.</a:t>
            </a:r>
            <a:endParaRPr/>
          </a:p>
          <a:p>
            <a:pPr indent="0" lvl="0" marL="228600" rtl="0" algn="l">
              <a:lnSpc>
                <a:spcPct val="100000"/>
              </a:lnSpc>
              <a:spcBef>
                <a:spcPts val="0"/>
              </a:spcBef>
              <a:spcAft>
                <a:spcPts val="0"/>
              </a:spcAft>
              <a:buSzPts val="1400"/>
              <a:buNone/>
            </a:pPr>
            <a:r>
              <a:t/>
            </a:r>
            <a:endParaRPr>
              <a:latin typeface="Open Sans"/>
              <a:ea typeface="Open Sans"/>
              <a:cs typeface="Open Sans"/>
              <a:sym typeface="Open Sans"/>
            </a:endParaRPr>
          </a:p>
        </p:txBody>
      </p:sp>
      <p:pic>
        <p:nvPicPr>
          <p:cNvPr id="251" name="Google Shape;251;p43"/>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252" name="Google Shape;252;p43"/>
          <p:cNvSpPr txBox="1"/>
          <p:nvPr>
            <p:ph type="title"/>
          </p:nvPr>
        </p:nvSpPr>
        <p:spPr>
          <a:xfrm>
            <a:off x="381000" y="1258350"/>
            <a:ext cx="7795200" cy="6069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lang="en-IN" sz="3000">
                <a:solidFill>
                  <a:schemeClr val="accent1"/>
                </a:solidFill>
                <a:latin typeface="Open Sans"/>
                <a:ea typeface="Open Sans"/>
                <a:cs typeface="Open Sans"/>
                <a:sym typeface="Open Sans"/>
              </a:rPr>
              <a:t>Knowledge Enablers and Tools used: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pic>
        <p:nvPicPr>
          <p:cNvPr id="257" name="Google Shape;257;p44"/>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258" name="Google Shape;258;p44"/>
          <p:cNvSpPr txBox="1"/>
          <p:nvPr>
            <p:ph idx="1" type="body"/>
          </p:nvPr>
        </p:nvSpPr>
        <p:spPr>
          <a:xfrm>
            <a:off x="278150" y="2091707"/>
            <a:ext cx="8229300" cy="3977400"/>
          </a:xfrm>
          <a:prstGeom prst="rect">
            <a:avLst/>
          </a:prstGeom>
          <a:noFill/>
          <a:ln>
            <a:noFill/>
          </a:ln>
        </p:spPr>
        <p:txBody>
          <a:bodyPr anchorCtr="0" anchor="t" bIns="0" lIns="0" spcFirstLastPara="1" rIns="0" wrap="square" tIns="0">
            <a:noAutofit/>
          </a:bodyPr>
          <a:lstStyle/>
          <a:p>
            <a:pPr indent="0" lvl="0" marL="228600" rtl="0" algn="l">
              <a:lnSpc>
                <a:spcPct val="100000"/>
              </a:lnSpc>
              <a:spcBef>
                <a:spcPts val="0"/>
              </a:spcBef>
              <a:spcAft>
                <a:spcPts val="0"/>
              </a:spcAft>
              <a:buSzPts val="1400"/>
              <a:buNone/>
            </a:pPr>
            <a:r>
              <a:t/>
            </a:r>
            <a:endParaRPr/>
          </a:p>
          <a:p>
            <a:pPr indent="0" lvl="0" marL="228600" rtl="0" algn="l">
              <a:lnSpc>
                <a:spcPct val="100000"/>
              </a:lnSpc>
              <a:spcBef>
                <a:spcPts val="0"/>
              </a:spcBef>
              <a:spcAft>
                <a:spcPts val="0"/>
              </a:spcAft>
              <a:buSzPts val="1400"/>
              <a:buNone/>
            </a:pPr>
            <a:r>
              <a:rPr lang="en-IN" sz="2000">
                <a:solidFill>
                  <a:schemeClr val="accent1"/>
                </a:solidFill>
                <a:latin typeface="Open Sans"/>
                <a:ea typeface="Open Sans"/>
                <a:cs typeface="Open Sans"/>
                <a:sym typeface="Open Sans"/>
              </a:rPr>
              <a:t>Supply chain management:</a:t>
            </a:r>
            <a:endParaRPr/>
          </a:p>
          <a:p>
            <a:pPr indent="0" lvl="0" marL="228600" rtl="0" algn="l">
              <a:lnSpc>
                <a:spcPct val="100000"/>
              </a:lnSpc>
              <a:spcBef>
                <a:spcPts val="0"/>
              </a:spcBef>
              <a:spcAft>
                <a:spcPts val="0"/>
              </a:spcAft>
              <a:buSzPts val="1400"/>
              <a:buNone/>
            </a:pPr>
            <a:r>
              <a:t/>
            </a:r>
            <a:endParaRPr>
              <a:solidFill>
                <a:schemeClr val="accent1"/>
              </a:solidFill>
              <a:latin typeface="Open Sans"/>
              <a:ea typeface="Open Sans"/>
              <a:cs typeface="Open Sans"/>
              <a:sym typeface="Open Sans"/>
            </a:endParaRPr>
          </a:p>
          <a:p>
            <a:pPr indent="-285750" lvl="0" marL="514350" rtl="0" algn="l">
              <a:lnSpc>
                <a:spcPct val="100000"/>
              </a:lnSpc>
              <a:spcBef>
                <a:spcPts val="0"/>
              </a:spcBef>
              <a:spcAft>
                <a:spcPts val="0"/>
              </a:spcAft>
              <a:buSzPts val="1400"/>
              <a:buFont typeface="Noto Sans Symbols"/>
              <a:buChar char="❑"/>
            </a:pPr>
            <a:r>
              <a:rPr lang="en-IN">
                <a:solidFill>
                  <a:schemeClr val="dk1"/>
                </a:solidFill>
                <a:latin typeface="Open Sans"/>
                <a:ea typeface="Open Sans"/>
                <a:cs typeface="Open Sans"/>
                <a:sym typeface="Open Sans"/>
              </a:rPr>
              <a:t>IBM developed many software products to increase SCM</a:t>
            </a:r>
            <a:endParaRPr/>
          </a:p>
          <a:p>
            <a:pPr indent="0" lvl="0" marL="228600" rtl="0" algn="l">
              <a:lnSpc>
                <a:spcPct val="100000"/>
              </a:lnSpc>
              <a:spcBef>
                <a:spcPts val="0"/>
              </a:spcBef>
              <a:spcAft>
                <a:spcPts val="0"/>
              </a:spcAft>
              <a:buSzPts val="1400"/>
              <a:buNone/>
            </a:pPr>
            <a:r>
              <a:rPr lang="en-IN">
                <a:solidFill>
                  <a:schemeClr val="dk1"/>
                </a:solidFill>
                <a:latin typeface="Open Sans"/>
                <a:ea typeface="Open Sans"/>
                <a:cs typeface="Open Sans"/>
                <a:sym typeface="Open Sans"/>
              </a:rPr>
              <a:t>     </a:t>
            </a:r>
            <a:r>
              <a:rPr lang="en-IN">
                <a:solidFill>
                  <a:schemeClr val="dk1"/>
                </a:solidFill>
                <a:latin typeface="Open Sans"/>
                <a:ea typeface="Open Sans"/>
                <a:cs typeface="Open Sans"/>
                <a:sym typeface="Open Sans"/>
              </a:rPr>
              <a:t>most notably the </a:t>
            </a:r>
            <a:r>
              <a:rPr b="1" lang="en-IN">
                <a:solidFill>
                  <a:schemeClr val="dk1"/>
                </a:solidFill>
                <a:latin typeface="Open Sans"/>
                <a:ea typeface="Open Sans"/>
                <a:cs typeface="Open Sans"/>
                <a:sym typeface="Open Sans"/>
              </a:rPr>
              <a:t>Sterling SCM </a:t>
            </a:r>
            <a:r>
              <a:rPr lang="en-IN">
                <a:solidFill>
                  <a:schemeClr val="dk1"/>
                </a:solidFill>
                <a:latin typeface="Open Sans"/>
                <a:ea typeface="Open Sans"/>
                <a:cs typeface="Open Sans"/>
                <a:sym typeface="Open Sans"/>
              </a:rPr>
              <a:t>which included various products:</a:t>
            </a:r>
            <a:endParaRPr>
              <a:solidFill>
                <a:schemeClr val="dk1"/>
              </a:solidFill>
              <a:latin typeface="Open Sans"/>
              <a:ea typeface="Open Sans"/>
              <a:cs typeface="Open Sans"/>
              <a:sym typeface="Open Sans"/>
            </a:endParaRPr>
          </a:p>
          <a:p>
            <a:pPr indent="-285750" lvl="1" marL="971550" rtl="0" algn="l">
              <a:lnSpc>
                <a:spcPct val="100000"/>
              </a:lnSpc>
              <a:spcBef>
                <a:spcPts val="1000"/>
              </a:spcBef>
              <a:spcAft>
                <a:spcPts val="0"/>
              </a:spcAft>
              <a:buSzPts val="1400"/>
              <a:buFont typeface="Noto Sans Symbols"/>
              <a:buChar char="▪"/>
            </a:pPr>
            <a:r>
              <a:rPr lang="en-IN">
                <a:solidFill>
                  <a:schemeClr val="dk1"/>
                </a:solidFill>
                <a:latin typeface="Open Sans"/>
                <a:ea typeface="Open Sans"/>
                <a:cs typeface="Open Sans"/>
                <a:sym typeface="Open Sans"/>
              </a:rPr>
              <a:t>Sterling Order Management to coordinate processes.</a:t>
            </a:r>
            <a:endParaRPr/>
          </a:p>
          <a:p>
            <a:pPr indent="-285750" lvl="1" marL="971550" rtl="0" algn="l">
              <a:lnSpc>
                <a:spcPct val="100000"/>
              </a:lnSpc>
              <a:spcBef>
                <a:spcPts val="0"/>
              </a:spcBef>
              <a:spcAft>
                <a:spcPts val="0"/>
              </a:spcAft>
              <a:buSzPts val="1400"/>
              <a:buFont typeface="Noto Sans Symbols"/>
              <a:buChar char="▪"/>
            </a:pPr>
            <a:r>
              <a:rPr lang="en-IN">
                <a:solidFill>
                  <a:schemeClr val="dk1"/>
                </a:solidFill>
                <a:latin typeface="Open Sans"/>
                <a:ea typeface="Open Sans"/>
                <a:cs typeface="Open Sans"/>
                <a:sym typeface="Open Sans"/>
              </a:rPr>
              <a:t>Sterling Business Network for companies to see relevant</a:t>
            </a:r>
            <a:endParaRPr/>
          </a:p>
          <a:p>
            <a:pPr indent="0" lvl="1" marL="685800" rtl="0" algn="l">
              <a:lnSpc>
                <a:spcPct val="100000"/>
              </a:lnSpc>
              <a:spcBef>
                <a:spcPts val="0"/>
              </a:spcBef>
              <a:spcAft>
                <a:spcPts val="0"/>
              </a:spcAft>
              <a:buSzPts val="1400"/>
              <a:buNone/>
            </a:pPr>
            <a:r>
              <a:rPr lang="en-IN">
                <a:solidFill>
                  <a:schemeClr val="dk1"/>
                </a:solidFill>
                <a:latin typeface="Open Sans"/>
                <a:ea typeface="Open Sans"/>
                <a:cs typeface="Open Sans"/>
                <a:sym typeface="Open Sans"/>
              </a:rPr>
              <a:t>     transactions in a single dashboard.</a:t>
            </a:r>
            <a:endParaRPr/>
          </a:p>
          <a:p>
            <a:pPr indent="0" lvl="1" marL="685800" rtl="0" algn="l">
              <a:lnSpc>
                <a:spcPct val="100000"/>
              </a:lnSpc>
              <a:spcBef>
                <a:spcPts val="0"/>
              </a:spcBef>
              <a:spcAft>
                <a:spcPts val="0"/>
              </a:spcAft>
              <a:buSzPts val="1400"/>
              <a:buNone/>
            </a:pPr>
            <a:r>
              <a:t/>
            </a:r>
            <a:endParaRPr>
              <a:solidFill>
                <a:schemeClr val="dk1"/>
              </a:solidFill>
              <a:latin typeface="Open Sans"/>
              <a:ea typeface="Open Sans"/>
              <a:cs typeface="Open Sans"/>
              <a:sym typeface="Open Sans"/>
            </a:endParaRPr>
          </a:p>
          <a:p>
            <a:pPr indent="0" lvl="1" marL="228600" rtl="0" algn="l">
              <a:lnSpc>
                <a:spcPct val="100000"/>
              </a:lnSpc>
              <a:spcBef>
                <a:spcPts val="0"/>
              </a:spcBef>
              <a:spcAft>
                <a:spcPts val="0"/>
              </a:spcAft>
              <a:buSzPts val="1400"/>
              <a:buNone/>
            </a:pPr>
            <a:r>
              <a:rPr lang="en-IN">
                <a:solidFill>
                  <a:schemeClr val="dk1"/>
                </a:solidFill>
                <a:latin typeface="Open Sans"/>
                <a:ea typeface="Open Sans"/>
                <a:cs typeface="Open Sans"/>
                <a:sym typeface="Open Sans"/>
              </a:rPr>
              <a:t>The supply chain network was created to improve key </a:t>
            </a:r>
            <a:endParaRPr/>
          </a:p>
          <a:p>
            <a:pPr indent="0" lvl="1" marL="228600" rtl="0" algn="l">
              <a:lnSpc>
                <a:spcPct val="100000"/>
              </a:lnSpc>
              <a:spcBef>
                <a:spcPts val="0"/>
              </a:spcBef>
              <a:spcAft>
                <a:spcPts val="0"/>
              </a:spcAft>
              <a:buSzPts val="1400"/>
              <a:buNone/>
            </a:pPr>
            <a:r>
              <a:rPr lang="en-IN">
                <a:solidFill>
                  <a:schemeClr val="dk1"/>
                </a:solidFill>
                <a:latin typeface="Open Sans"/>
                <a:ea typeface="Open Sans"/>
                <a:cs typeface="Open Sans"/>
                <a:sym typeface="Open Sans"/>
              </a:rPr>
              <a:t>features for the company to remain connected,</a:t>
            </a:r>
            <a:endParaRPr/>
          </a:p>
          <a:p>
            <a:pPr indent="0" lvl="1" marL="228600" rtl="0" algn="l">
              <a:lnSpc>
                <a:spcPct val="100000"/>
              </a:lnSpc>
              <a:spcBef>
                <a:spcPts val="0"/>
              </a:spcBef>
              <a:spcAft>
                <a:spcPts val="0"/>
              </a:spcAft>
              <a:buSzPts val="1400"/>
              <a:buNone/>
            </a:pPr>
            <a:r>
              <a:rPr lang="en-IN">
                <a:solidFill>
                  <a:schemeClr val="dk1"/>
                </a:solidFill>
                <a:latin typeface="Open Sans"/>
                <a:ea typeface="Open Sans"/>
                <a:cs typeface="Open Sans"/>
                <a:sym typeface="Open Sans"/>
              </a:rPr>
              <a:t>collaborative, Cyber-aware and Comprehensive.</a:t>
            </a:r>
            <a:endParaRPr>
              <a:solidFill>
                <a:schemeClr val="dk1"/>
              </a:solidFill>
              <a:latin typeface="Open Sans"/>
              <a:ea typeface="Open Sans"/>
              <a:cs typeface="Open Sans"/>
              <a:sym typeface="Open Sans"/>
            </a:endParaRPr>
          </a:p>
        </p:txBody>
      </p:sp>
      <p:sp>
        <p:nvSpPr>
          <p:cNvPr id="259" name="Google Shape;259;p44"/>
          <p:cNvSpPr txBox="1"/>
          <p:nvPr>
            <p:ph type="title"/>
          </p:nvPr>
        </p:nvSpPr>
        <p:spPr>
          <a:xfrm>
            <a:off x="381000" y="1258350"/>
            <a:ext cx="7795200" cy="6069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lang="en-IN" sz="3000">
                <a:solidFill>
                  <a:schemeClr val="accent1"/>
                </a:solidFill>
                <a:latin typeface="Open Sans"/>
                <a:ea typeface="Open Sans"/>
                <a:cs typeface="Open Sans"/>
                <a:sym typeface="Open Sans"/>
              </a:rPr>
              <a:t>Knowledge Enablers and Tools used: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Google Shape;133;p27"/>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134" name="Google Shape;134;p27"/>
          <p:cNvSpPr txBox="1"/>
          <p:nvPr/>
        </p:nvSpPr>
        <p:spPr>
          <a:xfrm>
            <a:off x="351675" y="1244513"/>
            <a:ext cx="37062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3000">
                <a:solidFill>
                  <a:srgbClr val="3D85C6"/>
                </a:solidFill>
                <a:latin typeface="Open Sans"/>
                <a:ea typeface="Open Sans"/>
                <a:cs typeface="Open Sans"/>
                <a:sym typeface="Open Sans"/>
              </a:rPr>
              <a:t>Rise of IBM</a:t>
            </a:r>
            <a:endParaRPr sz="3000">
              <a:solidFill>
                <a:srgbClr val="3D85C6"/>
              </a:solidFill>
              <a:latin typeface="Open Sans"/>
              <a:ea typeface="Open Sans"/>
              <a:cs typeface="Open Sans"/>
              <a:sym typeface="Open Sans"/>
            </a:endParaRPr>
          </a:p>
        </p:txBody>
      </p:sp>
      <p:sp>
        <p:nvSpPr>
          <p:cNvPr id="135" name="Google Shape;135;p27"/>
          <p:cNvSpPr txBox="1"/>
          <p:nvPr/>
        </p:nvSpPr>
        <p:spPr>
          <a:xfrm>
            <a:off x="270525" y="1907275"/>
            <a:ext cx="7492800" cy="4461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The International Business Machines Corporation (IBM) is an American multinational technology company headquartered in Armonk, New York.</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Julius E. Pitrap patented the computing scale in 1885. Alexander Dey invented the dial recorder in 1888. Herman Hollerith patented the Electric Tabulating Machine. Willard Bundy invented a time clock to record a worker's arrival and departure time on a paper tape in 1889. On June 16, 1911, their four companies were combined in New York State by Charles Ranlett Flint forming a fifth company, the Computing Tabulating Recording Company (CTR) based in Endicott, New York.</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In 1914, Thomas J. Watson joined the CTR as a General manager and in 11 months became the President of the company. </a:t>
            </a:r>
            <a:endParaRPr sz="1800">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5"/>
          <p:cNvSpPr txBox="1"/>
          <p:nvPr>
            <p:ph idx="1" type="body"/>
          </p:nvPr>
        </p:nvSpPr>
        <p:spPr>
          <a:xfrm>
            <a:off x="72025" y="2032732"/>
            <a:ext cx="8229300" cy="4339800"/>
          </a:xfrm>
          <a:prstGeom prst="rect">
            <a:avLst/>
          </a:prstGeom>
          <a:noFill/>
          <a:ln>
            <a:noFill/>
          </a:ln>
        </p:spPr>
        <p:txBody>
          <a:bodyPr anchorCtr="0" anchor="t" bIns="0" lIns="0" spcFirstLastPara="1" rIns="0" wrap="square" tIns="0">
            <a:noAutofit/>
          </a:bodyPr>
          <a:lstStyle/>
          <a:p>
            <a:pPr indent="0" lvl="1" marL="685800" rtl="0" algn="l">
              <a:lnSpc>
                <a:spcPct val="100000"/>
              </a:lnSpc>
              <a:spcBef>
                <a:spcPts val="0"/>
              </a:spcBef>
              <a:spcAft>
                <a:spcPts val="0"/>
              </a:spcAft>
              <a:buSzPts val="1400"/>
              <a:buNone/>
            </a:pPr>
            <a:r>
              <a:rPr lang="en-IN" sz="2400">
                <a:solidFill>
                  <a:schemeClr val="accent1"/>
                </a:solidFill>
                <a:latin typeface="Open Sans"/>
                <a:ea typeface="Open Sans"/>
                <a:cs typeface="Open Sans"/>
                <a:sym typeface="Open Sans"/>
              </a:rPr>
              <a:t>Joint Ventures:</a:t>
            </a:r>
            <a:endParaRPr/>
          </a:p>
          <a:p>
            <a:pPr indent="0" lvl="1" marL="685800" rtl="0" algn="l">
              <a:lnSpc>
                <a:spcPct val="100000"/>
              </a:lnSpc>
              <a:spcBef>
                <a:spcPts val="0"/>
              </a:spcBef>
              <a:spcAft>
                <a:spcPts val="0"/>
              </a:spcAft>
              <a:buSzPts val="1400"/>
              <a:buNone/>
            </a:pPr>
            <a:r>
              <a:t/>
            </a:r>
            <a:endParaRPr>
              <a:solidFill>
                <a:schemeClr val="dk1"/>
              </a:solidFill>
              <a:latin typeface="Open Sans"/>
              <a:ea typeface="Open Sans"/>
              <a:cs typeface="Open Sans"/>
              <a:sym typeface="Open Sans"/>
            </a:endParaRPr>
          </a:p>
          <a:p>
            <a:pPr indent="0" lvl="1" marL="685800" rtl="0" algn="l">
              <a:lnSpc>
                <a:spcPct val="100000"/>
              </a:lnSpc>
              <a:spcBef>
                <a:spcPts val="0"/>
              </a:spcBef>
              <a:spcAft>
                <a:spcPts val="0"/>
              </a:spcAft>
              <a:buSzPts val="1400"/>
              <a:buNone/>
            </a:pPr>
            <a:r>
              <a:rPr lang="en-IN">
                <a:solidFill>
                  <a:schemeClr val="dk1"/>
                </a:solidFill>
                <a:latin typeface="Open Sans"/>
                <a:ea typeface="Open Sans"/>
                <a:cs typeface="Open Sans"/>
                <a:sym typeface="Open Sans"/>
              </a:rPr>
              <a:t>In order to increase connectivity to acquire knowledge,</a:t>
            </a:r>
            <a:endParaRPr/>
          </a:p>
          <a:p>
            <a:pPr indent="0" lvl="1" marL="685800" rtl="0" algn="l">
              <a:lnSpc>
                <a:spcPct val="100000"/>
              </a:lnSpc>
              <a:spcBef>
                <a:spcPts val="0"/>
              </a:spcBef>
              <a:spcAft>
                <a:spcPts val="0"/>
              </a:spcAft>
              <a:buSzPts val="1400"/>
              <a:buNone/>
            </a:pPr>
            <a:r>
              <a:rPr lang="en-IN">
                <a:solidFill>
                  <a:schemeClr val="dk1"/>
                </a:solidFill>
                <a:latin typeface="Open Sans"/>
                <a:ea typeface="Open Sans"/>
                <a:cs typeface="Open Sans"/>
                <a:sym typeface="Open Sans"/>
              </a:rPr>
              <a:t>IBM has several </a:t>
            </a:r>
            <a:r>
              <a:rPr lang="en-IN">
                <a:solidFill>
                  <a:schemeClr val="dk1"/>
                </a:solidFill>
                <a:latin typeface="Open Sans"/>
                <a:ea typeface="Open Sans"/>
                <a:cs typeface="Open Sans"/>
                <a:sym typeface="Open Sans"/>
              </a:rPr>
              <a:t>joint ventures</a:t>
            </a:r>
            <a:r>
              <a:rPr lang="en-IN">
                <a:solidFill>
                  <a:schemeClr val="dk1"/>
                </a:solidFill>
                <a:latin typeface="Open Sans"/>
                <a:ea typeface="Open Sans"/>
                <a:cs typeface="Open Sans"/>
                <a:sym typeface="Open Sans"/>
              </a:rPr>
              <a:t>:</a:t>
            </a:r>
            <a:endParaRPr/>
          </a:p>
          <a:p>
            <a:pPr indent="0" lvl="1" marL="685800" rtl="0" algn="l">
              <a:lnSpc>
                <a:spcPct val="100000"/>
              </a:lnSpc>
              <a:spcBef>
                <a:spcPts val="0"/>
              </a:spcBef>
              <a:spcAft>
                <a:spcPts val="0"/>
              </a:spcAft>
              <a:buSzPts val="1400"/>
              <a:buNone/>
            </a:pPr>
            <a:r>
              <a:t/>
            </a:r>
            <a:endParaRPr>
              <a:solidFill>
                <a:schemeClr val="dk1"/>
              </a:solidFill>
              <a:latin typeface="Open Sans"/>
              <a:ea typeface="Open Sans"/>
              <a:cs typeface="Open Sans"/>
              <a:sym typeface="Open Sans"/>
            </a:endParaRPr>
          </a:p>
          <a:p>
            <a:pPr indent="-285750" lvl="1" marL="971550" rtl="0" algn="l">
              <a:lnSpc>
                <a:spcPct val="100000"/>
              </a:lnSpc>
              <a:spcBef>
                <a:spcPts val="0"/>
              </a:spcBef>
              <a:spcAft>
                <a:spcPts val="0"/>
              </a:spcAft>
              <a:buSzPts val="1400"/>
              <a:buFont typeface="Noto Sans Symbols"/>
              <a:buChar char="❑"/>
            </a:pPr>
            <a:r>
              <a:rPr lang="en-IN">
                <a:solidFill>
                  <a:schemeClr val="dk1"/>
                </a:solidFill>
                <a:latin typeface="Open Sans"/>
                <a:ea typeface="Open Sans"/>
                <a:cs typeface="Open Sans"/>
                <a:sym typeface="Open Sans"/>
              </a:rPr>
              <a:t>Maersk and IBM: JV formed to improve Global Trade and</a:t>
            </a:r>
            <a:endParaRPr/>
          </a:p>
          <a:p>
            <a:pPr indent="0" lvl="1" marL="685800" rtl="0" algn="l">
              <a:lnSpc>
                <a:spcPct val="100000"/>
              </a:lnSpc>
              <a:spcBef>
                <a:spcPts val="0"/>
              </a:spcBef>
              <a:spcAft>
                <a:spcPts val="0"/>
              </a:spcAft>
              <a:buSzPts val="1400"/>
              <a:buNone/>
            </a:pPr>
            <a:r>
              <a:rPr lang="en-IN">
                <a:solidFill>
                  <a:schemeClr val="dk1"/>
                </a:solidFill>
                <a:latin typeface="Open Sans"/>
                <a:ea typeface="Open Sans"/>
                <a:cs typeface="Open Sans"/>
                <a:sym typeface="Open Sans"/>
              </a:rPr>
              <a:t>     </a:t>
            </a:r>
            <a:r>
              <a:rPr lang="en-IN">
                <a:solidFill>
                  <a:schemeClr val="dk1"/>
                </a:solidFill>
                <a:latin typeface="Open Sans"/>
                <a:ea typeface="Open Sans"/>
                <a:cs typeface="Open Sans"/>
                <a:sym typeface="Open Sans"/>
              </a:rPr>
              <a:t>Digitize</a:t>
            </a:r>
            <a:r>
              <a:rPr lang="en-IN">
                <a:solidFill>
                  <a:schemeClr val="dk1"/>
                </a:solidFill>
                <a:latin typeface="Open Sans"/>
                <a:ea typeface="Open Sans"/>
                <a:cs typeface="Open Sans"/>
                <a:sym typeface="Open Sans"/>
              </a:rPr>
              <a:t> Supply chains using </a:t>
            </a:r>
            <a:r>
              <a:rPr lang="en-IN">
                <a:solidFill>
                  <a:schemeClr val="dk1"/>
                </a:solidFill>
                <a:latin typeface="Open Sans"/>
                <a:ea typeface="Open Sans"/>
                <a:cs typeface="Open Sans"/>
                <a:sym typeface="Open Sans"/>
              </a:rPr>
              <a:t>Blockchain</a:t>
            </a:r>
            <a:r>
              <a:rPr lang="en-IN">
                <a:solidFill>
                  <a:schemeClr val="dk1"/>
                </a:solidFill>
                <a:latin typeface="Open Sans"/>
                <a:ea typeface="Open Sans"/>
                <a:cs typeface="Open Sans"/>
                <a:sym typeface="Open Sans"/>
              </a:rPr>
              <a:t> tools.</a:t>
            </a:r>
            <a:endParaRPr/>
          </a:p>
          <a:p>
            <a:pPr indent="-196850" lvl="1" marL="971550" rtl="0" algn="l">
              <a:lnSpc>
                <a:spcPct val="100000"/>
              </a:lnSpc>
              <a:spcBef>
                <a:spcPts val="0"/>
              </a:spcBef>
              <a:spcAft>
                <a:spcPts val="0"/>
              </a:spcAft>
              <a:buSzPts val="1400"/>
              <a:buFont typeface="Noto Sans Symbols"/>
              <a:buNone/>
            </a:pPr>
            <a:r>
              <a:t/>
            </a:r>
            <a:endParaRPr>
              <a:solidFill>
                <a:schemeClr val="dk1"/>
              </a:solidFill>
              <a:latin typeface="Open Sans"/>
              <a:ea typeface="Open Sans"/>
              <a:cs typeface="Open Sans"/>
              <a:sym typeface="Open Sans"/>
            </a:endParaRPr>
          </a:p>
          <a:p>
            <a:pPr indent="-285750" lvl="1" marL="971550" rtl="0" algn="l">
              <a:lnSpc>
                <a:spcPct val="100000"/>
              </a:lnSpc>
              <a:spcBef>
                <a:spcPts val="0"/>
              </a:spcBef>
              <a:spcAft>
                <a:spcPts val="0"/>
              </a:spcAft>
              <a:buSzPts val="1400"/>
              <a:buFont typeface="Noto Sans Symbols"/>
              <a:buChar char="❑"/>
            </a:pPr>
            <a:r>
              <a:rPr lang="en-IN">
                <a:solidFill>
                  <a:schemeClr val="dk1"/>
                </a:solidFill>
                <a:latin typeface="Open Sans"/>
                <a:ea typeface="Open Sans"/>
                <a:cs typeface="Open Sans"/>
                <a:sym typeface="Open Sans"/>
              </a:rPr>
              <a:t>IBM and Vodafone: A $550 million USD JV which was</a:t>
            </a:r>
            <a:endParaRPr/>
          </a:p>
          <a:p>
            <a:pPr indent="0" lvl="1" marL="685800" rtl="0" algn="l">
              <a:lnSpc>
                <a:spcPct val="100000"/>
              </a:lnSpc>
              <a:spcBef>
                <a:spcPts val="0"/>
              </a:spcBef>
              <a:spcAft>
                <a:spcPts val="0"/>
              </a:spcAft>
              <a:buSzPts val="1400"/>
              <a:buNone/>
            </a:pPr>
            <a:r>
              <a:rPr lang="en-IN">
                <a:solidFill>
                  <a:schemeClr val="dk1"/>
                </a:solidFill>
                <a:latin typeface="Open Sans"/>
                <a:ea typeface="Open Sans"/>
                <a:cs typeface="Open Sans"/>
                <a:sym typeface="Open Sans"/>
              </a:rPr>
              <a:t>     formed to pursue solutions in a variety of developing </a:t>
            </a:r>
            <a:endParaRPr/>
          </a:p>
          <a:p>
            <a:pPr indent="0" lvl="1" marL="685800" rtl="0" algn="l">
              <a:lnSpc>
                <a:spcPct val="100000"/>
              </a:lnSpc>
              <a:spcBef>
                <a:spcPts val="0"/>
              </a:spcBef>
              <a:spcAft>
                <a:spcPts val="0"/>
              </a:spcAft>
              <a:buSzPts val="1400"/>
              <a:buNone/>
            </a:pPr>
            <a:r>
              <a:rPr lang="en-IN">
                <a:solidFill>
                  <a:schemeClr val="dk1"/>
                </a:solidFill>
                <a:latin typeface="Open Sans"/>
                <a:ea typeface="Open Sans"/>
                <a:cs typeface="Open Sans"/>
                <a:sym typeface="Open Sans"/>
              </a:rPr>
              <a:t>	 technology sectors. </a:t>
            </a:r>
            <a:endParaRPr/>
          </a:p>
          <a:p>
            <a:pPr indent="-196850" lvl="1" marL="971550" rtl="0" algn="l">
              <a:lnSpc>
                <a:spcPct val="100000"/>
              </a:lnSpc>
              <a:spcBef>
                <a:spcPts val="0"/>
              </a:spcBef>
              <a:spcAft>
                <a:spcPts val="0"/>
              </a:spcAft>
              <a:buSzPts val="1400"/>
              <a:buFont typeface="Noto Sans Symbols"/>
              <a:buNone/>
            </a:pPr>
            <a:r>
              <a:t/>
            </a:r>
            <a:endParaRPr>
              <a:solidFill>
                <a:schemeClr val="dk1"/>
              </a:solidFill>
              <a:latin typeface="Open Sans"/>
              <a:ea typeface="Open Sans"/>
              <a:cs typeface="Open Sans"/>
              <a:sym typeface="Open Sans"/>
            </a:endParaRPr>
          </a:p>
          <a:p>
            <a:pPr indent="-285750" lvl="1" marL="971550" rtl="0" algn="l">
              <a:lnSpc>
                <a:spcPct val="100000"/>
              </a:lnSpc>
              <a:spcBef>
                <a:spcPts val="0"/>
              </a:spcBef>
              <a:spcAft>
                <a:spcPts val="0"/>
              </a:spcAft>
              <a:buSzPts val="1400"/>
              <a:buFont typeface="Noto Sans Symbols"/>
              <a:buChar char="❑"/>
            </a:pPr>
            <a:r>
              <a:rPr lang="en-IN">
                <a:solidFill>
                  <a:schemeClr val="dk1"/>
                </a:solidFill>
                <a:latin typeface="Open Sans"/>
                <a:ea typeface="Open Sans"/>
                <a:cs typeface="Open Sans"/>
                <a:sym typeface="Open Sans"/>
              </a:rPr>
              <a:t> IBM and Toshiba: A JV between the 2 companies, </a:t>
            </a:r>
            <a:endParaRPr/>
          </a:p>
          <a:p>
            <a:pPr indent="0" lvl="1" marL="685800" rtl="0" algn="l">
              <a:lnSpc>
                <a:spcPct val="100000"/>
              </a:lnSpc>
              <a:spcBef>
                <a:spcPts val="0"/>
              </a:spcBef>
              <a:spcAft>
                <a:spcPts val="0"/>
              </a:spcAft>
              <a:buSzPts val="1400"/>
              <a:buNone/>
            </a:pPr>
            <a:r>
              <a:rPr lang="en-IN">
                <a:solidFill>
                  <a:schemeClr val="dk1"/>
                </a:solidFill>
                <a:latin typeface="Open Sans"/>
                <a:ea typeface="Open Sans"/>
                <a:cs typeface="Open Sans"/>
                <a:sym typeface="Open Sans"/>
              </a:rPr>
              <a:t>      resulted Toshiba obtaining shares of IBM subsidiary DSC.</a:t>
            </a:r>
            <a:endParaRPr/>
          </a:p>
          <a:p>
            <a:pPr indent="0" lvl="1" marL="685800" rtl="0" algn="l">
              <a:lnSpc>
                <a:spcPct val="100000"/>
              </a:lnSpc>
              <a:spcBef>
                <a:spcPts val="0"/>
              </a:spcBef>
              <a:spcAft>
                <a:spcPts val="0"/>
              </a:spcAft>
              <a:buSzPts val="1400"/>
              <a:buNone/>
            </a:pPr>
            <a:r>
              <a:rPr lang="en-IN">
                <a:solidFill>
                  <a:schemeClr val="dk1"/>
                </a:solidFill>
                <a:latin typeface="Open Sans"/>
                <a:ea typeface="Open Sans"/>
                <a:cs typeface="Open Sans"/>
                <a:sym typeface="Open Sans"/>
              </a:rPr>
              <a:t>	  New services were provided based on database specialization.</a:t>
            </a:r>
            <a:endParaRPr/>
          </a:p>
          <a:p>
            <a:pPr indent="0" lvl="1" marL="685800" rtl="0" algn="l">
              <a:lnSpc>
                <a:spcPct val="100000"/>
              </a:lnSpc>
              <a:spcBef>
                <a:spcPts val="0"/>
              </a:spcBef>
              <a:spcAft>
                <a:spcPts val="0"/>
              </a:spcAft>
              <a:buSzPts val="1400"/>
              <a:buNone/>
            </a:pPr>
            <a:r>
              <a:t/>
            </a:r>
            <a:endParaRPr sz="2400">
              <a:solidFill>
                <a:schemeClr val="accent1"/>
              </a:solidFill>
              <a:latin typeface="Open Sans"/>
              <a:ea typeface="Open Sans"/>
              <a:cs typeface="Open Sans"/>
              <a:sym typeface="Open Sans"/>
            </a:endParaRPr>
          </a:p>
          <a:p>
            <a:pPr indent="0" lvl="1" marL="685800" rtl="0" algn="l">
              <a:lnSpc>
                <a:spcPct val="100000"/>
              </a:lnSpc>
              <a:spcBef>
                <a:spcPts val="0"/>
              </a:spcBef>
              <a:spcAft>
                <a:spcPts val="0"/>
              </a:spcAft>
              <a:buSzPts val="1400"/>
              <a:buNone/>
            </a:pPr>
            <a:r>
              <a:t/>
            </a:r>
            <a:endParaRPr sz="2400">
              <a:solidFill>
                <a:schemeClr val="accent1"/>
              </a:solidFill>
              <a:latin typeface="Open Sans"/>
              <a:ea typeface="Open Sans"/>
              <a:cs typeface="Open Sans"/>
              <a:sym typeface="Open Sans"/>
            </a:endParaRPr>
          </a:p>
          <a:p>
            <a:pPr indent="0" lvl="1" marL="685800" rtl="0" algn="l">
              <a:lnSpc>
                <a:spcPct val="100000"/>
              </a:lnSpc>
              <a:spcBef>
                <a:spcPts val="0"/>
              </a:spcBef>
              <a:spcAft>
                <a:spcPts val="0"/>
              </a:spcAft>
              <a:buSzPts val="1400"/>
              <a:buNone/>
            </a:pPr>
            <a:r>
              <a:t/>
            </a:r>
            <a:endParaRPr>
              <a:solidFill>
                <a:schemeClr val="dk1"/>
              </a:solidFill>
              <a:latin typeface="Open Sans"/>
              <a:ea typeface="Open Sans"/>
              <a:cs typeface="Open Sans"/>
              <a:sym typeface="Open Sans"/>
            </a:endParaRPr>
          </a:p>
          <a:p>
            <a:pPr indent="0" lvl="1" marL="685800" rtl="0" algn="l">
              <a:lnSpc>
                <a:spcPct val="100000"/>
              </a:lnSpc>
              <a:spcBef>
                <a:spcPts val="0"/>
              </a:spcBef>
              <a:spcAft>
                <a:spcPts val="0"/>
              </a:spcAft>
              <a:buSzPts val="1400"/>
              <a:buNone/>
            </a:pPr>
            <a:r>
              <a:t/>
            </a:r>
            <a:endParaRPr>
              <a:solidFill>
                <a:schemeClr val="dk1"/>
              </a:solidFill>
              <a:latin typeface="Open Sans"/>
              <a:ea typeface="Open Sans"/>
              <a:cs typeface="Open Sans"/>
              <a:sym typeface="Open Sans"/>
            </a:endParaRPr>
          </a:p>
          <a:p>
            <a:pPr indent="0" lvl="1" marL="685800" rtl="0" algn="l">
              <a:lnSpc>
                <a:spcPct val="100000"/>
              </a:lnSpc>
              <a:spcBef>
                <a:spcPts val="0"/>
              </a:spcBef>
              <a:spcAft>
                <a:spcPts val="0"/>
              </a:spcAft>
              <a:buSzPts val="1400"/>
              <a:buNone/>
            </a:pPr>
            <a:r>
              <a:t/>
            </a:r>
            <a:endParaRPr>
              <a:solidFill>
                <a:schemeClr val="dk1"/>
              </a:solidFill>
              <a:latin typeface="Open Sans"/>
              <a:ea typeface="Open Sans"/>
              <a:cs typeface="Open Sans"/>
              <a:sym typeface="Open Sans"/>
            </a:endParaRPr>
          </a:p>
        </p:txBody>
      </p:sp>
      <p:pic>
        <p:nvPicPr>
          <p:cNvPr id="265" name="Google Shape;265;p45"/>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266" name="Google Shape;266;p45"/>
          <p:cNvSpPr txBox="1"/>
          <p:nvPr>
            <p:ph type="title"/>
          </p:nvPr>
        </p:nvSpPr>
        <p:spPr>
          <a:xfrm>
            <a:off x="381000" y="1258350"/>
            <a:ext cx="7795200" cy="6069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lang="en-IN" sz="3000">
                <a:solidFill>
                  <a:schemeClr val="accent1"/>
                </a:solidFill>
                <a:latin typeface="Open Sans"/>
                <a:ea typeface="Open Sans"/>
                <a:cs typeface="Open Sans"/>
                <a:sym typeface="Open Sans"/>
              </a:rPr>
              <a:t>Knowledge Enablers and Tools used: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pic>
        <p:nvPicPr>
          <p:cNvPr id="271" name="Google Shape;271;p46"/>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272" name="Google Shape;272;p46"/>
          <p:cNvSpPr txBox="1"/>
          <p:nvPr>
            <p:ph type="title"/>
          </p:nvPr>
        </p:nvSpPr>
        <p:spPr>
          <a:xfrm>
            <a:off x="381000" y="1258350"/>
            <a:ext cx="7795200" cy="606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SzPts val="1400"/>
              <a:buNone/>
            </a:pPr>
            <a:r>
              <a:rPr lang="en-IN" sz="3000">
                <a:solidFill>
                  <a:schemeClr val="accent1"/>
                </a:solidFill>
                <a:latin typeface="Open Sans"/>
                <a:ea typeface="Open Sans"/>
                <a:cs typeface="Open Sans"/>
                <a:sym typeface="Open Sans"/>
              </a:rPr>
              <a:t>The Decline of IBM</a:t>
            </a:r>
            <a:endParaRPr sz="3000">
              <a:solidFill>
                <a:schemeClr val="accent1"/>
              </a:solidFill>
              <a:latin typeface="Open Sans"/>
              <a:ea typeface="Open Sans"/>
              <a:cs typeface="Open Sans"/>
              <a:sym typeface="Open Sans"/>
            </a:endParaRPr>
          </a:p>
        </p:txBody>
      </p:sp>
      <p:sp>
        <p:nvSpPr>
          <p:cNvPr id="273" name="Google Shape;273;p46"/>
          <p:cNvSpPr txBox="1"/>
          <p:nvPr>
            <p:ph idx="1" type="body"/>
          </p:nvPr>
        </p:nvSpPr>
        <p:spPr>
          <a:xfrm>
            <a:off x="376825" y="2032732"/>
            <a:ext cx="8229300" cy="4339800"/>
          </a:xfrm>
          <a:prstGeom prst="rect">
            <a:avLst/>
          </a:prstGeom>
          <a:noFill/>
          <a:ln>
            <a:noFill/>
          </a:ln>
        </p:spPr>
        <p:txBody>
          <a:bodyPr anchorCtr="0" anchor="t" bIns="0" lIns="0" spcFirstLastPara="1" rIns="0" wrap="square" tIns="0">
            <a:noAutofit/>
          </a:bodyPr>
          <a:lstStyle/>
          <a:p>
            <a:pPr indent="-381000" lvl="0" marL="457200" rtl="0" algn="l">
              <a:spcBef>
                <a:spcPts val="0"/>
              </a:spcBef>
              <a:spcAft>
                <a:spcPts val="0"/>
              </a:spcAft>
              <a:buClr>
                <a:schemeClr val="dk1"/>
              </a:buClr>
              <a:buSzPts val="2400"/>
              <a:buChar char="●"/>
            </a:pPr>
            <a:r>
              <a:rPr lang="en-IN" sz="2400">
                <a:solidFill>
                  <a:schemeClr val="dk1"/>
                </a:solidFill>
              </a:rPr>
              <a:t>IBM became a follower of technology instead of a leader.</a:t>
            </a:r>
            <a:endParaRPr sz="2400">
              <a:solidFill>
                <a:schemeClr val="dk1"/>
              </a:solidFill>
            </a:endParaRPr>
          </a:p>
          <a:p>
            <a:pPr indent="0" lvl="0" marL="457200" rtl="0" algn="l">
              <a:spcBef>
                <a:spcPts val="0"/>
              </a:spcBef>
              <a:spcAft>
                <a:spcPts val="0"/>
              </a:spcAft>
              <a:buClr>
                <a:schemeClr val="dk1"/>
              </a:buClr>
              <a:buSzPts val="1100"/>
              <a:buFont typeface="Arial"/>
              <a:buNone/>
            </a:pPr>
            <a:r>
              <a:t/>
            </a:r>
            <a:endParaRPr sz="2400">
              <a:solidFill>
                <a:schemeClr val="dk1"/>
              </a:solidFill>
            </a:endParaRPr>
          </a:p>
          <a:p>
            <a:pPr indent="-381000" lvl="0" marL="457200" rtl="0" algn="l">
              <a:spcBef>
                <a:spcPts val="0"/>
              </a:spcBef>
              <a:spcAft>
                <a:spcPts val="0"/>
              </a:spcAft>
              <a:buClr>
                <a:schemeClr val="dk1"/>
              </a:buClr>
              <a:buSzPts val="2400"/>
              <a:buChar char="●"/>
            </a:pPr>
            <a:r>
              <a:rPr lang="en-IN" sz="2400">
                <a:solidFill>
                  <a:schemeClr val="dk1"/>
                </a:solidFill>
              </a:rPr>
              <a:t>Bad partnering strategies which led competitors to take over the market.</a:t>
            </a:r>
            <a:endParaRPr sz="2400">
              <a:solidFill>
                <a:schemeClr val="dk1"/>
              </a:solidFill>
            </a:endParaRPr>
          </a:p>
          <a:p>
            <a:pPr indent="0" lvl="0" marL="457200" rtl="0" algn="l">
              <a:spcBef>
                <a:spcPts val="0"/>
              </a:spcBef>
              <a:spcAft>
                <a:spcPts val="0"/>
              </a:spcAft>
              <a:buClr>
                <a:schemeClr val="dk1"/>
              </a:buClr>
              <a:buSzPts val="1100"/>
              <a:buFont typeface="Arial"/>
              <a:buNone/>
            </a:pPr>
            <a:r>
              <a:t/>
            </a:r>
            <a:endParaRPr sz="2400">
              <a:solidFill>
                <a:schemeClr val="dk1"/>
              </a:solidFill>
            </a:endParaRPr>
          </a:p>
          <a:p>
            <a:pPr indent="-381000" lvl="0" marL="457200" rtl="0" algn="l">
              <a:spcBef>
                <a:spcPts val="0"/>
              </a:spcBef>
              <a:spcAft>
                <a:spcPts val="0"/>
              </a:spcAft>
              <a:buClr>
                <a:schemeClr val="dk1"/>
              </a:buClr>
              <a:buSzPts val="2400"/>
              <a:buChar char="●"/>
            </a:pPr>
            <a:r>
              <a:rPr lang="en-IN" sz="2400">
                <a:solidFill>
                  <a:schemeClr val="dk1"/>
                </a:solidFill>
              </a:rPr>
              <a:t>Breaking contracts with customers and employees.</a:t>
            </a:r>
            <a:endParaRPr>
              <a:solidFill>
                <a:schemeClr val="dk1"/>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pic>
        <p:nvPicPr>
          <p:cNvPr id="278" name="Google Shape;278;p47"/>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279" name="Google Shape;279;p47"/>
          <p:cNvSpPr txBox="1"/>
          <p:nvPr>
            <p:ph type="title"/>
          </p:nvPr>
        </p:nvSpPr>
        <p:spPr>
          <a:xfrm>
            <a:off x="381000" y="1258350"/>
            <a:ext cx="7795200" cy="606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SzPts val="1100"/>
              <a:buNone/>
            </a:pPr>
            <a:r>
              <a:rPr lang="en-IN" sz="3000">
                <a:solidFill>
                  <a:schemeClr val="accent1"/>
                </a:solidFill>
                <a:latin typeface="Open Sans"/>
                <a:ea typeface="Open Sans"/>
                <a:cs typeface="Open Sans"/>
                <a:sym typeface="Open Sans"/>
              </a:rPr>
              <a:t>Solutions IBM Should Have Implemented</a:t>
            </a:r>
            <a:endParaRPr sz="3000">
              <a:solidFill>
                <a:schemeClr val="accent1"/>
              </a:solidFill>
              <a:latin typeface="Open Sans"/>
              <a:ea typeface="Open Sans"/>
              <a:cs typeface="Open Sans"/>
              <a:sym typeface="Open Sans"/>
            </a:endParaRPr>
          </a:p>
        </p:txBody>
      </p:sp>
      <p:sp>
        <p:nvSpPr>
          <p:cNvPr id="280" name="Google Shape;280;p47"/>
          <p:cNvSpPr txBox="1"/>
          <p:nvPr>
            <p:ph idx="1" type="body"/>
          </p:nvPr>
        </p:nvSpPr>
        <p:spPr>
          <a:xfrm>
            <a:off x="376825" y="2032732"/>
            <a:ext cx="8229300" cy="4339800"/>
          </a:xfrm>
          <a:prstGeom prst="rect">
            <a:avLst/>
          </a:prstGeom>
          <a:noFill/>
          <a:ln>
            <a:noFill/>
          </a:ln>
        </p:spPr>
        <p:txBody>
          <a:bodyPr anchorCtr="0" anchor="t" bIns="0" lIns="0" spcFirstLastPara="1" rIns="0" wrap="square" tIns="0">
            <a:noAutofit/>
          </a:bodyPr>
          <a:lstStyle/>
          <a:p>
            <a:pPr indent="-381000" lvl="0" marL="457200" rtl="0" algn="l">
              <a:spcBef>
                <a:spcPts val="0"/>
              </a:spcBef>
              <a:spcAft>
                <a:spcPts val="0"/>
              </a:spcAft>
              <a:buClr>
                <a:schemeClr val="dk1"/>
              </a:buClr>
              <a:buSzPts val="2400"/>
              <a:buChar char="●"/>
            </a:pPr>
            <a:r>
              <a:rPr lang="en-IN" sz="2400">
                <a:solidFill>
                  <a:schemeClr val="dk1"/>
                </a:solidFill>
              </a:rPr>
              <a:t>Focus more on the customer needs.</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381000" lvl="0" marL="457200" rtl="0" algn="l">
              <a:spcBef>
                <a:spcPts val="0"/>
              </a:spcBef>
              <a:spcAft>
                <a:spcPts val="0"/>
              </a:spcAft>
              <a:buClr>
                <a:schemeClr val="dk1"/>
              </a:buClr>
              <a:buSzPts val="2400"/>
              <a:buChar char="●"/>
            </a:pPr>
            <a:r>
              <a:rPr lang="en-IN" sz="2400">
                <a:solidFill>
                  <a:schemeClr val="dk1"/>
                </a:solidFill>
              </a:rPr>
              <a:t>Poor performers must be removed from the company.</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381000" lvl="0" marL="457200" rtl="0" algn="l">
              <a:spcBef>
                <a:spcPts val="0"/>
              </a:spcBef>
              <a:spcAft>
                <a:spcPts val="0"/>
              </a:spcAft>
              <a:buClr>
                <a:schemeClr val="dk1"/>
              </a:buClr>
              <a:buSzPts val="2400"/>
              <a:buChar char="●"/>
            </a:pPr>
            <a:r>
              <a:rPr lang="en-IN" sz="2400">
                <a:solidFill>
                  <a:schemeClr val="dk1"/>
                </a:solidFill>
              </a:rPr>
              <a:t>Build healthy customer relationship by meeting customer expectation.</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381000" lvl="0" marL="457200" rtl="0" algn="l">
              <a:spcBef>
                <a:spcPts val="0"/>
              </a:spcBef>
              <a:spcAft>
                <a:spcPts val="0"/>
              </a:spcAft>
              <a:buClr>
                <a:schemeClr val="dk1"/>
              </a:buClr>
              <a:buSzPts val="2400"/>
              <a:buChar char="●"/>
            </a:pPr>
            <a:r>
              <a:rPr lang="en-IN" sz="2400">
                <a:solidFill>
                  <a:schemeClr val="dk1"/>
                </a:solidFill>
              </a:rPr>
              <a:t>Keeping up to date with new emerging technologies.</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381000" lvl="0" marL="457200" rtl="0" algn="l">
              <a:spcBef>
                <a:spcPts val="0"/>
              </a:spcBef>
              <a:spcAft>
                <a:spcPts val="0"/>
              </a:spcAft>
              <a:buClr>
                <a:schemeClr val="dk1"/>
              </a:buClr>
              <a:buSzPts val="2400"/>
              <a:buChar char="●"/>
            </a:pPr>
            <a:r>
              <a:rPr lang="en-IN" sz="2400">
                <a:solidFill>
                  <a:schemeClr val="dk1"/>
                </a:solidFill>
              </a:rPr>
              <a:t>Well analysed business expansion strategy with a foolproof plan.</a:t>
            </a:r>
            <a:endParaRPr sz="24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pic>
        <p:nvPicPr>
          <p:cNvPr id="285" name="Google Shape;285;p48"/>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286" name="Google Shape;286;p48"/>
          <p:cNvSpPr txBox="1"/>
          <p:nvPr>
            <p:ph type="title"/>
          </p:nvPr>
        </p:nvSpPr>
        <p:spPr>
          <a:xfrm>
            <a:off x="381000" y="1258350"/>
            <a:ext cx="7795200" cy="606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SzPts val="1100"/>
              <a:buNone/>
            </a:pPr>
            <a:r>
              <a:rPr lang="en-IN" sz="3000">
                <a:solidFill>
                  <a:schemeClr val="accent1"/>
                </a:solidFill>
                <a:latin typeface="Open Sans"/>
                <a:ea typeface="Open Sans"/>
                <a:cs typeface="Open Sans"/>
                <a:sym typeface="Open Sans"/>
              </a:rPr>
              <a:t>The Comeback of IBM</a:t>
            </a:r>
            <a:endParaRPr sz="3000">
              <a:solidFill>
                <a:schemeClr val="accent1"/>
              </a:solidFill>
              <a:latin typeface="Open Sans"/>
              <a:ea typeface="Open Sans"/>
              <a:cs typeface="Open Sans"/>
              <a:sym typeface="Open Sans"/>
            </a:endParaRPr>
          </a:p>
        </p:txBody>
      </p:sp>
      <p:sp>
        <p:nvSpPr>
          <p:cNvPr id="287" name="Google Shape;287;p48"/>
          <p:cNvSpPr txBox="1"/>
          <p:nvPr>
            <p:ph idx="1" type="body"/>
          </p:nvPr>
        </p:nvSpPr>
        <p:spPr>
          <a:xfrm>
            <a:off x="376825" y="2032732"/>
            <a:ext cx="8229300" cy="4339800"/>
          </a:xfrm>
          <a:prstGeom prst="rect">
            <a:avLst/>
          </a:prstGeom>
          <a:noFill/>
          <a:ln>
            <a:noFill/>
          </a:ln>
        </p:spPr>
        <p:txBody>
          <a:bodyPr anchorCtr="0" anchor="t" bIns="0" lIns="0" spcFirstLastPara="1" rIns="0" wrap="square" tIns="0">
            <a:noAutofit/>
          </a:bodyPr>
          <a:lstStyle/>
          <a:p>
            <a:pPr indent="-406400" lvl="0" marL="457200" rtl="0" algn="l">
              <a:lnSpc>
                <a:spcPct val="90000"/>
              </a:lnSpc>
              <a:spcBef>
                <a:spcPts val="0"/>
              </a:spcBef>
              <a:spcAft>
                <a:spcPts val="0"/>
              </a:spcAft>
              <a:buClr>
                <a:schemeClr val="dk1"/>
              </a:buClr>
              <a:buSzPts val="2800"/>
              <a:buChar char="●"/>
            </a:pPr>
            <a:r>
              <a:rPr lang="en-IN" sz="2800">
                <a:solidFill>
                  <a:schemeClr val="dk1"/>
                </a:solidFill>
                <a:latin typeface="Calibri"/>
                <a:ea typeface="Calibri"/>
                <a:cs typeface="Calibri"/>
                <a:sym typeface="Calibri"/>
              </a:rPr>
              <a:t>The new CEO – Lous Gerstner, appointed in April of 1998.</a:t>
            </a:r>
            <a:endParaRPr sz="2800">
              <a:solidFill>
                <a:schemeClr val="dk1"/>
              </a:solidFill>
              <a:latin typeface="Calibri"/>
              <a:ea typeface="Calibri"/>
              <a:cs typeface="Calibri"/>
              <a:sym typeface="Calibri"/>
            </a:endParaRPr>
          </a:p>
          <a:p>
            <a:pPr indent="-406400" lvl="0" marL="457200" rtl="0" algn="l">
              <a:lnSpc>
                <a:spcPct val="90000"/>
              </a:lnSpc>
              <a:spcBef>
                <a:spcPts val="1000"/>
              </a:spcBef>
              <a:spcAft>
                <a:spcPts val="0"/>
              </a:spcAft>
              <a:buClr>
                <a:schemeClr val="dk1"/>
              </a:buClr>
              <a:buSzPts val="2800"/>
              <a:buChar char="●"/>
            </a:pPr>
            <a:r>
              <a:rPr lang="en-IN" sz="2800">
                <a:solidFill>
                  <a:schemeClr val="dk1"/>
                </a:solidFill>
                <a:latin typeface="Calibri"/>
                <a:ea typeface="Calibri"/>
                <a:cs typeface="Calibri"/>
                <a:sym typeface="Calibri"/>
              </a:rPr>
              <a:t>Gerstner identified IBM unique competitive advantage.</a:t>
            </a:r>
            <a:endParaRPr sz="2800">
              <a:solidFill>
                <a:schemeClr val="dk1"/>
              </a:solidFill>
              <a:latin typeface="Calibri"/>
              <a:ea typeface="Calibri"/>
              <a:cs typeface="Calibri"/>
              <a:sym typeface="Calibri"/>
            </a:endParaRPr>
          </a:p>
          <a:p>
            <a:pPr indent="-406400" lvl="0" marL="457200" rtl="0" algn="l">
              <a:lnSpc>
                <a:spcPct val="90000"/>
              </a:lnSpc>
              <a:spcBef>
                <a:spcPts val="1000"/>
              </a:spcBef>
              <a:spcAft>
                <a:spcPts val="0"/>
              </a:spcAft>
              <a:buClr>
                <a:schemeClr val="dk1"/>
              </a:buClr>
              <a:buSzPts val="2800"/>
              <a:buChar char="●"/>
            </a:pPr>
            <a:r>
              <a:rPr lang="en-IN" sz="2800">
                <a:solidFill>
                  <a:schemeClr val="dk1"/>
                </a:solidFill>
                <a:latin typeface="Calibri"/>
                <a:ea typeface="Calibri"/>
                <a:cs typeface="Calibri"/>
                <a:sym typeface="Calibri"/>
              </a:rPr>
              <a:t>The 4 major strategies employed by Gerstner:</a:t>
            </a:r>
            <a:endParaRPr sz="2800">
              <a:solidFill>
                <a:schemeClr val="dk1"/>
              </a:solidFill>
              <a:latin typeface="Calibri"/>
              <a:ea typeface="Calibri"/>
              <a:cs typeface="Calibri"/>
              <a:sym typeface="Calibri"/>
            </a:endParaRPr>
          </a:p>
          <a:p>
            <a:pPr indent="-381000" lvl="1" marL="914400" rtl="0" algn="l">
              <a:lnSpc>
                <a:spcPct val="90000"/>
              </a:lnSpc>
              <a:spcBef>
                <a:spcPts val="500"/>
              </a:spcBef>
              <a:spcAft>
                <a:spcPts val="0"/>
              </a:spcAft>
              <a:buClr>
                <a:schemeClr val="dk1"/>
              </a:buClr>
              <a:buSzPts val="2400"/>
              <a:buChar char="○"/>
            </a:pPr>
            <a:r>
              <a:rPr lang="en-IN" sz="2400">
                <a:solidFill>
                  <a:schemeClr val="dk1"/>
                </a:solidFill>
                <a:latin typeface="Calibri"/>
                <a:ea typeface="Calibri"/>
                <a:cs typeface="Calibri"/>
                <a:sym typeface="Calibri"/>
              </a:rPr>
              <a:t>Keep the company together.</a:t>
            </a:r>
            <a:endParaRPr sz="2400">
              <a:solidFill>
                <a:schemeClr val="dk1"/>
              </a:solidFill>
              <a:latin typeface="Calibri"/>
              <a:ea typeface="Calibri"/>
              <a:cs typeface="Calibri"/>
              <a:sym typeface="Calibri"/>
            </a:endParaRPr>
          </a:p>
          <a:p>
            <a:pPr indent="-381000" lvl="1" marL="914400" rtl="0" algn="l">
              <a:lnSpc>
                <a:spcPct val="90000"/>
              </a:lnSpc>
              <a:spcBef>
                <a:spcPts val="500"/>
              </a:spcBef>
              <a:spcAft>
                <a:spcPts val="0"/>
              </a:spcAft>
              <a:buClr>
                <a:schemeClr val="dk1"/>
              </a:buClr>
              <a:buSzPts val="2400"/>
              <a:buChar char="○"/>
            </a:pPr>
            <a:r>
              <a:rPr lang="en-IN" sz="2400">
                <a:solidFill>
                  <a:schemeClr val="dk1"/>
                </a:solidFill>
                <a:latin typeface="Calibri"/>
                <a:ea typeface="Calibri"/>
                <a:cs typeface="Calibri"/>
                <a:sym typeface="Calibri"/>
              </a:rPr>
              <a:t>Change the fundamental economic model.</a:t>
            </a:r>
            <a:endParaRPr sz="2400">
              <a:solidFill>
                <a:schemeClr val="dk1"/>
              </a:solidFill>
              <a:latin typeface="Calibri"/>
              <a:ea typeface="Calibri"/>
              <a:cs typeface="Calibri"/>
              <a:sym typeface="Calibri"/>
            </a:endParaRPr>
          </a:p>
          <a:p>
            <a:pPr indent="-381000" lvl="1" marL="914400" rtl="0" algn="l">
              <a:lnSpc>
                <a:spcPct val="90000"/>
              </a:lnSpc>
              <a:spcBef>
                <a:spcPts val="500"/>
              </a:spcBef>
              <a:spcAft>
                <a:spcPts val="0"/>
              </a:spcAft>
              <a:buClr>
                <a:schemeClr val="dk1"/>
              </a:buClr>
              <a:buSzPts val="2400"/>
              <a:buChar char="○"/>
            </a:pPr>
            <a:r>
              <a:rPr lang="en-IN" sz="2400">
                <a:solidFill>
                  <a:schemeClr val="dk1"/>
                </a:solidFill>
                <a:latin typeface="Calibri"/>
                <a:ea typeface="Calibri"/>
                <a:cs typeface="Calibri"/>
                <a:sym typeface="Calibri"/>
              </a:rPr>
              <a:t>Re-engineer how was done.</a:t>
            </a:r>
            <a:endParaRPr sz="2400">
              <a:solidFill>
                <a:schemeClr val="dk1"/>
              </a:solidFill>
              <a:latin typeface="Calibri"/>
              <a:ea typeface="Calibri"/>
              <a:cs typeface="Calibri"/>
              <a:sym typeface="Calibri"/>
            </a:endParaRPr>
          </a:p>
          <a:p>
            <a:pPr indent="-381000" lvl="1" marL="914400" rtl="0" algn="l">
              <a:lnSpc>
                <a:spcPct val="90000"/>
              </a:lnSpc>
              <a:spcBef>
                <a:spcPts val="500"/>
              </a:spcBef>
              <a:spcAft>
                <a:spcPts val="0"/>
              </a:spcAft>
              <a:buClr>
                <a:schemeClr val="dk1"/>
              </a:buClr>
              <a:buSzPts val="2400"/>
              <a:buChar char="○"/>
            </a:pPr>
            <a:r>
              <a:rPr lang="en-IN" sz="2400">
                <a:solidFill>
                  <a:schemeClr val="dk1"/>
                </a:solidFill>
                <a:latin typeface="Calibri"/>
                <a:ea typeface="Calibri"/>
                <a:cs typeface="Calibri"/>
                <a:sym typeface="Calibri"/>
              </a:rPr>
              <a:t>Sell under-productive assets in order to raise cash.</a:t>
            </a:r>
            <a:endParaRPr sz="24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pic>
        <p:nvPicPr>
          <p:cNvPr id="292" name="Google Shape;292;p49"/>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293" name="Google Shape;293;p49"/>
          <p:cNvSpPr txBox="1"/>
          <p:nvPr>
            <p:ph type="title"/>
          </p:nvPr>
        </p:nvSpPr>
        <p:spPr>
          <a:xfrm>
            <a:off x="381000" y="1258350"/>
            <a:ext cx="7795200" cy="606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SzPts val="1100"/>
              <a:buNone/>
            </a:pPr>
            <a:r>
              <a:rPr lang="en-IN" sz="3000">
                <a:solidFill>
                  <a:schemeClr val="accent1"/>
                </a:solidFill>
                <a:latin typeface="Open Sans"/>
                <a:ea typeface="Open Sans"/>
                <a:cs typeface="Open Sans"/>
                <a:sym typeface="Open Sans"/>
              </a:rPr>
              <a:t>The Comeback of IBM</a:t>
            </a:r>
            <a:endParaRPr sz="3000">
              <a:solidFill>
                <a:schemeClr val="accent1"/>
              </a:solidFill>
              <a:latin typeface="Open Sans"/>
              <a:ea typeface="Open Sans"/>
              <a:cs typeface="Open Sans"/>
              <a:sym typeface="Open Sans"/>
            </a:endParaRPr>
          </a:p>
        </p:txBody>
      </p:sp>
      <p:sp>
        <p:nvSpPr>
          <p:cNvPr id="294" name="Google Shape;294;p49"/>
          <p:cNvSpPr txBox="1"/>
          <p:nvPr>
            <p:ph idx="1" type="body"/>
          </p:nvPr>
        </p:nvSpPr>
        <p:spPr>
          <a:xfrm>
            <a:off x="376825" y="2032732"/>
            <a:ext cx="8229300" cy="4339800"/>
          </a:xfrm>
          <a:prstGeom prst="rect">
            <a:avLst/>
          </a:prstGeom>
          <a:noFill/>
          <a:ln>
            <a:noFill/>
          </a:ln>
        </p:spPr>
        <p:txBody>
          <a:bodyPr anchorCtr="0" anchor="t" bIns="0" lIns="0" spcFirstLastPara="1" rIns="0" wrap="square" tIns="0">
            <a:noAutofit/>
          </a:bodyPr>
          <a:lstStyle/>
          <a:p>
            <a:pPr indent="-406400" lvl="0" marL="457200" rtl="0" algn="l">
              <a:lnSpc>
                <a:spcPct val="90000"/>
              </a:lnSpc>
              <a:spcBef>
                <a:spcPts val="0"/>
              </a:spcBef>
              <a:spcAft>
                <a:spcPts val="0"/>
              </a:spcAft>
              <a:buClr>
                <a:schemeClr val="dk1"/>
              </a:buClr>
              <a:buSzPts val="2800"/>
              <a:buChar char="●"/>
            </a:pPr>
            <a:r>
              <a:rPr lang="en-IN" sz="2800">
                <a:solidFill>
                  <a:schemeClr val="dk1"/>
                </a:solidFill>
                <a:latin typeface="Calibri"/>
                <a:ea typeface="Calibri"/>
                <a:cs typeface="Calibri"/>
                <a:sym typeface="Calibri"/>
              </a:rPr>
              <a:t>Eight principles of the “new” IBM:</a:t>
            </a:r>
            <a:endParaRPr sz="2800">
              <a:solidFill>
                <a:schemeClr val="dk1"/>
              </a:solidFill>
              <a:latin typeface="Calibri"/>
              <a:ea typeface="Calibri"/>
              <a:cs typeface="Calibri"/>
              <a:sym typeface="Calibri"/>
            </a:endParaRPr>
          </a:p>
          <a:p>
            <a:pPr indent="-355600" lvl="1" marL="914400" rtl="0" algn="l">
              <a:lnSpc>
                <a:spcPct val="90000"/>
              </a:lnSpc>
              <a:spcBef>
                <a:spcPts val="50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The marketplace is the driving behind everything we do.</a:t>
            </a:r>
            <a:endParaRPr sz="2400">
              <a:solidFill>
                <a:schemeClr val="dk1"/>
              </a:solidFill>
              <a:latin typeface="Calibri"/>
              <a:ea typeface="Calibri"/>
              <a:cs typeface="Calibri"/>
              <a:sym typeface="Calibri"/>
            </a:endParaRPr>
          </a:p>
          <a:p>
            <a:pPr indent="-355600" lvl="1" marL="914400" rtl="0" algn="l">
              <a:lnSpc>
                <a:spcPct val="90000"/>
              </a:lnSpc>
              <a:spcBef>
                <a:spcPts val="50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At our core, we are a technology company with an overriding commitment to quality.</a:t>
            </a:r>
            <a:endParaRPr sz="2400">
              <a:solidFill>
                <a:schemeClr val="dk1"/>
              </a:solidFill>
              <a:latin typeface="Calibri"/>
              <a:ea typeface="Calibri"/>
              <a:cs typeface="Calibri"/>
              <a:sym typeface="Calibri"/>
            </a:endParaRPr>
          </a:p>
          <a:p>
            <a:pPr indent="-355600" lvl="1" marL="914400" rtl="0" algn="l">
              <a:lnSpc>
                <a:spcPct val="90000"/>
              </a:lnSpc>
              <a:spcBef>
                <a:spcPts val="50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Our primary measures of success are customer satisfaction and shareholder value.</a:t>
            </a:r>
            <a:endParaRPr sz="2400">
              <a:solidFill>
                <a:schemeClr val="dk1"/>
              </a:solidFill>
              <a:latin typeface="Calibri"/>
              <a:ea typeface="Calibri"/>
              <a:cs typeface="Calibri"/>
              <a:sym typeface="Calibri"/>
            </a:endParaRPr>
          </a:p>
          <a:p>
            <a:pPr indent="-355600" lvl="1" marL="914400" rtl="0" algn="l">
              <a:lnSpc>
                <a:spcPct val="90000"/>
              </a:lnSpc>
              <a:spcBef>
                <a:spcPts val="50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We operate as an entrepreneurial organization with a minimum of bureaucracy and a never ending focus on productivity.</a:t>
            </a:r>
            <a:endParaRPr sz="2400">
              <a:solidFill>
                <a:schemeClr val="dk1"/>
              </a:solidFill>
              <a:latin typeface="Calibri"/>
              <a:ea typeface="Calibri"/>
              <a:cs typeface="Calibri"/>
              <a:sym typeface="Calibri"/>
            </a:endParaRPr>
          </a:p>
          <a:p>
            <a:pPr indent="-355600" lvl="1" marL="914400" rtl="0" algn="l">
              <a:lnSpc>
                <a:spcPct val="90000"/>
              </a:lnSpc>
              <a:spcBef>
                <a:spcPts val="50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We never lose sight of our strategic vision.</a:t>
            </a:r>
            <a:endParaRPr sz="2400">
              <a:solidFill>
                <a:schemeClr val="dk1"/>
              </a:solidFill>
              <a:latin typeface="Calibri"/>
              <a:ea typeface="Calibri"/>
              <a:cs typeface="Calibri"/>
              <a:sym typeface="Calibri"/>
            </a:endParaRPr>
          </a:p>
          <a:p>
            <a:pPr indent="-355600" lvl="1" marL="914400" rtl="0" algn="l">
              <a:lnSpc>
                <a:spcPct val="90000"/>
              </a:lnSpc>
              <a:spcBef>
                <a:spcPts val="50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We think and act with a sense of urgency.</a:t>
            </a:r>
            <a:endParaRPr sz="2400">
              <a:solidFill>
                <a:schemeClr val="dk1"/>
              </a:solidFill>
              <a:latin typeface="Calibri"/>
              <a:ea typeface="Calibri"/>
              <a:cs typeface="Calibri"/>
              <a:sym typeface="Calibri"/>
            </a:endParaRPr>
          </a:p>
          <a:p>
            <a:pPr indent="-355600" lvl="1" marL="914400" rtl="0" algn="l">
              <a:lnSpc>
                <a:spcPct val="90000"/>
              </a:lnSpc>
              <a:spcBef>
                <a:spcPts val="50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Outstanding, dedicated people make it all happen, particularly when they work together as a team.</a:t>
            </a:r>
            <a:endParaRPr sz="2400">
              <a:solidFill>
                <a:schemeClr val="dk1"/>
              </a:solidFill>
              <a:latin typeface="Calibri"/>
              <a:ea typeface="Calibri"/>
              <a:cs typeface="Calibri"/>
              <a:sym typeface="Calibri"/>
            </a:endParaRPr>
          </a:p>
          <a:p>
            <a:pPr indent="-355600" lvl="1" marL="914400" rtl="0" algn="l">
              <a:lnSpc>
                <a:spcPct val="90000"/>
              </a:lnSpc>
              <a:spcBef>
                <a:spcPts val="50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We are sensitive to the needs of all employees and to the community in which we operate.</a:t>
            </a:r>
            <a:endParaRPr sz="2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id="140" name="Google Shape;140;p28"/>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141" name="Google Shape;141;p28"/>
          <p:cNvSpPr txBox="1"/>
          <p:nvPr/>
        </p:nvSpPr>
        <p:spPr>
          <a:xfrm>
            <a:off x="351700" y="1269788"/>
            <a:ext cx="3000000" cy="5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3000">
                <a:solidFill>
                  <a:srgbClr val="3D85C6"/>
                </a:solidFill>
                <a:latin typeface="Open Sans"/>
                <a:ea typeface="Open Sans"/>
                <a:cs typeface="Open Sans"/>
                <a:sym typeface="Open Sans"/>
              </a:rPr>
              <a:t>Rise of IBM</a:t>
            </a:r>
            <a:endParaRPr sz="3000">
              <a:solidFill>
                <a:srgbClr val="3D85C6"/>
              </a:solidFill>
              <a:latin typeface="Open Sans"/>
              <a:ea typeface="Open Sans"/>
              <a:cs typeface="Open Sans"/>
              <a:sym typeface="Open Sans"/>
            </a:endParaRPr>
          </a:p>
        </p:txBody>
      </p:sp>
      <p:sp>
        <p:nvSpPr>
          <p:cNvPr id="142" name="Google Shape;142;p28"/>
          <p:cNvSpPr txBox="1"/>
          <p:nvPr/>
        </p:nvSpPr>
        <p:spPr>
          <a:xfrm>
            <a:off x="243475" y="1934300"/>
            <a:ext cx="7290900" cy="4531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On February 14, 1924 CTR was renamed to International Business Machines ( IBM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In 1937, </a:t>
            </a:r>
            <a:r>
              <a:rPr lang="en-IN" sz="1800">
                <a:latin typeface="Open Sans"/>
                <a:ea typeface="Open Sans"/>
                <a:cs typeface="Open Sans"/>
                <a:sym typeface="Open Sans"/>
              </a:rPr>
              <a:t>IBM</a:t>
            </a:r>
            <a:r>
              <a:rPr lang="en-IN" sz="1800">
                <a:latin typeface="Open Sans"/>
                <a:ea typeface="Open Sans"/>
                <a:cs typeface="Open Sans"/>
                <a:sym typeface="Open Sans"/>
              </a:rPr>
              <a:t> tabulating equipment </a:t>
            </a:r>
            <a:r>
              <a:rPr lang="en-IN" sz="1800">
                <a:latin typeface="Open Sans"/>
                <a:ea typeface="Open Sans"/>
                <a:cs typeface="Open Sans"/>
                <a:sym typeface="Open Sans"/>
              </a:rPr>
              <a:t>enables</a:t>
            </a:r>
            <a:r>
              <a:rPr lang="en-IN" sz="1800">
                <a:latin typeface="Open Sans"/>
                <a:ea typeface="Open Sans"/>
                <a:cs typeface="Open Sans"/>
                <a:sym typeface="Open Sans"/>
              </a:rPr>
              <a:t> organizations to process huge amounts of data. The US government adopted Social Security Act and made its first effort to maintain the employment records for about 26 million people using </a:t>
            </a:r>
            <a:r>
              <a:rPr lang="en-IN" sz="1800">
                <a:latin typeface="Open Sans"/>
                <a:ea typeface="Open Sans"/>
                <a:cs typeface="Open Sans"/>
                <a:sym typeface="Open Sans"/>
              </a:rPr>
              <a:t>IBM</a:t>
            </a:r>
            <a:r>
              <a:rPr lang="en-IN" sz="1800">
                <a:latin typeface="Open Sans"/>
                <a:ea typeface="Open Sans"/>
                <a:cs typeface="Open Sans"/>
                <a:sym typeface="Open Sans"/>
              </a:rPr>
              <a:t> punched card machines. The social security related business gave an 81% increase in revenue from 1935 to 1939.</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In 1944, IBM co-develops its first computer, the Automated Sequence Controlled Calculator aka Mark l, with Harvard University. It was used by the Navy to calculate gun trajectories.</a:t>
            </a:r>
            <a:endParaRPr sz="18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Google Shape;147;p29"/>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148" name="Google Shape;148;p29"/>
          <p:cNvSpPr txBox="1"/>
          <p:nvPr/>
        </p:nvSpPr>
        <p:spPr>
          <a:xfrm>
            <a:off x="351700" y="1269788"/>
            <a:ext cx="3000000" cy="5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3000">
                <a:solidFill>
                  <a:srgbClr val="3D85C6"/>
                </a:solidFill>
                <a:latin typeface="Open Sans"/>
                <a:ea typeface="Open Sans"/>
                <a:cs typeface="Open Sans"/>
                <a:sym typeface="Open Sans"/>
              </a:rPr>
              <a:t>Rise of IBM</a:t>
            </a:r>
            <a:endParaRPr sz="3000">
              <a:solidFill>
                <a:srgbClr val="3D85C6"/>
              </a:solidFill>
              <a:latin typeface="Open Sans"/>
              <a:ea typeface="Open Sans"/>
              <a:cs typeface="Open Sans"/>
              <a:sym typeface="Open Sans"/>
            </a:endParaRPr>
          </a:p>
        </p:txBody>
      </p:sp>
      <p:sp>
        <p:nvSpPr>
          <p:cNvPr id="149" name="Google Shape;149;p29"/>
          <p:cNvSpPr txBox="1"/>
          <p:nvPr/>
        </p:nvSpPr>
        <p:spPr>
          <a:xfrm>
            <a:off x="243475" y="1934300"/>
            <a:ext cx="7290900" cy="4531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In 1949 Thomas Watson, Sr., created IBM World Trade Corporation, a subsidiary of IBM focused on foreign operations. In 1952 he stepped down after almost 40 years at the company helm, and his son Thomas Watson, Jr. was named president.</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In 1956 the company demonstrated the first practical example of artificial intelligence when Arthur L. Samuel of IBM's Poughkeepsie, New York, laboratory programmed an IBM 704 not merely to play checkers but "learn" from its own experience. IBM also developed its first commercial hard disk drive, the 350 RAMAC Disk Storage Unit, which was a major component of the groundbreaking 305 RAMAC computer.</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In 1957 the FORTRAN scientific programming language was developed.</a:t>
            </a:r>
            <a:endParaRPr sz="18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Google Shape;154;p30"/>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155" name="Google Shape;155;p30"/>
          <p:cNvSpPr txBox="1"/>
          <p:nvPr/>
        </p:nvSpPr>
        <p:spPr>
          <a:xfrm>
            <a:off x="351700" y="1269788"/>
            <a:ext cx="3000000" cy="5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3000">
                <a:solidFill>
                  <a:srgbClr val="3D85C6"/>
                </a:solidFill>
                <a:latin typeface="Open Sans"/>
                <a:ea typeface="Open Sans"/>
                <a:cs typeface="Open Sans"/>
                <a:sym typeface="Open Sans"/>
              </a:rPr>
              <a:t>Rise of IBM</a:t>
            </a:r>
            <a:endParaRPr sz="3000">
              <a:solidFill>
                <a:srgbClr val="3D85C6"/>
              </a:solidFill>
              <a:latin typeface="Open Sans"/>
              <a:ea typeface="Open Sans"/>
              <a:cs typeface="Open Sans"/>
              <a:sym typeface="Open Sans"/>
            </a:endParaRPr>
          </a:p>
        </p:txBody>
      </p:sp>
      <p:sp>
        <p:nvSpPr>
          <p:cNvPr id="156" name="Google Shape;156;p30"/>
          <p:cNvSpPr txBox="1"/>
          <p:nvPr/>
        </p:nvSpPr>
        <p:spPr>
          <a:xfrm>
            <a:off x="243475" y="1934300"/>
            <a:ext cx="7290900" cy="4531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On April 7, 1964, IBM announced the first computer system family, the IBM System/360. It was followed by the IBM System/370 in 1970.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In 1974 IBM engineer George J. Laurer developed the Universal Product Code. The IBM PC, originally designated IBM 5150, was introduced in 1981, and it soon became an industry standard. In 1991 IBM spun out its printer manufacturing into a new business called Lexmark.</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In 2005 the company sold its personal computer business to Chinese technology company Lenovo and, in 2009, it acquired software company SPSS Inc. Later in 2009, IBM's Blue Gene supercomputing program was awarded the National Medal of Technology and Innovation by U.S. President Barack Obama.</a:t>
            </a:r>
            <a:endParaRPr sz="18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id="161" name="Google Shape;161;p31"/>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162" name="Google Shape;162;p31"/>
          <p:cNvSpPr txBox="1"/>
          <p:nvPr/>
        </p:nvSpPr>
        <p:spPr>
          <a:xfrm>
            <a:off x="351700" y="1269788"/>
            <a:ext cx="3000000" cy="5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3000">
                <a:solidFill>
                  <a:srgbClr val="3D85C6"/>
                </a:solidFill>
                <a:latin typeface="Open Sans"/>
                <a:ea typeface="Open Sans"/>
                <a:cs typeface="Open Sans"/>
                <a:sym typeface="Open Sans"/>
              </a:rPr>
              <a:t>Rise of IBM</a:t>
            </a:r>
            <a:endParaRPr sz="3000">
              <a:solidFill>
                <a:srgbClr val="3D85C6"/>
              </a:solidFill>
              <a:latin typeface="Open Sans"/>
              <a:ea typeface="Open Sans"/>
              <a:cs typeface="Open Sans"/>
              <a:sym typeface="Open Sans"/>
            </a:endParaRPr>
          </a:p>
        </p:txBody>
      </p:sp>
      <p:sp>
        <p:nvSpPr>
          <p:cNvPr id="163" name="Google Shape;163;p31"/>
          <p:cNvSpPr txBox="1"/>
          <p:nvPr/>
        </p:nvSpPr>
        <p:spPr>
          <a:xfrm>
            <a:off x="243475" y="1934300"/>
            <a:ext cx="7290900" cy="4531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In 2012 IBM announced it has agreed to buy Kenexa, and a year later it also acquired SoftLayer Technologies, a web hosting service, in a deal worth around $2 billion. In 2014 IBM announced it would sell its x86 server division to Lenovo for $2.1 billion.</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In 2015 IBM announced three major acquisitions: Merge Healthcare for $1 billion, data storage vendor Cleversafe, and all digital assets from The Weather Company, including Weather.com and the Weather Channel mobile app. In 2016, IBM acquired video conferencing service Ustream and formed a new cloud video unit. In 2015, IBM bought the digital part of The Weather Company; and in October 2018, IBM announced its intention to acquire Red Hat for $34 billion, which was completed on July 9, 2019.</a:t>
            </a:r>
            <a:endParaRPr sz="18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id="168" name="Google Shape;168;p32"/>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169" name="Google Shape;169;p32"/>
          <p:cNvSpPr txBox="1"/>
          <p:nvPr/>
        </p:nvSpPr>
        <p:spPr>
          <a:xfrm>
            <a:off x="351700" y="1269800"/>
            <a:ext cx="4339800" cy="5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3000">
                <a:solidFill>
                  <a:srgbClr val="3D85C6"/>
                </a:solidFill>
                <a:latin typeface="Open Sans"/>
                <a:ea typeface="Open Sans"/>
                <a:cs typeface="Open Sans"/>
                <a:sym typeface="Open Sans"/>
              </a:rPr>
              <a:t>Business Model Canvas</a:t>
            </a:r>
            <a:endParaRPr sz="3000">
              <a:solidFill>
                <a:srgbClr val="3D85C6"/>
              </a:solidFill>
              <a:latin typeface="Open Sans"/>
              <a:ea typeface="Open Sans"/>
              <a:cs typeface="Open Sans"/>
              <a:sym typeface="Open Sans"/>
            </a:endParaRPr>
          </a:p>
        </p:txBody>
      </p:sp>
      <p:pic>
        <p:nvPicPr>
          <p:cNvPr id="170" name="Google Shape;170;p32"/>
          <p:cNvPicPr preferRelativeResize="0"/>
          <p:nvPr/>
        </p:nvPicPr>
        <p:blipFill>
          <a:blip r:embed="rId4">
            <a:alphaModFix/>
          </a:blip>
          <a:stretch>
            <a:fillRect/>
          </a:stretch>
        </p:blipFill>
        <p:spPr>
          <a:xfrm>
            <a:off x="0" y="1771100"/>
            <a:ext cx="7843166" cy="4705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3"/>
          <p:cNvSpPr txBox="1"/>
          <p:nvPr/>
        </p:nvSpPr>
        <p:spPr>
          <a:xfrm>
            <a:off x="243475" y="1934300"/>
            <a:ext cx="7290900" cy="4531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Customer Segment:</a:t>
            </a:r>
            <a:endParaRPr sz="1800">
              <a:latin typeface="Open Sans"/>
              <a:ea typeface="Open Sans"/>
              <a:cs typeface="Open Sans"/>
              <a:sym typeface="Open Sans"/>
            </a:endParaRPr>
          </a:p>
          <a:p>
            <a:pPr indent="0" lvl="0" marL="457200" rtl="0" algn="l">
              <a:spcBef>
                <a:spcPts val="0"/>
              </a:spcBef>
              <a:spcAft>
                <a:spcPts val="0"/>
              </a:spcAft>
              <a:buNone/>
            </a:pPr>
            <a:r>
              <a:rPr lang="en-IN" sz="1800">
                <a:latin typeface="Open Sans"/>
                <a:ea typeface="Open Sans"/>
                <a:cs typeface="Open Sans"/>
                <a:sym typeface="Open Sans"/>
              </a:rPr>
              <a:t>Being a company that lives at the intersection of IT and business, it has customer in almost every sector while mainly serving the business market.</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en-IN" sz="1800">
                <a:solidFill>
                  <a:schemeClr val="dk1"/>
                </a:solidFill>
                <a:latin typeface="Open Sans"/>
                <a:ea typeface="Open Sans"/>
                <a:cs typeface="Open Sans"/>
                <a:sym typeface="Open Sans"/>
              </a:rPr>
              <a:t>Value Proposition:</a:t>
            </a:r>
            <a:endParaRPr sz="1800">
              <a:solidFill>
                <a:schemeClr val="dk1"/>
              </a:solidFill>
              <a:latin typeface="Open Sans"/>
              <a:ea typeface="Open Sans"/>
              <a:cs typeface="Open Sans"/>
              <a:sym typeface="Open Sans"/>
            </a:endParaRPr>
          </a:p>
          <a:p>
            <a:pPr indent="0" lvl="0" marL="457200" rtl="0" algn="l">
              <a:spcBef>
                <a:spcPts val="0"/>
              </a:spcBef>
              <a:spcAft>
                <a:spcPts val="0"/>
              </a:spcAft>
              <a:buClr>
                <a:schemeClr val="dk1"/>
              </a:buClr>
              <a:buSzPts val="1100"/>
              <a:buFont typeface="Arial"/>
              <a:buNone/>
            </a:pPr>
            <a:r>
              <a:rPr lang="en-IN" sz="1800">
                <a:solidFill>
                  <a:schemeClr val="dk1"/>
                </a:solidFill>
                <a:latin typeface="Open Sans"/>
                <a:ea typeface="Open Sans"/>
                <a:cs typeface="Open Sans"/>
                <a:sym typeface="Open Sans"/>
              </a:rPr>
              <a:t>It provides integrated solutions to businesses and client organizations.</a:t>
            </a:r>
            <a:endParaRPr sz="1800">
              <a:solidFill>
                <a:schemeClr val="dk1"/>
              </a:solidFill>
              <a:latin typeface="Open Sans"/>
              <a:ea typeface="Open Sans"/>
              <a:cs typeface="Open Sans"/>
              <a:sym typeface="Open Sans"/>
            </a:endParaRPr>
          </a:p>
          <a:p>
            <a:pPr indent="0" lvl="0" marL="457200" rtl="0" algn="l">
              <a:spcBef>
                <a:spcPts val="0"/>
              </a:spcBef>
              <a:spcAft>
                <a:spcPts val="0"/>
              </a:spcAft>
              <a:buNone/>
            </a:pPr>
            <a:r>
              <a:rPr lang="en-IN" sz="1800">
                <a:solidFill>
                  <a:schemeClr val="dk1"/>
                </a:solidFill>
                <a:latin typeface="Open Sans"/>
                <a:ea typeface="Open Sans"/>
                <a:cs typeface="Open Sans"/>
                <a:sym typeface="Open Sans"/>
              </a:rPr>
              <a:t>It’s values are its dedication to every client’s success, innovation that matters, and personal responsibility in all relationships.</a:t>
            </a:r>
            <a:endParaRPr sz="1800">
              <a:latin typeface="Open Sans"/>
              <a:ea typeface="Open Sans"/>
              <a:cs typeface="Open Sans"/>
              <a:sym typeface="Open Sans"/>
            </a:endParaRPr>
          </a:p>
        </p:txBody>
      </p:sp>
      <p:pic>
        <p:nvPicPr>
          <p:cNvPr id="176" name="Google Shape;176;p33"/>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177" name="Google Shape;177;p33"/>
          <p:cNvSpPr txBox="1"/>
          <p:nvPr/>
        </p:nvSpPr>
        <p:spPr>
          <a:xfrm>
            <a:off x="351700" y="1269800"/>
            <a:ext cx="4339800" cy="5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3000">
                <a:solidFill>
                  <a:srgbClr val="3D85C6"/>
                </a:solidFill>
                <a:latin typeface="Open Sans"/>
                <a:ea typeface="Open Sans"/>
                <a:cs typeface="Open Sans"/>
                <a:sym typeface="Open Sans"/>
              </a:rPr>
              <a:t>Business Model Canvas</a:t>
            </a:r>
            <a:endParaRPr sz="3000">
              <a:solidFill>
                <a:srgbClr val="3D85C6"/>
              </a:solidFill>
              <a:latin typeface="Open Sans"/>
              <a:ea typeface="Open Sans"/>
              <a:cs typeface="Open Sans"/>
              <a:sym typeface="Open Sans"/>
            </a:endParaRPr>
          </a:p>
        </p:txBody>
      </p:sp>
      <p:pic>
        <p:nvPicPr>
          <p:cNvPr id="178" name="Google Shape;178;p33"/>
          <p:cNvPicPr preferRelativeResize="0"/>
          <p:nvPr/>
        </p:nvPicPr>
        <p:blipFill>
          <a:blip r:embed="rId4">
            <a:alphaModFix/>
          </a:blip>
          <a:stretch>
            <a:fillRect/>
          </a:stretch>
        </p:blipFill>
        <p:spPr>
          <a:xfrm>
            <a:off x="2621825" y="4911094"/>
            <a:ext cx="4588626" cy="1676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pic>
        <p:nvPicPr>
          <p:cNvPr id="183" name="Google Shape;183;p34"/>
          <p:cNvPicPr preferRelativeResize="0"/>
          <p:nvPr/>
        </p:nvPicPr>
        <p:blipFill>
          <a:blip r:embed="rId3">
            <a:alphaModFix/>
          </a:blip>
          <a:stretch>
            <a:fillRect/>
          </a:stretch>
        </p:blipFill>
        <p:spPr>
          <a:xfrm>
            <a:off x="7763200" y="1161600"/>
            <a:ext cx="1380800" cy="497225"/>
          </a:xfrm>
          <a:prstGeom prst="rect">
            <a:avLst/>
          </a:prstGeom>
          <a:noFill/>
          <a:ln>
            <a:noFill/>
          </a:ln>
        </p:spPr>
      </p:pic>
      <p:sp>
        <p:nvSpPr>
          <p:cNvPr id="184" name="Google Shape;184;p34"/>
          <p:cNvSpPr txBox="1"/>
          <p:nvPr/>
        </p:nvSpPr>
        <p:spPr>
          <a:xfrm>
            <a:off x="351700" y="1269800"/>
            <a:ext cx="4339800" cy="5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3000">
                <a:solidFill>
                  <a:srgbClr val="3D85C6"/>
                </a:solidFill>
                <a:latin typeface="Open Sans"/>
                <a:ea typeface="Open Sans"/>
                <a:cs typeface="Open Sans"/>
                <a:sym typeface="Open Sans"/>
              </a:rPr>
              <a:t>Business Model Canvas</a:t>
            </a:r>
            <a:endParaRPr sz="3000">
              <a:solidFill>
                <a:srgbClr val="3D85C6"/>
              </a:solidFill>
              <a:latin typeface="Open Sans"/>
              <a:ea typeface="Open Sans"/>
              <a:cs typeface="Open Sans"/>
              <a:sym typeface="Open Sans"/>
            </a:endParaRPr>
          </a:p>
        </p:txBody>
      </p:sp>
      <p:pic>
        <p:nvPicPr>
          <p:cNvPr id="185" name="Google Shape;185;p34"/>
          <p:cNvPicPr preferRelativeResize="0"/>
          <p:nvPr/>
        </p:nvPicPr>
        <p:blipFill>
          <a:blip r:embed="rId4">
            <a:alphaModFix/>
          </a:blip>
          <a:stretch>
            <a:fillRect/>
          </a:stretch>
        </p:blipFill>
        <p:spPr>
          <a:xfrm>
            <a:off x="2992900" y="4932100"/>
            <a:ext cx="5595949" cy="1130825"/>
          </a:xfrm>
          <a:prstGeom prst="rect">
            <a:avLst/>
          </a:prstGeom>
          <a:noFill/>
          <a:ln>
            <a:noFill/>
          </a:ln>
        </p:spPr>
      </p:pic>
      <p:sp>
        <p:nvSpPr>
          <p:cNvPr id="186" name="Google Shape;186;p34"/>
          <p:cNvSpPr txBox="1"/>
          <p:nvPr/>
        </p:nvSpPr>
        <p:spPr>
          <a:xfrm>
            <a:off x="243475" y="1934300"/>
            <a:ext cx="7290900" cy="4531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Channels:</a:t>
            </a:r>
            <a:endParaRPr sz="1800">
              <a:latin typeface="Open Sans"/>
              <a:ea typeface="Open Sans"/>
              <a:cs typeface="Open Sans"/>
              <a:sym typeface="Open Sans"/>
            </a:endParaRPr>
          </a:p>
          <a:p>
            <a:pPr indent="0" lvl="0" marL="457200" rtl="0" algn="l">
              <a:spcBef>
                <a:spcPts val="0"/>
              </a:spcBef>
              <a:spcAft>
                <a:spcPts val="0"/>
              </a:spcAft>
              <a:buNone/>
            </a:pPr>
            <a:r>
              <a:rPr lang="en-IN" sz="1800">
                <a:latin typeface="Open Sans"/>
                <a:ea typeface="Open Sans"/>
                <a:cs typeface="Open Sans"/>
                <a:sym typeface="Open Sans"/>
              </a:rPr>
              <a:t>It has channels for customers are Social Media, TV Advertisements, Website and Communities. While, having one channel team for each division.</a:t>
            </a:r>
            <a:endParaRPr sz="1800">
              <a:latin typeface="Open Sans"/>
              <a:ea typeface="Open Sans"/>
              <a:cs typeface="Open Sans"/>
              <a:sym typeface="Open Sans"/>
            </a:endParaRPr>
          </a:p>
          <a:p>
            <a:pPr indent="0" lvl="0" marL="457200" rtl="0" algn="l">
              <a:spcBef>
                <a:spcPts val="0"/>
              </a:spcBef>
              <a:spcAft>
                <a:spcPts val="0"/>
              </a:spcAft>
              <a:buNone/>
            </a:pPr>
            <a:r>
              <a:rPr lang="en-IN" sz="1800">
                <a:latin typeface="Open Sans"/>
                <a:ea typeface="Open Sans"/>
                <a:cs typeface="Open Sans"/>
                <a:sym typeface="Open Sans"/>
              </a:rPr>
              <a:t>It used to be Direct Sales Force before which used to only deal with hardware but it changed to Value Added Resellers which handle software and services.</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IN" sz="1800">
                <a:latin typeface="Open Sans"/>
                <a:ea typeface="Open Sans"/>
                <a:cs typeface="Open Sans"/>
                <a:sym typeface="Open Sans"/>
              </a:rPr>
              <a:t>Customer Relationships:</a:t>
            </a:r>
            <a:endParaRPr sz="1800">
              <a:latin typeface="Open Sans"/>
              <a:ea typeface="Open Sans"/>
              <a:cs typeface="Open Sans"/>
              <a:sym typeface="Open Sans"/>
            </a:endParaRPr>
          </a:p>
          <a:p>
            <a:pPr indent="0" lvl="0" marL="914400" rtl="0" algn="l">
              <a:spcBef>
                <a:spcPts val="0"/>
              </a:spcBef>
              <a:spcAft>
                <a:spcPts val="0"/>
              </a:spcAft>
              <a:buNone/>
            </a:pPr>
            <a:r>
              <a:rPr lang="en-IN" sz="1800">
                <a:latin typeface="Open Sans"/>
                <a:ea typeface="Open Sans"/>
                <a:cs typeface="Open Sans"/>
                <a:sym typeface="Open Sans"/>
              </a:rPr>
              <a:t>- Personal Service</a:t>
            </a:r>
            <a:endParaRPr sz="1800">
              <a:latin typeface="Open Sans"/>
              <a:ea typeface="Open Sans"/>
              <a:cs typeface="Open Sans"/>
              <a:sym typeface="Open Sans"/>
            </a:endParaRPr>
          </a:p>
          <a:p>
            <a:pPr indent="0" lvl="0" marL="914400" rtl="0" algn="l">
              <a:spcBef>
                <a:spcPts val="0"/>
              </a:spcBef>
              <a:spcAft>
                <a:spcPts val="0"/>
              </a:spcAft>
              <a:buNone/>
            </a:pPr>
            <a:r>
              <a:rPr lang="en-IN" sz="1800">
                <a:latin typeface="Open Sans"/>
                <a:ea typeface="Open Sans"/>
                <a:cs typeface="Open Sans"/>
                <a:sym typeface="Open Sans"/>
              </a:rPr>
              <a:t>- Communities</a:t>
            </a:r>
            <a:endParaRPr sz="1800">
              <a:latin typeface="Open Sans"/>
              <a:ea typeface="Open Sans"/>
              <a:cs typeface="Open Sans"/>
              <a:sym typeface="Open Sans"/>
            </a:endParaRPr>
          </a:p>
          <a:p>
            <a:pPr indent="0" lvl="0" marL="914400" rtl="0" algn="l">
              <a:spcBef>
                <a:spcPts val="0"/>
              </a:spcBef>
              <a:spcAft>
                <a:spcPts val="0"/>
              </a:spcAft>
              <a:buNone/>
            </a:pPr>
            <a:r>
              <a:rPr lang="en-IN" sz="1800">
                <a:latin typeface="Open Sans"/>
                <a:ea typeface="Open Sans"/>
                <a:cs typeface="Open Sans"/>
                <a:sym typeface="Open Sans"/>
              </a:rPr>
              <a:t>- Co-Creation</a:t>
            </a:r>
            <a:endParaRPr sz="18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