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ABF7-A923-49D6-95F2-948656F4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4C9F60-9001-446D-B0E7-55D3F6B2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FEB27-91DC-489E-B576-75E0798E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88627-54FC-41CB-8C99-96D2298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64605-2237-43BF-9B1D-F97DAC37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7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224A-167D-441C-81B3-76C4827B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3EBA27-D465-46F7-A4CE-2871CA874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00183-AA32-4113-9B0B-ED6E8241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CE876-5A09-4577-B6F0-AC295D71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9834D-99B6-44D5-B76D-4825D081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1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69AE19-976F-4094-9621-90CC0512E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A12685-DC44-4DC9-9DB0-F5FC8152C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79342-9520-4133-B604-26A82307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3D864-4557-443A-8702-DCDCA848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E267F-4994-4B48-A3FF-0115A537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0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D6DE-53FA-4025-B478-BC3A385D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024A4-BAEA-4650-A07B-D07C1245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CEB9A-5C3A-4D36-A056-C957A84C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F9979-BDF1-4F98-8A35-C57262C6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69C42-A53F-4191-8369-301177FF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4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EC0C4-D0FB-4D3C-908E-6808423D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D5CBA-2D8D-416A-B35F-EC9087C7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00E7F-D5B8-45EB-B95E-7D7AED9D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38013-2802-438A-BCC5-B0A69C0C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CA20E-E706-43EB-93EE-3FA7CBE7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E2BBB-84B6-49B5-9DB0-0A6481AB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3B24C-971D-48E0-9AB8-E366A53E7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B9037A-63BB-4709-BF99-DA974BF9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EC626-C515-4C7A-B189-7D4DCC81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C5F42-419E-4613-B0D6-730D6E2F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8520F-64C2-4F2A-9582-BD7DDF9C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0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26686-4BF8-45B0-9DE1-7C0E078D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132D7-2987-40A3-8D31-695A3AFB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77D0A9-3A4F-4FBB-8D8F-DD72248C8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12ECA6-0CFE-4252-A2C3-854805300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8ABAAA-0A60-4541-A351-FC41B234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A7E254-00A3-4DB3-A114-4EDD2779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AD3AB-7A58-460C-882F-EED9B640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505F48-6B61-4B24-876C-1E8E96D4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FD0A9-F88C-4151-9408-41A1D155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55247-8E17-4FB5-92E2-0C928201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F4B6C-7594-4E05-9F70-2E017D1C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7F11DA-A021-418E-9C74-0DBEE4B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7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B42DC3-C750-4B64-AA04-7ADC91CC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C1C66-5C30-4A4A-A888-B4265117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D8ACC-39E0-498A-8743-B82D9EEE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2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6B434-B08E-4DE1-BD1A-CA5B9647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2D220-CD82-4718-84F1-125C8629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7D0BF-4945-48ED-B551-4A035084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AED87-CDA2-4108-B624-28DB901A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F9353-D06E-4759-B00F-CBF98EA8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30244-2B34-4818-9299-3336CED2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1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CC419-FD6C-4F1A-9FDD-0979DD4B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006E6F-AFAB-4C45-AC40-94A34EF70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7C595-D3ED-4ABA-B242-4E817ED84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5265A-8620-475C-8005-CD737D97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308CD-17EF-4A3E-A283-10700EAA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619D7-1FC2-43CE-B6CE-B741CC1A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524E41-C8DC-4F73-B905-363694B1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EBF81-BE1F-4CDF-9713-7278A721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34D94-9928-4439-B4F6-70D451BB4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3033-E4C2-482D-93FE-405EA5C4FE0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C2A28-D1AE-4018-8724-AF23A61BD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83B8B-C67B-49C9-88D0-D664F85C1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2224-E19F-4AD5-87EC-8A912C13C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7001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BAB8D-C063-434A-8634-FD987A03F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微服务与微服务架构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67E3F-6C1D-4611-8BCA-4059C602A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3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E740D-8ECC-4FDB-B7FD-D3DF3E83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我们把</a:t>
            </a:r>
            <a:r>
              <a:rPr lang="en-US" altLang="zh-CN" dirty="0" err="1"/>
              <a:t>SpringCloud</a:t>
            </a:r>
            <a:r>
              <a:rPr lang="en-US" altLang="zh-CN" dirty="0"/>
              <a:t> VS DUBBO</a:t>
            </a:r>
            <a:r>
              <a:rPr lang="zh-CN" altLang="en-US" dirty="0"/>
              <a:t>进行一番对比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D30AB-0315-4D4D-858C-9E8CF1E2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690688"/>
            <a:ext cx="11514337" cy="4802187"/>
          </a:xfrm>
        </p:spPr>
        <p:txBody>
          <a:bodyPr>
            <a:normAutofit lnSpcReduction="10000"/>
          </a:bodyPr>
          <a:lstStyle/>
          <a:p>
            <a:r>
              <a:rPr lang="zh-CN" altLang="zh-CN" sz="2300" dirty="0">
                <a:solidFill>
                  <a:srgbClr val="FF0000"/>
                </a:solidFill>
              </a:rPr>
              <a:t>最大区别：SpringCloud抛弃了Dubbo的RPC通信，采用的是基于HTTP的REST方式</a:t>
            </a:r>
            <a:r>
              <a:rPr lang="zh-CN" altLang="zh-CN" sz="2300" dirty="0"/>
              <a:t>。</a:t>
            </a:r>
          </a:p>
          <a:p>
            <a:pPr marL="0" indent="0">
              <a:buNone/>
            </a:pPr>
            <a:r>
              <a:rPr lang="en-US" altLang="zh-CN" sz="1700" dirty="0"/>
              <a:t>    </a:t>
            </a:r>
            <a:r>
              <a:rPr lang="zh-CN" altLang="zh-CN" sz="1700" dirty="0"/>
              <a:t>严格来说，这两种方式各有优劣。虽然从一定程度上来说，后者牺牲了服务调用的性能，但也避免了上面提到的原生RPC带来的问题。而且REST相比RPC更为灵活，服务提供方和调用方的依赖只依靠一纸契约，不存在代码级别的强依赖，这在强调快速演化的微服务环境下，显得更加合适。</a:t>
            </a:r>
          </a:p>
          <a:p>
            <a:r>
              <a:rPr lang="zh-CN" altLang="zh-CN" sz="2300" dirty="0">
                <a:solidFill>
                  <a:srgbClr val="FF0000"/>
                </a:solidFill>
              </a:rPr>
              <a:t>品牌机与组装机的区别</a:t>
            </a:r>
          </a:p>
          <a:p>
            <a:pPr marL="0" indent="0">
              <a:buNone/>
            </a:pPr>
            <a:r>
              <a:rPr lang="en-US" altLang="zh-CN" sz="2300" dirty="0"/>
              <a:t>    </a:t>
            </a:r>
            <a:r>
              <a:rPr lang="zh-CN" altLang="zh-CN" sz="1700" dirty="0"/>
              <a:t>很明显，</a:t>
            </a:r>
            <a:r>
              <a:rPr lang="en-US" altLang="zh-CN" sz="1700" dirty="0"/>
              <a:t>Spring Cloud</a:t>
            </a:r>
            <a:r>
              <a:rPr lang="zh-CN" altLang="zh-CN" sz="1700" dirty="0"/>
              <a:t>的功能比</a:t>
            </a:r>
            <a:r>
              <a:rPr lang="en-US" altLang="zh-CN" sz="1700" dirty="0"/>
              <a:t>DUBBO</a:t>
            </a:r>
            <a:r>
              <a:rPr lang="zh-CN" altLang="zh-CN" sz="1700" dirty="0"/>
              <a:t>更加强大，涵盖面更广，而且作为</a:t>
            </a:r>
            <a:r>
              <a:rPr lang="en-US" altLang="zh-CN" sz="1700" dirty="0"/>
              <a:t>Spring</a:t>
            </a:r>
            <a:r>
              <a:rPr lang="zh-CN" altLang="zh-CN" sz="1700" dirty="0"/>
              <a:t>的拳头项目，它也能够与</a:t>
            </a:r>
            <a:r>
              <a:rPr lang="en-US" altLang="zh-CN" sz="1700" dirty="0"/>
              <a:t>Spring Framework</a:t>
            </a:r>
            <a:r>
              <a:rPr lang="zh-CN" altLang="zh-CN" sz="1700" dirty="0"/>
              <a:t>、</a:t>
            </a:r>
            <a:r>
              <a:rPr lang="en-US" altLang="zh-CN" sz="1700" dirty="0"/>
              <a:t>Spring Boot</a:t>
            </a:r>
            <a:r>
              <a:rPr lang="zh-CN" altLang="zh-CN" sz="1700" dirty="0"/>
              <a:t>、</a:t>
            </a:r>
            <a:r>
              <a:rPr lang="en-US" altLang="zh-CN" sz="1700" dirty="0"/>
              <a:t>Spring Data</a:t>
            </a:r>
            <a:r>
              <a:rPr lang="zh-CN" altLang="zh-CN" sz="1700" dirty="0"/>
              <a:t>、</a:t>
            </a:r>
            <a:r>
              <a:rPr lang="en-US" altLang="zh-CN" sz="1700" dirty="0"/>
              <a:t>Spring Batch</a:t>
            </a:r>
            <a:r>
              <a:rPr lang="zh-CN" altLang="zh-CN" sz="1700" dirty="0"/>
              <a:t>等其他</a:t>
            </a:r>
            <a:r>
              <a:rPr lang="en-US" altLang="zh-CN" sz="1700" dirty="0"/>
              <a:t>Spring</a:t>
            </a:r>
            <a:r>
              <a:rPr lang="zh-CN" altLang="zh-CN" sz="1700" dirty="0"/>
              <a:t>项目完美融合，这些对于微服务而言是至关重要的。使用Dubbo构建的微服务架构就像组装电脑，各环节我们的选择自由度很高，但是最终结果很有可能因为一条内存质量不行就点不亮了，总是让人不怎么放心，但是如果你是一名高手，那这些都不是问题；而Spring Cloud就像品牌机，在Spring Source的整合下，做了大量的兼容性测试，保证了机器拥有更高的稳定性，但是如果要在使用非原装组件外的东西，就需要对其基础有足够的了解。</a:t>
            </a:r>
          </a:p>
          <a:p>
            <a:r>
              <a:rPr lang="zh-CN" altLang="zh-CN" sz="2300" dirty="0">
                <a:solidFill>
                  <a:srgbClr val="FF0000"/>
                </a:solidFill>
              </a:rPr>
              <a:t>社区支持与更新力度</a:t>
            </a:r>
          </a:p>
          <a:p>
            <a:pPr marL="0" indent="0">
              <a:buNone/>
            </a:pPr>
            <a:r>
              <a:rPr lang="en-US" altLang="zh-CN" sz="2300" dirty="0"/>
              <a:t>    </a:t>
            </a:r>
            <a:r>
              <a:rPr lang="zh-CN" altLang="zh-CN" sz="1900" dirty="0"/>
              <a:t>最为重要的是，DUBBO停止了5年左右的更新，虽然2017.7重启了。对于技术发展的新需求，需要由开发者自行拓展升级（比如当当网弄出了DubboX），这对于很多想要采用微服务架构的中小软件组织，显然是不太合适的，中小公司没有这么强大的技术能力去修改Dubbo源码+周边的一整套解决方案，并不是每一个公司都有阿里的大牛+真实的线上生产环境测试过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57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DAC5C-563B-4226-9AD0-BECD35B9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Cloud</a:t>
            </a:r>
            <a:r>
              <a:rPr lang="zh-CN" altLang="en-US" dirty="0"/>
              <a:t>与</a:t>
            </a:r>
            <a:r>
              <a:rPr lang="en-US" altLang="zh-CN" dirty="0"/>
              <a:t>Dubbo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751C1D-EC82-4273-B279-29B9B146AEB5}"/>
              </a:ext>
            </a:extLst>
          </p:cNvPr>
          <p:cNvSpPr txBox="1"/>
          <p:nvPr/>
        </p:nvSpPr>
        <p:spPr>
          <a:xfrm>
            <a:off x="1038687" y="1615736"/>
            <a:ext cx="49448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FF0000"/>
                </a:solidFill>
              </a:rPr>
              <a:t>问题：</a:t>
            </a:r>
          </a:p>
          <a:p>
            <a:r>
              <a:rPr lang="zh-CN" altLang="zh-CN" sz="1600" dirty="0"/>
              <a:t>曾风靡国内的开源 RPC 服务框架 Dubbo 在重启维护后，令许多用户为之雀跃，但同时，也迎来了一些质疑的声音。互联网技术发展迅速，Dubbo 是否还能跟上时代？Dubbo 与 Spring Cloud 相比又有何优势和差异？是否会有相关举措保证 Dubbo 的后续更新频率？</a:t>
            </a:r>
          </a:p>
          <a:p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>
                <a:solidFill>
                  <a:srgbClr val="FF0000"/>
                </a:solidFill>
              </a:rPr>
              <a:t>人物：Dubbo重启维护开发的刘军，主要负责人之一</a:t>
            </a:r>
          </a:p>
          <a:p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刘军，阿里巴巴中间件高级研发工程师，主导了 Dubbo 重启维护以后的几个发版计划，专注于高性能 RPC 框架和微服务相关领域。曾负责网易考拉 RPC 框架的研发及指导在内部使用，参与了服务治理平台、分布式跟踪系统、分布式一致性框架等从无到有的设计与开发过程。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596B52-3BD3-4785-B90A-6C7F0093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97" y="1615736"/>
            <a:ext cx="1749990" cy="11274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B1CB9B-44E5-4263-8860-B064FE382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92" y="1615736"/>
            <a:ext cx="3412724" cy="48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DA36B-01B2-470B-876C-5495522C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err="1"/>
              <a:t>SpringCloud</a:t>
            </a:r>
            <a:r>
              <a:rPr lang="zh-CN" altLang="en-US" b="1" dirty="0"/>
              <a:t>国内使用情况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68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E64B3-0D87-4D94-97DD-20A112FA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2E3B23A-D5F3-4A70-B513-FD16C4361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03" y="1690688"/>
            <a:ext cx="5977532" cy="4026531"/>
          </a:xfrm>
        </p:spPr>
      </p:pic>
    </p:spTree>
    <p:extLst>
      <p:ext uri="{BB962C8B-B14F-4D97-AF65-F5344CB8AC3E}">
        <p14:creationId xmlns:p14="http://schemas.microsoft.com/office/powerpoint/2010/main" val="376624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DA36B-01B2-470B-876C-5495522C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Eureka</a:t>
            </a:r>
            <a:r>
              <a:rPr lang="zh-CN" altLang="en-US" b="1" dirty="0"/>
              <a:t>服务注册与发现</a:t>
            </a:r>
          </a:p>
        </p:txBody>
      </p:sp>
    </p:spTree>
    <p:extLst>
      <p:ext uri="{BB962C8B-B14F-4D97-AF65-F5344CB8AC3E}">
        <p14:creationId xmlns:p14="http://schemas.microsoft.com/office/powerpoint/2010/main" val="346632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91CCA-FCC1-413B-8A57-A0F59ACD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</a:t>
            </a:r>
            <a:r>
              <a:rPr lang="zh-CN" altLang="en-US" dirty="0"/>
              <a:t>是什么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66351F-CB6C-4DFB-A2D2-09E6F1C89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7" y="1690688"/>
            <a:ext cx="658973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1DA281-454E-46B1-8DCD-1853C2626C89}"/>
              </a:ext>
            </a:extLst>
          </p:cNvPr>
          <p:cNvSpPr txBox="1"/>
          <p:nvPr/>
        </p:nvSpPr>
        <p:spPr>
          <a:xfrm>
            <a:off x="7945515" y="1690688"/>
            <a:ext cx="3986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Eureka</a:t>
            </a:r>
            <a:r>
              <a:rPr lang="zh-CN" altLang="en-US" dirty="0">
                <a:solidFill>
                  <a:srgbClr val="00B0F0"/>
                </a:solidFill>
              </a:rPr>
              <a:t>是什么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Eureka</a:t>
            </a:r>
            <a:r>
              <a:rPr lang="zh-CN" altLang="en-US" dirty="0"/>
              <a:t>是</a:t>
            </a:r>
            <a:r>
              <a:rPr lang="en-US" altLang="zh-CN" dirty="0"/>
              <a:t>Netflix</a:t>
            </a:r>
            <a:r>
              <a:rPr lang="zh-CN" altLang="en-US" dirty="0"/>
              <a:t>的一个子模块，也是核心模块之一。</a:t>
            </a:r>
            <a:r>
              <a:rPr lang="en-US" altLang="zh-CN" dirty="0"/>
              <a:t>Eureka</a:t>
            </a:r>
            <a:r>
              <a:rPr lang="zh-CN" altLang="en-US" dirty="0"/>
              <a:t>是一个基于</a:t>
            </a:r>
            <a:r>
              <a:rPr lang="en-US" altLang="zh-CN" dirty="0"/>
              <a:t>REST</a:t>
            </a:r>
            <a:r>
              <a:rPr lang="zh-CN" altLang="en-US" dirty="0"/>
              <a:t>的服务，用于定位服务，以实现云端中间层服务发现和故障转移。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服务注册与发现对于微服务架构来说是非常重要的，有了服务发现与注册，只需要使用服务的标识符，就可以访问到服务，而不需要修改服务调用的配置文件了。</a:t>
            </a:r>
            <a:r>
              <a:rPr lang="zh-CN" altLang="en-US" dirty="0">
                <a:solidFill>
                  <a:srgbClr val="FF0000"/>
                </a:solidFill>
              </a:rPr>
              <a:t>功能类似于</a:t>
            </a:r>
            <a:r>
              <a:rPr lang="en-US" altLang="zh-CN" dirty="0" err="1">
                <a:solidFill>
                  <a:srgbClr val="FF0000"/>
                </a:solidFill>
              </a:rPr>
              <a:t>dubbo</a:t>
            </a:r>
            <a:r>
              <a:rPr lang="zh-CN" altLang="en-US" dirty="0">
                <a:solidFill>
                  <a:srgbClr val="FF0000"/>
                </a:solidFill>
              </a:rPr>
              <a:t>的注册中心，比如</a:t>
            </a:r>
            <a:r>
              <a:rPr lang="en-US" altLang="zh-CN" dirty="0">
                <a:solidFill>
                  <a:srgbClr val="FF0000"/>
                </a:solidFill>
              </a:rPr>
              <a:t>Zookeeper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058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765F-8C01-495F-BED5-651216D8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88D73-3F3C-475D-992C-89E261B5AFBE}"/>
              </a:ext>
            </a:extLst>
          </p:cNvPr>
          <p:cNvSpPr txBox="1"/>
          <p:nvPr/>
        </p:nvSpPr>
        <p:spPr>
          <a:xfrm>
            <a:off x="1029810" y="1766656"/>
            <a:ext cx="103239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Spring Cloud </a:t>
            </a:r>
            <a:r>
              <a:rPr lang="zh-CN" altLang="en-US" sz="1600" dirty="0"/>
              <a:t>封装了 </a:t>
            </a:r>
            <a:r>
              <a:rPr lang="en-US" altLang="zh-CN" sz="1600" dirty="0"/>
              <a:t>Netflix </a:t>
            </a:r>
            <a:r>
              <a:rPr lang="zh-CN" altLang="en-US" sz="1600" dirty="0"/>
              <a:t>公司开发的 </a:t>
            </a:r>
            <a:r>
              <a:rPr lang="en-US" altLang="zh-CN" sz="1600" dirty="0"/>
              <a:t>Eureka </a:t>
            </a:r>
            <a:r>
              <a:rPr lang="zh-CN" altLang="en-US" sz="1600" dirty="0"/>
              <a:t>模块来</a:t>
            </a:r>
            <a:r>
              <a:rPr lang="zh-CN" altLang="en-US" sz="1600" dirty="0">
                <a:solidFill>
                  <a:srgbClr val="FF0000"/>
                </a:solidFill>
              </a:rPr>
              <a:t>实现服务注册和发现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请对比</a:t>
            </a:r>
            <a:r>
              <a:rPr lang="en-US" altLang="zh-CN" sz="1600" dirty="0">
                <a:solidFill>
                  <a:srgbClr val="FF0000"/>
                </a:solidFill>
              </a:rPr>
              <a:t>Zookeeper)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 </a:t>
            </a:r>
          </a:p>
          <a:p>
            <a:r>
              <a:rPr lang="en-US" altLang="zh-CN" sz="1600" dirty="0"/>
              <a:t>Eureka </a:t>
            </a:r>
            <a:r>
              <a:rPr lang="zh-CN" altLang="en-US" sz="1600" dirty="0"/>
              <a:t>采用了 </a:t>
            </a:r>
            <a:r>
              <a:rPr lang="en-US" altLang="zh-CN" sz="1600" dirty="0"/>
              <a:t>C-S </a:t>
            </a:r>
            <a:r>
              <a:rPr lang="zh-CN" altLang="en-US" sz="1600" dirty="0"/>
              <a:t>的设计架构。</a:t>
            </a:r>
            <a:r>
              <a:rPr lang="en-US" altLang="zh-CN" sz="1600" dirty="0"/>
              <a:t>Eureka Server </a:t>
            </a:r>
            <a:r>
              <a:rPr lang="zh-CN" altLang="en-US" sz="1600" dirty="0"/>
              <a:t>作为服务注册功能的服务器，它是服务注册中心。</a:t>
            </a:r>
          </a:p>
          <a:p>
            <a:r>
              <a:rPr lang="zh-CN" altLang="en-US" sz="1600" dirty="0"/>
              <a:t> </a:t>
            </a:r>
          </a:p>
          <a:p>
            <a:r>
              <a:rPr lang="zh-CN" altLang="en-US" sz="1600" dirty="0"/>
              <a:t>而系统中的其他微服务，使用 </a:t>
            </a:r>
            <a:r>
              <a:rPr lang="en-US" altLang="zh-CN" sz="1600" dirty="0"/>
              <a:t>Eureka </a:t>
            </a:r>
            <a:r>
              <a:rPr lang="zh-CN" altLang="en-US" sz="1600" dirty="0"/>
              <a:t>的客户端连接到 </a:t>
            </a:r>
            <a:r>
              <a:rPr lang="en-US" altLang="zh-CN" sz="1600" dirty="0"/>
              <a:t>Eureka Server</a:t>
            </a:r>
            <a:r>
              <a:rPr lang="zh-CN" altLang="en-US" sz="1600" dirty="0"/>
              <a:t>并维持心跳连接。这样系统的维护人员就可以通过 </a:t>
            </a:r>
            <a:r>
              <a:rPr lang="en-US" altLang="zh-CN" sz="1600" dirty="0"/>
              <a:t>Eureka Server </a:t>
            </a:r>
            <a:r>
              <a:rPr lang="zh-CN" altLang="en-US" sz="1600" dirty="0"/>
              <a:t>来监控系统中各个微服务是否正常运行。</a:t>
            </a:r>
            <a:r>
              <a:rPr lang="en-US" altLang="zh-CN" sz="1600" dirty="0" err="1"/>
              <a:t>SpringCloud</a:t>
            </a:r>
            <a:r>
              <a:rPr lang="en-US" altLang="zh-CN" sz="1600" dirty="0"/>
              <a:t> </a:t>
            </a:r>
            <a:r>
              <a:rPr lang="zh-CN" altLang="en-US" sz="1600" dirty="0"/>
              <a:t>的一些其他模块（比如</a:t>
            </a:r>
            <a:r>
              <a:rPr lang="en-US" altLang="zh-CN" sz="1600" dirty="0" err="1"/>
              <a:t>Zuul</a:t>
            </a:r>
            <a:r>
              <a:rPr lang="zh-CN" altLang="en-US" sz="1600" dirty="0"/>
              <a:t>）就可以通过 </a:t>
            </a:r>
            <a:r>
              <a:rPr lang="en-US" altLang="zh-CN" sz="1600" dirty="0"/>
              <a:t>Eureka Server </a:t>
            </a:r>
            <a:r>
              <a:rPr lang="zh-CN" altLang="en-US" sz="1600" dirty="0"/>
              <a:t>来发现系统中的其他微服务，并执行相关的逻辑。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Eureka</a:t>
            </a:r>
            <a:r>
              <a:rPr lang="zh-CN" altLang="en-US" sz="1600" dirty="0">
                <a:solidFill>
                  <a:srgbClr val="FF0000"/>
                </a:solidFill>
              </a:rPr>
              <a:t>包含两个组件：</a:t>
            </a:r>
            <a:r>
              <a:rPr lang="en-US" altLang="zh-CN" sz="1600" dirty="0">
                <a:solidFill>
                  <a:srgbClr val="FF0000"/>
                </a:solidFill>
              </a:rPr>
              <a:t>Eureka Server</a:t>
            </a:r>
            <a:r>
              <a:rPr lang="zh-CN" altLang="en-US" sz="1600" dirty="0">
                <a:solidFill>
                  <a:srgbClr val="FF0000"/>
                </a:solidFill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Eureka Client</a:t>
            </a:r>
          </a:p>
          <a:p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Eureka Server</a:t>
            </a:r>
            <a:r>
              <a:rPr lang="zh-CN" altLang="en-US" sz="1600" dirty="0"/>
              <a:t>提供服务注册服务</a:t>
            </a:r>
          </a:p>
          <a:p>
            <a:r>
              <a:rPr lang="zh-CN" altLang="en-US" sz="1600" dirty="0"/>
              <a:t>各个节点启动后，会在</a:t>
            </a:r>
            <a:r>
              <a:rPr lang="en-US" altLang="zh-CN" sz="1600" dirty="0" err="1"/>
              <a:t>EurekaServer</a:t>
            </a:r>
            <a:r>
              <a:rPr lang="zh-CN" altLang="en-US" sz="1600" dirty="0"/>
              <a:t>中进行注册，这样</a:t>
            </a:r>
            <a:r>
              <a:rPr lang="en-US" altLang="zh-CN" sz="1600" dirty="0" err="1"/>
              <a:t>EurekaServer</a:t>
            </a:r>
            <a:r>
              <a:rPr lang="zh-CN" altLang="en-US" sz="1600" dirty="0"/>
              <a:t>中的服务注册表中将会存储所有可用服务节点的信息，服务节点的信息可以在界面中直观的看到</a:t>
            </a:r>
          </a:p>
          <a:p>
            <a:endParaRPr lang="zh-CN" altLang="en-US" sz="1600" dirty="0"/>
          </a:p>
          <a:p>
            <a:r>
              <a:rPr lang="en-US" altLang="zh-CN" sz="1600" dirty="0" err="1"/>
              <a:t>EurekaClient</a:t>
            </a:r>
            <a:r>
              <a:rPr lang="zh-CN" altLang="en-US" sz="1600" dirty="0"/>
              <a:t>是一个</a:t>
            </a:r>
            <a:r>
              <a:rPr lang="en-US" altLang="zh-CN" sz="1600" dirty="0"/>
              <a:t>Java</a:t>
            </a:r>
            <a:r>
              <a:rPr lang="zh-CN" altLang="en-US" sz="1600" dirty="0"/>
              <a:t>客户端，用于简化</a:t>
            </a:r>
            <a:r>
              <a:rPr lang="en-US" altLang="zh-CN" sz="1600" dirty="0"/>
              <a:t>Eureka Server</a:t>
            </a:r>
            <a:r>
              <a:rPr lang="zh-CN" altLang="en-US" sz="1600" dirty="0"/>
              <a:t>的交互，客户端同时也具备一个内置的、使用轮询</a:t>
            </a:r>
            <a:r>
              <a:rPr lang="en-US" altLang="zh-CN" sz="1600" dirty="0"/>
              <a:t>(round-robin)</a:t>
            </a:r>
            <a:r>
              <a:rPr lang="zh-CN" altLang="en-US" sz="1600" dirty="0"/>
              <a:t>负载算法的负载均衡器。在应用启动后，将会向</a:t>
            </a:r>
            <a:r>
              <a:rPr lang="en-US" altLang="zh-CN" sz="1600" dirty="0"/>
              <a:t>Eureka Server</a:t>
            </a:r>
            <a:r>
              <a:rPr lang="zh-CN" altLang="en-US" sz="1600" dirty="0"/>
              <a:t>发送心跳</a:t>
            </a:r>
            <a:r>
              <a:rPr lang="en-US" altLang="zh-CN" sz="1600" dirty="0"/>
              <a:t>(</a:t>
            </a:r>
            <a:r>
              <a:rPr lang="zh-CN" altLang="en-US" sz="1600" dirty="0"/>
              <a:t>默认周期为</a:t>
            </a:r>
            <a:r>
              <a:rPr lang="en-US" altLang="zh-CN" sz="1600" dirty="0"/>
              <a:t>30</a:t>
            </a:r>
            <a:r>
              <a:rPr lang="zh-CN" altLang="en-US" sz="1600" dirty="0"/>
              <a:t>秒</a:t>
            </a:r>
            <a:r>
              <a:rPr lang="en-US" altLang="zh-CN" sz="1600" dirty="0"/>
              <a:t>)</a:t>
            </a:r>
            <a:r>
              <a:rPr lang="zh-CN" altLang="en-US" sz="1600" dirty="0"/>
              <a:t>。如果</a:t>
            </a:r>
            <a:r>
              <a:rPr lang="en-US" altLang="zh-CN" sz="1600" dirty="0"/>
              <a:t>Eureka Server</a:t>
            </a:r>
            <a:r>
              <a:rPr lang="zh-CN" altLang="en-US" sz="1600" dirty="0"/>
              <a:t>在多个心跳周期内没有接收到某个节点的心跳，</a:t>
            </a:r>
            <a:r>
              <a:rPr lang="en-US" altLang="zh-CN" sz="1600" dirty="0" err="1"/>
              <a:t>EurekaServer</a:t>
            </a:r>
            <a:r>
              <a:rPr lang="zh-CN" altLang="en-US" sz="1600" dirty="0"/>
              <a:t>将会从服务注册表中把这个服务节点移除（默认</a:t>
            </a:r>
            <a:r>
              <a:rPr lang="en-US" altLang="zh-CN" sz="1600" dirty="0"/>
              <a:t>90</a:t>
            </a:r>
            <a:r>
              <a:rPr lang="zh-CN" altLang="en-US" sz="1600" dirty="0"/>
              <a:t>秒）</a:t>
            </a:r>
          </a:p>
        </p:txBody>
      </p:sp>
    </p:spTree>
    <p:extLst>
      <p:ext uri="{BB962C8B-B14F-4D97-AF65-F5344CB8AC3E}">
        <p14:creationId xmlns:p14="http://schemas.microsoft.com/office/powerpoint/2010/main" val="412634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0306D-624D-4D1A-BE12-83A9C522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Dubbo</a:t>
            </a:r>
            <a:r>
              <a:rPr lang="zh-CN" altLang="en-US" dirty="0"/>
              <a:t>的架构对比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55D2A-E008-41A8-A939-18E299514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Eureka	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AEFFC65-7CDD-4DA6-AE25-F205E8A9CF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08825"/>
            <a:ext cx="5157787" cy="3077088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EC1A34-1135-412E-92E6-E7A90DDB6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/>
              <a:t>dubbo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B96CAF5-E333-490E-8DC6-CBCB1E6141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9753"/>
            <a:ext cx="5183188" cy="3135232"/>
          </a:xfrm>
        </p:spPr>
      </p:pic>
    </p:spTree>
    <p:extLst>
      <p:ext uri="{BB962C8B-B14F-4D97-AF65-F5344CB8AC3E}">
        <p14:creationId xmlns:p14="http://schemas.microsoft.com/office/powerpoint/2010/main" val="413714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FFDD7-2372-4C76-AF62-50F4285CF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构建步骤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956F8-6540-4E78-A1A9-AEC23CD82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microservicecloud-eureka-7001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9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3BFC2-8708-4D81-A374-F73BB76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3E7FB-347A-4AAE-A1C4-CBA6C456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microservicecloud-eureka-7001</a:t>
            </a:r>
            <a:endParaRPr lang="zh-CN" altLang="en-US" dirty="0"/>
          </a:p>
          <a:p>
            <a:r>
              <a:rPr lang="en-US" altLang="zh-CN" dirty="0"/>
              <a:t>Pom</a:t>
            </a:r>
          </a:p>
          <a:p>
            <a:r>
              <a:rPr lang="en-US" altLang="zh-CN" dirty="0" err="1"/>
              <a:t>Yml</a:t>
            </a:r>
            <a:endParaRPr lang="en-US" altLang="zh-CN" dirty="0"/>
          </a:p>
          <a:p>
            <a:r>
              <a:rPr lang="en-US" altLang="zh-CN" dirty="0"/>
              <a:t>EurekaServer7001_App</a:t>
            </a:r>
            <a:r>
              <a:rPr lang="zh-CN" altLang="en-US" dirty="0"/>
              <a:t>主启动类</a:t>
            </a:r>
          </a:p>
          <a:p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21539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AA71B-C25B-4CF4-8B43-6C50FA5A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502BB-557D-4366-A9A8-C91BFD73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强调的是服务的大小，它关注的是某一个点，是具体解决某一个问题</a:t>
            </a:r>
            <a:r>
              <a:rPr lang="en-US" altLang="zh-CN" dirty="0"/>
              <a:t>/</a:t>
            </a:r>
            <a:r>
              <a:rPr lang="zh-CN" altLang="en-US" dirty="0"/>
              <a:t>提供落地对应服务的一个服务应用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狭意的看</a:t>
            </a:r>
            <a:r>
              <a:rPr lang="en-US" altLang="zh-CN" dirty="0"/>
              <a:t>,</a:t>
            </a:r>
            <a:r>
              <a:rPr lang="zh-CN" altLang="en-US" dirty="0"/>
              <a:t>可以看作</a:t>
            </a:r>
            <a:r>
              <a:rPr lang="en-US" altLang="zh-CN" dirty="0"/>
              <a:t>Eclipse</a:t>
            </a:r>
            <a:r>
              <a:rPr lang="zh-CN" altLang="en-US" dirty="0"/>
              <a:t>里面的一个个微服务工程</a:t>
            </a:r>
            <a:r>
              <a:rPr lang="en-US" altLang="zh-CN" dirty="0"/>
              <a:t>/</a:t>
            </a:r>
            <a:r>
              <a:rPr lang="zh-CN" altLang="en-US" dirty="0"/>
              <a:t>或者</a:t>
            </a:r>
            <a:r>
              <a:rPr lang="en-US" altLang="zh-CN" dirty="0"/>
              <a:t>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26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D37C3-9E67-4323-B75B-8690FDF1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C7A1F4-4917-4FF9-8139-49A008980DA8}"/>
              </a:ext>
            </a:extLst>
          </p:cNvPr>
          <p:cNvSpPr/>
          <p:nvPr/>
        </p:nvSpPr>
        <p:spPr>
          <a:xfrm>
            <a:off x="3207798" y="210026"/>
            <a:ext cx="4995169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project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7F00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xmlns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"http://maven.apache.org/POM/4.0.0"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7F00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xmlns:xsi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"http://www.w3.org/2001/XMLSchema-instance"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altLang="zh-CN" sz="1200" kern="0" dirty="0" err="1">
                <a:solidFill>
                  <a:srgbClr val="7F00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xsi:schemaLocation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altLang="zh-CN" sz="1200" i="1" kern="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"http://maven.apache.org/POM/4.0.0 http://maven.apache.org/xsd/maven-4.0.0.xsd"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modelVersion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4.0.0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modelVersion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80"/>
              </a:spcBef>
              <a:spcAft>
                <a:spcPts val="565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parent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com.mj.demo.springcloud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artifactId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u="sng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microservicecloud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artifactId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version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0.0.1-SNAPSHOT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version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parent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80"/>
              </a:spcBef>
              <a:spcAft>
                <a:spcPts val="565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artifactId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u="sng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microservicecloud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altLang="zh-CN" sz="1200" u="sng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eureka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-7001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artifactId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80"/>
              </a:spcBef>
              <a:spcAft>
                <a:spcPts val="565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dependencies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&lt;!--</a:t>
            </a:r>
            <a:r>
              <a:rPr lang="en-US" altLang="zh-CN" sz="1200" u="sng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eureka</a:t>
            </a:r>
            <a:r>
              <a:rPr lang="en-US" altLang="zh-CN" sz="12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-server</a:t>
            </a:r>
            <a:r>
              <a:rPr lang="zh-CN" altLang="zh-CN" sz="1200" kern="0" dirty="0">
                <a:solidFill>
                  <a:srgbClr val="3F5FBF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服务端</a:t>
            </a:r>
            <a:r>
              <a:rPr lang="en-US" altLang="zh-CN" sz="12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--&gt;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dependency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org.springframework.cloud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artifactId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spring-cloud-starter-</a:t>
            </a:r>
            <a:r>
              <a:rPr lang="en-US" altLang="zh-CN" sz="1200" u="sng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eureka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-server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artifactId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dependency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&lt;!-- </a:t>
            </a:r>
            <a:r>
              <a:rPr lang="zh-CN" altLang="zh-CN" sz="1200" kern="0" dirty="0">
                <a:solidFill>
                  <a:srgbClr val="3F5FBF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修改后立即生效，热部署</a:t>
            </a:r>
            <a:r>
              <a:rPr lang="en-US" altLang="zh-CN" sz="1200" kern="0" dirty="0">
                <a:solidFill>
                  <a:srgbClr val="3F5FB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--&gt;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dependency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org.springframework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artifactId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u="sng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springloaded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artifactId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dependency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dependency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org.springframework.boot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artifactId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spring-boot-</a:t>
            </a:r>
            <a:r>
              <a:rPr lang="en-US" altLang="zh-CN" sz="1200" u="sng" kern="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devtools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 err="1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artifactId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dependency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dependencies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80"/>
              </a:spcBef>
              <a:spcAft>
                <a:spcPts val="565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altLang="zh-CN" sz="1200" kern="0" dirty="0">
                <a:solidFill>
                  <a:srgbClr val="3F7F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project</a:t>
            </a:r>
            <a:r>
              <a:rPr lang="en-US" altLang="zh-CN" sz="1200" kern="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9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3CC71-3422-4AA5-933D-3F080382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Yml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8B9515-7D88-4501-802C-E610FCB5EDAF}"/>
              </a:ext>
            </a:extLst>
          </p:cNvPr>
          <p:cNvSpPr/>
          <p:nvPr/>
        </p:nvSpPr>
        <p:spPr>
          <a:xfrm>
            <a:off x="838201" y="1472227"/>
            <a:ext cx="105155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7001</a:t>
            </a:r>
            <a:endParaRPr lang="en-US" altLang="zh-CN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  <a:endParaRPr lang="en-US" altLang="zh-CN" sz="11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instance:</a:t>
            </a:r>
            <a:endParaRPr lang="en-US" altLang="zh-CN" sz="11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hostname: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localhost </a:t>
            </a:r>
            <a:r>
              <a:rPr lang="en-US" altLang="zh-CN" dirty="0">
                <a:solidFill>
                  <a:srgbClr val="FF0032"/>
                </a:solidFill>
                <a:latin typeface="Consolas" panose="020B0609020204030204" pitchFamily="49" charset="0"/>
              </a:rPr>
              <a:t>#eureka</a:t>
            </a:r>
            <a:r>
              <a:rPr lang="zh-CN" altLang="en-US" dirty="0">
                <a:solidFill>
                  <a:srgbClr val="FF0032"/>
                </a:solidFill>
                <a:latin typeface="Consolas" panose="020B0609020204030204" pitchFamily="49" charset="0"/>
              </a:rPr>
              <a:t>服务端的实例名称</a:t>
            </a:r>
            <a:endParaRPr lang="zh-CN" altLang="en-US" sz="11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  <a:endParaRPr lang="zh-CN" altLang="en-US" sz="11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register-with-eureka: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32"/>
                </a:solidFill>
                <a:latin typeface="Consolas" panose="020B0609020204030204" pitchFamily="49" charset="0"/>
              </a:rPr>
              <a:t>#false</a:t>
            </a:r>
            <a:r>
              <a:rPr lang="zh-CN" altLang="en-US" dirty="0">
                <a:solidFill>
                  <a:srgbClr val="FF0032"/>
                </a:solidFill>
                <a:latin typeface="Consolas" panose="020B0609020204030204" pitchFamily="49" charset="0"/>
              </a:rPr>
              <a:t>表示不向注册中心注册自己。</a:t>
            </a:r>
            <a:endParaRPr lang="zh-CN" altLang="en-US" sz="11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fetch-registry: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32"/>
                </a:solidFill>
                <a:latin typeface="Consolas" panose="020B0609020204030204" pitchFamily="49" charset="0"/>
              </a:rPr>
              <a:t>#false</a:t>
            </a:r>
            <a:r>
              <a:rPr lang="zh-CN" altLang="en-US" dirty="0">
                <a:solidFill>
                  <a:srgbClr val="FF0032"/>
                </a:solidFill>
                <a:latin typeface="Consolas" panose="020B0609020204030204" pitchFamily="49" charset="0"/>
              </a:rPr>
              <a:t>表示自己端就是注册中心，我的职责就是维护服务实例，并不需要去检索服务</a:t>
            </a:r>
            <a:endParaRPr lang="zh-CN" altLang="en-US" sz="11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service-url:</a:t>
            </a:r>
            <a:endParaRPr lang="zh-CN" altLang="en-US" sz="11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C832"/>
                </a:solidFill>
                <a:latin typeface="Consolas" panose="020B0609020204030204" pitchFamily="49" charset="0"/>
              </a:rPr>
              <a:t>defaultZone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http://${eureka.instance.hostname}:${server.port}/eureka/        </a:t>
            </a:r>
            <a:r>
              <a:rPr lang="en-US" altLang="zh-CN" dirty="0">
                <a:solidFill>
                  <a:srgbClr val="FF0032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FF0032"/>
                </a:solidFill>
                <a:latin typeface="Consolas" panose="020B0609020204030204" pitchFamily="49" charset="0"/>
              </a:rPr>
              <a:t>设置与</a:t>
            </a:r>
            <a:r>
              <a:rPr lang="en-US" altLang="zh-CN" dirty="0">
                <a:solidFill>
                  <a:srgbClr val="FF0032"/>
                </a:solidFill>
                <a:latin typeface="Consolas" panose="020B0609020204030204" pitchFamily="49" charset="0"/>
              </a:rPr>
              <a:t>Eureka Server</a:t>
            </a:r>
            <a:r>
              <a:rPr lang="zh-CN" altLang="en-US" dirty="0">
                <a:solidFill>
                  <a:srgbClr val="FF0032"/>
                </a:solidFill>
                <a:latin typeface="Consolas" panose="020B0609020204030204" pitchFamily="49" charset="0"/>
              </a:rPr>
              <a:t>交互的地址查询服务和注册服务都需要依赖这个地址。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5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1CD0D-B013-41F0-B9D8-54DD21C9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EurekaServer7001_App</a:t>
            </a:r>
            <a:r>
              <a:rPr lang="zh-CN" altLang="en-US" dirty="0"/>
              <a:t>主启动类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79A916-0CB2-4582-A6F2-65EAFAD2A18A}"/>
              </a:ext>
            </a:extLst>
          </p:cNvPr>
          <p:cNvSpPr/>
          <p:nvPr/>
        </p:nvSpPr>
        <p:spPr>
          <a:xfrm>
            <a:off x="1525849" y="1877017"/>
            <a:ext cx="914030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org.springframework.boot.SpringApplication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org.springframework.cloud.netflix.eureka.server.EnableEurekaServer;</a:t>
            </a:r>
            <a:endParaRPr lang="en-US" altLang="zh-CN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zh-CN" sz="1600" b="0" i="0" u="none" strike="noStrike" baseline="0" dirty="0">
              <a:solidFill>
                <a:srgbClr val="6464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EnableEurekaServer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EurekaServer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服务器端启动类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接受其它微服务注册进来</a:t>
            </a:r>
            <a:endParaRPr lang="zh-CN" altLang="en-US" sz="1600" b="0" i="0" u="none" strike="noStrike" baseline="0" dirty="0">
              <a:solidFill>
                <a:srgbClr val="3F7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EurekaServer7001_App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(EurekaServer7001_App.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1747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6C854-ED6F-496B-89D0-C0003A9E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D6EE7-230F-4395-B65C-B72E7D7F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http://localhost:7001/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9929CF-9E90-4588-8092-0D2D58FA1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1459"/>
            <a:ext cx="10515600" cy="39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1F4AF-BE30-4313-9550-5843434D5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将已有的部门微服务注册进</a:t>
            </a:r>
            <a:r>
              <a:rPr lang="en-US" altLang="zh-CN" b="1" dirty="0"/>
              <a:t>eureka</a:t>
            </a:r>
            <a:r>
              <a:rPr lang="zh-CN" altLang="en-US" b="1" dirty="0"/>
              <a:t>服务中心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A603B-6A5C-45FF-86DF-8CAB84953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microservicecloud-provider-dept-8001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852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4EE06-AE14-4E6C-96B9-383252F5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21D325-F104-4B10-AAEB-3A8B70A2EA76}"/>
              </a:ext>
            </a:extLst>
          </p:cNvPr>
          <p:cNvSpPr/>
          <p:nvPr/>
        </p:nvSpPr>
        <p:spPr>
          <a:xfrm>
            <a:off x="1967883" y="2136338"/>
            <a:ext cx="82562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将微服务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provider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侧注册进</a:t>
            </a:r>
            <a:r>
              <a:rPr lang="en-US" altLang="zh-CN" u="sng" dirty="0">
                <a:solidFill>
                  <a:srgbClr val="3F5FBF"/>
                </a:solidFill>
                <a:latin typeface="Consolas" panose="020B0609020204030204" pitchFamily="49" charset="0"/>
              </a:rPr>
              <a:t>eureka</a:t>
            </a:r>
            <a:r>
              <a:rPr lang="zh-CN" altLang="en-US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  <a:endParaRPr lang="zh-CN" altLang="en-US" sz="1100" b="0" i="0" u="sng" strike="noStrike" baseline="0" dirty="0">
              <a:solidFill>
                <a:srgbClr val="3F5F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&lt;dependency&gt;</a:t>
            </a:r>
            <a:endParaRPr lang="zh-CN" altLang="en-US" sz="1100" b="0" i="0" u="sng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zh-CN" altLang="en-US" sz="1100" b="0" i="0" u="sng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&gt;spring-cloud-starter-eureka&lt;/</a:t>
            </a:r>
            <a:r>
              <a:rPr lang="en-US" altLang="zh-CN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zh-CN" altLang="en-US" sz="1100" b="0" i="0" u="sng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&lt;/dependency&gt;</a:t>
            </a:r>
            <a:endParaRPr lang="zh-CN" altLang="en-US" sz="1100" b="0" i="0" u="sng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&lt;dependency&gt;</a:t>
            </a:r>
            <a:endParaRPr lang="zh-CN" altLang="en-US" sz="1100" b="0" i="0" u="sng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zh-CN" altLang="en-US" sz="1100" b="0" i="0" u="sng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&gt;spring-cloud-starter-config&lt;/</a:t>
            </a:r>
            <a:r>
              <a:rPr lang="en-US" altLang="zh-CN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zh-CN" altLang="en-US" sz="1100" b="0" i="0" u="sng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&lt;/dependency&gt;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77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ED4CD-486F-4700-BD4A-2901F603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yml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85FFD9-3B31-4D87-8AE8-3ACBB860EA43}"/>
              </a:ext>
            </a:extLst>
          </p:cNvPr>
          <p:cNvSpPr/>
          <p:nvPr/>
        </p:nvSpPr>
        <p:spPr>
          <a:xfrm>
            <a:off x="1509203" y="1295074"/>
            <a:ext cx="1042238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endParaRPr lang="en-US" altLang="zh-CN" sz="12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8001</a:t>
            </a:r>
            <a:endParaRPr lang="en-US" altLang="zh-CN" sz="12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zh-CN" altLang="en-US" sz="12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00C832"/>
                </a:solidFill>
                <a:latin typeface="Consolas" panose="020B0609020204030204" pitchFamily="49" charset="0"/>
              </a:rPr>
              <a:t>mybatis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endParaRPr lang="en-US" altLang="zh-CN" sz="12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config-location: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classpath:mybatis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/mybatis.cfg.xml        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FF0032"/>
                </a:solidFill>
                <a:latin typeface="Consolas" panose="020B0609020204030204" pitchFamily="49" charset="0"/>
              </a:rPr>
              <a:t>mybatis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配置文件所在路径</a:t>
            </a:r>
            <a:endParaRPr lang="zh-CN" altLang="en-US" sz="12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type-aliases-package: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com.mj.demo.springcloud.entities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所有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Entity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别名类所在包</a:t>
            </a:r>
            <a:endParaRPr lang="zh-CN" altLang="en-US" sz="12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mapper-locations:</a:t>
            </a:r>
            <a:endParaRPr lang="zh-CN" altLang="en-US" sz="12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classpath:mybatis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/mapper/</a:t>
            </a:r>
            <a:r>
              <a:rPr lang="zh-CN" altLang="en-US" sz="12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200" dirty="0">
                <a:solidFill>
                  <a:srgbClr val="AF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.xml                       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# mapper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映射文件</a:t>
            </a:r>
            <a:endParaRPr lang="zh-CN" altLang="en-US" sz="12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zh-CN" altLang="en-US" sz="12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endParaRPr lang="zh-CN" altLang="en-US" sz="12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  <a:endParaRPr lang="zh-CN" altLang="en-US" sz="12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microservicecloud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-dept </a:t>
            </a:r>
            <a:endParaRPr lang="zh-CN" altLang="en-US" sz="12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 dirty="0" err="1">
                <a:solidFill>
                  <a:srgbClr val="00C832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endParaRPr lang="zh-CN" altLang="en-US" sz="12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type: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com.alibaba.druid.pool.DruidDataSource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当前数据源操作类型</a:t>
            </a:r>
            <a:endParaRPr lang="zh-CN" altLang="en-US" sz="12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driver-class-name: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org.gjt.mm.mysql.Driver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FF0032"/>
                </a:solidFill>
                <a:latin typeface="Consolas" panose="020B0609020204030204" pitchFamily="49" charset="0"/>
              </a:rPr>
              <a:t>mysql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驱动包</a:t>
            </a:r>
            <a:endParaRPr lang="zh-CN" altLang="en-US" sz="12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url: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://localhost:3306/cloudDB01              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数据库名称</a:t>
            </a:r>
            <a:endParaRPr lang="zh-CN" altLang="en-US" sz="12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username: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root</a:t>
            </a:r>
            <a:endParaRPr lang="zh-CN" altLang="en-US" sz="12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password: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123456</a:t>
            </a:r>
            <a:endParaRPr lang="zh-CN" altLang="en-US" sz="12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dbcp2:</a:t>
            </a:r>
            <a:endParaRPr lang="zh-CN" altLang="en-US" sz="12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min-idle: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5                                           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数据库连接池的最小维持连接数</a:t>
            </a:r>
            <a:endParaRPr lang="zh-CN" altLang="en-US" sz="12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initial-size: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5                                       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初始化连接数</a:t>
            </a:r>
            <a:endParaRPr lang="zh-CN" altLang="en-US" sz="12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max-total: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5                                          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最大连接数</a:t>
            </a:r>
            <a:endParaRPr lang="zh-CN" altLang="en-US" sz="12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max-wait-</a:t>
            </a:r>
            <a:r>
              <a:rPr lang="en-US" altLang="zh-CN" sz="1200" dirty="0" err="1">
                <a:solidFill>
                  <a:srgbClr val="00C832"/>
                </a:solidFill>
                <a:latin typeface="Consolas" panose="020B0609020204030204" pitchFamily="49" charset="0"/>
              </a:rPr>
              <a:t>millis</a:t>
            </a:r>
            <a:r>
              <a:rPr lang="en-US" altLang="zh-CN" sz="12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200                                  </a:t>
            </a:r>
            <a:r>
              <a:rPr lang="en-US" altLang="zh-CN" sz="1200" dirty="0">
                <a:solidFill>
                  <a:srgbClr val="FF0032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FF0032"/>
                </a:solidFill>
                <a:latin typeface="Consolas" panose="020B0609020204030204" pitchFamily="49" charset="0"/>
              </a:rPr>
              <a:t>等待连接获取的最大超时时间</a:t>
            </a:r>
            <a:endParaRPr lang="zh-CN" altLang="en-US" sz="12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sz="12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eureka:</a:t>
            </a:r>
            <a:endParaRPr lang="zh-CN" altLang="en-US" sz="1200" b="0" i="0" u="none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client: #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客户端注册进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eureka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服务列表内</a:t>
            </a:r>
            <a:endParaRPr lang="zh-CN" altLang="en-US" sz="1200" b="0" i="0" u="none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service-url: </a:t>
            </a:r>
            <a:endParaRPr lang="zh-CN" altLang="en-US" sz="1200" b="0" i="0" u="none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defaultZone: http://localhost:7001/eureka  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zh-CN" altLang="en-US" sz="12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16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74CFC-7A07-4267-BD4D-D9BC23B9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DeptProvider8001_App</a:t>
            </a:r>
            <a:r>
              <a:rPr lang="zh-CN" altLang="en-US" dirty="0"/>
              <a:t>主启动类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5C3F3D-F4C1-490A-AA38-674E33DDA23D}"/>
              </a:ext>
            </a:extLst>
          </p:cNvPr>
          <p:cNvSpPr/>
          <p:nvPr/>
        </p:nvSpPr>
        <p:spPr>
          <a:xfrm>
            <a:off x="1133382" y="1969932"/>
            <a:ext cx="992523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org.springframework.boot.SpringApplication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org.springframework.cloud.netflix.eureka.EnableEurekaClient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zh-CN" sz="1100" b="0" i="0" u="none" strike="noStrike" baseline="0" dirty="0">
              <a:solidFill>
                <a:srgbClr val="6464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EnableEurekaClient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本服务启动后会自动注册进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eureka</a:t>
            </a:r>
            <a:r>
              <a:rPr lang="zh-CN" alt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服务中</a:t>
            </a:r>
            <a:endParaRPr lang="zh-CN" altLang="en-US" sz="1100" b="0" i="0" u="sng" strike="noStrike" baseline="0" dirty="0">
              <a:solidFill>
                <a:srgbClr val="3F7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DeptProvider8001_App</a:t>
            </a:r>
            <a:endParaRPr lang="zh-CN" altLang="en-US" sz="1100" b="0" i="0" u="sng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en-US" sz="1100" b="0" i="0" u="sng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zh-CN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zh-CN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100" b="0" i="0" u="sng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en-US" sz="1100" b="0" i="0" u="sng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altLang="zh-CN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(DeptProvider8001_App.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100" b="0" i="0" u="sng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 b="0" i="0" u="sng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 b="0" i="0" u="sng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0" i="0" u="sng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38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40459-8729-4F60-8F63-72F42AAF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562D6-04EF-4CD1-AB91-0B1D8076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先启动注册中心</a:t>
            </a:r>
            <a:endParaRPr lang="en-US" altLang="zh-CN" dirty="0"/>
          </a:p>
          <a:p>
            <a:r>
              <a:rPr lang="en-US" altLang="zh-CN" dirty="0"/>
              <a:t>http://localhost:7001/</a:t>
            </a:r>
            <a:endParaRPr lang="zh-CN" altLang="en-US" dirty="0"/>
          </a:p>
          <a:p>
            <a:r>
              <a:rPr lang="zh-CN" altLang="en-US" dirty="0"/>
              <a:t>微服务注册名配置说明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D53A25-05E1-4806-B6D2-48F02E71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38" y="3429000"/>
            <a:ext cx="7391123" cy="30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51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0CB50-731A-4198-8B14-D52AD3EC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</a:t>
            </a:r>
            <a:r>
              <a:rPr lang="zh-CN" altLang="en-US" dirty="0"/>
              <a:t>自我保护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A749AB-BC23-461E-8BBB-A1FFE124A8D0}"/>
              </a:ext>
            </a:extLst>
          </p:cNvPr>
          <p:cNvSpPr/>
          <p:nvPr/>
        </p:nvSpPr>
        <p:spPr>
          <a:xfrm>
            <a:off x="838200" y="1667986"/>
            <a:ext cx="107153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什么是自我保护模式？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默认情况下，如果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EurekaServer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在一定时间内没有接收到某个微服务实例的心跳，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EurekaServer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将会注销该实例（默认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秒）。但是当网络分区故障发生时，微服务与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EurekaServer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之间无法正常通信，以上行为可能变得非常危险了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因为微服务本身其实是健康的，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此时本不应该注销这个微服务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通过“自我保护模式”来解决这个问题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EurekaServer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节点在短时间内丢失过多客户端时（可能发生了网络分区故障），那么这个节点就会进入自我保护模式。一旦进入该模式，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EurekaServer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就会保护服务注册表中的信息，不再删除服务注册表中的数据（也就是不会注销任何微服务）。当网络故障恢复后，该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 Server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节点会自动退出自我保护模式。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在自我保护模式中，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 Server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会保护服务注册表中的信息，不再注销任何服务实例。当它收到的心跳数重新恢复到阈值以上时，该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 Server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节点就会自动退出自我保护模式。它的设计哲学就是宁可保留错误的服务注册信息，也不盲目注销任何可能健康的服务实例。一句话讲解：好死不如赖活着</a:t>
            </a:r>
            <a:endParaRPr lang="zh-CN" altLang="en-US" sz="1600" b="0" i="0" u="none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综上，自我保护模式是一种应对网络异常的安全保护措施。它的架构哲学是宁可同时保留所有微服务（健康的微服务和不健康的微服务都会保留），也不盲目注销任何健康的微服务。使用自我保护模式，可以让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集群更加的健壮、稳定。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eureka.server.enable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-self-preservation = false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禁用自我保护模式。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86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2CCF2-8CFA-4930-9F91-DD464339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B9D2A3-45AE-4B8A-BE16-74D9540FE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858"/>
            <a:ext cx="5995063" cy="413385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C82F56-0565-40A0-A106-B79E96AAA6DC}"/>
              </a:ext>
            </a:extLst>
          </p:cNvPr>
          <p:cNvSpPr txBox="1"/>
          <p:nvPr/>
        </p:nvSpPr>
        <p:spPr>
          <a:xfrm>
            <a:off x="6906827" y="1876156"/>
            <a:ext cx="4962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微服务架构</a:t>
            </a:r>
            <a:r>
              <a:rPr lang="zh-CN" altLang="en-US" dirty="0"/>
              <a:t>是⼀种架构模式，它提倡将单⼀应⽤程序划分成⼀组⼩的服务，服务之间互相协调、互相配合，为⽤户提供最终价值。每个服务运⾏在</a:t>
            </a:r>
            <a:r>
              <a:rPr lang="zh-CN" altLang="en-US" dirty="0">
                <a:solidFill>
                  <a:srgbClr val="FF0000"/>
                </a:solidFill>
              </a:rPr>
              <a:t>其独⽴的进程中</a:t>
            </a:r>
            <a:r>
              <a:rPr lang="zh-CN" altLang="en-US" dirty="0"/>
              <a:t>，服务与服务间采⽤轻量级的通信机制互相协作（通常是基于</a:t>
            </a:r>
            <a:r>
              <a:rPr lang="en-US" altLang="zh-CN" dirty="0"/>
              <a:t>HTTP</a:t>
            </a:r>
            <a:r>
              <a:rPr lang="zh-CN" altLang="en-US" dirty="0"/>
              <a:t>协议的</a:t>
            </a:r>
            <a:r>
              <a:rPr lang="en-US" altLang="zh-CN" dirty="0"/>
              <a:t>RESTful API</a:t>
            </a:r>
            <a:r>
              <a:rPr lang="zh-CN" altLang="en-US" dirty="0"/>
              <a:t>）。每个服务都围绕着具体业务进⾏构建，并且能够被独⽴的部署到⽣产环境、类⽣产环境等。另外，</a:t>
            </a:r>
            <a:r>
              <a:rPr lang="zh-CN" altLang="en-US" dirty="0">
                <a:solidFill>
                  <a:srgbClr val="FF0000"/>
                </a:solidFill>
              </a:rPr>
              <a:t>应当尽量避免统⼀的、集中式的服务管理机制</a:t>
            </a:r>
            <a:r>
              <a:rPr lang="zh-CN" altLang="en-US" dirty="0"/>
              <a:t>，对具体的⼀个服务⽽⾔，应根据业务上下⽂，选择合适的语⾔、⼯具对其进⾏构建。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602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9DB50-7231-4424-98CC-1EA8BEF1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</a:t>
            </a:r>
            <a:r>
              <a:rPr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F096B-2DB3-4E35-94DF-C841A6C3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microservicecloud-eureka-7002/microservicecloud-eureka-7003</a:t>
            </a:r>
            <a:endParaRPr lang="zh-CN" altLang="en-US" dirty="0"/>
          </a:p>
          <a:p>
            <a:r>
              <a:rPr lang="zh-CN" altLang="en-US" dirty="0"/>
              <a:t>按照</a:t>
            </a:r>
            <a:r>
              <a:rPr lang="en-US" altLang="zh-CN" dirty="0"/>
              <a:t>7001</a:t>
            </a:r>
            <a:r>
              <a:rPr lang="zh-CN" altLang="en-US" dirty="0"/>
              <a:t>为模板粘贴</a:t>
            </a:r>
            <a:r>
              <a:rPr lang="en-US" altLang="zh-CN" dirty="0"/>
              <a:t>POM</a:t>
            </a:r>
            <a:endParaRPr lang="zh-CN" altLang="en-US" dirty="0"/>
          </a:p>
          <a:p>
            <a:r>
              <a:rPr lang="zh-CN" altLang="en-US" dirty="0"/>
              <a:t>修改</a:t>
            </a:r>
            <a:r>
              <a:rPr lang="en-US" altLang="zh-CN" dirty="0"/>
              <a:t>7002</a:t>
            </a:r>
            <a:r>
              <a:rPr lang="zh-CN" altLang="en-US" dirty="0"/>
              <a:t>和</a:t>
            </a:r>
            <a:r>
              <a:rPr lang="en-US" altLang="zh-CN" dirty="0"/>
              <a:t>7003</a:t>
            </a:r>
            <a:r>
              <a:rPr lang="zh-CN" altLang="en-US" dirty="0"/>
              <a:t>的主启动类</a:t>
            </a:r>
          </a:p>
          <a:p>
            <a:r>
              <a:rPr lang="zh-CN" altLang="en-US" dirty="0"/>
              <a:t>修改映射配置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台</a:t>
            </a:r>
            <a:r>
              <a:rPr lang="en-US" altLang="zh-CN" dirty="0"/>
              <a:t>eureka</a:t>
            </a:r>
            <a:r>
              <a:rPr lang="zh-CN" altLang="en-US" dirty="0"/>
              <a:t>服务器的</a:t>
            </a:r>
            <a:r>
              <a:rPr lang="en-US" altLang="zh-CN" dirty="0" err="1"/>
              <a:t>yml</a:t>
            </a:r>
            <a:r>
              <a:rPr lang="zh-CN" altLang="en-US" dirty="0"/>
              <a:t>配置</a:t>
            </a:r>
          </a:p>
          <a:p>
            <a:r>
              <a:rPr lang="en-US" altLang="zh-CN" dirty="0"/>
              <a:t>microservicecloud-provider-dept-8001</a:t>
            </a:r>
            <a:r>
              <a:rPr lang="zh-CN" altLang="en-US" dirty="0"/>
              <a:t>微服务发布到上面</a:t>
            </a:r>
            <a:r>
              <a:rPr lang="en-US" altLang="zh-CN" dirty="0"/>
              <a:t>3</a:t>
            </a:r>
            <a:r>
              <a:rPr lang="zh-CN" altLang="en-US" dirty="0"/>
              <a:t>台</a:t>
            </a:r>
            <a:r>
              <a:rPr lang="en-US" altLang="zh-CN" dirty="0"/>
              <a:t>eureka</a:t>
            </a:r>
            <a:r>
              <a:rPr lang="zh-CN" altLang="en-US" dirty="0"/>
              <a:t>集群配置中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513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2A84A-3A62-4D40-AF1A-DCF30A6B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三台注册中心</a:t>
            </a:r>
            <a:r>
              <a:rPr lang="en-US" altLang="zh-CN" dirty="0" err="1"/>
              <a:t>yml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930EDB-59E6-4918-B514-AE64016BAD20}"/>
              </a:ext>
            </a:extLst>
          </p:cNvPr>
          <p:cNvSpPr/>
          <p:nvPr/>
        </p:nvSpPr>
        <p:spPr>
          <a:xfrm>
            <a:off x="838200" y="1486399"/>
            <a:ext cx="102677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7001</a:t>
            </a:r>
            <a:endParaRPr lang="en-US" altLang="zh-CN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instance:</a:t>
            </a:r>
            <a:endParaRPr lang="en-US" altLang="zh-CN" sz="11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hostname: eureka7001.com #eureka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服务端的实例名称</a:t>
            </a:r>
            <a:endParaRPr lang="zh-CN" altLang="en-US" sz="1100" b="0" i="0" u="none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register-with-eureka: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FF0032"/>
                </a:solidFill>
                <a:latin typeface="Consolas" panose="020B0609020204030204" pitchFamily="49" charset="0"/>
              </a:rPr>
              <a:t>#false</a:t>
            </a:r>
            <a:r>
              <a:rPr lang="zh-CN" altLang="en-US" dirty="0">
                <a:solidFill>
                  <a:srgbClr val="FF0032"/>
                </a:solidFill>
                <a:latin typeface="Consolas" panose="020B0609020204030204" pitchFamily="49" charset="0"/>
              </a:rPr>
              <a:t>表示不向注册中心注册自己。</a:t>
            </a:r>
            <a:endParaRPr lang="zh-CN" altLang="en-US" sz="11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fetch-registry: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FF0032"/>
                </a:solidFill>
                <a:latin typeface="Consolas" panose="020B0609020204030204" pitchFamily="49" charset="0"/>
              </a:rPr>
              <a:t>#false</a:t>
            </a:r>
            <a:r>
              <a:rPr lang="zh-CN" altLang="en-US" dirty="0">
                <a:solidFill>
                  <a:srgbClr val="FF0032"/>
                </a:solidFill>
                <a:latin typeface="Consolas" panose="020B0609020204030204" pitchFamily="49" charset="0"/>
              </a:rPr>
              <a:t>表示自己端就是注册中心，我的职责就是维护服务实例，并不需要去检索服务</a:t>
            </a:r>
            <a:endParaRPr lang="zh-CN" altLang="en-US" sz="11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service-url: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1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FF0032"/>
                </a:solidFill>
                <a:latin typeface="Consolas" panose="020B0609020204030204" pitchFamily="49" charset="0"/>
              </a:rPr>
              <a:t>#</a:t>
            </a:r>
            <a:r>
              <a:rPr lang="zh-CN" altLang="en-US" dirty="0">
                <a:solidFill>
                  <a:srgbClr val="FF0032"/>
                </a:solidFill>
                <a:latin typeface="Consolas" panose="020B0609020204030204" pitchFamily="49" charset="0"/>
              </a:rPr>
              <a:t>单机 </a:t>
            </a:r>
            <a:r>
              <a:rPr lang="it-IT" altLang="zh-CN" dirty="0">
                <a:solidFill>
                  <a:srgbClr val="FF0032"/>
                </a:solidFill>
                <a:latin typeface="Consolas" panose="020B0609020204030204" pitchFamily="49" charset="0"/>
              </a:rPr>
              <a:t>defaultZone: http://${eureka.instance.hostname}:${server.port}/eureka/       #</a:t>
            </a:r>
            <a:r>
              <a:rPr lang="zh-CN" altLang="en-US" dirty="0">
                <a:solidFill>
                  <a:srgbClr val="FF0032"/>
                </a:solidFill>
                <a:latin typeface="Consolas" panose="020B0609020204030204" pitchFamily="49" charset="0"/>
              </a:rPr>
              <a:t>设置与</a:t>
            </a:r>
            <a:r>
              <a:rPr lang="en-US" altLang="zh-CN" dirty="0">
                <a:solidFill>
                  <a:srgbClr val="FF0032"/>
                </a:solidFill>
                <a:latin typeface="Consolas" panose="020B0609020204030204" pitchFamily="49" charset="0"/>
              </a:rPr>
              <a:t>Eureka Server</a:t>
            </a:r>
            <a:r>
              <a:rPr lang="zh-CN" altLang="en-US" dirty="0">
                <a:solidFill>
                  <a:srgbClr val="FF0032"/>
                </a:solidFill>
                <a:latin typeface="Consolas" panose="020B0609020204030204" pitchFamily="49" charset="0"/>
              </a:rPr>
              <a:t>交互的地址查询服务和注册服务都需要依赖这个地址（单机）。</a:t>
            </a:r>
            <a:endParaRPr lang="zh-CN" altLang="en-US" sz="11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C832"/>
                </a:solidFill>
                <a:latin typeface="Consolas" panose="020B0609020204030204" pitchFamily="49" charset="0"/>
              </a:rPr>
              <a:t>defaultZone</a:t>
            </a:r>
            <a:r>
              <a:rPr lang="en-US" altLang="zh-CN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http://eureka7002.com:7002/eureka/,http://eureka7003.com:7003/eureka/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16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B1DE-4729-40C6-819A-8AD4F193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微服务发布到上面</a:t>
            </a:r>
            <a:r>
              <a:rPr lang="en-US" altLang="zh-CN" dirty="0"/>
              <a:t>3</a:t>
            </a:r>
            <a:r>
              <a:rPr lang="zh-CN" altLang="en-US" dirty="0"/>
              <a:t>台</a:t>
            </a:r>
            <a:r>
              <a:rPr lang="en-US" altLang="zh-CN" dirty="0"/>
              <a:t>eureka</a:t>
            </a:r>
            <a:r>
              <a:rPr lang="zh-CN" altLang="en-US" dirty="0"/>
              <a:t>集群配置中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8D1C99-8194-41EA-B245-D966CC69BE9C}"/>
              </a:ext>
            </a:extLst>
          </p:cNvPr>
          <p:cNvSpPr/>
          <p:nvPr/>
        </p:nvSpPr>
        <p:spPr>
          <a:xfrm>
            <a:off x="582967" y="1388589"/>
            <a:ext cx="110260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  <a:endParaRPr lang="zh-CN" altLang="en-US" sz="16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3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dirty="0">
                <a:solidFill>
                  <a:srgbClr val="FF0032"/>
                </a:solidFill>
                <a:latin typeface="Consolas" panose="020B0609020204030204" pitchFamily="49" charset="0"/>
              </a:rPr>
              <a:t>客户端注册进</a:t>
            </a:r>
            <a:r>
              <a:rPr lang="en-US" altLang="zh-CN" sz="1600" dirty="0">
                <a:solidFill>
                  <a:srgbClr val="FF0032"/>
                </a:solidFill>
                <a:latin typeface="Consolas" panose="020B0609020204030204" pitchFamily="49" charset="0"/>
              </a:rPr>
              <a:t>eureka</a:t>
            </a:r>
            <a:r>
              <a:rPr lang="zh-CN" altLang="en-US" sz="1600" dirty="0">
                <a:solidFill>
                  <a:srgbClr val="FF0032"/>
                </a:solidFill>
                <a:latin typeface="Consolas" panose="020B0609020204030204" pitchFamily="49" charset="0"/>
              </a:rPr>
              <a:t>服务列表内</a:t>
            </a:r>
            <a:endParaRPr lang="zh-CN" altLang="en-US" sz="16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service-url: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defaultZone</a:t>
            </a:r>
            <a:r>
              <a:rPr lang="en-US" altLang="zh-CN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http://eureka7001.com:7001/eureka/,http://eureka7002.com:7002/eureka/,http://eureka7003.com:7003/eureka/</a:t>
            </a:r>
            <a:endParaRPr lang="zh-CN" altLang="en-US" sz="1600" b="0" i="0" u="none" strike="noStrike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C832"/>
                </a:solidFill>
                <a:latin typeface="Consolas" panose="020B0609020204030204" pitchFamily="49" charset="0"/>
              </a:rPr>
              <a:t>instance:</a:t>
            </a:r>
            <a:endParaRPr lang="zh-CN" altLang="en-US" sz="1600" b="0" i="0" u="none" strike="noStrike" baseline="0" dirty="0">
              <a:solidFill>
                <a:srgbClr val="00C8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C832"/>
                </a:solidFill>
                <a:latin typeface="Consolas" panose="020B0609020204030204" pitchFamily="49" charset="0"/>
              </a:rPr>
              <a:t>instance-id: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microservicecloud-dept8001   </a:t>
            </a:r>
            <a:r>
              <a:rPr lang="en-US" altLang="zh-CN" sz="1600" dirty="0">
                <a:solidFill>
                  <a:srgbClr val="FF003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dirty="0">
                <a:solidFill>
                  <a:srgbClr val="FF0032"/>
                </a:solidFill>
                <a:latin typeface="Consolas" panose="020B0609020204030204" pitchFamily="49" charset="0"/>
              </a:rPr>
              <a:t>自定义服务名称信息</a:t>
            </a:r>
            <a:endParaRPr lang="zh-CN" altLang="en-US" sz="1600" b="0" i="0" u="none" strike="noStrike" baseline="0" dirty="0">
              <a:solidFill>
                <a:srgbClr val="FF00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C832"/>
                </a:solidFill>
                <a:latin typeface="Consolas" panose="020B0609020204030204" pitchFamily="49" charset="0"/>
              </a:rPr>
              <a:t>prefer-</a:t>
            </a:r>
            <a:r>
              <a:rPr lang="en-US" altLang="zh-CN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600" dirty="0">
                <a:solidFill>
                  <a:srgbClr val="00C832"/>
                </a:solidFill>
                <a:latin typeface="Consolas" panose="020B0609020204030204" pitchFamily="49" charset="0"/>
              </a:rPr>
              <a:t>-address: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00" dirty="0">
                <a:solidFill>
                  <a:srgbClr val="FF003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dirty="0">
                <a:solidFill>
                  <a:srgbClr val="FF0032"/>
                </a:solidFill>
                <a:latin typeface="Consolas" panose="020B0609020204030204" pitchFamily="49" charset="0"/>
              </a:rPr>
              <a:t>访问路径可以显示</a:t>
            </a:r>
            <a:r>
              <a:rPr lang="en-US" altLang="zh-CN" sz="1600" dirty="0">
                <a:solidFill>
                  <a:srgbClr val="FF0032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600" dirty="0">
                <a:solidFill>
                  <a:srgbClr val="FF0032"/>
                </a:solidFill>
                <a:latin typeface="Consolas" panose="020B0609020204030204" pitchFamily="49" charset="0"/>
              </a:rPr>
              <a:t>地址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618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C0D50-21FE-4BBF-80BD-E9808C3E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微服务技术栈有哪些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996494C-2FE7-4721-9FEB-DD1F9110A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300844"/>
              </p:ext>
            </p:extLst>
          </p:nvPr>
        </p:nvGraphicFramePr>
        <p:xfrm>
          <a:off x="2645546" y="1781987"/>
          <a:ext cx="7031114" cy="4425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0758">
                  <a:extLst>
                    <a:ext uri="{9D8B030D-6E8A-4147-A177-3AD203B41FA5}">
                      <a16:colId xmlns:a16="http://schemas.microsoft.com/office/drawing/2014/main" val="3208392099"/>
                    </a:ext>
                  </a:extLst>
                </a:gridCol>
                <a:gridCol w="3848146">
                  <a:extLst>
                    <a:ext uri="{9D8B030D-6E8A-4147-A177-3AD203B41FA5}">
                      <a16:colId xmlns:a16="http://schemas.microsoft.com/office/drawing/2014/main" val="920936351"/>
                    </a:ext>
                  </a:extLst>
                </a:gridCol>
                <a:gridCol w="812210">
                  <a:extLst>
                    <a:ext uri="{9D8B030D-6E8A-4147-A177-3AD203B41FA5}">
                      <a16:colId xmlns:a16="http://schemas.microsoft.com/office/drawing/2014/main" val="3274876053"/>
                    </a:ext>
                  </a:extLst>
                </a:gridCol>
              </a:tblGrid>
              <a:tr h="235270">
                <a:tc>
                  <a:txBody>
                    <a:bodyPr/>
                    <a:lstStyle/>
                    <a:p>
                      <a:pPr algn="ctr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微服务条目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落地技术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备注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484523506"/>
                  </a:ext>
                </a:extLst>
              </a:tr>
              <a:tr h="23527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服务开发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Springboot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Spring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SpringMVC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1318266478"/>
                  </a:ext>
                </a:extLst>
              </a:tr>
              <a:tr h="244588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服务配置与管理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Netflix</a:t>
                      </a:r>
                      <a:r>
                        <a:rPr lang="zh-CN" sz="900" kern="0">
                          <a:effectLst/>
                        </a:rPr>
                        <a:t>公司的</a:t>
                      </a:r>
                      <a:r>
                        <a:rPr lang="en-US" sz="900" kern="0">
                          <a:effectLst/>
                        </a:rPr>
                        <a:t>Archaius</a:t>
                      </a:r>
                      <a:r>
                        <a:rPr lang="zh-CN" sz="900" kern="0">
                          <a:effectLst/>
                        </a:rPr>
                        <a:t>、阿里的</a:t>
                      </a:r>
                      <a:r>
                        <a:rPr lang="en-US" sz="900" kern="0">
                          <a:effectLst/>
                        </a:rPr>
                        <a:t>Diamond</a:t>
                      </a:r>
                      <a:r>
                        <a:rPr lang="zh-CN" sz="900" kern="0">
                          <a:effectLst/>
                        </a:rPr>
                        <a:t>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2957755528"/>
                  </a:ext>
                </a:extLst>
              </a:tr>
              <a:tr h="23527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服务注册与发现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Eureka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Consul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Zookeeper</a:t>
                      </a:r>
                      <a:r>
                        <a:rPr lang="zh-CN" sz="900" kern="0">
                          <a:effectLst/>
                        </a:rPr>
                        <a:t>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2684345149"/>
                  </a:ext>
                </a:extLst>
              </a:tr>
              <a:tr h="23527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服务调用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Rest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RPC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gRPC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3416675441"/>
                  </a:ext>
                </a:extLst>
              </a:tr>
              <a:tr h="244588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服务熔断器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Hystrix</a:t>
                      </a:r>
                      <a:r>
                        <a:rPr lang="zh-CN" sz="900" kern="0" dirty="0">
                          <a:effectLst/>
                        </a:rPr>
                        <a:t>、</a:t>
                      </a:r>
                      <a:r>
                        <a:rPr lang="en-US" sz="900" kern="0" dirty="0">
                          <a:effectLst/>
                        </a:rPr>
                        <a:t>Envoy</a:t>
                      </a:r>
                      <a:r>
                        <a:rPr lang="zh-CN" sz="900" kern="0" dirty="0">
                          <a:effectLst/>
                        </a:rPr>
                        <a:t>等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304742829"/>
                  </a:ext>
                </a:extLst>
              </a:tr>
              <a:tr h="326117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负载均衡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Ribbon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Nginx</a:t>
                      </a:r>
                      <a:r>
                        <a:rPr lang="zh-CN" sz="900" kern="0">
                          <a:effectLst/>
                        </a:rPr>
                        <a:t>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1682798154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服务接口调用</a:t>
                      </a:r>
                      <a:r>
                        <a:rPr lang="en-US" sz="900" kern="0">
                          <a:effectLst/>
                        </a:rPr>
                        <a:t>(</a:t>
                      </a:r>
                      <a:r>
                        <a:rPr lang="zh-CN" sz="900" kern="0">
                          <a:effectLst/>
                        </a:rPr>
                        <a:t>客户端调用服务的简化工具</a:t>
                      </a:r>
                      <a:r>
                        <a:rPr lang="en-US" sz="900" kern="0">
                          <a:effectLst/>
                        </a:rPr>
                        <a:t>)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Feign</a:t>
                      </a:r>
                      <a:r>
                        <a:rPr lang="zh-CN" sz="900" kern="0">
                          <a:effectLst/>
                        </a:rPr>
                        <a:t>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2470715467"/>
                  </a:ext>
                </a:extLst>
              </a:tr>
              <a:tr h="23527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消息队列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Kafka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RabbitMQ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ActiveMQ</a:t>
                      </a:r>
                      <a:r>
                        <a:rPr lang="zh-CN" sz="900" kern="0">
                          <a:effectLst/>
                        </a:rPr>
                        <a:t>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2923810230"/>
                  </a:ext>
                </a:extLst>
              </a:tr>
              <a:tr h="23527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服务配置中心管理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SpringCloudConfig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Chef</a:t>
                      </a:r>
                      <a:r>
                        <a:rPr lang="zh-CN" sz="900" kern="0">
                          <a:effectLst/>
                        </a:rPr>
                        <a:t>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491114431"/>
                  </a:ext>
                </a:extLst>
              </a:tr>
              <a:tr h="23527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服务路由（</a:t>
                      </a:r>
                      <a:r>
                        <a:rPr lang="en-US" sz="900" kern="0">
                          <a:effectLst/>
                        </a:rPr>
                        <a:t>API</a:t>
                      </a:r>
                      <a:r>
                        <a:rPr lang="zh-CN" sz="900" kern="0">
                          <a:effectLst/>
                        </a:rPr>
                        <a:t>网关）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Zuul</a:t>
                      </a:r>
                      <a:r>
                        <a:rPr lang="zh-CN" sz="900" kern="0">
                          <a:effectLst/>
                        </a:rPr>
                        <a:t>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2328565837"/>
                  </a:ext>
                </a:extLst>
              </a:tr>
              <a:tr h="23527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服务监控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Zabbix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Nagios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Metrics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Spectator</a:t>
                      </a:r>
                      <a:r>
                        <a:rPr lang="zh-CN" sz="900" kern="0">
                          <a:effectLst/>
                        </a:rPr>
                        <a:t>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3616058954"/>
                  </a:ext>
                </a:extLst>
              </a:tr>
              <a:tr h="23527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全链路追踪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Zipkin</a:t>
                      </a:r>
                      <a:r>
                        <a:rPr lang="zh-CN" sz="900" kern="0">
                          <a:effectLst/>
                        </a:rPr>
                        <a:t>，</a:t>
                      </a:r>
                      <a:r>
                        <a:rPr lang="en-US" sz="900" kern="0">
                          <a:effectLst/>
                        </a:rPr>
                        <a:t>Brave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Dapper</a:t>
                      </a:r>
                      <a:r>
                        <a:rPr lang="zh-CN" sz="900" kern="0">
                          <a:effectLst/>
                        </a:rPr>
                        <a:t>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692350025"/>
                  </a:ext>
                </a:extLst>
              </a:tr>
              <a:tr h="23527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服务部署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Docker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OpenStack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Kubernetes</a:t>
                      </a:r>
                      <a:r>
                        <a:rPr lang="zh-CN" sz="900" kern="0">
                          <a:effectLst/>
                        </a:rPr>
                        <a:t>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922500679"/>
                  </a:ext>
                </a:extLst>
              </a:tr>
              <a:tr h="384353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数据流操作开发包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SpringCloud Stream</a:t>
                      </a:r>
                      <a:r>
                        <a:rPr lang="zh-CN" sz="900" kern="0">
                          <a:effectLst/>
                        </a:rPr>
                        <a:t>（封装与</a:t>
                      </a:r>
                      <a:r>
                        <a:rPr lang="en-US" sz="900" kern="0">
                          <a:effectLst/>
                        </a:rPr>
                        <a:t>Redis,Rabbit</a:t>
                      </a:r>
                      <a:r>
                        <a:rPr lang="zh-CN" sz="900" kern="0">
                          <a:effectLst/>
                        </a:rPr>
                        <a:t>、</a:t>
                      </a:r>
                      <a:r>
                        <a:rPr lang="en-US" sz="900" kern="0">
                          <a:effectLst/>
                        </a:rPr>
                        <a:t>Kafka</a:t>
                      </a:r>
                      <a:r>
                        <a:rPr lang="zh-CN" sz="900" kern="0">
                          <a:effectLst/>
                        </a:rPr>
                        <a:t>等发送接收消息）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738689061"/>
                  </a:ext>
                </a:extLst>
              </a:tr>
              <a:tr h="23527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zh-CN" sz="900" kern="0">
                          <a:effectLst/>
                        </a:rPr>
                        <a:t>事件消息总线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900" kern="0">
                          <a:effectLst/>
                        </a:rPr>
                        <a:t>Spring Cloud Bus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36102906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......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80"/>
                        </a:spcBef>
                        <a:spcAft>
                          <a:spcPts val="565"/>
                        </a:spcAft>
                      </a:pPr>
                      <a:r>
                        <a:rPr lang="en-US" sz="600" kern="0" dirty="0">
                          <a:effectLst/>
                        </a:rPr>
                        <a:t> 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2" marR="52412" marT="52412" marB="52412"/>
                </a:tc>
                <a:extLst>
                  <a:ext uri="{0D108BD9-81ED-4DB2-BD59-A6C34878D82A}">
                    <a16:rowId xmlns:a16="http://schemas.microsoft.com/office/drawing/2014/main" val="13927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4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0D957-4548-4D06-BB8A-EFEBEB74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</a:t>
            </a:r>
            <a:r>
              <a:rPr lang="zh-CN" altLang="en-US" dirty="0"/>
              <a:t>是什么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83B2F6-FAAE-4393-B64E-554C131C3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2" y="1790114"/>
            <a:ext cx="5703506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A43FF-076E-4091-98C5-D3018733EABA}"/>
              </a:ext>
            </a:extLst>
          </p:cNvPr>
          <p:cNvSpPr txBox="1"/>
          <p:nvPr/>
        </p:nvSpPr>
        <p:spPr>
          <a:xfrm>
            <a:off x="7217546" y="1528518"/>
            <a:ext cx="44832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SpringCloud，基于SpringBoot提供了一套微服务解决方案，包括服务注册与发现，配置中心，全链路监控，服务网关，负载均衡，熔断器等组件，除了基于NetFlix的开源组件做高度抽象封装之外，还有一些选型中立的开源组件。</a:t>
            </a:r>
          </a:p>
          <a:p>
            <a:r>
              <a:rPr lang="en-US" altLang="zh-CN" sz="1400" dirty="0"/>
              <a:t> </a:t>
            </a:r>
            <a:endParaRPr lang="zh-CN" altLang="zh-CN" sz="1400" dirty="0"/>
          </a:p>
          <a:p>
            <a:r>
              <a:rPr lang="zh-CN" altLang="zh-CN" sz="1400" dirty="0"/>
              <a:t>SpringCloud利用SpringBoot的开发便利性巧妙地简化了分布式系统基础设施的开发，SpringCloud为开发人员提供了快速构建分布式系统的一些工具，包括配置管理、服务发现、断路器、路由、微代理、事件总线、全局锁、决策竞选、分布式会话等等,它们都可以用SpringBoot的开发风格做到一键启动和部署。</a:t>
            </a:r>
          </a:p>
          <a:p>
            <a:r>
              <a:rPr lang="en-US" altLang="zh-CN" sz="1400" dirty="0"/>
              <a:t> </a:t>
            </a:r>
            <a:endParaRPr lang="zh-CN" altLang="zh-CN" sz="1400" dirty="0"/>
          </a:p>
          <a:p>
            <a:r>
              <a:rPr lang="zh-CN" altLang="zh-CN" sz="1400" dirty="0"/>
              <a:t>SpringBoot并没有重复制造轮子，它只是将目前各家公司开发的比较成熟、经得起实际考验的服务框架组合起来，通过SpringBoot风格进行再封装屏蔽掉了复杂的配置和实现原理，最终给开发者留出了一套简单易懂、易部署和易维护的分布式系统开发工具包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SpringCloud</a:t>
            </a:r>
            <a:r>
              <a:rPr lang="en-US" altLang="zh-CN" sz="1400" dirty="0"/>
              <a:t>=</a:t>
            </a:r>
            <a:r>
              <a:rPr lang="zh-CN" altLang="en-US" sz="1400" dirty="0"/>
              <a:t>分布式微服务架构下的一站式解决方案，</a:t>
            </a:r>
          </a:p>
          <a:p>
            <a:r>
              <a:rPr lang="zh-CN" altLang="en-US" sz="1400" dirty="0"/>
              <a:t>是各个微服务架构落地技术的集合体，俗称</a:t>
            </a:r>
            <a:r>
              <a:rPr lang="zh-CN" altLang="en-US" sz="1400" dirty="0">
                <a:solidFill>
                  <a:srgbClr val="FF0000"/>
                </a:solidFill>
              </a:rPr>
              <a:t>微服务全家桶</a:t>
            </a:r>
          </a:p>
          <a:p>
            <a:endParaRPr lang="zh-CN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99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39340-014B-4560-947E-A616969E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zh-CN" altLang="en-US" dirty="0"/>
              <a:t>和</a:t>
            </a:r>
            <a:r>
              <a:rPr lang="en-US" altLang="zh-CN" dirty="0" err="1"/>
              <a:t>SpringBoot</a:t>
            </a:r>
            <a:r>
              <a:rPr lang="zh-CN" altLang="en-US" dirty="0"/>
              <a:t>是什么关系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39B34-155A-4A49-BEAF-7E3825F2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/>
              <a:t>SpringBoot专注于快速方便的开发单个个体微服务。</a:t>
            </a:r>
          </a:p>
          <a:p>
            <a:r>
              <a:rPr lang="zh-CN" altLang="zh-CN" sz="2000" dirty="0"/>
              <a:t>SpringCloud是关注全局的微服务协调整理治理框架，它将SpringBoot开发的一个个单体微服务整合并管理起来，</a:t>
            </a:r>
          </a:p>
          <a:p>
            <a:r>
              <a:rPr lang="zh-CN" altLang="zh-CN" sz="2000" dirty="0"/>
              <a:t>为各个微服务之间提供，配置管理、服务发现、断路器、路由、微代理、事件总线、全局锁、决策竞选、分布式会话等等集成服务</a:t>
            </a:r>
          </a:p>
          <a:p>
            <a:r>
              <a:rPr lang="en-US" altLang="zh-CN" sz="2000" dirty="0" err="1"/>
              <a:t>SpringBoot</a:t>
            </a:r>
            <a:r>
              <a:rPr lang="zh-CN" altLang="zh-CN" sz="2000" dirty="0"/>
              <a:t>可以离开</a:t>
            </a:r>
            <a:r>
              <a:rPr lang="en-US" altLang="zh-CN" sz="2000" dirty="0" err="1"/>
              <a:t>SpringCloud</a:t>
            </a:r>
            <a:r>
              <a:rPr lang="zh-CN" altLang="zh-CN" sz="2000" dirty="0"/>
              <a:t>独立使用开发项目，</a:t>
            </a:r>
            <a:r>
              <a:rPr lang="zh-CN" altLang="zh-CN" sz="2000" dirty="0">
                <a:solidFill>
                  <a:srgbClr val="FF0000"/>
                </a:solidFill>
              </a:rPr>
              <a:t>但是</a:t>
            </a:r>
            <a:r>
              <a:rPr lang="en-US" altLang="zh-CN" sz="2000" dirty="0" err="1">
                <a:solidFill>
                  <a:srgbClr val="FF0000"/>
                </a:solidFill>
              </a:rPr>
              <a:t>SpringCloud</a:t>
            </a:r>
            <a:r>
              <a:rPr lang="zh-CN" altLang="zh-CN" sz="2000" dirty="0">
                <a:solidFill>
                  <a:srgbClr val="FF0000"/>
                </a:solidFill>
              </a:rPr>
              <a:t>离不开</a:t>
            </a:r>
            <a:r>
              <a:rPr lang="en-US" altLang="zh-CN" sz="2000" dirty="0" err="1">
                <a:solidFill>
                  <a:srgbClr val="FF0000"/>
                </a:solidFill>
              </a:rPr>
              <a:t>SpringBoot</a:t>
            </a:r>
            <a:r>
              <a:rPr lang="zh-CN" altLang="zh-CN" sz="2000" dirty="0">
                <a:solidFill>
                  <a:srgbClr val="FF0000"/>
                </a:solidFill>
              </a:rPr>
              <a:t>，属于依赖的关系</a:t>
            </a:r>
            <a:r>
              <a:rPr lang="en-US" altLang="zh-CN" sz="2000" dirty="0"/>
              <a:t>.</a:t>
            </a:r>
            <a:endParaRPr lang="zh-CN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SpringBoot</a:t>
            </a:r>
            <a:r>
              <a:rPr lang="zh-CN" altLang="zh-CN" sz="2000" dirty="0">
                <a:solidFill>
                  <a:srgbClr val="FF0000"/>
                </a:solidFill>
              </a:rPr>
              <a:t>专注于快速、方便的开发单个微服务个体，</a:t>
            </a:r>
            <a:r>
              <a:rPr lang="en-US" altLang="zh-CN" sz="2000" dirty="0" err="1">
                <a:solidFill>
                  <a:srgbClr val="FF0000"/>
                </a:solidFill>
              </a:rPr>
              <a:t>SpringCloud</a:t>
            </a:r>
            <a:r>
              <a:rPr lang="zh-CN" altLang="zh-CN" sz="2000" dirty="0">
                <a:solidFill>
                  <a:srgbClr val="FF0000"/>
                </a:solidFill>
              </a:rPr>
              <a:t>关注全局的服务治理框架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18FE4-324F-4880-88D2-37039144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37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Dubbo</a:t>
            </a:r>
            <a:r>
              <a:rPr lang="zh-CN" altLang="en-US" dirty="0"/>
              <a:t>是怎么到</a:t>
            </a:r>
            <a:r>
              <a:rPr lang="en-US" altLang="zh-CN" dirty="0" err="1"/>
              <a:t>SpringCloud</a:t>
            </a:r>
            <a:r>
              <a:rPr lang="zh-CN" altLang="en-US" dirty="0"/>
              <a:t>的？</a:t>
            </a:r>
          </a:p>
        </p:txBody>
      </p:sp>
    </p:spTree>
    <p:extLst>
      <p:ext uri="{BB962C8B-B14F-4D97-AF65-F5344CB8AC3E}">
        <p14:creationId xmlns:p14="http://schemas.microsoft.com/office/powerpoint/2010/main" val="392901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3A723-696C-4362-BDE8-495DC2B5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目前成熟的互联网架构（分布式</a:t>
            </a:r>
            <a:r>
              <a:rPr lang="en-US" altLang="zh-CN" dirty="0"/>
              <a:t>+</a:t>
            </a:r>
            <a:r>
              <a:rPr lang="zh-CN" altLang="en-US" dirty="0"/>
              <a:t>服务治理</a:t>
            </a:r>
            <a:r>
              <a:rPr lang="en-US" altLang="zh-CN" dirty="0"/>
              <a:t>Dubbo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1202B0-BF0E-48DA-97A5-7ACC974A4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94" y="1825625"/>
            <a:ext cx="9206143" cy="4351338"/>
          </a:xfrm>
        </p:spPr>
      </p:pic>
    </p:spTree>
    <p:extLst>
      <p:ext uri="{BB962C8B-B14F-4D97-AF65-F5344CB8AC3E}">
        <p14:creationId xmlns:p14="http://schemas.microsoft.com/office/powerpoint/2010/main" val="203212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39448-D2F0-427B-A8CC-88C31015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我们把</a:t>
            </a:r>
            <a:r>
              <a:rPr lang="en-US" altLang="zh-CN" dirty="0" err="1"/>
              <a:t>SpringCloud</a:t>
            </a:r>
            <a:r>
              <a:rPr lang="en-US" altLang="zh-CN" dirty="0"/>
              <a:t> VS DUBBO</a:t>
            </a:r>
            <a:r>
              <a:rPr lang="zh-CN" altLang="en-US" dirty="0"/>
              <a:t>进行一番对比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376295-B873-428F-9A00-56788AB03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65" y="1825625"/>
            <a:ext cx="7741327" cy="4351338"/>
          </a:xfrm>
        </p:spPr>
      </p:pic>
    </p:spTree>
    <p:extLst>
      <p:ext uri="{BB962C8B-B14F-4D97-AF65-F5344CB8AC3E}">
        <p14:creationId xmlns:p14="http://schemas.microsoft.com/office/powerpoint/2010/main" val="386210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3110</Words>
  <Application>Microsoft Office PowerPoint</Application>
  <PresentationFormat>宽屏</PresentationFormat>
  <Paragraphs>282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微服务与微服务架构</vt:lpstr>
      <vt:lpstr>微服务</vt:lpstr>
      <vt:lpstr>微服务架构</vt:lpstr>
      <vt:lpstr>微服务技术栈有哪些</vt:lpstr>
      <vt:lpstr>Spring cloud是什么</vt:lpstr>
      <vt:lpstr>SpringCloud和SpringBoot是什么关系</vt:lpstr>
      <vt:lpstr>Dubbo是怎么到SpringCloud的？</vt:lpstr>
      <vt:lpstr>目前成熟的互联网架构（分布式+服务治理Dubbo）</vt:lpstr>
      <vt:lpstr>我们把SpringCloud VS DUBBO进行一番对比</vt:lpstr>
      <vt:lpstr>我们把SpringCloud VS DUBBO进行一番对比</vt:lpstr>
      <vt:lpstr>总结Cloud与Dubbo</vt:lpstr>
      <vt:lpstr>SpringCloud国内使用情况</vt:lpstr>
      <vt:lpstr>阿里云</vt:lpstr>
      <vt:lpstr>Eureka服务注册与发现</vt:lpstr>
      <vt:lpstr>Eureka是什么</vt:lpstr>
      <vt:lpstr>原理</vt:lpstr>
      <vt:lpstr>和Dubbo的架构对比</vt:lpstr>
      <vt:lpstr>构建步骤</vt:lpstr>
      <vt:lpstr>主要步骤</vt:lpstr>
      <vt:lpstr>pom</vt:lpstr>
      <vt:lpstr>Yml</vt:lpstr>
      <vt:lpstr>EurekaServer7001_App主启动类</vt:lpstr>
      <vt:lpstr>测试</vt:lpstr>
      <vt:lpstr>将已有的部门微服务注册进eureka服务中心</vt:lpstr>
      <vt:lpstr>pom</vt:lpstr>
      <vt:lpstr>yml</vt:lpstr>
      <vt:lpstr>DeptProvider8001_App主启动类</vt:lpstr>
      <vt:lpstr>测试</vt:lpstr>
      <vt:lpstr>Eureka自我保护</vt:lpstr>
      <vt:lpstr>Eureka集群</vt:lpstr>
      <vt:lpstr>三台注册中心yml</vt:lpstr>
      <vt:lpstr>微服务发布到上面3台eureka集群配置中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微服务与微服务架构</dc:title>
  <dc:creator>Administrator</dc:creator>
  <cp:lastModifiedBy>Administrator</cp:lastModifiedBy>
  <cp:revision>23</cp:revision>
  <dcterms:created xsi:type="dcterms:W3CDTF">2018-10-06T05:26:54Z</dcterms:created>
  <dcterms:modified xsi:type="dcterms:W3CDTF">2018-10-06T14:53:53Z</dcterms:modified>
</cp:coreProperties>
</file>