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1" r:id="rId5"/>
    <p:sldId id="263" r:id="rId6"/>
    <p:sldId id="265" r:id="rId7"/>
    <p:sldId id="264" r:id="rId8"/>
    <p:sldId id="266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DC"/>
    <a:srgbClr val="A8A8A8"/>
    <a:srgbClr val="008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535" y="2406333"/>
            <a:ext cx="9144000" cy="23876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14600" b="1" dirty="0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65000">
                      <a:srgbClr val="0080DC"/>
                    </a:gs>
                    <a:gs pos="0">
                      <a:srgbClr val="0080DC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14600" b="1" dirty="0">
              <a:gradFill>
                <a:gsLst>
                  <a:gs pos="98000">
                    <a:schemeClr val="accent1">
                      <a:lumMod val="5000"/>
                      <a:lumOff val="95000"/>
                      <a:alpha val="0"/>
                    </a:schemeClr>
                  </a:gs>
                  <a:gs pos="65000">
                    <a:srgbClr val="0080DC"/>
                  </a:gs>
                  <a:gs pos="0">
                    <a:srgbClr val="0080DC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335280" y="-48260"/>
            <a:ext cx="16891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451100"/>
            <a:ext cx="12205970" cy="44069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4000">
                <a:srgbClr val="0081D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1970" y="5697538"/>
            <a:ext cx="9144000" cy="165576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EMPOWERING HEALTH</a:t>
            </a:r>
            <a:endParaRPr lang="en-US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2496185" y="203200"/>
            <a:ext cx="6826250" cy="6451600"/>
            <a:chOff x="-3691" y="320"/>
            <a:chExt cx="10750" cy="10160"/>
          </a:xfrm>
        </p:grpSpPr>
        <p:pic>
          <p:nvPicPr>
            <p:cNvPr id="82" name="Google Shape;82;p20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-3691" y="320"/>
              <a:ext cx="10750" cy="1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2;p20"/>
            <p:cNvPicPr preferRelativeResize="0"/>
            <p:nvPr/>
          </p:nvPicPr>
          <p:blipFill>
            <a:blip r:embed="rId1"/>
            <a:srcRect l="35498" t="36909" r="32688" b="37402"/>
            <a:stretch>
              <a:fillRect/>
            </a:stretch>
          </p:blipFill>
          <p:spPr>
            <a:xfrm>
              <a:off x="133" y="4095"/>
              <a:ext cx="3420" cy="26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ubtitle 2"/>
          <p:cNvSpPr>
            <a:spLocks noGrp="1"/>
          </p:cNvSpPr>
          <p:nvPr/>
        </p:nvSpPr>
        <p:spPr>
          <a:xfrm>
            <a:off x="3035935" y="22475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2">
                    <a:lumMod val="50000"/>
                  </a:schemeClr>
                </a:solidFill>
                <a:latin typeface="Bahnschrift SemiCondensed" panose="020B0502040204020203" charset="0"/>
                <a:cs typeface="Bahnschrift SemiCondensed" panose="020B0502040204020203" charset="0"/>
              </a:rPr>
              <a:t>INTRODUCING</a:t>
            </a:r>
            <a:endParaRPr lang="en-US" b="1">
              <a:solidFill>
                <a:schemeClr val="bg2">
                  <a:lumMod val="50000"/>
                </a:schemeClr>
              </a:solidFill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35" y="-48260"/>
            <a:ext cx="193167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5929630"/>
            <a:ext cx="12205970" cy="2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4000">
                <a:srgbClr val="0081D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800"/>
          </a:p>
        </p:txBody>
      </p:sp>
      <p:grpSp>
        <p:nvGrpSpPr>
          <p:cNvPr id="8" name="Group 7"/>
          <p:cNvGrpSpPr/>
          <p:nvPr/>
        </p:nvGrpSpPr>
        <p:grpSpPr>
          <a:xfrm>
            <a:off x="-6744335" y="203200"/>
            <a:ext cx="6826250" cy="6451600"/>
            <a:chOff x="-3691" y="320"/>
            <a:chExt cx="10750" cy="10160"/>
          </a:xfrm>
        </p:grpSpPr>
        <p:pic>
          <p:nvPicPr>
            <p:cNvPr id="82" name="Google Shape;82;p20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-3691" y="320"/>
              <a:ext cx="10750" cy="1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2;p20"/>
            <p:cNvPicPr preferRelativeResize="0"/>
            <p:nvPr/>
          </p:nvPicPr>
          <p:blipFill>
            <a:blip r:embed="rId1"/>
            <a:srcRect l="35498" t="36909" r="32688" b="37402"/>
            <a:stretch>
              <a:fillRect/>
            </a:stretch>
          </p:blipFill>
          <p:spPr>
            <a:xfrm>
              <a:off x="133" y="4095"/>
              <a:ext cx="3420" cy="26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83" name="Google Shape;83;p20"/>
          <p:cNvSpPr txBox="1"/>
          <p:nvPr/>
        </p:nvSpPr>
        <p:spPr>
          <a:xfrm>
            <a:off x="1064895" y="1571625"/>
            <a:ext cx="955167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2"/>
                </a:solidFill>
                <a:latin typeface="Bahnschrift" panose="020B0502040204020203" charset="0"/>
                <a:ea typeface="Jost"/>
                <a:cs typeface="Bahnschrift" panose="020B0502040204020203" charset="0"/>
                <a:sym typeface="Jost"/>
              </a:rPr>
              <a:t>Team Name: </a:t>
            </a:r>
            <a:r>
              <a:rPr lang="en-US" altLang="en-GB" sz="4400" b="1">
                <a:solidFill>
                  <a:schemeClr val="dk2"/>
                </a:solidFill>
                <a:latin typeface="Bahnschrift" panose="020B0502040204020203" charset="0"/>
                <a:ea typeface="Jost"/>
                <a:cs typeface="Bahnschrift" panose="020B0502040204020203" charset="0"/>
                <a:sym typeface="Jost"/>
              </a:rPr>
              <a:t>MITOCHONDRIA</a:t>
            </a:r>
            <a:endParaRPr lang="en-US" altLang="en-GB" sz="4400" b="1">
              <a:solidFill>
                <a:schemeClr val="dk2"/>
              </a:solidFill>
              <a:latin typeface="Bahnschrift" panose="020B0502040204020203" charset="0"/>
              <a:ea typeface="Jost"/>
              <a:cs typeface="Bahnschrift" panose="020B0502040204020203" charset="0"/>
              <a:sym typeface="Jost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3200">
                <a:solidFill>
                  <a:schemeClr val="dk2"/>
                </a:solidFill>
                <a:latin typeface="Bahnschrift" panose="020B0502040204020203" charset="0"/>
                <a:ea typeface="Jost"/>
                <a:cs typeface="Bahnschrift" panose="020B0502040204020203" charset="0"/>
                <a:sym typeface="Jost"/>
              </a:rPr>
              <a:t>Athul </a:t>
            </a:r>
            <a:endParaRPr lang="en-US" altLang="en-GB" sz="3200">
              <a:solidFill>
                <a:schemeClr val="dk2"/>
              </a:solidFill>
              <a:latin typeface="Bahnschrift" panose="020B0502040204020203" charset="0"/>
              <a:ea typeface="Jost"/>
              <a:cs typeface="Bahnschrift" panose="020B0502040204020203" charset="0"/>
              <a:sym typeface="Jo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3200">
                <a:solidFill>
                  <a:schemeClr val="dk2"/>
                </a:solidFill>
                <a:latin typeface="Bahnschrift" panose="020B0502040204020203" charset="0"/>
                <a:ea typeface="Jost"/>
                <a:cs typeface="Bahnschrift" panose="020B0502040204020203" charset="0"/>
                <a:sym typeface="Jost"/>
              </a:rPr>
              <a:t>Shan</a:t>
            </a:r>
            <a:endParaRPr lang="en-US" altLang="en-GB" sz="3200">
              <a:solidFill>
                <a:schemeClr val="dk2"/>
              </a:solidFill>
              <a:latin typeface="Bahnschrift" panose="020B0502040204020203" charset="0"/>
              <a:ea typeface="Jost"/>
              <a:cs typeface="Bahnschrift" panose="020B0502040204020203" charset="0"/>
              <a:sym typeface="Jo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3200">
                <a:solidFill>
                  <a:schemeClr val="dk2"/>
                </a:solidFill>
                <a:latin typeface="Bahnschrift" panose="020B0502040204020203" charset="0"/>
                <a:ea typeface="Jost"/>
                <a:cs typeface="Bahnschrift" panose="020B0502040204020203" charset="0"/>
                <a:sym typeface="Jost"/>
              </a:rPr>
              <a:t>Selestin</a:t>
            </a:r>
            <a:endParaRPr lang="en-US" altLang="en-GB" sz="3200">
              <a:solidFill>
                <a:schemeClr val="dk2"/>
              </a:solidFill>
              <a:latin typeface="Bahnschrift" panose="020B0502040204020203" charset="0"/>
              <a:ea typeface="Jost"/>
              <a:cs typeface="Bahnschrift" panose="020B0502040204020203" charset="0"/>
              <a:sym typeface="Jo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3200">
                <a:solidFill>
                  <a:schemeClr val="dk2"/>
                </a:solidFill>
                <a:latin typeface="Bahnschrift" panose="020B0502040204020203" charset="0"/>
                <a:ea typeface="Jost"/>
                <a:cs typeface="Bahnschrift" panose="020B0502040204020203" charset="0"/>
                <a:sym typeface="Jost"/>
              </a:rPr>
              <a:t>Rio</a:t>
            </a:r>
            <a:endParaRPr lang="en-US" altLang="en-GB" sz="3200">
              <a:solidFill>
                <a:schemeClr val="dk2"/>
              </a:solidFill>
              <a:latin typeface="Bahnschrift" panose="020B0502040204020203" charset="0"/>
              <a:ea typeface="Jost"/>
              <a:cs typeface="Bahnschrift" panose="020B0502040204020203" charset="0"/>
              <a:sym typeface="Jos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dk2"/>
                </a:solidFill>
                <a:latin typeface="Bahnschrift Condensed" panose="020B0502040204020203" charset="0"/>
                <a:ea typeface="Jost"/>
                <a:cs typeface="Bahnschrift Condensed" panose="020B0502040204020203" charset="0"/>
                <a:sym typeface="Jost"/>
              </a:rPr>
              <a:t>CUSAT</a:t>
            </a:r>
            <a:endParaRPr lang="en-GB" sz="6000" b="1">
              <a:solidFill>
                <a:schemeClr val="dk2"/>
              </a:solidFill>
              <a:latin typeface="Bahnschrift Condensed" panose="020B0502040204020203" charset="0"/>
              <a:ea typeface="Jost"/>
              <a:cs typeface="Bahnschrift Condensed" panose="020B0502040204020203" charset="0"/>
              <a:sym typeface="Jost"/>
            </a:endParaRPr>
          </a:p>
        </p:txBody>
      </p:sp>
      <p:sp>
        <p:nvSpPr>
          <p:cNvPr id="11" name="Rectangles 10"/>
          <p:cNvSpPr/>
          <p:nvPr/>
        </p:nvSpPr>
        <p:spPr>
          <a:xfrm rot="10800000">
            <a:off x="-4478655" y="1567180"/>
            <a:ext cx="2142490" cy="909955"/>
          </a:xfrm>
          <a:prstGeom prst="rect">
            <a:avLst/>
          </a:prstGeom>
          <a:gradFill>
            <a:gsLst>
              <a:gs pos="20000">
                <a:srgbClr val="FF8080">
                  <a:alpha val="73000"/>
                </a:srgbClr>
              </a:gs>
              <a:gs pos="0">
                <a:srgbClr val="FF0000">
                  <a:alpha val="50000"/>
                </a:srgbClr>
              </a:gs>
              <a:gs pos="91000">
                <a:schemeClr val="bg1"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7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7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7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7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7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7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7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7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7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7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7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7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7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7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7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7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7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7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-48260"/>
            <a:ext cx="3457575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6520180"/>
            <a:ext cx="12205970" cy="2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4000">
                <a:srgbClr val="0081D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8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 rot="10800000">
            <a:off x="0" y="1567180"/>
            <a:ext cx="9674860" cy="909955"/>
          </a:xfrm>
          <a:prstGeom prst="rect">
            <a:avLst/>
          </a:prstGeom>
          <a:gradFill>
            <a:gsLst>
              <a:gs pos="20000">
                <a:srgbClr val="FF8080">
                  <a:alpha val="73000"/>
                </a:srgbClr>
              </a:gs>
              <a:gs pos="0">
                <a:srgbClr val="FF0000">
                  <a:alpha val="50000"/>
                </a:srgbClr>
              </a:gs>
              <a:gs pos="91000">
                <a:schemeClr val="bg1"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290195" y="1795780"/>
            <a:ext cx="4224655" cy="635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ogle Sans"/>
              <a:buNone/>
              <a:defRPr sz="25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Bahnschrift" panose="020B0502040204020203" charset="0"/>
                <a:cs typeface="Bahnschrift" panose="020B0502040204020203" charset="0"/>
              </a:rPr>
              <a:t>The Problem:</a:t>
            </a:r>
            <a:endParaRPr lang="en-IN" sz="40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309245" y="2907030"/>
            <a:ext cx="10872470" cy="2306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 panose="00000009000000000000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Initial delay in medical procedure due to unavailability of doctor</a:t>
            </a:r>
            <a:endParaRPr lang="en-US" altLang="en-IN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IN" altLang="en-GB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Delayed diagonosis = delayed treatment.</a:t>
            </a:r>
            <a:endParaRPr lang="en-IN" alt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IN" altLang="en-GB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Difficulty understanding complex medical reports.</a:t>
            </a:r>
            <a:endParaRPr lang="en-IN" alt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IN" altLang="en-GB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Limited access to immediate clarification after scan procedures.</a:t>
            </a:r>
            <a:endParaRPr lang="en-IN" alt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endParaRPr lang="en-IN" alt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4" name="Rectangles 13"/>
          <p:cNvSpPr/>
          <p:nvPr/>
        </p:nvSpPr>
        <p:spPr>
          <a:xfrm rot="10800000">
            <a:off x="-6233160" y="1573530"/>
            <a:ext cx="508635" cy="903605"/>
          </a:xfrm>
          <a:prstGeom prst="rect">
            <a:avLst/>
          </a:prstGeom>
          <a:gradFill>
            <a:gsLst>
              <a:gs pos="1000">
                <a:srgbClr val="92D050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-48260"/>
            <a:ext cx="4811395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6520180"/>
            <a:ext cx="12205970" cy="25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4000">
                <a:srgbClr val="0081D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8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 rot="10800000">
            <a:off x="-2510155" y="1567180"/>
            <a:ext cx="525145" cy="909955"/>
          </a:xfrm>
          <a:prstGeom prst="rect">
            <a:avLst/>
          </a:prstGeom>
          <a:gradFill>
            <a:gsLst>
              <a:gs pos="20000">
                <a:srgbClr val="FF8080">
                  <a:alpha val="73000"/>
                </a:srgbClr>
              </a:gs>
              <a:gs pos="0">
                <a:srgbClr val="FF0000">
                  <a:alpha val="50000"/>
                </a:srgbClr>
              </a:gs>
              <a:gs pos="91000">
                <a:schemeClr val="bg1"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Rectangles 7"/>
          <p:cNvSpPr/>
          <p:nvPr/>
        </p:nvSpPr>
        <p:spPr>
          <a:xfrm rot="10800000">
            <a:off x="-635" y="1573530"/>
            <a:ext cx="10323830" cy="903605"/>
          </a:xfrm>
          <a:prstGeom prst="rect">
            <a:avLst/>
          </a:prstGeom>
          <a:gradFill>
            <a:gsLst>
              <a:gs pos="1000">
                <a:srgbClr val="92D050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763270" y="1630680"/>
            <a:ext cx="3409950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ogle Sans"/>
              <a:buNone/>
              <a:defRPr sz="25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Bahnschrift" panose="020B0502040204020203" charset="0"/>
                <a:cs typeface="Bahnschrift" panose="020B0502040204020203" charset="0"/>
              </a:rPr>
              <a:t>Our Solution:</a:t>
            </a:r>
            <a:endParaRPr lang="en-IN" sz="36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15620" y="2666365"/>
            <a:ext cx="11308715" cy="3179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 panose="00000009000000000000"/>
              <a:buChar char="●"/>
              <a:defRPr sz="1600" b="0" i="0" u="none" strike="noStrike" cap="none">
                <a:solidFill>
                  <a:srgbClr val="5F6368"/>
                </a:solidFill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Develop a patient-friendly software to provide a preliminary interpretation of X-ray and scan reports.</a:t>
            </a:r>
            <a:endParaRPr 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Empower patients with basic information about their images.</a:t>
            </a:r>
            <a:endParaRPr 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 sz="28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Bridge the gap between receiving scans and doctor consultations.</a:t>
            </a:r>
            <a:endParaRPr lang="en-GB" sz="28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-48260"/>
            <a:ext cx="580009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 rot="10800000">
            <a:off x="-2135505" y="1573530"/>
            <a:ext cx="538480" cy="903605"/>
          </a:xfrm>
          <a:prstGeom prst="rect">
            <a:avLst/>
          </a:prstGeom>
          <a:gradFill>
            <a:gsLst>
              <a:gs pos="1000">
                <a:srgbClr val="92D050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Google Shape;123;p24"/>
          <p:cNvSpPr txBox="1"/>
          <p:nvPr/>
        </p:nvSpPr>
        <p:spPr>
          <a:xfrm>
            <a:off x="1078865" y="1362710"/>
            <a:ext cx="3799840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ogle Sans"/>
              <a:buNone/>
              <a:defRPr sz="25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Bahnschrift" panose="020B0502040204020203" charset="0"/>
                <a:cs typeface="Bahnschrift" panose="020B0502040204020203" charset="0"/>
              </a:rPr>
              <a:t>Working:</a:t>
            </a:r>
            <a:r>
              <a:rPr lang="en-IN"/>
              <a:t> </a:t>
            </a:r>
            <a:r>
              <a:rPr lang="en-US" altLang="en-IN" sz="36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IN" sz="4000" u="sng">
                <a:latin typeface="Bahnschrift" panose="020B0502040204020203" charset="0"/>
                <a:cs typeface="Bahnschrift" panose="020B0502040204020203" charset="0"/>
              </a:rPr>
              <a:t>VITA-AI</a:t>
            </a:r>
            <a:endParaRPr lang="en-US" altLang="en-IN" sz="4000" u="sng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560195" y="4438650"/>
            <a:ext cx="1858645" cy="110236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latin typeface="Bahnschrift" panose="020B0502040204020203" charset="0"/>
                <a:cs typeface="Bahnschrift" panose="020B0502040204020203" charset="0"/>
              </a:rPr>
              <a:t>Patient</a:t>
            </a:r>
            <a:endParaRPr lang="en-US" sz="36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878705" y="4438650"/>
            <a:ext cx="1858645" cy="110236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latin typeface="Bahnschrift" panose="020B0502040204020203" charset="0"/>
                <a:cs typeface="Bahnschrift" panose="020B0502040204020203" charset="0"/>
              </a:rPr>
              <a:t>Vita.ai</a:t>
            </a:r>
            <a:endParaRPr lang="en-US" sz="36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940810" y="4018280"/>
            <a:ext cx="23622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22015" y="4671060"/>
            <a:ext cx="144780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22015" y="5265420"/>
            <a:ext cx="1447800" cy="76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3933190" y="4732020"/>
            <a:ext cx="2362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4854575" y="2369185"/>
            <a:ext cx="1890395" cy="10712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/>
          </a:p>
          <a:p>
            <a:pPr algn="ctr"/>
            <a:r>
              <a:rPr lang="en-US" sz="2800"/>
              <a:t>L.L.M.</a:t>
            </a:r>
            <a:endParaRPr lang="en-US" sz="2800"/>
          </a:p>
          <a:p>
            <a:pPr algn="ctr"/>
            <a:endParaRPr lang="en-US" sz="2800"/>
          </a:p>
        </p:txBody>
      </p:sp>
      <p:cxnSp>
        <p:nvCxnSpPr>
          <p:cNvPr id="28" name="Straight Arrow Connector 27"/>
          <p:cNvCxnSpPr>
            <a:stCxn id="27" idx="2"/>
            <a:endCxn id="7" idx="0"/>
          </p:cNvCxnSpPr>
          <p:nvPr/>
        </p:nvCxnSpPr>
        <p:spPr>
          <a:xfrm>
            <a:off x="5800090" y="3440430"/>
            <a:ext cx="8255" cy="9982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8432800" y="4457065"/>
            <a:ext cx="1890395" cy="10712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DataBase</a:t>
            </a:r>
            <a:endParaRPr lang="en-US" sz="2800"/>
          </a:p>
        </p:txBody>
      </p:sp>
      <p:cxnSp>
        <p:nvCxnSpPr>
          <p:cNvPr id="35" name="Straight Arrow Connector 34"/>
          <p:cNvCxnSpPr>
            <a:stCxn id="7" idx="3"/>
            <a:endCxn id="30" idx="1"/>
          </p:cNvCxnSpPr>
          <p:nvPr/>
        </p:nvCxnSpPr>
        <p:spPr>
          <a:xfrm>
            <a:off x="6737350" y="4989830"/>
            <a:ext cx="1695450" cy="31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-48260"/>
            <a:ext cx="853440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3" name="Google Shape;123;p24"/>
          <p:cNvSpPr txBox="1"/>
          <p:nvPr/>
        </p:nvSpPr>
        <p:spPr>
          <a:xfrm>
            <a:off x="1078865" y="1362710"/>
            <a:ext cx="4272280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ogle Sans"/>
              <a:buNone/>
              <a:defRPr sz="25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Bahnschrift" panose="020B0502040204020203" charset="0"/>
                <a:cs typeface="Bahnschrift" panose="020B0502040204020203" charset="0"/>
              </a:rPr>
              <a:t>Working:</a:t>
            </a:r>
            <a:r>
              <a:rPr lang="en-US" altLang="en-IN" sz="32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3600" u="sng">
                <a:latin typeface="Bahnschrift" panose="020B0502040204020203" charset="0"/>
                <a:cs typeface="Bahnschrift" panose="020B0502040204020203" charset="0"/>
                <a:sym typeface="+mn-ea"/>
              </a:rPr>
              <a:t>SCANCER</a:t>
            </a:r>
            <a:endParaRPr lang="en-US" sz="3600" u="sng"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47895" y="3600450"/>
            <a:ext cx="1315720" cy="772795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Upload Scan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510790" y="4373245"/>
            <a:ext cx="1912620" cy="1850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88354" b="54861"/>
          <a:stretch>
            <a:fillRect/>
          </a:stretch>
        </p:blipFill>
        <p:spPr>
          <a:xfrm>
            <a:off x="2978785" y="3336290"/>
            <a:ext cx="968375" cy="10318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950460" y="4688840"/>
            <a:ext cx="872490" cy="499110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477125" y="5098415"/>
            <a:ext cx="1499870" cy="585470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Review Scan,</a:t>
            </a:r>
            <a:endParaRPr lang="en-US"/>
          </a:p>
          <a:p>
            <a:pPr algn="ctr"/>
            <a:r>
              <a:rPr lang="en-US"/>
              <a:t>Provide Input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75220" y="3714115"/>
            <a:ext cx="1501775" cy="550545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 Diaganosis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28055" y="2322195"/>
            <a:ext cx="1447165" cy="772795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Gemini 1.5 </a:t>
            </a:r>
            <a:endParaRPr lang="en-US"/>
          </a:p>
          <a:p>
            <a:pPr algn="ctr"/>
            <a:r>
              <a:rPr lang="en-US"/>
              <a:t>Pro</a:t>
            </a:r>
            <a:endParaRPr lang="en-US"/>
          </a:p>
        </p:txBody>
      </p:sp>
      <p:cxnSp>
        <p:nvCxnSpPr>
          <p:cNvPr id="16" name="Straight Arrow Connector 15"/>
          <p:cNvCxnSpPr>
            <a:stCxn id="10" idx="3"/>
            <a:endCxn id="14" idx="1"/>
          </p:cNvCxnSpPr>
          <p:nvPr/>
        </p:nvCxnSpPr>
        <p:spPr>
          <a:xfrm>
            <a:off x="6063615" y="3987165"/>
            <a:ext cx="1411605" cy="254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4009390" y="3980180"/>
            <a:ext cx="738505" cy="698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64735" y="5557520"/>
            <a:ext cx="958850" cy="499110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Register</a:t>
            </a:r>
            <a:endParaRPr lang="en-US"/>
          </a:p>
        </p:txBody>
      </p:sp>
      <p:cxnSp>
        <p:nvCxnSpPr>
          <p:cNvPr id="21" name="Elbow Connector 20"/>
          <p:cNvCxnSpPr>
            <a:endCxn id="12" idx="1"/>
          </p:cNvCxnSpPr>
          <p:nvPr/>
        </p:nvCxnSpPr>
        <p:spPr>
          <a:xfrm flipV="1">
            <a:off x="4009390" y="4938395"/>
            <a:ext cx="941070" cy="400050"/>
          </a:xfrm>
          <a:prstGeom prst="bentConnector3">
            <a:avLst>
              <a:gd name="adj1" fmla="val 50067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4478020" y="5807075"/>
            <a:ext cx="38671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84370" y="5335905"/>
            <a:ext cx="635" cy="48196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05550" y="5141595"/>
            <a:ext cx="872490" cy="499110"/>
          </a:xfrm>
          <a:prstGeom prst="roundRect">
            <a:avLst>
              <a:gd name="adj" fmla="val 706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Verify</a:t>
            </a:r>
            <a:endParaRPr lang="en-US"/>
          </a:p>
        </p:txBody>
      </p:sp>
      <p:cxnSp>
        <p:nvCxnSpPr>
          <p:cNvPr id="31" name="Elbow Connector 30"/>
          <p:cNvCxnSpPr>
            <a:stCxn id="12" idx="3"/>
            <a:endCxn id="29" idx="1"/>
          </p:cNvCxnSpPr>
          <p:nvPr/>
        </p:nvCxnSpPr>
        <p:spPr>
          <a:xfrm>
            <a:off x="5822950" y="4938395"/>
            <a:ext cx="482600" cy="452755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0" idx="3"/>
          </p:cNvCxnSpPr>
          <p:nvPr/>
        </p:nvCxnSpPr>
        <p:spPr>
          <a:xfrm rot="5400000">
            <a:off x="5730875" y="5473700"/>
            <a:ext cx="426085" cy="240665"/>
          </a:xfrm>
          <a:prstGeom prst="bentConnector2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 flipH="1">
            <a:off x="6741795" y="3115945"/>
            <a:ext cx="12065" cy="202565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13" idx="1"/>
          </p:cNvCxnSpPr>
          <p:nvPr/>
        </p:nvCxnSpPr>
        <p:spPr>
          <a:xfrm>
            <a:off x="7178040" y="5391150"/>
            <a:ext cx="29908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-48260"/>
            <a:ext cx="1043051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124" name="Google Shape;124;p24"/>
          <p:cNvSpPr txBox="1"/>
          <p:nvPr>
            <p:ph type="body" idx="1"/>
          </p:nvPr>
        </p:nvSpPr>
        <p:spPr>
          <a:xfrm>
            <a:off x="657860" y="2515235"/>
            <a:ext cx="10615295" cy="317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IN" altLang="en-GB" sz="3200">
                <a:latin typeface="Bahnschrift" panose="020B0502040204020203" charset="0"/>
                <a:cs typeface="Bahnschrift" panose="020B0502040204020203" charset="0"/>
                <a:sym typeface="+mn-ea"/>
              </a:rPr>
              <a:t>Faster service and diagonosis for patients.</a:t>
            </a:r>
            <a:endParaRPr lang="en-IN" altLang="en-GB" sz="32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3200">
                <a:latin typeface="Bahnschrift" panose="020B0502040204020203" charset="0"/>
                <a:cs typeface="Bahnschrift" panose="020B0502040204020203" charset="0"/>
                <a:sym typeface="+mn-ea"/>
              </a:rPr>
              <a:t>Cut down on appoinment time</a:t>
            </a:r>
            <a:endParaRPr lang="en-US" altLang="en-IN" sz="32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sz="3200">
                <a:latin typeface="Bahnschrift" panose="020B0502040204020203" charset="0"/>
                <a:cs typeface="Bahnschrift" panose="020B0502040204020203" charset="0"/>
              </a:rPr>
              <a:t>Personally tailored interactions</a:t>
            </a:r>
            <a:endParaRPr lang="en-US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 sz="3200">
                <a:latin typeface="Bahnschrift" panose="020B0502040204020203" charset="0"/>
                <a:cs typeface="Bahnschrift" panose="020B0502040204020203" charset="0"/>
              </a:rPr>
              <a:t>Gain a preliminary understanding of their X-ray or scan results.</a:t>
            </a:r>
            <a:endParaRPr lang="en-IN" altLang="en-GB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3200">
                <a:latin typeface="Bahnschrift" panose="020B0502040204020203" charset="0"/>
                <a:cs typeface="Bahnschrift" panose="020B0502040204020203" charset="0"/>
              </a:rPr>
              <a:t>To refer</a:t>
            </a:r>
            <a:r>
              <a:rPr lang="en-IN" altLang="en-GB" sz="3200">
                <a:latin typeface="Bahnschrift" panose="020B0502040204020203" charset="0"/>
                <a:cs typeface="Bahnschrift" panose="020B0502040204020203" charset="0"/>
              </a:rPr>
              <a:t> when in doubt.</a:t>
            </a:r>
            <a:endParaRPr lang="en-IN" altLang="en-GB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IN" altLang="en-GB" sz="3200">
                <a:latin typeface="Bahnschrift" panose="020B0502040204020203" charset="0"/>
                <a:cs typeface="Bahnschrift" panose="020B0502040204020203" charset="0"/>
              </a:rPr>
              <a:t>Faster learning for upcoming medical students.</a:t>
            </a:r>
            <a:endParaRPr lang="en-IN" altLang="en-GB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endParaRPr lang="en-IN" altLang="en-GB" sz="32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8" name="Google Shape;123;p24"/>
          <p:cNvSpPr txBox="1"/>
          <p:nvPr/>
        </p:nvSpPr>
        <p:spPr>
          <a:xfrm>
            <a:off x="687070" y="1759585"/>
            <a:ext cx="4272280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ogle Sans"/>
              <a:buNone/>
              <a:defRPr sz="25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Bahnschrift" panose="020B0502040204020203" charset="0"/>
                <a:cs typeface="Bahnschrift" panose="020B0502040204020203" charset="0"/>
              </a:rPr>
              <a:t>USE CASE</a:t>
            </a:r>
            <a:endParaRPr lang="en-US" sz="5400" u="sng"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0350" y="-105410"/>
            <a:ext cx="5486400" cy="13589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solidFill>
                  <a:srgbClr val="0080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5400" b="1" dirty="0">
              <a:solidFill>
                <a:srgbClr val="0080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-48260"/>
            <a:ext cx="1219200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 flipH="1">
            <a:off x="451485" y="387350"/>
            <a:ext cx="711835" cy="711835"/>
          </a:xfrm>
          <a:prstGeom prst="rect">
            <a:avLst/>
          </a:prstGeom>
        </p:spPr>
      </p:pic>
      <p:sp>
        <p:nvSpPr>
          <p:cNvPr id="124" name="Google Shape;124;p24"/>
          <p:cNvSpPr txBox="1"/>
          <p:nvPr>
            <p:ph type="body" idx="1"/>
          </p:nvPr>
        </p:nvSpPr>
        <p:spPr>
          <a:xfrm>
            <a:off x="795655" y="2763520"/>
            <a:ext cx="10615295" cy="317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3200">
                <a:latin typeface="Bahnschrift" panose="020B0502040204020203" charset="0"/>
                <a:cs typeface="Bahnschrift" panose="020B0502040204020203" charset="0"/>
              </a:rPr>
              <a:t>Softlaunch - Model Training</a:t>
            </a:r>
            <a:endParaRPr lang="en-US" altLang="en-IN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3200">
                <a:latin typeface="Bahnschrift" panose="020B0502040204020203" charset="0"/>
                <a:cs typeface="Bahnschrift" panose="020B0502040204020203" charset="0"/>
              </a:rPr>
              <a:t>Fine tuning a reliable dataset</a:t>
            </a:r>
            <a:endParaRPr lang="en-US" altLang="en-IN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3200">
                <a:latin typeface="Bahnschrift" panose="020B0502040204020203" charset="0"/>
                <a:cs typeface="Bahnschrift" panose="020B0502040204020203" charset="0"/>
                <a:sym typeface="+mn-ea"/>
              </a:rPr>
              <a:t>Data reference for medical students</a:t>
            </a:r>
            <a:endParaRPr lang="en-US" altLang="en-IN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US" altLang="en-IN" sz="3200">
                <a:latin typeface="Bahnschrift" panose="020B0502040204020203" charset="0"/>
                <a:cs typeface="Bahnschrift" panose="020B0502040204020203" charset="0"/>
                <a:sym typeface="+mn-ea"/>
              </a:rPr>
              <a:t>VR - Doc</a:t>
            </a:r>
            <a:endParaRPr lang="en-US" altLang="en-IN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endParaRPr lang="en-US" altLang="en-IN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endParaRPr lang="en-US" altLang="en-IN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endParaRPr lang="en-IN" altLang="en-GB" sz="3200">
              <a:latin typeface="Bahnschrift" panose="020B0502040204020203" charset="0"/>
              <a:cs typeface="Bahnschrift" panose="020B05020402040202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endParaRPr lang="en-IN" altLang="en-GB" sz="3200">
              <a:latin typeface="Bahnschrift" panose="020B0502040204020203" charset="0"/>
              <a:cs typeface="Bahnschrift" panose="020B0502040204020203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6922770" y="163830"/>
            <a:ext cx="6826250" cy="6451600"/>
            <a:chOff x="-3691" y="320"/>
            <a:chExt cx="10750" cy="10160"/>
          </a:xfrm>
        </p:grpSpPr>
        <p:pic>
          <p:nvPicPr>
            <p:cNvPr id="82" name="Google Shape;82;p20"/>
            <p:cNvPicPr preferRelativeResize="0"/>
            <p:nvPr/>
          </p:nvPicPr>
          <p:blipFill>
            <a:blip r:embed="rId2">
              <a:alphaModFix amt="40000"/>
            </a:blip>
            <a:stretch>
              <a:fillRect/>
            </a:stretch>
          </p:blipFill>
          <p:spPr>
            <a:xfrm>
              <a:off x="-3691" y="320"/>
              <a:ext cx="10750" cy="1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2;p20"/>
            <p:cNvPicPr preferRelativeResize="0"/>
            <p:nvPr/>
          </p:nvPicPr>
          <p:blipFill>
            <a:blip r:embed="rId2"/>
            <a:srcRect l="35498" t="36909" r="32688" b="37402"/>
            <a:stretch>
              <a:fillRect/>
            </a:stretch>
          </p:blipFill>
          <p:spPr>
            <a:xfrm>
              <a:off x="133" y="4095"/>
              <a:ext cx="3420" cy="26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Rectangles 8"/>
          <p:cNvSpPr/>
          <p:nvPr/>
        </p:nvSpPr>
        <p:spPr>
          <a:xfrm>
            <a:off x="0" y="6145530"/>
            <a:ext cx="12205970" cy="44069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4000">
                <a:srgbClr val="0081D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800"/>
          </a:p>
        </p:txBody>
      </p:sp>
      <p:sp>
        <p:nvSpPr>
          <p:cNvPr id="3" name="Google Shape;123;p24"/>
          <p:cNvSpPr txBox="1"/>
          <p:nvPr/>
        </p:nvSpPr>
        <p:spPr>
          <a:xfrm>
            <a:off x="795655" y="1805305"/>
            <a:ext cx="8500110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oogle Sans"/>
              <a:buNone/>
              <a:defRPr sz="25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None/>
              <a:defRPr sz="24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Bahnschrift" panose="020B0502040204020203" charset="0"/>
                <a:cs typeface="Bahnschrift" panose="020B0502040204020203" charset="0"/>
              </a:rPr>
              <a:t>FUTURE MODIFICATIONS</a:t>
            </a:r>
            <a:endParaRPr lang="en-US" sz="5400" u="sng"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535" y="2406333"/>
            <a:ext cx="9144000" cy="23876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14600" b="1" dirty="0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65000">
                      <a:srgbClr val="0080DC"/>
                    </a:gs>
                    <a:gs pos="0">
                      <a:srgbClr val="0080DC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charset="0"/>
                <a:cs typeface="Trebuchet MS" panose="020B0603020202020204" charset="0"/>
              </a:rPr>
              <a:t>VITA-AI</a:t>
            </a:r>
            <a:endParaRPr lang="en-US" sz="14600" b="1" dirty="0">
              <a:gradFill>
                <a:gsLst>
                  <a:gs pos="98000">
                    <a:schemeClr val="accent1">
                      <a:lumMod val="5000"/>
                      <a:lumOff val="95000"/>
                      <a:alpha val="0"/>
                    </a:schemeClr>
                  </a:gs>
                  <a:gs pos="65000">
                    <a:srgbClr val="0080DC"/>
                  </a:gs>
                  <a:gs pos="0">
                    <a:srgbClr val="0080DC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276860"/>
            <a:ext cx="12192000" cy="212090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451100"/>
            <a:ext cx="12205970" cy="44069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4000">
                <a:srgbClr val="0081D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1970" y="5697538"/>
            <a:ext cx="9144000" cy="165576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ANY QUESTIONS?</a:t>
            </a:r>
            <a:endParaRPr lang="en-US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2496185" y="203200"/>
            <a:ext cx="6826250" cy="6451600"/>
            <a:chOff x="-3691" y="320"/>
            <a:chExt cx="10750" cy="10160"/>
          </a:xfrm>
        </p:grpSpPr>
        <p:pic>
          <p:nvPicPr>
            <p:cNvPr id="82" name="Google Shape;82;p20"/>
            <p:cNvPicPr preferRelativeResize="0"/>
            <p:nvPr/>
          </p:nvPicPr>
          <p:blipFill>
            <a:blip r:embed="rId1">
              <a:alphaModFix amt="40000"/>
            </a:blip>
            <a:stretch>
              <a:fillRect/>
            </a:stretch>
          </p:blipFill>
          <p:spPr>
            <a:xfrm>
              <a:off x="-3691" y="320"/>
              <a:ext cx="10750" cy="1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2;p20"/>
            <p:cNvPicPr preferRelativeResize="0"/>
            <p:nvPr/>
          </p:nvPicPr>
          <p:blipFill>
            <a:blip r:embed="rId1"/>
            <a:srcRect l="35498" t="36909" r="32688" b="37402"/>
            <a:stretch>
              <a:fillRect/>
            </a:stretch>
          </p:blipFill>
          <p:spPr>
            <a:xfrm>
              <a:off x="133" y="4095"/>
              <a:ext cx="3420" cy="26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Presentation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7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Condensed</vt:lpstr>
      <vt:lpstr>Bahnschrift SemiCondensed</vt:lpstr>
      <vt:lpstr>Franklin Gothic Medium</vt:lpstr>
      <vt:lpstr>Bahnschrift SemiBold</vt:lpstr>
      <vt:lpstr>Georgia</vt:lpstr>
      <vt:lpstr>Impact</vt:lpstr>
      <vt:lpstr>Leelawadee UI Semilight</vt:lpstr>
      <vt:lpstr>Microsoft PhagsPa</vt:lpstr>
      <vt:lpstr>Verdana</vt:lpstr>
      <vt:lpstr>Trebuchet MS</vt:lpstr>
      <vt:lpstr>Yu Gothic Medium</vt:lpstr>
      <vt:lpstr>Yu Gothic UI</vt:lpstr>
      <vt:lpstr>MS Reference Specialty</vt:lpstr>
      <vt:lpstr>Marlett</vt:lpstr>
      <vt:lpstr>Bookshelf Symbol 7</vt:lpstr>
      <vt:lpstr>Yu Gothic UI Semibold</vt:lpstr>
      <vt:lpstr>Times New Roman</vt:lpstr>
      <vt:lpstr>Bahnschrift Light</vt:lpstr>
      <vt:lpstr>Bahnschrift SemiBold SemiConden</vt:lpstr>
      <vt:lpstr>Bahnschrift</vt:lpstr>
      <vt:lpstr>Arial Black</vt:lpstr>
      <vt:lpstr>Ink Free</vt:lpstr>
      <vt:lpstr>Juice ITC</vt:lpstr>
      <vt:lpstr>Malgun Gothic</vt:lpstr>
      <vt:lpstr>Lucida Sans Unicode</vt:lpstr>
      <vt:lpstr>Microsoft JhengHei</vt:lpstr>
      <vt:lpstr>Microsoft YaHei UI Light</vt:lpstr>
      <vt:lpstr>Microsoft YaHei UI</vt:lpstr>
      <vt:lpstr>MS Reference Sans Serif</vt:lpstr>
      <vt:lpstr>Bahnschrift Light SemiCondensed</vt:lpstr>
      <vt:lpstr>Palatino Linotype</vt:lpstr>
      <vt:lpstr>Segoe UI</vt:lpstr>
      <vt:lpstr>Segoe UI Black</vt:lpstr>
      <vt:lpstr>Segoe UI Semilight</vt:lpstr>
      <vt:lpstr>Segoe UI Symbol</vt:lpstr>
      <vt:lpstr>Segoe UI Semibold</vt:lpstr>
      <vt:lpstr>Segoe UI Light</vt:lpstr>
      <vt:lpstr>Segoe UI Historic</vt:lpstr>
      <vt:lpstr>Segoe UI Emoji</vt:lpstr>
      <vt:lpstr>Segoe Script</vt:lpstr>
      <vt:lpstr>Segoe Print</vt:lpstr>
      <vt:lpstr>Segoe MDL2 Assets</vt:lpstr>
      <vt:lpstr>Pristina</vt:lpstr>
      <vt:lpstr>Papyrus</vt:lpstr>
      <vt:lpstr>Sitka Heading</vt:lpstr>
      <vt:lpstr>Tahoma</vt:lpstr>
      <vt:lpstr>Bahnschrift Light Condensed</vt:lpstr>
      <vt:lpstr>Bahnschrift SemiBold Condensed</vt:lpstr>
      <vt:lpstr>Jost</vt:lpstr>
      <vt:lpstr>Freestyle Script</vt:lpstr>
      <vt:lpstr>Wingdings</vt:lpstr>
      <vt:lpstr>Google Sans</vt:lpstr>
      <vt:lpstr>Roboto Mono Light</vt:lpstr>
      <vt:lpstr>Bahnschrift SemiLight</vt:lpstr>
      <vt:lpstr>Cambria</vt:lpstr>
      <vt:lpstr>Comic Sans MS</vt:lpstr>
      <vt:lpstr>Consolas</vt:lpstr>
      <vt:lpstr>Constantia</vt:lpstr>
      <vt:lpstr>Century Gothic</vt:lpstr>
      <vt:lpstr>Corbel</vt:lpstr>
      <vt:lpstr>Century</vt:lpstr>
      <vt:lpstr>Candara Light</vt:lpstr>
      <vt:lpstr>Office Theme</vt:lpstr>
      <vt:lpstr>VITA-AI</vt:lpstr>
      <vt:lpstr>VITA-AI</vt:lpstr>
      <vt:lpstr>VITA-AI</vt:lpstr>
      <vt:lpstr>Our Solution:</vt:lpstr>
      <vt:lpstr>VITA-AI</vt:lpstr>
      <vt:lpstr>Working: </vt:lpstr>
      <vt:lpstr>VITA-AI</vt:lpstr>
      <vt:lpstr>VITA-AI</vt:lpstr>
      <vt:lpstr>VITA-AI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VITA-AI</dc:title>
  <dc:creator/>
  <cp:lastModifiedBy>rio7r</cp:lastModifiedBy>
  <cp:revision>2</cp:revision>
  <dcterms:created xsi:type="dcterms:W3CDTF">2024-05-02T11:04:53Z</dcterms:created>
  <dcterms:modified xsi:type="dcterms:W3CDTF">2024-05-03T03:40:23Z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ADE61DAEDF99497095E1F36CECCCD928_11</vt:lpwstr>
  </property>
  <property fmtid="{D5CDD505-2E9C-101B-9397-08002B2CF9AE}" pid="3" name="KSOProductBuildVer">
    <vt:lpwstr>1033-12.2.0.13472</vt:lpwstr>
  </property>
</Properties>
</file>