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37"/>
  </p:normalViewPr>
  <p:slideViewPr>
    <p:cSldViewPr snapToGrid="0" snapToObjects="1">
      <p:cViewPr varScale="1"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CB807-423B-3E4A-9D23-732E2B9F04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MOVIE </a:t>
            </a:r>
            <a:br>
              <a:rPr lang="en-US" dirty="0"/>
            </a:br>
            <a:r>
              <a:rPr lang="en-US" dirty="0"/>
              <a:t>SEARCH</a:t>
            </a:r>
            <a:br>
              <a:rPr lang="en-US" dirty="0"/>
            </a:br>
            <a:r>
              <a:rPr lang="en-US" dirty="0"/>
              <a:t>ENGINE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F26144-57E8-D44A-B8B5-F4B6F0E1B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744989"/>
          </a:xfrm>
        </p:spPr>
        <p:txBody>
          <a:bodyPr>
            <a:normAutofit/>
          </a:bodyPr>
          <a:lstStyle/>
          <a:p>
            <a:r>
              <a:rPr lang="en-US" dirty="0"/>
              <a:t>DINGMING FENG,</a:t>
            </a:r>
            <a:r>
              <a:rPr lang="zh-CN" altLang="en-US" dirty="0"/>
              <a:t>    </a:t>
            </a:r>
            <a:r>
              <a:rPr lang="en-US" dirty="0"/>
              <a:t>dif24</a:t>
            </a:r>
          </a:p>
          <a:p>
            <a:r>
              <a:rPr lang="en-US" dirty="0"/>
              <a:t>LINLU LIU, </a:t>
            </a:r>
            <a:r>
              <a:rPr lang="zh-CN" altLang="en-US" dirty="0"/>
              <a:t>   </a:t>
            </a:r>
            <a:r>
              <a:rPr lang="en-US" dirty="0"/>
              <a:t>lil131</a:t>
            </a:r>
          </a:p>
          <a:p>
            <a:r>
              <a:rPr lang="en-US" dirty="0"/>
              <a:t>YUHAO CAO,</a:t>
            </a:r>
            <a:r>
              <a:rPr lang="zh-CN" altLang="en-US" dirty="0"/>
              <a:t>    </a:t>
            </a:r>
            <a:r>
              <a:rPr lang="en-US" dirty="0"/>
              <a:t>yuc121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473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0F7EE-EEEF-BB48-9D58-FF21151E4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C46E6-A287-7245-AC9A-A7F7BD21F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search problem in the project is to find movies through different inputs</a:t>
            </a:r>
          </a:p>
          <a:p>
            <a:r>
              <a:rPr lang="en-US" sz="2800" dirty="0"/>
              <a:t>Filters can be applied to results (results as ranked list)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153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AC676-11C0-804B-BC2C-98A6327A5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inputs /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68825-325F-B54E-B5D4-AFAC3661D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9368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Possible user input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Clear query, e.g. Movie title, Crew (Director, Writer, Actor/Actress)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Ambiguous query, e.g. Description</a:t>
            </a:r>
          </a:p>
          <a:p>
            <a:pPr lvl="1">
              <a:lnSpc>
                <a:spcPct val="100000"/>
              </a:lnSpc>
            </a:pPr>
            <a:endParaRPr lang="en-US" sz="2000" dirty="0"/>
          </a:p>
          <a:p>
            <a:pPr lvl="2"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2400" dirty="0"/>
              <a:t>Output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Ranked list of relevant movies (with link to IMDB websites)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Optional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Movie trailers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Similar movie recommendation</a:t>
            </a:r>
          </a:p>
          <a:p>
            <a:pPr lvl="2"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E4C926-2E89-7C4E-AFB3-9E487B8AB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12" y="3232231"/>
            <a:ext cx="8515376" cy="68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257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79CCA-F472-DA42-9EBA-EB8F685D9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major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C3FD8-2889-9141-B16B-DC477C796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Raw data processing</a:t>
            </a:r>
          </a:p>
          <a:p>
            <a:pPr lvl="1"/>
            <a:r>
              <a:rPr lang="en-US" sz="2400" dirty="0"/>
              <a:t>Combining, tokenization, etc.</a:t>
            </a:r>
          </a:p>
          <a:p>
            <a:r>
              <a:rPr lang="en-US" sz="2800" dirty="0"/>
              <a:t>Process query into parts for matching</a:t>
            </a:r>
          </a:p>
          <a:p>
            <a:r>
              <a:rPr lang="en-US" sz="2800" dirty="0"/>
              <a:t>Search</a:t>
            </a:r>
          </a:p>
          <a:p>
            <a:pPr lvl="1"/>
            <a:r>
              <a:rPr lang="en-US" sz="2400" dirty="0"/>
              <a:t>Search in structured and unstructured data for results</a:t>
            </a:r>
          </a:p>
          <a:p>
            <a:r>
              <a:rPr lang="en-US" sz="2800" dirty="0"/>
              <a:t>Result</a:t>
            </a:r>
          </a:p>
          <a:p>
            <a:pPr lvl="1"/>
            <a:r>
              <a:rPr lang="en-US" sz="2400" dirty="0"/>
              <a:t>Return a ranked list of movies</a:t>
            </a:r>
          </a:p>
        </p:txBody>
      </p:sp>
    </p:spTree>
    <p:extLst>
      <p:ext uri="{BB962C8B-B14F-4D97-AF65-F5344CB8AC3E}">
        <p14:creationId xmlns:p14="http://schemas.microsoft.com/office/powerpoint/2010/main" val="3158082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E4D6-112B-384D-A250-9A762B70A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cxnSp>
        <p:nvCxnSpPr>
          <p:cNvPr id="70" name="Google Shape;92;p17">
            <a:extLst>
              <a:ext uri="{FF2B5EF4-FFF2-40B4-BE49-F238E27FC236}">
                <a16:creationId xmlns:a16="http://schemas.microsoft.com/office/drawing/2014/main" id="{A896AF3B-E0A6-6F42-A267-59D5013462DE}"/>
              </a:ext>
            </a:extLst>
          </p:cNvPr>
          <p:cNvCxnSpPr>
            <a:endCxn id="78" idx="6"/>
          </p:cNvCxnSpPr>
          <p:nvPr/>
        </p:nvCxnSpPr>
        <p:spPr>
          <a:xfrm>
            <a:off x="2263136" y="2526609"/>
            <a:ext cx="75651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" name="Google Shape;94;p17">
            <a:extLst>
              <a:ext uri="{FF2B5EF4-FFF2-40B4-BE49-F238E27FC236}">
                <a16:creationId xmlns:a16="http://schemas.microsoft.com/office/drawing/2014/main" id="{A5E1923F-798E-DE47-B48A-6543138C07CF}"/>
              </a:ext>
            </a:extLst>
          </p:cNvPr>
          <p:cNvSpPr/>
          <p:nvPr/>
        </p:nvSpPr>
        <p:spPr>
          <a:xfrm>
            <a:off x="2231511" y="2443059"/>
            <a:ext cx="167100" cy="1671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noFill/>
            </a:endParaRPr>
          </a:p>
        </p:txBody>
      </p:sp>
      <p:sp>
        <p:nvSpPr>
          <p:cNvPr id="72" name="Google Shape;95;p17">
            <a:extLst>
              <a:ext uri="{FF2B5EF4-FFF2-40B4-BE49-F238E27FC236}">
                <a16:creationId xmlns:a16="http://schemas.microsoft.com/office/drawing/2014/main" id="{B02B755B-C155-3049-AF4A-968F07EA3392}"/>
              </a:ext>
            </a:extLst>
          </p:cNvPr>
          <p:cNvSpPr/>
          <p:nvPr/>
        </p:nvSpPr>
        <p:spPr>
          <a:xfrm>
            <a:off x="3292886" y="2443059"/>
            <a:ext cx="167100" cy="1671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noFill/>
            </a:endParaRPr>
          </a:p>
        </p:txBody>
      </p:sp>
      <p:sp>
        <p:nvSpPr>
          <p:cNvPr id="73" name="Google Shape;96;p17">
            <a:extLst>
              <a:ext uri="{FF2B5EF4-FFF2-40B4-BE49-F238E27FC236}">
                <a16:creationId xmlns:a16="http://schemas.microsoft.com/office/drawing/2014/main" id="{C7EE90D9-76E4-114E-B500-2B383882A3D5}"/>
              </a:ext>
            </a:extLst>
          </p:cNvPr>
          <p:cNvSpPr/>
          <p:nvPr/>
        </p:nvSpPr>
        <p:spPr>
          <a:xfrm>
            <a:off x="4354261" y="2443059"/>
            <a:ext cx="167100" cy="1671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noFill/>
            </a:endParaRPr>
          </a:p>
        </p:txBody>
      </p:sp>
      <p:sp>
        <p:nvSpPr>
          <p:cNvPr id="74" name="Google Shape;97;p17">
            <a:extLst>
              <a:ext uri="{FF2B5EF4-FFF2-40B4-BE49-F238E27FC236}">
                <a16:creationId xmlns:a16="http://schemas.microsoft.com/office/drawing/2014/main" id="{C83FEF1F-653C-5A40-B4E5-886FFBCAB2DF}"/>
              </a:ext>
            </a:extLst>
          </p:cNvPr>
          <p:cNvSpPr/>
          <p:nvPr/>
        </p:nvSpPr>
        <p:spPr>
          <a:xfrm>
            <a:off x="5415636" y="2443059"/>
            <a:ext cx="167100" cy="1671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noFill/>
            </a:endParaRPr>
          </a:p>
        </p:txBody>
      </p:sp>
      <p:sp>
        <p:nvSpPr>
          <p:cNvPr id="75" name="Google Shape;98;p17">
            <a:extLst>
              <a:ext uri="{FF2B5EF4-FFF2-40B4-BE49-F238E27FC236}">
                <a16:creationId xmlns:a16="http://schemas.microsoft.com/office/drawing/2014/main" id="{14A1EFED-31DD-5043-B047-376CAE22EF7C}"/>
              </a:ext>
            </a:extLst>
          </p:cNvPr>
          <p:cNvSpPr/>
          <p:nvPr/>
        </p:nvSpPr>
        <p:spPr>
          <a:xfrm>
            <a:off x="6477011" y="2443059"/>
            <a:ext cx="167100" cy="1671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noFill/>
            </a:endParaRPr>
          </a:p>
        </p:txBody>
      </p:sp>
      <p:sp>
        <p:nvSpPr>
          <p:cNvPr id="76" name="Google Shape;99;p17">
            <a:extLst>
              <a:ext uri="{FF2B5EF4-FFF2-40B4-BE49-F238E27FC236}">
                <a16:creationId xmlns:a16="http://schemas.microsoft.com/office/drawing/2014/main" id="{46E44360-BE73-5344-8E82-56489BBA2188}"/>
              </a:ext>
            </a:extLst>
          </p:cNvPr>
          <p:cNvSpPr/>
          <p:nvPr/>
        </p:nvSpPr>
        <p:spPr>
          <a:xfrm>
            <a:off x="7538386" y="2443059"/>
            <a:ext cx="167100" cy="1671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noFill/>
            </a:endParaRPr>
          </a:p>
        </p:txBody>
      </p:sp>
      <p:sp>
        <p:nvSpPr>
          <p:cNvPr id="77" name="Google Shape;100;p17">
            <a:extLst>
              <a:ext uri="{FF2B5EF4-FFF2-40B4-BE49-F238E27FC236}">
                <a16:creationId xmlns:a16="http://schemas.microsoft.com/office/drawing/2014/main" id="{F5FE93CE-95F6-F64D-91C9-D8599E261051}"/>
              </a:ext>
            </a:extLst>
          </p:cNvPr>
          <p:cNvSpPr/>
          <p:nvPr/>
        </p:nvSpPr>
        <p:spPr>
          <a:xfrm>
            <a:off x="8599761" y="2443059"/>
            <a:ext cx="167100" cy="1671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noFill/>
            </a:endParaRPr>
          </a:p>
        </p:txBody>
      </p:sp>
      <p:sp>
        <p:nvSpPr>
          <p:cNvPr id="78" name="Google Shape;93;p17">
            <a:extLst>
              <a:ext uri="{FF2B5EF4-FFF2-40B4-BE49-F238E27FC236}">
                <a16:creationId xmlns:a16="http://schemas.microsoft.com/office/drawing/2014/main" id="{1E7A139C-210C-D343-B6DA-F3A221183D1E}"/>
              </a:ext>
            </a:extLst>
          </p:cNvPr>
          <p:cNvSpPr/>
          <p:nvPr/>
        </p:nvSpPr>
        <p:spPr>
          <a:xfrm>
            <a:off x="9661136" y="2443059"/>
            <a:ext cx="167100" cy="1671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noFill/>
            </a:endParaRPr>
          </a:p>
        </p:txBody>
      </p:sp>
      <p:sp>
        <p:nvSpPr>
          <p:cNvPr id="79" name="Google Shape;101;p17">
            <a:extLst>
              <a:ext uri="{FF2B5EF4-FFF2-40B4-BE49-F238E27FC236}">
                <a16:creationId xmlns:a16="http://schemas.microsoft.com/office/drawing/2014/main" id="{140A51F4-450E-514B-BEF4-6731C4F6606B}"/>
              </a:ext>
            </a:extLst>
          </p:cNvPr>
          <p:cNvSpPr txBox="1"/>
          <p:nvPr/>
        </p:nvSpPr>
        <p:spPr>
          <a:xfrm>
            <a:off x="9382722" y="2056609"/>
            <a:ext cx="1556381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Oswald"/>
                <a:ea typeface="Oswald"/>
                <a:cs typeface="Oswald"/>
                <a:sym typeface="Oswald"/>
              </a:rPr>
              <a:t>Dec.</a:t>
            </a:r>
            <a:r>
              <a:rPr lang="en-US" altLang="zh-CN" dirty="0">
                <a:latin typeface="Oswald"/>
                <a:ea typeface="Oswald"/>
                <a:cs typeface="Oswald"/>
                <a:sym typeface="Oswald"/>
              </a:rPr>
              <a:t>9</a:t>
            </a:r>
            <a:r>
              <a:rPr lang="en" dirty="0">
                <a:latin typeface="Oswald"/>
                <a:ea typeface="Oswald"/>
                <a:cs typeface="Oswald"/>
                <a:sym typeface="Oswald"/>
              </a:rPr>
              <a:t> Final</a:t>
            </a:r>
            <a:endParaRPr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0" name="Google Shape;102;p17">
            <a:extLst>
              <a:ext uri="{FF2B5EF4-FFF2-40B4-BE49-F238E27FC236}">
                <a16:creationId xmlns:a16="http://schemas.microsoft.com/office/drawing/2014/main" id="{5F6FBABD-8B30-CF42-A22A-C457A56A6DBD}"/>
              </a:ext>
            </a:extLst>
          </p:cNvPr>
          <p:cNvSpPr txBox="1"/>
          <p:nvPr/>
        </p:nvSpPr>
        <p:spPr>
          <a:xfrm>
            <a:off x="1947998" y="2056609"/>
            <a:ext cx="1035654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Oswald"/>
                <a:ea typeface="Oswald"/>
                <a:cs typeface="Oswald"/>
                <a:sym typeface="Oswald"/>
              </a:rPr>
              <a:t>OCT.2</a:t>
            </a:r>
            <a:r>
              <a:rPr lang="en-US" altLang="zh-CN" dirty="0">
                <a:latin typeface="Oswald"/>
                <a:ea typeface="Oswald"/>
                <a:cs typeface="Oswald"/>
                <a:sym typeface="Oswald"/>
              </a:rPr>
              <a:t>1</a:t>
            </a:r>
            <a:endParaRPr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1" name="Google Shape;103;p17">
            <a:extLst>
              <a:ext uri="{FF2B5EF4-FFF2-40B4-BE49-F238E27FC236}">
                <a16:creationId xmlns:a16="http://schemas.microsoft.com/office/drawing/2014/main" id="{08E1A523-4049-4544-9168-9C7D24E3F196}"/>
              </a:ext>
            </a:extLst>
          </p:cNvPr>
          <p:cNvSpPr txBox="1"/>
          <p:nvPr/>
        </p:nvSpPr>
        <p:spPr>
          <a:xfrm>
            <a:off x="3024422" y="2056609"/>
            <a:ext cx="1076425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Oswald"/>
                <a:ea typeface="Oswald"/>
                <a:cs typeface="Oswald"/>
                <a:sym typeface="Oswald"/>
              </a:rPr>
              <a:t>OCT.2</a:t>
            </a:r>
            <a:r>
              <a:rPr lang="en-US" altLang="zh-CN" dirty="0">
                <a:latin typeface="Oswald"/>
                <a:ea typeface="Oswald"/>
                <a:cs typeface="Oswald"/>
                <a:sym typeface="Oswald"/>
              </a:rPr>
              <a:t>8</a:t>
            </a:r>
            <a:endParaRPr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2" name="Google Shape;104;p17">
            <a:extLst>
              <a:ext uri="{FF2B5EF4-FFF2-40B4-BE49-F238E27FC236}">
                <a16:creationId xmlns:a16="http://schemas.microsoft.com/office/drawing/2014/main" id="{DE23C74B-FF72-C642-8393-56E443569EB6}"/>
              </a:ext>
            </a:extLst>
          </p:cNvPr>
          <p:cNvSpPr txBox="1"/>
          <p:nvPr/>
        </p:nvSpPr>
        <p:spPr>
          <a:xfrm>
            <a:off x="4100848" y="2056609"/>
            <a:ext cx="882000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Oswald"/>
                <a:ea typeface="Oswald"/>
                <a:cs typeface="Oswald"/>
                <a:sym typeface="Oswald"/>
              </a:rPr>
              <a:t>Nov.</a:t>
            </a:r>
            <a:r>
              <a:rPr lang="en-US" altLang="zh-CN" dirty="0">
                <a:latin typeface="Oswald"/>
                <a:ea typeface="Oswald"/>
                <a:cs typeface="Oswald"/>
                <a:sym typeface="Oswald"/>
              </a:rPr>
              <a:t>4</a:t>
            </a:r>
            <a:endParaRPr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3" name="Google Shape;105;p17">
            <a:extLst>
              <a:ext uri="{FF2B5EF4-FFF2-40B4-BE49-F238E27FC236}">
                <a16:creationId xmlns:a16="http://schemas.microsoft.com/office/drawing/2014/main" id="{D4687F60-AFCA-494F-B21C-AF870F0E057C}"/>
              </a:ext>
            </a:extLst>
          </p:cNvPr>
          <p:cNvSpPr txBox="1"/>
          <p:nvPr/>
        </p:nvSpPr>
        <p:spPr>
          <a:xfrm>
            <a:off x="5147198" y="2056609"/>
            <a:ext cx="948802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Oswald"/>
                <a:ea typeface="Oswald"/>
                <a:cs typeface="Oswald"/>
                <a:sym typeface="Oswald"/>
              </a:rPr>
              <a:t>Nov.1</a:t>
            </a:r>
            <a:r>
              <a:rPr lang="en-US" altLang="zh-CN" dirty="0">
                <a:latin typeface="Oswald"/>
                <a:ea typeface="Oswald"/>
                <a:cs typeface="Oswald"/>
                <a:sym typeface="Oswald"/>
              </a:rPr>
              <a:t>1</a:t>
            </a:r>
            <a:endParaRPr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4" name="Google Shape;106;p17">
            <a:extLst>
              <a:ext uri="{FF2B5EF4-FFF2-40B4-BE49-F238E27FC236}">
                <a16:creationId xmlns:a16="http://schemas.microsoft.com/office/drawing/2014/main" id="{C65CE8F6-CF52-6C4B-AD45-525CA4DBD563}"/>
              </a:ext>
            </a:extLst>
          </p:cNvPr>
          <p:cNvSpPr txBox="1"/>
          <p:nvPr/>
        </p:nvSpPr>
        <p:spPr>
          <a:xfrm>
            <a:off x="6213597" y="2056609"/>
            <a:ext cx="1056363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Oswald"/>
                <a:ea typeface="Oswald"/>
                <a:cs typeface="Oswald"/>
                <a:sym typeface="Oswald"/>
              </a:rPr>
              <a:t>Nov.1</a:t>
            </a:r>
            <a:r>
              <a:rPr lang="en-US" altLang="zh-CN" dirty="0">
                <a:latin typeface="Oswald"/>
                <a:ea typeface="Oswald"/>
                <a:cs typeface="Oswald"/>
                <a:sym typeface="Oswald"/>
              </a:rPr>
              <a:t>8</a:t>
            </a:r>
            <a:endParaRPr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5" name="Google Shape;107;p17">
            <a:extLst>
              <a:ext uri="{FF2B5EF4-FFF2-40B4-BE49-F238E27FC236}">
                <a16:creationId xmlns:a16="http://schemas.microsoft.com/office/drawing/2014/main" id="{A9ECE631-2F1B-414E-907B-3A131BC19039}"/>
              </a:ext>
            </a:extLst>
          </p:cNvPr>
          <p:cNvSpPr txBox="1"/>
          <p:nvPr/>
        </p:nvSpPr>
        <p:spPr>
          <a:xfrm>
            <a:off x="7269961" y="2056609"/>
            <a:ext cx="1056362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Oswald"/>
                <a:ea typeface="Oswald"/>
                <a:cs typeface="Oswald"/>
                <a:sym typeface="Oswald"/>
              </a:rPr>
              <a:t>Nov.2</a:t>
            </a:r>
            <a:r>
              <a:rPr lang="en-US" altLang="zh-CN" dirty="0">
                <a:latin typeface="Oswald"/>
                <a:ea typeface="Oswald"/>
                <a:cs typeface="Oswald"/>
                <a:sym typeface="Oswald"/>
              </a:rPr>
              <a:t>5</a:t>
            </a:r>
            <a:endParaRPr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6" name="Google Shape;108;p17">
            <a:extLst>
              <a:ext uri="{FF2B5EF4-FFF2-40B4-BE49-F238E27FC236}">
                <a16:creationId xmlns:a16="http://schemas.microsoft.com/office/drawing/2014/main" id="{B501AB25-29C8-3E42-AE91-5D75B4F903FE}"/>
              </a:ext>
            </a:extLst>
          </p:cNvPr>
          <p:cNvSpPr txBox="1"/>
          <p:nvPr/>
        </p:nvSpPr>
        <p:spPr>
          <a:xfrm>
            <a:off x="8326348" y="2056609"/>
            <a:ext cx="1056362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Oswald"/>
                <a:ea typeface="Oswald"/>
                <a:cs typeface="Oswald"/>
                <a:sym typeface="Oswald"/>
              </a:rPr>
              <a:t>Dec.</a:t>
            </a:r>
            <a:r>
              <a:rPr lang="en-US" altLang="zh-CN" dirty="0">
                <a:latin typeface="Oswald"/>
                <a:ea typeface="Oswald"/>
                <a:cs typeface="Oswald"/>
                <a:sym typeface="Oswald"/>
              </a:rPr>
              <a:t>2</a:t>
            </a:r>
            <a:endParaRPr dirty="0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87" name="Google Shape;109;p17">
            <a:extLst>
              <a:ext uri="{FF2B5EF4-FFF2-40B4-BE49-F238E27FC236}">
                <a16:creationId xmlns:a16="http://schemas.microsoft.com/office/drawing/2014/main" id="{FA0A443F-1108-A74F-B869-E5299FD6838C}"/>
              </a:ext>
            </a:extLst>
          </p:cNvPr>
          <p:cNvCxnSpPr>
            <a:cxnSpLocks/>
            <a:stCxn id="71" idx="4"/>
            <a:endCxn id="73" idx="4"/>
          </p:cNvCxnSpPr>
          <p:nvPr/>
        </p:nvCxnSpPr>
        <p:spPr>
          <a:xfrm rot="16200000" flipH="1">
            <a:off x="3376436" y="1548784"/>
            <a:ext cx="12700" cy="2122750"/>
          </a:xfrm>
          <a:prstGeom prst="bentConnector3">
            <a:avLst>
              <a:gd name="adj1" fmla="val 1800000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8" name="Google Shape;110;p17">
            <a:extLst>
              <a:ext uri="{FF2B5EF4-FFF2-40B4-BE49-F238E27FC236}">
                <a16:creationId xmlns:a16="http://schemas.microsoft.com/office/drawing/2014/main" id="{8A3C9339-67D5-0044-A075-804DB78A9EA1}"/>
              </a:ext>
            </a:extLst>
          </p:cNvPr>
          <p:cNvSpPr txBox="1"/>
          <p:nvPr/>
        </p:nvSpPr>
        <p:spPr>
          <a:xfrm>
            <a:off x="2053561" y="2977832"/>
            <a:ext cx="2300700" cy="2470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ea typeface="Oswald"/>
                <a:cs typeface="Oswald"/>
                <a:sym typeface="Oswald"/>
              </a:rPr>
              <a:t>   Tasks:</a:t>
            </a:r>
            <a:endParaRPr sz="2000" dirty="0">
              <a:ea typeface="Oswald"/>
              <a:cs typeface="Oswald"/>
              <a:sym typeface="Oswald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DD7E6B"/>
              </a:buClr>
              <a:buSzPts val="1400"/>
              <a:buFont typeface="Oswald"/>
              <a:buChar char="●"/>
            </a:pPr>
            <a:r>
              <a:rPr lang="en-US" altLang="zh-CN" sz="2000" dirty="0">
                <a:ea typeface="Oswald"/>
                <a:cs typeface="Oswald"/>
                <a:sym typeface="Oswald"/>
              </a:rPr>
              <a:t>Use crawler to obtain data</a:t>
            </a:r>
            <a:endParaRPr lang="en-US" sz="2000" dirty="0">
              <a:ea typeface="Oswald"/>
              <a:cs typeface="Oswald"/>
              <a:sym typeface="Oswald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DD7E6B"/>
              </a:buClr>
              <a:buSzPts val="1400"/>
              <a:buFont typeface="Oswald"/>
              <a:buChar char="●"/>
            </a:pPr>
            <a:r>
              <a:rPr lang="en" sz="2000" dirty="0">
                <a:ea typeface="Oswald"/>
                <a:cs typeface="Oswald"/>
                <a:sym typeface="Oswald"/>
              </a:rPr>
              <a:t>Pre-process raw data</a:t>
            </a:r>
            <a:r>
              <a:rPr lang="zh-CN" altLang="en-US" sz="2000" dirty="0">
                <a:ea typeface="Oswald"/>
                <a:cs typeface="Oswald"/>
                <a:sym typeface="Oswald"/>
              </a:rPr>
              <a:t> </a:t>
            </a:r>
            <a:endParaRPr lang="en-US" altLang="zh-CN" sz="2000" dirty="0">
              <a:ea typeface="Oswald"/>
              <a:cs typeface="Oswald"/>
              <a:sym typeface="Oswald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rgbClr val="DD7E6B"/>
              </a:buClr>
              <a:buSzPts val="1400"/>
            </a:pPr>
            <a:endParaRPr lang="en-US" altLang="zh-CN" sz="2000" dirty="0">
              <a:ea typeface="Oswald"/>
              <a:cs typeface="Oswald"/>
              <a:sym typeface="Oswald"/>
            </a:endParaRPr>
          </a:p>
          <a:p>
            <a:pPr marL="139700" lvl="0" algn="ctr" rtl="0">
              <a:spcBef>
                <a:spcPts val="0"/>
              </a:spcBef>
              <a:spcAft>
                <a:spcPts val="0"/>
              </a:spcAft>
              <a:buClr>
                <a:srgbClr val="DD7E6B"/>
              </a:buClr>
              <a:buSzPts val="1400"/>
            </a:pPr>
            <a:r>
              <a:rPr lang="en-US" altLang="zh-CN" sz="2000" dirty="0">
                <a:ea typeface="Oswald"/>
                <a:cs typeface="Oswald"/>
                <a:sym typeface="Oswald"/>
              </a:rPr>
              <a:t>(Current</a:t>
            </a:r>
            <a:r>
              <a:rPr lang="zh-CN" altLang="en-US" sz="2000" dirty="0">
                <a:ea typeface="Oswald"/>
                <a:cs typeface="Oswald"/>
                <a:sym typeface="Oswald"/>
              </a:rPr>
              <a:t> </a:t>
            </a:r>
            <a:r>
              <a:rPr lang="en-US" altLang="zh-CN" sz="2000" dirty="0">
                <a:ea typeface="Oswald"/>
                <a:cs typeface="Oswald"/>
                <a:sym typeface="Oswald"/>
              </a:rPr>
              <a:t>status)</a:t>
            </a:r>
            <a:endParaRPr sz="2000" dirty="0">
              <a:ea typeface="Oswald"/>
              <a:cs typeface="Oswald"/>
              <a:sym typeface="Oswald"/>
            </a:endParaRPr>
          </a:p>
        </p:txBody>
      </p:sp>
      <p:cxnSp>
        <p:nvCxnSpPr>
          <p:cNvPr id="89" name="Google Shape;111;p17">
            <a:extLst>
              <a:ext uri="{FF2B5EF4-FFF2-40B4-BE49-F238E27FC236}">
                <a16:creationId xmlns:a16="http://schemas.microsoft.com/office/drawing/2014/main" id="{EC23F8E0-FC68-EF44-9155-655EDF75E74A}"/>
              </a:ext>
            </a:extLst>
          </p:cNvPr>
          <p:cNvCxnSpPr>
            <a:stCxn id="73" idx="4"/>
            <a:endCxn id="76" idx="4"/>
          </p:cNvCxnSpPr>
          <p:nvPr/>
        </p:nvCxnSpPr>
        <p:spPr>
          <a:xfrm rot="-5400000" flipH="1">
            <a:off x="6029611" y="1018359"/>
            <a:ext cx="600" cy="3184200"/>
          </a:xfrm>
          <a:prstGeom prst="bentConnector3">
            <a:avLst>
              <a:gd name="adj1" fmla="val 134758333"/>
            </a:avLst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0" name="Google Shape;112;p17">
            <a:extLst>
              <a:ext uri="{FF2B5EF4-FFF2-40B4-BE49-F238E27FC236}">
                <a16:creationId xmlns:a16="http://schemas.microsoft.com/office/drawing/2014/main" id="{70B6D442-759E-364F-80B1-948F94648CE7}"/>
              </a:ext>
            </a:extLst>
          </p:cNvPr>
          <p:cNvSpPr txBox="1"/>
          <p:nvPr/>
        </p:nvSpPr>
        <p:spPr>
          <a:xfrm>
            <a:off x="4658048" y="3591394"/>
            <a:ext cx="2742300" cy="204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ea typeface="Oswald"/>
                <a:cs typeface="Oswald"/>
                <a:sym typeface="Oswald"/>
              </a:rPr>
              <a:t>   Tasks:</a:t>
            </a:r>
            <a:endParaRPr sz="2000" dirty="0">
              <a:ea typeface="Oswald"/>
              <a:cs typeface="Oswald"/>
              <a:sym typeface="Oswald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400"/>
              <a:buFont typeface="Oswald"/>
              <a:buChar char="●"/>
            </a:pPr>
            <a:r>
              <a:rPr lang="en" sz="2000" dirty="0">
                <a:ea typeface="Oswald"/>
                <a:cs typeface="Oswald"/>
                <a:sym typeface="Oswald"/>
              </a:rPr>
              <a:t>Work on query processing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400"/>
              <a:buFont typeface="Oswald"/>
              <a:buChar char="●"/>
            </a:pPr>
            <a:r>
              <a:rPr lang="en-US" sz="2000" dirty="0">
                <a:ea typeface="Oswald"/>
                <a:cs typeface="Oswald"/>
                <a:sym typeface="Oswald"/>
              </a:rPr>
              <a:t>Achieve searching function and result presentation</a:t>
            </a:r>
          </a:p>
        </p:txBody>
      </p:sp>
      <p:cxnSp>
        <p:nvCxnSpPr>
          <p:cNvPr id="91" name="Google Shape;113;p17">
            <a:extLst>
              <a:ext uri="{FF2B5EF4-FFF2-40B4-BE49-F238E27FC236}">
                <a16:creationId xmlns:a16="http://schemas.microsoft.com/office/drawing/2014/main" id="{531A639E-BDF4-4345-ACEF-102DBD891C2E}"/>
              </a:ext>
            </a:extLst>
          </p:cNvPr>
          <p:cNvCxnSpPr>
            <a:stCxn id="75" idx="4"/>
            <a:endCxn id="78" idx="4"/>
          </p:cNvCxnSpPr>
          <p:nvPr/>
        </p:nvCxnSpPr>
        <p:spPr>
          <a:xfrm rot="-5400000" flipH="1">
            <a:off x="8152361" y="1018359"/>
            <a:ext cx="600" cy="3184200"/>
          </a:xfrm>
          <a:prstGeom prst="bentConnector3">
            <a:avLst>
              <a:gd name="adj1" fmla="val 54283333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2" name="Google Shape;114;p17">
            <a:extLst>
              <a:ext uri="{FF2B5EF4-FFF2-40B4-BE49-F238E27FC236}">
                <a16:creationId xmlns:a16="http://schemas.microsoft.com/office/drawing/2014/main" id="{313B0F3F-ED8D-CB43-B204-175584288BFF}"/>
              </a:ext>
            </a:extLst>
          </p:cNvPr>
          <p:cNvSpPr txBox="1"/>
          <p:nvPr/>
        </p:nvSpPr>
        <p:spPr>
          <a:xfrm>
            <a:off x="7940398" y="3095855"/>
            <a:ext cx="2535900" cy="2042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ea typeface="Oswald"/>
                <a:cs typeface="Oswald"/>
                <a:sym typeface="Oswald"/>
              </a:rPr>
              <a:t>   Tasks:</a:t>
            </a:r>
            <a:endParaRPr sz="2000" dirty="0">
              <a:ea typeface="Oswald"/>
              <a:cs typeface="Oswald"/>
              <a:sym typeface="Oswald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400"/>
              <a:buFont typeface="Oswald"/>
              <a:buChar char="●"/>
            </a:pPr>
            <a:r>
              <a:rPr lang="en" sz="2000" dirty="0">
                <a:ea typeface="Oswald"/>
                <a:cs typeface="Oswald"/>
                <a:sym typeface="Oswald"/>
              </a:rPr>
              <a:t>Integrate and test components</a:t>
            </a:r>
            <a:endParaRPr sz="2000" dirty="0">
              <a:ea typeface="Oswald"/>
              <a:cs typeface="Oswald"/>
              <a:sym typeface="Oswald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400"/>
              <a:buFont typeface="Oswald"/>
              <a:buChar char="●"/>
            </a:pPr>
            <a:r>
              <a:rPr lang="en" sz="2000" dirty="0">
                <a:ea typeface="Oswald"/>
                <a:cs typeface="Oswald"/>
                <a:sym typeface="Oswald"/>
              </a:rPr>
              <a:t>Front end development</a:t>
            </a:r>
            <a:endParaRPr sz="2000" dirty="0"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43248215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153</TotalTime>
  <Words>201</Words>
  <Application>Microsoft Macintosh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Oswald</vt:lpstr>
      <vt:lpstr>Gallery</vt:lpstr>
      <vt:lpstr>MOVIE  SEARCH ENGINE</vt:lpstr>
      <vt:lpstr>Search problem</vt:lpstr>
      <vt:lpstr>Major inputs / outputs</vt:lpstr>
      <vt:lpstr>Approach major steps</vt:lpstr>
      <vt:lpstr>schedule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SEARCH ENGINE</dc:title>
  <dc:creator>Feng, Dingming</dc:creator>
  <cp:lastModifiedBy>Feng, Dingming</cp:lastModifiedBy>
  <cp:revision>21</cp:revision>
  <dcterms:created xsi:type="dcterms:W3CDTF">2019-10-27T23:18:17Z</dcterms:created>
  <dcterms:modified xsi:type="dcterms:W3CDTF">2019-10-28T01:57:17Z</dcterms:modified>
</cp:coreProperties>
</file>