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Open Sans 1 Bold" charset="1" panose="020B0806030504020204"/>
      <p:regular r:id="rId29"/>
    </p:embeddedFont>
    <p:embeddedFont>
      <p:font typeface="Glacial Indifference Bold" charset="1" panose="00000800000000000000"/>
      <p:regular r:id="rId30"/>
    </p:embeddedFont>
    <p:embeddedFont>
      <p:font typeface="Open Sans 2" charset="1" panose="00000000000000000000"/>
      <p:regular r:id="rId31"/>
    </p:embeddedFont>
    <p:embeddedFont>
      <p:font typeface="Open Sans 2 Bold" charset="1" panose="00000000000000000000"/>
      <p:regular r:id="rId32"/>
    </p:embeddedFont>
    <p:embeddedFont>
      <p:font typeface="Hammersmith One" charset="1" panose="02010703030501060504"/>
      <p:regular r:id="rId33"/>
    </p:embeddedFont>
    <p:embeddedFont>
      <p:font typeface="Clear Sans" charset="1" panose="020B0503030202020304"/>
      <p:regular r:id="rId34"/>
    </p:embeddedFont>
    <p:embeddedFont>
      <p:font typeface="Open Sans 1" charset="1" panose="020B0606030504020204"/>
      <p:regular r:id="rId35"/>
    </p:embeddedFont>
    <p:embeddedFont>
      <p:font typeface="Cocomat Pro Bold" charset="1" panose="00000700000000000000"/>
      <p:regular r:id="rId36"/>
    </p:embeddedFont>
    <p:embeddedFont>
      <p:font typeface="Aileron" charset="1" panose="00000500000000000000"/>
      <p:regular r:id="rId37"/>
    </p:embeddedFont>
    <p:embeddedFont>
      <p:font typeface="Aileron Bold" charset="1" panose="000008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 Id="rId4" Target="../media/image46.png" Type="http://schemas.openxmlformats.org/officeDocument/2006/relationships/image"/><Relationship Id="rId5" Target="../media/image47.png" Type="http://schemas.openxmlformats.org/officeDocument/2006/relationships/image"/><Relationship Id="rId6" Target="../media/image48.png" Type="http://schemas.openxmlformats.org/officeDocument/2006/relationships/image"/><Relationship Id="rId7" Target="../media/image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9.png" Type="http://schemas.openxmlformats.org/officeDocument/2006/relationships/image"/><Relationship Id="rId4" Target="../media/image50.png" Type="http://schemas.openxmlformats.org/officeDocument/2006/relationships/image"/><Relationship Id="rId5" Target="../media/image47.png" Type="http://schemas.openxmlformats.org/officeDocument/2006/relationships/image"/><Relationship Id="rId6" Target="../media/image44.png" Type="http://schemas.openxmlformats.org/officeDocument/2006/relationships/image"/><Relationship Id="rId7" Target="../media/image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jpeg" Type="http://schemas.openxmlformats.org/officeDocument/2006/relationships/image"/><Relationship Id="rId2" Target="../media/image51.png" Type="http://schemas.openxmlformats.org/officeDocument/2006/relationships/image"/><Relationship Id="rId3" Target="../media/image5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3.png" Type="http://schemas.openxmlformats.org/officeDocument/2006/relationships/image"/><Relationship Id="rId9" Target="../embeddings/oleObject1.bin" Type="http://schemas.openxmlformats.org/officeDocument/2006/relationships/oleObjec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4.png" Type="http://schemas.openxmlformats.org/officeDocument/2006/relationships/image"/><Relationship Id="rId9" Target="../media/image6.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6.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5.png" Type="http://schemas.openxmlformats.org/officeDocument/2006/relationships/image"/><Relationship Id="rId9" Target="../media/image6.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6.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6.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6.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https://medium.com/@kaicui726/a-hands-on-guide-to-ab-test-part-1-e7a76a7a3b56" TargetMode="External" Type="http://schemas.openxmlformats.org/officeDocument/2006/relationships/hyperlink"/><Relationship Id="rId11" Target="https://www.statsig.com/blog/ab-testing-101" TargetMode="External" Type="http://schemas.openxmlformats.org/officeDocument/2006/relationships/hyperlink"/><Relationship Id="rId12" Target="https://www.statsig.com/blog/randomization-the-abcs-of-a-b-testing" TargetMode="External" Type="http://schemas.openxmlformats.org/officeDocument/2006/relationships/hyperlink"/><Relationship Id="rId2" Target="../media/image51.png" Type="http://schemas.openxmlformats.org/officeDocument/2006/relationships/image"/><Relationship Id="rId3" Target="../media/image5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6.jpeg" Type="http://schemas.openxmlformats.org/officeDocument/2006/relationships/image"/><Relationship Id="rId9" Target="https://cxl.com/blog/ab-testing-guide/#how-set-up-ab-tests"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6.jpe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6.jpe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https://docs.google.com/spreadsheets/d/1DUF2isFWsqVSYhbaACYtbgcLi_YjDqpE3GLQIVgkKQg/edit#gid=69851113" TargetMode="External" Type="http://schemas.openxmlformats.org/officeDocument/2006/relationships/hyperlink"/><Relationship Id="rId9"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787096" y="2742809"/>
            <a:ext cx="9004286" cy="5436337"/>
          </a:xfrm>
          <a:custGeom>
            <a:avLst/>
            <a:gdLst/>
            <a:ahLst/>
            <a:cxnLst/>
            <a:rect r="r" b="b" t="t" l="l"/>
            <a:pathLst>
              <a:path h="5436337" w="9004286">
                <a:moveTo>
                  <a:pt x="0" y="0"/>
                </a:moveTo>
                <a:lnTo>
                  <a:pt x="9004286" y="0"/>
                </a:lnTo>
                <a:lnTo>
                  <a:pt x="9004286" y="5436337"/>
                </a:lnTo>
                <a:lnTo>
                  <a:pt x="0" y="5436337"/>
                </a:lnTo>
                <a:lnTo>
                  <a:pt x="0" y="0"/>
                </a:lnTo>
                <a:close/>
              </a:path>
            </a:pathLst>
          </a:custGeom>
          <a:blipFill>
            <a:blip r:embed="rId2"/>
            <a:stretch>
              <a:fillRect l="0" t="0" r="0" b="0"/>
            </a:stretch>
          </a:blipFill>
        </p:spPr>
      </p:sp>
      <p:grpSp>
        <p:nvGrpSpPr>
          <p:cNvPr name="Group 3" id="3"/>
          <p:cNvGrpSpPr/>
          <p:nvPr/>
        </p:nvGrpSpPr>
        <p:grpSpPr>
          <a:xfrm rot="0">
            <a:off x="261141" y="3402256"/>
            <a:ext cx="8236729" cy="3322905"/>
            <a:chOff x="0" y="0"/>
            <a:chExt cx="812800" cy="327904"/>
          </a:xfrm>
        </p:grpSpPr>
        <p:sp>
          <p:nvSpPr>
            <p:cNvPr name="Freeform 4" id="4"/>
            <p:cNvSpPr/>
            <p:nvPr/>
          </p:nvSpPr>
          <p:spPr>
            <a:xfrm flipH="false" flipV="false" rot="0">
              <a:off x="0" y="0"/>
              <a:ext cx="812800" cy="327904"/>
            </a:xfrm>
            <a:custGeom>
              <a:avLst/>
              <a:gdLst/>
              <a:ahLst/>
              <a:cxnLst/>
              <a:rect r="r" b="b" t="t" l="l"/>
              <a:pathLst>
                <a:path h="327904" w="812800">
                  <a:moveTo>
                    <a:pt x="609600" y="0"/>
                  </a:moveTo>
                  <a:cubicBezTo>
                    <a:pt x="721830" y="0"/>
                    <a:pt x="812800" y="73399"/>
                    <a:pt x="812800" y="163952"/>
                  </a:cubicBezTo>
                  <a:cubicBezTo>
                    <a:pt x="812800" y="254505"/>
                    <a:pt x="721830" y="327904"/>
                    <a:pt x="609600" y="327904"/>
                  </a:cubicBezTo>
                  <a:lnTo>
                    <a:pt x="203200" y="327904"/>
                  </a:lnTo>
                  <a:cubicBezTo>
                    <a:pt x="90970" y="327904"/>
                    <a:pt x="0" y="254505"/>
                    <a:pt x="0" y="163952"/>
                  </a:cubicBezTo>
                  <a:cubicBezTo>
                    <a:pt x="0" y="73399"/>
                    <a:pt x="90970" y="0"/>
                    <a:pt x="203200" y="0"/>
                  </a:cubicBezTo>
                  <a:lnTo>
                    <a:pt x="609600" y="0"/>
                  </a:lnTo>
                </a:path>
              </a:pathLst>
            </a:custGeom>
            <a:solidFill>
              <a:srgbClr val="063F96"/>
            </a:solidFill>
            <a:ln w="12700">
              <a:solidFill>
                <a:srgbClr val="000000"/>
              </a:solidFill>
            </a:ln>
          </p:spPr>
        </p:sp>
      </p:grpSp>
      <p:grpSp>
        <p:nvGrpSpPr>
          <p:cNvPr name="Group 5" id="5"/>
          <p:cNvGrpSpPr/>
          <p:nvPr/>
        </p:nvGrpSpPr>
        <p:grpSpPr>
          <a:xfrm rot="0">
            <a:off x="-6090044" y="421926"/>
            <a:ext cx="17339161" cy="291572"/>
            <a:chOff x="0" y="0"/>
            <a:chExt cx="2952577" cy="49650"/>
          </a:xfrm>
        </p:grpSpPr>
        <p:sp>
          <p:nvSpPr>
            <p:cNvPr name="Freeform 6" id="6"/>
            <p:cNvSpPr/>
            <p:nvPr/>
          </p:nvSpPr>
          <p:spPr>
            <a:xfrm flipH="false" flipV="false" rot="0">
              <a:off x="0" y="0"/>
              <a:ext cx="2952577" cy="49650"/>
            </a:xfrm>
            <a:custGeom>
              <a:avLst/>
              <a:gdLst/>
              <a:ahLst/>
              <a:cxnLst/>
              <a:rect r="r" b="b" t="t" l="l"/>
              <a:pathLst>
                <a:path h="49650" w="2952577">
                  <a:moveTo>
                    <a:pt x="0" y="0"/>
                  </a:moveTo>
                  <a:lnTo>
                    <a:pt x="2952577" y="0"/>
                  </a:lnTo>
                  <a:lnTo>
                    <a:pt x="2952577" y="49650"/>
                  </a:lnTo>
                  <a:lnTo>
                    <a:pt x="0" y="49650"/>
                  </a:lnTo>
                  <a:close/>
                </a:path>
              </a:pathLst>
            </a:custGeom>
            <a:solidFill>
              <a:srgbClr val="FFB923"/>
            </a:solidFill>
            <a:ln w="12700">
              <a:solidFill>
                <a:srgbClr val="000000"/>
              </a:solidFill>
            </a:ln>
          </p:spPr>
        </p:sp>
      </p:grpSp>
      <p:sp>
        <p:nvSpPr>
          <p:cNvPr name="TextBox 7" id="7"/>
          <p:cNvSpPr txBox="true"/>
          <p:nvPr/>
        </p:nvSpPr>
        <p:spPr>
          <a:xfrm rot="0">
            <a:off x="-391108" y="4179546"/>
            <a:ext cx="8888978" cy="1550045"/>
          </a:xfrm>
          <a:prstGeom prst="rect">
            <a:avLst/>
          </a:prstGeom>
        </p:spPr>
        <p:txBody>
          <a:bodyPr anchor="t" rtlCol="false" tIns="0" lIns="0" bIns="0" rIns="0">
            <a:spAutoFit/>
          </a:bodyPr>
          <a:lstStyle/>
          <a:p>
            <a:pPr algn="ctr">
              <a:lnSpc>
                <a:spcPts val="12739"/>
              </a:lnSpc>
            </a:pPr>
            <a:r>
              <a:rPr lang="en-US" b="true" sz="9099">
                <a:solidFill>
                  <a:srgbClr val="FFFFFF"/>
                </a:solidFill>
                <a:latin typeface="Open Sans 1 Bold"/>
                <a:ea typeface="Open Sans 1 Bold"/>
                <a:cs typeface="Open Sans 1 Bold"/>
                <a:sym typeface="Open Sans 1 Bold"/>
              </a:rPr>
              <a:t> A/B Testing</a:t>
            </a:r>
          </a:p>
        </p:txBody>
      </p:sp>
      <p:sp>
        <p:nvSpPr>
          <p:cNvPr name="TextBox 8" id="8"/>
          <p:cNvSpPr txBox="true"/>
          <p:nvPr/>
        </p:nvSpPr>
        <p:spPr>
          <a:xfrm rot="0">
            <a:off x="773678" y="7069914"/>
            <a:ext cx="10138019" cy="496866"/>
          </a:xfrm>
          <a:prstGeom prst="rect">
            <a:avLst/>
          </a:prstGeom>
        </p:spPr>
        <p:txBody>
          <a:bodyPr anchor="t" rtlCol="false" tIns="0" lIns="0" bIns="0" rIns="0">
            <a:spAutoFit/>
          </a:bodyPr>
          <a:lstStyle/>
          <a:p>
            <a:pPr algn="l">
              <a:lnSpc>
                <a:spcPts val="4113"/>
              </a:lnSpc>
            </a:pPr>
            <a:r>
              <a:rPr lang="en-US" sz="2938" b="true">
                <a:solidFill>
                  <a:srgbClr val="063F96"/>
                </a:solidFill>
                <a:latin typeface="Open Sans 1 Bold"/>
                <a:ea typeface="Open Sans 1 Bold"/>
                <a:cs typeface="Open Sans 1 Bold"/>
                <a:sym typeface="Open Sans 1 Bold"/>
              </a:rPr>
              <a:t>validación </a:t>
            </a:r>
            <a:r>
              <a:rPr lang="en-US" b="true" sz="2938">
                <a:solidFill>
                  <a:srgbClr val="063F96"/>
                </a:solidFill>
                <a:latin typeface="Open Sans 1 Bold"/>
                <a:ea typeface="Open Sans 1 Bold"/>
                <a:cs typeface="Open Sans 1 Bold"/>
                <a:sym typeface="Open Sans 1 Bold"/>
              </a:rPr>
              <a:t>del modelo Best Time to Call</a:t>
            </a:r>
          </a:p>
        </p:txBody>
      </p:sp>
      <p:grpSp>
        <p:nvGrpSpPr>
          <p:cNvPr name="Group 9" id="9"/>
          <p:cNvGrpSpPr/>
          <p:nvPr/>
        </p:nvGrpSpPr>
        <p:grpSpPr>
          <a:xfrm rot="0">
            <a:off x="-2699657" y="9537347"/>
            <a:ext cx="20987657" cy="219554"/>
            <a:chOff x="0" y="0"/>
            <a:chExt cx="2952577" cy="30887"/>
          </a:xfrm>
        </p:grpSpPr>
        <p:sp>
          <p:nvSpPr>
            <p:cNvPr name="Freeform 10" id="10"/>
            <p:cNvSpPr/>
            <p:nvPr/>
          </p:nvSpPr>
          <p:spPr>
            <a:xfrm flipH="false" flipV="false" rot="0">
              <a:off x="0" y="0"/>
              <a:ext cx="2952577" cy="30887"/>
            </a:xfrm>
            <a:custGeom>
              <a:avLst/>
              <a:gdLst/>
              <a:ahLst/>
              <a:cxnLst/>
              <a:rect r="r" b="b" t="t" l="l"/>
              <a:pathLst>
                <a:path h="30887" w="2952577">
                  <a:moveTo>
                    <a:pt x="0" y="0"/>
                  </a:moveTo>
                  <a:lnTo>
                    <a:pt x="2952577" y="0"/>
                  </a:lnTo>
                  <a:lnTo>
                    <a:pt x="2952577" y="30887"/>
                  </a:lnTo>
                  <a:lnTo>
                    <a:pt x="0" y="30887"/>
                  </a:lnTo>
                  <a:close/>
                </a:path>
              </a:pathLst>
            </a:custGeom>
            <a:solidFill>
              <a:srgbClr val="063F96"/>
            </a:solidFill>
            <a:ln w="12700">
              <a:solidFill>
                <a:srgbClr val="000000"/>
              </a:solidFill>
            </a:ln>
          </p:spPr>
        </p:sp>
      </p:grpSp>
      <p:sp>
        <p:nvSpPr>
          <p:cNvPr name="Freeform 11" id="11"/>
          <p:cNvSpPr/>
          <p:nvPr/>
        </p:nvSpPr>
        <p:spPr>
          <a:xfrm flipH="false" flipV="false" rot="-6501204">
            <a:off x="-5099670" y="-9064636"/>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24017"/>
            <a:ext cx="16192500" cy="172508"/>
            <a:chOff x="0" y="0"/>
            <a:chExt cx="4264691" cy="45434"/>
          </a:xfrm>
        </p:grpSpPr>
        <p:sp>
          <p:nvSpPr>
            <p:cNvPr name="Freeform 3" id="3"/>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0C3262"/>
            </a:solidFill>
          </p:spPr>
        </p:sp>
        <p:sp>
          <p:nvSpPr>
            <p:cNvPr name="TextBox 4" id="4"/>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4983163" y="3315652"/>
            <a:ext cx="1479233" cy="14792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8" id="8"/>
          <p:cNvGrpSpPr/>
          <p:nvPr/>
        </p:nvGrpSpPr>
        <p:grpSpPr>
          <a:xfrm rot="0">
            <a:off x="8376364" y="3315652"/>
            <a:ext cx="1479233" cy="147923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15247729" y="3315652"/>
            <a:ext cx="1479233" cy="147923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11827271" y="3315652"/>
            <a:ext cx="1479233" cy="14792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7" id="17"/>
          <p:cNvSpPr/>
          <p:nvPr/>
        </p:nvSpPr>
        <p:spPr>
          <a:xfrm flipH="true" flipV="true">
            <a:off x="5722779" y="4794885"/>
            <a:ext cx="0" cy="1703527"/>
          </a:xfrm>
          <a:prstGeom prst="line">
            <a:avLst/>
          </a:prstGeom>
          <a:ln cap="flat" w="76200">
            <a:solidFill>
              <a:srgbClr val="FF4658"/>
            </a:solidFill>
            <a:prstDash val="solid"/>
            <a:headEnd type="none" len="sm" w="sm"/>
            <a:tailEnd type="none" len="sm" w="sm"/>
          </a:ln>
        </p:spPr>
      </p:sp>
      <p:sp>
        <p:nvSpPr>
          <p:cNvPr name="AutoShape 18" id="18"/>
          <p:cNvSpPr/>
          <p:nvPr/>
        </p:nvSpPr>
        <p:spPr>
          <a:xfrm flipH="true" flipV="true">
            <a:off x="9115980" y="4794885"/>
            <a:ext cx="0" cy="1703527"/>
          </a:xfrm>
          <a:prstGeom prst="line">
            <a:avLst/>
          </a:prstGeom>
          <a:ln cap="flat" w="76200">
            <a:solidFill>
              <a:srgbClr val="FF4658"/>
            </a:solidFill>
            <a:prstDash val="solid"/>
            <a:headEnd type="none" len="sm" w="sm"/>
            <a:tailEnd type="none" len="sm" w="sm"/>
          </a:ln>
        </p:spPr>
      </p:sp>
      <p:sp>
        <p:nvSpPr>
          <p:cNvPr name="AutoShape 19" id="19"/>
          <p:cNvSpPr/>
          <p:nvPr/>
        </p:nvSpPr>
        <p:spPr>
          <a:xfrm flipH="true" flipV="true">
            <a:off x="12566888" y="4794885"/>
            <a:ext cx="26172" cy="1785302"/>
          </a:xfrm>
          <a:prstGeom prst="line">
            <a:avLst/>
          </a:prstGeom>
          <a:ln cap="flat" w="76200">
            <a:solidFill>
              <a:srgbClr val="FF4658"/>
            </a:solidFill>
            <a:prstDash val="solid"/>
            <a:headEnd type="none" len="sm" w="sm"/>
            <a:tailEnd type="none" len="sm" w="sm"/>
          </a:ln>
        </p:spPr>
      </p:sp>
      <p:sp>
        <p:nvSpPr>
          <p:cNvPr name="AutoShape 20" id="20"/>
          <p:cNvSpPr/>
          <p:nvPr/>
        </p:nvSpPr>
        <p:spPr>
          <a:xfrm flipV="true">
            <a:off x="15987346" y="4794885"/>
            <a:ext cx="0" cy="1785302"/>
          </a:xfrm>
          <a:prstGeom prst="line">
            <a:avLst/>
          </a:prstGeom>
          <a:ln cap="flat" w="76200">
            <a:solidFill>
              <a:srgbClr val="FF4658"/>
            </a:solidFill>
            <a:prstDash val="solid"/>
            <a:headEnd type="none" len="sm" w="sm"/>
            <a:tailEnd type="none" len="sm" w="sm"/>
          </a:ln>
        </p:spPr>
      </p:sp>
      <p:sp>
        <p:nvSpPr>
          <p:cNvPr name="TextBox 21" id="21"/>
          <p:cNvSpPr txBox="true"/>
          <p:nvPr/>
        </p:nvSpPr>
        <p:spPr>
          <a:xfrm rot="0">
            <a:off x="4413774" y="6708775"/>
            <a:ext cx="2678438" cy="982981"/>
          </a:xfrm>
          <a:prstGeom prst="rect">
            <a:avLst/>
          </a:prstGeom>
        </p:spPr>
        <p:txBody>
          <a:bodyPr anchor="t" rtlCol="false" tIns="0" lIns="0" bIns="0" rIns="0">
            <a:spAutoFit/>
          </a:bodyPr>
          <a:lstStyle/>
          <a:p>
            <a:pPr algn="ctr">
              <a:lnSpc>
                <a:spcPts val="4049"/>
              </a:lnSpc>
            </a:pPr>
            <a:r>
              <a:rPr lang="en-US" sz="2699" spc="80">
                <a:solidFill>
                  <a:srgbClr val="063F96"/>
                </a:solidFill>
                <a:latin typeface="Aileron"/>
                <a:ea typeface="Aileron"/>
                <a:cs typeface="Aileron"/>
                <a:sym typeface="Aileron"/>
              </a:rPr>
              <a:t>Asignación aleatoria</a:t>
            </a:r>
          </a:p>
        </p:txBody>
      </p:sp>
      <p:sp>
        <p:nvSpPr>
          <p:cNvPr name="TextBox 22" id="22"/>
          <p:cNvSpPr txBox="true"/>
          <p:nvPr/>
        </p:nvSpPr>
        <p:spPr>
          <a:xfrm rot="0">
            <a:off x="7863738" y="6606011"/>
            <a:ext cx="2676631" cy="206502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Ejecución controlada del experimento.</a:t>
            </a:r>
          </a:p>
          <a:p>
            <a:pPr algn="ctr">
              <a:lnSpc>
                <a:spcPts val="4199"/>
              </a:lnSpc>
            </a:pPr>
          </a:p>
        </p:txBody>
      </p:sp>
      <p:sp>
        <p:nvSpPr>
          <p:cNvPr name="TextBox 23" id="23"/>
          <p:cNvSpPr txBox="true"/>
          <p:nvPr/>
        </p:nvSpPr>
        <p:spPr>
          <a:xfrm rot="0">
            <a:off x="11311894" y="6691630"/>
            <a:ext cx="2676631" cy="101727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Análisis estadístico</a:t>
            </a:r>
          </a:p>
        </p:txBody>
      </p:sp>
      <p:sp>
        <p:nvSpPr>
          <p:cNvPr name="TextBox 24" id="24"/>
          <p:cNvSpPr txBox="true"/>
          <p:nvPr/>
        </p:nvSpPr>
        <p:spPr>
          <a:xfrm rot="0">
            <a:off x="14854184" y="6953567"/>
            <a:ext cx="2676631" cy="49339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Decisión</a:t>
            </a:r>
          </a:p>
        </p:txBody>
      </p:sp>
      <p:grpSp>
        <p:nvGrpSpPr>
          <p:cNvPr name="Group 25" id="25"/>
          <p:cNvGrpSpPr/>
          <p:nvPr/>
        </p:nvGrpSpPr>
        <p:grpSpPr>
          <a:xfrm rot="0">
            <a:off x="1533018" y="3315652"/>
            <a:ext cx="1479233" cy="1479233"/>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28" id="28"/>
          <p:cNvSpPr/>
          <p:nvPr/>
        </p:nvSpPr>
        <p:spPr>
          <a:xfrm flipH="true" flipV="true">
            <a:off x="2272634" y="4794885"/>
            <a:ext cx="32187" cy="1703527"/>
          </a:xfrm>
          <a:prstGeom prst="line">
            <a:avLst/>
          </a:prstGeom>
          <a:ln cap="flat" w="76200">
            <a:solidFill>
              <a:srgbClr val="FF4658"/>
            </a:solidFill>
            <a:prstDash val="solid"/>
            <a:headEnd type="none" len="sm" w="sm"/>
            <a:tailEnd type="none" len="sm" w="sm"/>
          </a:ln>
        </p:spPr>
      </p:sp>
      <p:sp>
        <p:nvSpPr>
          <p:cNvPr name="TextBox 29" id="29"/>
          <p:cNvSpPr txBox="true"/>
          <p:nvPr/>
        </p:nvSpPr>
        <p:spPr>
          <a:xfrm rot="0">
            <a:off x="1028700" y="6503987"/>
            <a:ext cx="2676631" cy="154114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Establecer hipótesis y métricas.</a:t>
            </a:r>
          </a:p>
        </p:txBody>
      </p:sp>
      <p:sp>
        <p:nvSpPr>
          <p:cNvPr name="Freeform 30" id="30"/>
          <p:cNvSpPr/>
          <p:nvPr/>
        </p:nvSpPr>
        <p:spPr>
          <a:xfrm flipH="false" flipV="false" rot="0">
            <a:off x="15472603" y="3540526"/>
            <a:ext cx="1029486" cy="1029486"/>
          </a:xfrm>
          <a:custGeom>
            <a:avLst/>
            <a:gdLst/>
            <a:ahLst/>
            <a:cxnLst/>
            <a:rect r="r" b="b" t="t" l="l"/>
            <a:pathLst>
              <a:path h="1029486" w="1029486">
                <a:moveTo>
                  <a:pt x="0" y="0"/>
                </a:moveTo>
                <a:lnTo>
                  <a:pt x="1029486" y="0"/>
                </a:lnTo>
                <a:lnTo>
                  <a:pt x="1029486" y="1029486"/>
                </a:lnTo>
                <a:lnTo>
                  <a:pt x="0" y="1029486"/>
                </a:lnTo>
                <a:lnTo>
                  <a:pt x="0" y="0"/>
                </a:lnTo>
                <a:close/>
              </a:path>
            </a:pathLst>
          </a:custGeom>
          <a:blipFill>
            <a:blip r:embed="rId2"/>
            <a:stretch>
              <a:fillRect l="0" t="0" r="0" b="0"/>
            </a:stretch>
          </a:blipFill>
        </p:spPr>
      </p:sp>
      <p:sp>
        <p:nvSpPr>
          <p:cNvPr name="Freeform 31" id="31"/>
          <p:cNvSpPr/>
          <p:nvPr/>
        </p:nvSpPr>
        <p:spPr>
          <a:xfrm flipH="false" flipV="false" rot="0">
            <a:off x="12059911" y="3522120"/>
            <a:ext cx="1066297" cy="1066297"/>
          </a:xfrm>
          <a:custGeom>
            <a:avLst/>
            <a:gdLst/>
            <a:ahLst/>
            <a:cxnLst/>
            <a:rect r="r" b="b" t="t" l="l"/>
            <a:pathLst>
              <a:path h="1066297" w="1066297">
                <a:moveTo>
                  <a:pt x="0" y="0"/>
                </a:moveTo>
                <a:lnTo>
                  <a:pt x="1066297" y="0"/>
                </a:lnTo>
                <a:lnTo>
                  <a:pt x="1066297" y="1066297"/>
                </a:lnTo>
                <a:lnTo>
                  <a:pt x="0" y="1066297"/>
                </a:lnTo>
                <a:lnTo>
                  <a:pt x="0" y="0"/>
                </a:lnTo>
                <a:close/>
              </a:path>
            </a:pathLst>
          </a:custGeom>
          <a:blipFill>
            <a:blip r:embed="rId3"/>
            <a:stretch>
              <a:fillRect l="0" t="0" r="0" b="0"/>
            </a:stretch>
          </a:blipFill>
        </p:spPr>
      </p:sp>
      <p:sp>
        <p:nvSpPr>
          <p:cNvPr name="Freeform 32" id="32"/>
          <p:cNvSpPr/>
          <p:nvPr/>
        </p:nvSpPr>
        <p:spPr>
          <a:xfrm flipH="false" flipV="false" rot="0">
            <a:off x="5293309" y="3613879"/>
            <a:ext cx="882780" cy="882780"/>
          </a:xfrm>
          <a:custGeom>
            <a:avLst/>
            <a:gdLst/>
            <a:ahLst/>
            <a:cxnLst/>
            <a:rect r="r" b="b" t="t" l="l"/>
            <a:pathLst>
              <a:path h="882780" w="882780">
                <a:moveTo>
                  <a:pt x="0" y="0"/>
                </a:moveTo>
                <a:lnTo>
                  <a:pt x="882780" y="0"/>
                </a:lnTo>
                <a:lnTo>
                  <a:pt x="882780" y="882780"/>
                </a:lnTo>
                <a:lnTo>
                  <a:pt x="0" y="882780"/>
                </a:lnTo>
                <a:lnTo>
                  <a:pt x="0" y="0"/>
                </a:lnTo>
                <a:close/>
              </a:path>
            </a:pathLst>
          </a:custGeom>
          <a:blipFill>
            <a:blip r:embed="rId4"/>
            <a:stretch>
              <a:fillRect l="0" t="0" r="0" b="0"/>
            </a:stretch>
          </a:blipFill>
        </p:spPr>
      </p:sp>
      <p:sp>
        <p:nvSpPr>
          <p:cNvPr name="Freeform 33" id="33"/>
          <p:cNvSpPr/>
          <p:nvPr/>
        </p:nvSpPr>
        <p:spPr>
          <a:xfrm flipH="false" flipV="false" rot="0">
            <a:off x="8629650" y="3540526"/>
            <a:ext cx="1028700" cy="1028700"/>
          </a:xfrm>
          <a:custGeom>
            <a:avLst/>
            <a:gdLst/>
            <a:ahLst/>
            <a:cxnLst/>
            <a:rect r="r" b="b" t="t" l="l"/>
            <a:pathLst>
              <a:path h="1028700" w="1028700">
                <a:moveTo>
                  <a:pt x="0" y="0"/>
                </a:moveTo>
                <a:lnTo>
                  <a:pt x="1028700" y="0"/>
                </a:lnTo>
                <a:lnTo>
                  <a:pt x="1028700" y="1028700"/>
                </a:lnTo>
                <a:lnTo>
                  <a:pt x="0" y="1028700"/>
                </a:lnTo>
                <a:lnTo>
                  <a:pt x="0" y="0"/>
                </a:lnTo>
                <a:close/>
              </a:path>
            </a:pathLst>
          </a:custGeom>
          <a:blipFill>
            <a:blip r:embed="rId5"/>
            <a:stretch>
              <a:fillRect l="0" t="0" r="0" b="0"/>
            </a:stretch>
          </a:blipFill>
        </p:spPr>
      </p:sp>
      <p:sp>
        <p:nvSpPr>
          <p:cNvPr name="Freeform 34" id="34"/>
          <p:cNvSpPr/>
          <p:nvPr/>
        </p:nvSpPr>
        <p:spPr>
          <a:xfrm flipH="false" flipV="false" rot="0">
            <a:off x="1826754" y="3540526"/>
            <a:ext cx="956133" cy="956133"/>
          </a:xfrm>
          <a:custGeom>
            <a:avLst/>
            <a:gdLst/>
            <a:ahLst/>
            <a:cxnLst/>
            <a:rect r="r" b="b" t="t" l="l"/>
            <a:pathLst>
              <a:path h="956133" w="956133">
                <a:moveTo>
                  <a:pt x="0" y="0"/>
                </a:moveTo>
                <a:lnTo>
                  <a:pt x="956134" y="0"/>
                </a:lnTo>
                <a:lnTo>
                  <a:pt x="956134" y="956133"/>
                </a:lnTo>
                <a:lnTo>
                  <a:pt x="0" y="956133"/>
                </a:lnTo>
                <a:lnTo>
                  <a:pt x="0" y="0"/>
                </a:lnTo>
                <a:close/>
              </a:path>
            </a:pathLst>
          </a:custGeom>
          <a:blipFill>
            <a:blip r:embed="rId6"/>
            <a:stretch>
              <a:fillRect l="0" t="0" r="0" b="0"/>
            </a:stretch>
          </a:blipFill>
        </p:spPr>
      </p:sp>
      <p:grpSp>
        <p:nvGrpSpPr>
          <p:cNvPr name="Group 35" id="35"/>
          <p:cNvGrpSpPr/>
          <p:nvPr/>
        </p:nvGrpSpPr>
        <p:grpSpPr>
          <a:xfrm rot="0">
            <a:off x="0" y="0"/>
            <a:ext cx="734619" cy="10287000"/>
            <a:chOff x="0" y="0"/>
            <a:chExt cx="979492" cy="13716000"/>
          </a:xfrm>
        </p:grpSpPr>
        <p:sp>
          <p:nvSpPr>
            <p:cNvPr name="AutoShape 36" id="36"/>
            <p:cNvSpPr/>
            <p:nvPr/>
          </p:nvSpPr>
          <p:spPr>
            <a:xfrm>
              <a:off x="0" y="0"/>
              <a:ext cx="979492" cy="13716000"/>
            </a:xfrm>
            <a:prstGeom prst="rect">
              <a:avLst/>
            </a:prstGeom>
            <a:solidFill>
              <a:srgbClr val="144C93"/>
            </a:solidFill>
          </p:spPr>
        </p:sp>
      </p:grpSp>
      <p:sp>
        <p:nvSpPr>
          <p:cNvPr name="Freeform 37" id="37"/>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7"/>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24017"/>
            <a:ext cx="16192500" cy="172508"/>
            <a:chOff x="0" y="0"/>
            <a:chExt cx="4264691" cy="45434"/>
          </a:xfrm>
        </p:grpSpPr>
        <p:sp>
          <p:nvSpPr>
            <p:cNvPr name="Freeform 3" id="3"/>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0C3262"/>
            </a:solidFill>
          </p:spPr>
        </p:sp>
        <p:sp>
          <p:nvSpPr>
            <p:cNvPr name="TextBox 4" id="4"/>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4983163" y="3315652"/>
            <a:ext cx="1479233" cy="14792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8" id="8"/>
          <p:cNvGrpSpPr/>
          <p:nvPr/>
        </p:nvGrpSpPr>
        <p:grpSpPr>
          <a:xfrm rot="0">
            <a:off x="8376364" y="3315652"/>
            <a:ext cx="1479233" cy="147923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15247729" y="3315652"/>
            <a:ext cx="1479233" cy="147923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11827271" y="3315652"/>
            <a:ext cx="1479233" cy="14792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7" id="17"/>
          <p:cNvSpPr/>
          <p:nvPr/>
        </p:nvSpPr>
        <p:spPr>
          <a:xfrm flipH="true" flipV="true">
            <a:off x="5722779" y="4794885"/>
            <a:ext cx="0" cy="1703527"/>
          </a:xfrm>
          <a:prstGeom prst="line">
            <a:avLst/>
          </a:prstGeom>
          <a:ln cap="flat" w="76200">
            <a:solidFill>
              <a:srgbClr val="063F96"/>
            </a:solidFill>
            <a:prstDash val="solid"/>
            <a:headEnd type="none" len="sm" w="sm"/>
            <a:tailEnd type="none" len="sm" w="sm"/>
          </a:ln>
        </p:spPr>
      </p:sp>
      <p:sp>
        <p:nvSpPr>
          <p:cNvPr name="AutoShape 18" id="18"/>
          <p:cNvSpPr/>
          <p:nvPr/>
        </p:nvSpPr>
        <p:spPr>
          <a:xfrm flipH="true" flipV="true">
            <a:off x="9115980" y="4794885"/>
            <a:ext cx="0" cy="1703527"/>
          </a:xfrm>
          <a:prstGeom prst="line">
            <a:avLst/>
          </a:prstGeom>
          <a:ln cap="flat" w="76200">
            <a:solidFill>
              <a:srgbClr val="063F96"/>
            </a:solidFill>
            <a:prstDash val="solid"/>
            <a:headEnd type="none" len="sm" w="sm"/>
            <a:tailEnd type="none" len="sm" w="sm"/>
          </a:ln>
        </p:spPr>
      </p:sp>
      <p:sp>
        <p:nvSpPr>
          <p:cNvPr name="AutoShape 19" id="19"/>
          <p:cNvSpPr/>
          <p:nvPr/>
        </p:nvSpPr>
        <p:spPr>
          <a:xfrm flipH="true" flipV="true">
            <a:off x="12566888" y="4794885"/>
            <a:ext cx="26172" cy="1785302"/>
          </a:xfrm>
          <a:prstGeom prst="line">
            <a:avLst/>
          </a:prstGeom>
          <a:ln cap="flat" w="76200">
            <a:solidFill>
              <a:srgbClr val="063F96"/>
            </a:solidFill>
            <a:prstDash val="solid"/>
            <a:headEnd type="none" len="sm" w="sm"/>
            <a:tailEnd type="none" len="sm" w="sm"/>
          </a:ln>
        </p:spPr>
      </p:sp>
      <p:sp>
        <p:nvSpPr>
          <p:cNvPr name="AutoShape 20" id="20"/>
          <p:cNvSpPr/>
          <p:nvPr/>
        </p:nvSpPr>
        <p:spPr>
          <a:xfrm flipV="true">
            <a:off x="15987346" y="4794885"/>
            <a:ext cx="0" cy="1785302"/>
          </a:xfrm>
          <a:prstGeom prst="line">
            <a:avLst/>
          </a:prstGeom>
          <a:ln cap="flat" w="76200">
            <a:solidFill>
              <a:srgbClr val="063F96"/>
            </a:solidFill>
            <a:prstDash val="solid"/>
            <a:headEnd type="none" len="sm" w="sm"/>
            <a:tailEnd type="none" len="sm" w="sm"/>
          </a:ln>
        </p:spPr>
      </p:sp>
      <p:sp>
        <p:nvSpPr>
          <p:cNvPr name="TextBox 21" id="21"/>
          <p:cNvSpPr txBox="true"/>
          <p:nvPr/>
        </p:nvSpPr>
        <p:spPr>
          <a:xfrm rot="0">
            <a:off x="4413774" y="6708775"/>
            <a:ext cx="2678438" cy="982981"/>
          </a:xfrm>
          <a:prstGeom prst="rect">
            <a:avLst/>
          </a:prstGeom>
        </p:spPr>
        <p:txBody>
          <a:bodyPr anchor="t" rtlCol="false" tIns="0" lIns="0" bIns="0" rIns="0">
            <a:spAutoFit/>
          </a:bodyPr>
          <a:lstStyle/>
          <a:p>
            <a:pPr algn="ctr">
              <a:lnSpc>
                <a:spcPts val="4049"/>
              </a:lnSpc>
            </a:pPr>
            <a:r>
              <a:rPr lang="en-US" sz="2699" spc="80">
                <a:solidFill>
                  <a:srgbClr val="063F96"/>
                </a:solidFill>
                <a:latin typeface="Aileron"/>
                <a:ea typeface="Aileron"/>
                <a:cs typeface="Aileron"/>
                <a:sym typeface="Aileron"/>
              </a:rPr>
              <a:t>Asignación aleatoria</a:t>
            </a:r>
          </a:p>
        </p:txBody>
      </p:sp>
      <p:grpSp>
        <p:nvGrpSpPr>
          <p:cNvPr name="Group 22" id="22"/>
          <p:cNvGrpSpPr/>
          <p:nvPr/>
        </p:nvGrpSpPr>
        <p:grpSpPr>
          <a:xfrm rot="0">
            <a:off x="5262959" y="3596005"/>
            <a:ext cx="913130" cy="91313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4" id="24"/>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2</a:t>
              </a:r>
            </a:p>
          </p:txBody>
        </p:sp>
      </p:grpSp>
      <p:sp>
        <p:nvSpPr>
          <p:cNvPr name="TextBox 25" id="25"/>
          <p:cNvSpPr txBox="true"/>
          <p:nvPr/>
        </p:nvSpPr>
        <p:spPr>
          <a:xfrm rot="0">
            <a:off x="7863738" y="6606011"/>
            <a:ext cx="2676631" cy="206502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Ejecución controlada del experimento.</a:t>
            </a:r>
          </a:p>
          <a:p>
            <a:pPr algn="ctr">
              <a:lnSpc>
                <a:spcPts val="4199"/>
              </a:lnSpc>
            </a:pPr>
          </a:p>
        </p:txBody>
      </p:sp>
      <p:grpSp>
        <p:nvGrpSpPr>
          <p:cNvPr name="Group 26" id="26"/>
          <p:cNvGrpSpPr/>
          <p:nvPr/>
        </p:nvGrpSpPr>
        <p:grpSpPr>
          <a:xfrm rot="0">
            <a:off x="8659415" y="3540526"/>
            <a:ext cx="913130" cy="91313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3</a:t>
              </a:r>
            </a:p>
          </p:txBody>
        </p:sp>
      </p:grpSp>
      <p:sp>
        <p:nvSpPr>
          <p:cNvPr name="TextBox 29" id="29"/>
          <p:cNvSpPr txBox="true"/>
          <p:nvPr/>
        </p:nvSpPr>
        <p:spPr>
          <a:xfrm rot="0">
            <a:off x="11311894" y="6691630"/>
            <a:ext cx="2676631" cy="101727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Análisis estadístico</a:t>
            </a:r>
          </a:p>
        </p:txBody>
      </p:sp>
      <p:sp>
        <p:nvSpPr>
          <p:cNvPr name="TextBox 30" id="30"/>
          <p:cNvSpPr txBox="true"/>
          <p:nvPr/>
        </p:nvSpPr>
        <p:spPr>
          <a:xfrm rot="0">
            <a:off x="14854184" y="6953567"/>
            <a:ext cx="2676631" cy="49339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Decisión</a:t>
            </a:r>
          </a:p>
        </p:txBody>
      </p:sp>
      <p:grpSp>
        <p:nvGrpSpPr>
          <p:cNvPr name="Group 31" id="31"/>
          <p:cNvGrpSpPr/>
          <p:nvPr/>
        </p:nvGrpSpPr>
        <p:grpSpPr>
          <a:xfrm rot="0">
            <a:off x="15563929" y="3598704"/>
            <a:ext cx="913130" cy="913130"/>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33" id="33"/>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5</a:t>
              </a:r>
            </a:p>
          </p:txBody>
        </p:sp>
      </p:grpSp>
      <p:grpSp>
        <p:nvGrpSpPr>
          <p:cNvPr name="Group 34" id="34"/>
          <p:cNvGrpSpPr/>
          <p:nvPr/>
        </p:nvGrpSpPr>
        <p:grpSpPr>
          <a:xfrm rot="0">
            <a:off x="1533018" y="3315652"/>
            <a:ext cx="1479233" cy="1479233"/>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36" id="3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37" id="37"/>
          <p:cNvSpPr/>
          <p:nvPr/>
        </p:nvSpPr>
        <p:spPr>
          <a:xfrm flipH="true" flipV="true">
            <a:off x="2272634" y="4794885"/>
            <a:ext cx="32187" cy="1703527"/>
          </a:xfrm>
          <a:prstGeom prst="line">
            <a:avLst/>
          </a:prstGeom>
          <a:ln cap="flat" w="76200">
            <a:solidFill>
              <a:srgbClr val="063F96"/>
            </a:solidFill>
            <a:prstDash val="solid"/>
            <a:headEnd type="none" len="sm" w="sm"/>
            <a:tailEnd type="none" len="sm" w="sm"/>
          </a:ln>
        </p:spPr>
      </p:sp>
      <p:grpSp>
        <p:nvGrpSpPr>
          <p:cNvPr name="Group 38" id="38"/>
          <p:cNvGrpSpPr/>
          <p:nvPr/>
        </p:nvGrpSpPr>
        <p:grpSpPr>
          <a:xfrm rot="0">
            <a:off x="1816069" y="3583529"/>
            <a:ext cx="913130" cy="913130"/>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40" id="40"/>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u="none">
                  <a:solidFill>
                    <a:srgbClr val="FFFFFF"/>
                  </a:solidFill>
                  <a:latin typeface="Aileron Bold"/>
                  <a:ea typeface="Aileron Bold"/>
                  <a:cs typeface="Aileron Bold"/>
                  <a:sym typeface="Aileron Bold"/>
                </a:rPr>
                <a:t>1</a:t>
              </a:r>
            </a:p>
          </p:txBody>
        </p:sp>
      </p:grpSp>
      <p:sp>
        <p:nvSpPr>
          <p:cNvPr name="TextBox 41" id="41"/>
          <p:cNvSpPr txBox="true"/>
          <p:nvPr/>
        </p:nvSpPr>
        <p:spPr>
          <a:xfrm rot="0">
            <a:off x="1028700" y="6503987"/>
            <a:ext cx="2676631" cy="154114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Establecer hipótesis y métricas.</a:t>
            </a:r>
          </a:p>
        </p:txBody>
      </p:sp>
      <p:grpSp>
        <p:nvGrpSpPr>
          <p:cNvPr name="Group 42" id="42"/>
          <p:cNvGrpSpPr/>
          <p:nvPr/>
        </p:nvGrpSpPr>
        <p:grpSpPr>
          <a:xfrm rot="0">
            <a:off x="0" y="0"/>
            <a:ext cx="734619" cy="10287000"/>
            <a:chOff x="0" y="0"/>
            <a:chExt cx="979492" cy="13716000"/>
          </a:xfrm>
        </p:grpSpPr>
        <p:sp>
          <p:nvSpPr>
            <p:cNvPr name="AutoShape 43" id="43"/>
            <p:cNvSpPr/>
            <p:nvPr/>
          </p:nvSpPr>
          <p:spPr>
            <a:xfrm>
              <a:off x="0" y="0"/>
              <a:ext cx="979492" cy="13716000"/>
            </a:xfrm>
            <a:prstGeom prst="rect">
              <a:avLst/>
            </a:prstGeom>
            <a:solidFill>
              <a:srgbClr val="144C93"/>
            </a:solidFill>
          </p:spPr>
        </p:sp>
      </p:grpSp>
      <p:sp>
        <p:nvSpPr>
          <p:cNvPr name="Freeform 44" id="44"/>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2"/>
            <a:stretch>
              <a:fillRect l="0" t="0" r="0" b="0"/>
            </a:stretch>
          </a:blipFill>
        </p:spPr>
      </p:sp>
      <p:grpSp>
        <p:nvGrpSpPr>
          <p:cNvPr name="Group 45" id="45"/>
          <p:cNvGrpSpPr/>
          <p:nvPr/>
        </p:nvGrpSpPr>
        <p:grpSpPr>
          <a:xfrm rot="0">
            <a:off x="12113021" y="3598704"/>
            <a:ext cx="913130" cy="913130"/>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47" id="47"/>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4</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268463" y="2729372"/>
            <a:ext cx="4543813" cy="1596781"/>
            <a:chOff x="0" y="0"/>
            <a:chExt cx="6058418" cy="2129041"/>
          </a:xfrm>
        </p:grpSpPr>
        <p:grpSp>
          <p:nvGrpSpPr>
            <p:cNvPr name="Group 3" id="3"/>
            <p:cNvGrpSpPr/>
            <p:nvPr/>
          </p:nvGrpSpPr>
          <p:grpSpPr>
            <a:xfrm rot="0">
              <a:off x="0" y="0"/>
              <a:ext cx="6058418" cy="2129041"/>
              <a:chOff x="0" y="0"/>
              <a:chExt cx="1482143" cy="520853"/>
            </a:xfrm>
          </p:grpSpPr>
          <p:sp>
            <p:nvSpPr>
              <p:cNvPr name="Freeform 4" id="4"/>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5" id="5"/>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6" id="6"/>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8268463" y="5288178"/>
            <a:ext cx="4543813" cy="1596781"/>
            <a:chOff x="0" y="0"/>
            <a:chExt cx="6058418" cy="2129041"/>
          </a:xfrm>
        </p:grpSpPr>
        <p:grpSp>
          <p:nvGrpSpPr>
            <p:cNvPr name="Group 8" id="8"/>
            <p:cNvGrpSpPr/>
            <p:nvPr/>
          </p:nvGrpSpPr>
          <p:grpSpPr>
            <a:xfrm rot="0">
              <a:off x="0" y="0"/>
              <a:ext cx="6058418" cy="2129041"/>
              <a:chOff x="0" y="0"/>
              <a:chExt cx="1482143" cy="520853"/>
            </a:xfrm>
          </p:grpSpPr>
          <p:sp>
            <p:nvSpPr>
              <p:cNvPr name="Freeform 9" id="9"/>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10" id="10"/>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11" id="11"/>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2" id="12"/>
          <p:cNvGrpSpPr/>
          <p:nvPr/>
        </p:nvGrpSpPr>
        <p:grpSpPr>
          <a:xfrm rot="0">
            <a:off x="8268463" y="7423045"/>
            <a:ext cx="4543813" cy="1596781"/>
            <a:chOff x="0" y="0"/>
            <a:chExt cx="6058418" cy="2129041"/>
          </a:xfrm>
        </p:grpSpPr>
        <p:grpSp>
          <p:nvGrpSpPr>
            <p:cNvPr name="Group 13" id="13"/>
            <p:cNvGrpSpPr/>
            <p:nvPr/>
          </p:nvGrpSpPr>
          <p:grpSpPr>
            <a:xfrm rot="0">
              <a:off x="0" y="0"/>
              <a:ext cx="6058418" cy="2129041"/>
              <a:chOff x="0" y="0"/>
              <a:chExt cx="1482143" cy="520853"/>
            </a:xfrm>
          </p:grpSpPr>
          <p:sp>
            <p:nvSpPr>
              <p:cNvPr name="Freeform 14" id="14"/>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15" id="15"/>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16" id="16"/>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313592" y="2830005"/>
            <a:ext cx="3643033" cy="3643033"/>
            <a:chOff x="0" y="0"/>
            <a:chExt cx="959482" cy="959482"/>
          </a:xfrm>
        </p:grpSpPr>
        <p:sp>
          <p:nvSpPr>
            <p:cNvPr name="Freeform 18" id="18"/>
            <p:cNvSpPr/>
            <p:nvPr/>
          </p:nvSpPr>
          <p:spPr>
            <a:xfrm flipH="false" flipV="false" rot="0">
              <a:off x="0" y="0"/>
              <a:ext cx="959482" cy="959482"/>
            </a:xfrm>
            <a:custGeom>
              <a:avLst/>
              <a:gdLst/>
              <a:ahLst/>
              <a:cxnLst/>
              <a:rect r="r" b="b" t="t" l="l"/>
              <a:pathLst>
                <a:path h="959482" w="959482">
                  <a:moveTo>
                    <a:pt x="108382" y="0"/>
                  </a:moveTo>
                  <a:lnTo>
                    <a:pt x="851100" y="0"/>
                  </a:lnTo>
                  <a:cubicBezTo>
                    <a:pt x="910958" y="0"/>
                    <a:pt x="959482" y="48524"/>
                    <a:pt x="959482" y="108382"/>
                  </a:cubicBezTo>
                  <a:lnTo>
                    <a:pt x="959482" y="851100"/>
                  </a:lnTo>
                  <a:cubicBezTo>
                    <a:pt x="959482" y="910958"/>
                    <a:pt x="910958" y="959482"/>
                    <a:pt x="851100" y="959482"/>
                  </a:cubicBezTo>
                  <a:lnTo>
                    <a:pt x="108382" y="959482"/>
                  </a:lnTo>
                  <a:cubicBezTo>
                    <a:pt x="79637" y="959482"/>
                    <a:pt x="52070" y="948063"/>
                    <a:pt x="31744" y="927738"/>
                  </a:cubicBezTo>
                  <a:cubicBezTo>
                    <a:pt x="11419" y="907412"/>
                    <a:pt x="0" y="879845"/>
                    <a:pt x="0" y="851100"/>
                  </a:cubicBezTo>
                  <a:lnTo>
                    <a:pt x="0" y="108382"/>
                  </a:lnTo>
                  <a:cubicBezTo>
                    <a:pt x="0" y="48524"/>
                    <a:pt x="48524" y="0"/>
                    <a:pt x="108382" y="0"/>
                  </a:cubicBezTo>
                  <a:close/>
                </a:path>
              </a:pathLst>
            </a:custGeom>
            <a:solidFill>
              <a:srgbClr val="FFB506"/>
            </a:solidFill>
            <a:ln w="19050" cap="rnd">
              <a:solidFill>
                <a:srgbClr val="202F5A"/>
              </a:solidFill>
              <a:prstDash val="solid"/>
              <a:round/>
            </a:ln>
          </p:spPr>
        </p:sp>
        <p:sp>
          <p:nvSpPr>
            <p:cNvPr name="TextBox 19" id="19"/>
            <p:cNvSpPr txBox="true"/>
            <p:nvPr/>
          </p:nvSpPr>
          <p:spPr>
            <a:xfrm>
              <a:off x="0" y="-47625"/>
              <a:ext cx="959482" cy="1007107"/>
            </a:xfrm>
            <a:prstGeom prst="rect">
              <a:avLst/>
            </a:prstGeom>
          </p:spPr>
          <p:txBody>
            <a:bodyPr anchor="ctr" rtlCol="false" tIns="71438" lIns="71438" bIns="71438" rIns="71438"/>
            <a:lstStyle/>
            <a:p>
              <a:pPr algn="ctr">
                <a:lnSpc>
                  <a:spcPts val="2004"/>
                </a:lnSpc>
              </a:pPr>
            </a:p>
          </p:txBody>
        </p:sp>
      </p:grpSp>
      <p:sp>
        <p:nvSpPr>
          <p:cNvPr name="AutoShape 20" id="20"/>
          <p:cNvSpPr/>
          <p:nvPr/>
        </p:nvSpPr>
        <p:spPr>
          <a:xfrm>
            <a:off x="5608050" y="6339200"/>
            <a:ext cx="1605639" cy="554761"/>
          </a:xfrm>
          <a:prstGeom prst="line">
            <a:avLst/>
          </a:prstGeom>
          <a:ln cap="flat" w="19050">
            <a:solidFill>
              <a:srgbClr val="202F5A"/>
            </a:solidFill>
            <a:prstDash val="solid"/>
            <a:headEnd type="none" len="sm" w="sm"/>
            <a:tailEnd type="arrow" len="sm" w="med"/>
          </a:ln>
        </p:spPr>
      </p:sp>
      <p:sp>
        <p:nvSpPr>
          <p:cNvPr name="AutoShape 21" id="21"/>
          <p:cNvSpPr/>
          <p:nvPr/>
        </p:nvSpPr>
        <p:spPr>
          <a:xfrm>
            <a:off x="5611161" y="5581755"/>
            <a:ext cx="1605639" cy="0"/>
          </a:xfrm>
          <a:prstGeom prst="line">
            <a:avLst/>
          </a:prstGeom>
          <a:ln cap="flat" w="19050">
            <a:solidFill>
              <a:srgbClr val="202F5A"/>
            </a:solidFill>
            <a:prstDash val="solid"/>
            <a:headEnd type="none" len="sm" w="sm"/>
            <a:tailEnd type="arrow" len="sm" w="med"/>
          </a:ln>
        </p:spPr>
      </p:sp>
      <p:sp>
        <p:nvSpPr>
          <p:cNvPr name="AutoShape 22" id="22"/>
          <p:cNvSpPr/>
          <p:nvPr/>
        </p:nvSpPr>
        <p:spPr>
          <a:xfrm flipV="true">
            <a:off x="5611161" y="3350919"/>
            <a:ext cx="1605639" cy="651249"/>
          </a:xfrm>
          <a:prstGeom prst="line">
            <a:avLst/>
          </a:prstGeom>
          <a:ln cap="flat" w="19050">
            <a:solidFill>
              <a:srgbClr val="202F5A"/>
            </a:solidFill>
            <a:prstDash val="solid"/>
            <a:headEnd type="none" len="sm" w="sm"/>
            <a:tailEnd type="arrow" len="sm" w="med"/>
          </a:ln>
        </p:spPr>
      </p:sp>
      <p:sp>
        <p:nvSpPr>
          <p:cNvPr name="TextBox 23" id="23"/>
          <p:cNvSpPr txBox="true"/>
          <p:nvPr/>
        </p:nvSpPr>
        <p:spPr>
          <a:xfrm rot="0">
            <a:off x="1368949" y="3940087"/>
            <a:ext cx="3532318" cy="1375242"/>
          </a:xfrm>
          <a:prstGeom prst="rect">
            <a:avLst/>
          </a:prstGeom>
        </p:spPr>
        <p:txBody>
          <a:bodyPr anchor="t" rtlCol="false" tIns="0" lIns="0" bIns="0" rIns="0">
            <a:spAutoFit/>
          </a:bodyPr>
          <a:lstStyle/>
          <a:p>
            <a:pPr algn="ctr">
              <a:lnSpc>
                <a:spcPts val="5433"/>
              </a:lnSpc>
            </a:pPr>
            <a:r>
              <a:rPr lang="en-US" b="true" sz="4212">
                <a:solidFill>
                  <a:srgbClr val="202F5A"/>
                </a:solidFill>
                <a:latin typeface="Cocomat Pro Bold"/>
                <a:ea typeface="Cocomat Pro Bold"/>
                <a:cs typeface="Cocomat Pro Bold"/>
                <a:sym typeface="Cocomat Pro Bold"/>
              </a:rPr>
              <a:t>Método Bayesiano</a:t>
            </a:r>
          </a:p>
        </p:txBody>
      </p:sp>
      <p:sp>
        <p:nvSpPr>
          <p:cNvPr name="TextBox 24" id="24"/>
          <p:cNvSpPr txBox="true"/>
          <p:nvPr/>
        </p:nvSpPr>
        <p:spPr>
          <a:xfrm rot="0">
            <a:off x="8508274" y="3004744"/>
            <a:ext cx="4304003" cy="74440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Cr</a:t>
            </a:r>
            <a:r>
              <a:rPr lang="en-US" b="true" sz="2627">
                <a:solidFill>
                  <a:srgbClr val="FFFFFF"/>
                </a:solidFill>
                <a:latin typeface="Cocomat Pro Bold"/>
                <a:ea typeface="Cocomat Pro Bold"/>
                <a:cs typeface="Cocomat Pro Bold"/>
                <a:sym typeface="Cocomat Pro Bold"/>
              </a:rPr>
              <a:t>eencia inicial (distribución a priori)</a:t>
            </a:r>
          </a:p>
        </p:txBody>
      </p:sp>
      <p:sp>
        <p:nvSpPr>
          <p:cNvPr name="TextBox 25" id="25"/>
          <p:cNvSpPr txBox="true"/>
          <p:nvPr/>
        </p:nvSpPr>
        <p:spPr>
          <a:xfrm rot="0">
            <a:off x="8388368" y="5600805"/>
            <a:ext cx="4304003" cy="146830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C</a:t>
            </a:r>
            <a:r>
              <a:rPr lang="en-US" b="true" sz="2627">
                <a:solidFill>
                  <a:srgbClr val="FFFFFF"/>
                </a:solidFill>
                <a:latin typeface="Cocomat Pro Bold"/>
                <a:ea typeface="Cocomat Pro Bold"/>
                <a:cs typeface="Cocomat Pro Bold"/>
                <a:sym typeface="Cocomat Pro Bold"/>
              </a:rPr>
              <a:t>ada nuevo dato modifica esa creencia (posterior).</a:t>
            </a:r>
          </a:p>
          <a:p>
            <a:pPr algn="ctr">
              <a:lnSpc>
                <a:spcPts val="2916"/>
              </a:lnSpc>
            </a:pPr>
          </a:p>
          <a:p>
            <a:pPr algn="ctr">
              <a:lnSpc>
                <a:spcPts val="2916"/>
              </a:lnSpc>
            </a:pPr>
          </a:p>
        </p:txBody>
      </p:sp>
      <p:sp>
        <p:nvSpPr>
          <p:cNvPr name="TextBox 26" id="26"/>
          <p:cNvSpPr txBox="true"/>
          <p:nvPr/>
        </p:nvSpPr>
        <p:spPr>
          <a:xfrm rot="0">
            <a:off x="8508274" y="7853994"/>
            <a:ext cx="4304003" cy="74440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Decisión basada en probabilidad</a:t>
            </a:r>
          </a:p>
        </p:txBody>
      </p:sp>
      <p:sp>
        <p:nvSpPr>
          <p:cNvPr name="Freeform 27" id="27"/>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28" id="28"/>
          <p:cNvGrpSpPr/>
          <p:nvPr/>
        </p:nvGrpSpPr>
        <p:grpSpPr>
          <a:xfrm rot="0">
            <a:off x="8268463" y="477225"/>
            <a:ext cx="4543813" cy="1596781"/>
            <a:chOff x="0" y="0"/>
            <a:chExt cx="6058418" cy="2129041"/>
          </a:xfrm>
        </p:grpSpPr>
        <p:grpSp>
          <p:nvGrpSpPr>
            <p:cNvPr name="Group 29" id="29"/>
            <p:cNvGrpSpPr/>
            <p:nvPr/>
          </p:nvGrpSpPr>
          <p:grpSpPr>
            <a:xfrm rot="0">
              <a:off x="0" y="0"/>
              <a:ext cx="6058418" cy="2129041"/>
              <a:chOff x="0" y="0"/>
              <a:chExt cx="1482143" cy="520853"/>
            </a:xfrm>
          </p:grpSpPr>
          <p:sp>
            <p:nvSpPr>
              <p:cNvPr name="Freeform 30" id="30"/>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31" id="31"/>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32" id="32"/>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33" id="33"/>
          <p:cNvSpPr txBox="true"/>
          <p:nvPr/>
        </p:nvSpPr>
        <p:spPr>
          <a:xfrm rot="0">
            <a:off x="8388368" y="1038225"/>
            <a:ext cx="4304003" cy="38245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Te</a:t>
            </a:r>
            <a:r>
              <a:rPr lang="en-US" b="true" sz="2627">
                <a:solidFill>
                  <a:srgbClr val="FFFFFF"/>
                </a:solidFill>
                <a:latin typeface="Cocomat Pro Bold"/>
                <a:ea typeface="Cocomat Pro Bold"/>
                <a:cs typeface="Cocomat Pro Bold"/>
                <a:sym typeface="Cocomat Pro Bold"/>
              </a:rPr>
              <a:t>orema de Bayes,</a:t>
            </a:r>
          </a:p>
        </p:txBody>
      </p:sp>
      <p:sp>
        <p:nvSpPr>
          <p:cNvPr name="TextBox 34" id="34"/>
          <p:cNvSpPr txBox="true"/>
          <p:nvPr/>
        </p:nvSpPr>
        <p:spPr>
          <a:xfrm rot="0">
            <a:off x="1368949" y="1706513"/>
            <a:ext cx="3532318" cy="687361"/>
          </a:xfrm>
          <a:prstGeom prst="rect">
            <a:avLst/>
          </a:prstGeom>
        </p:spPr>
        <p:txBody>
          <a:bodyPr anchor="t" rtlCol="false" tIns="0" lIns="0" bIns="0" rIns="0">
            <a:spAutoFit/>
          </a:bodyPr>
          <a:lstStyle/>
          <a:p>
            <a:pPr algn="ctr">
              <a:lnSpc>
                <a:spcPts val="5433"/>
              </a:lnSpc>
            </a:pPr>
            <a:r>
              <a:rPr lang="en-US" b="true" sz="4212">
                <a:solidFill>
                  <a:srgbClr val="202F5A"/>
                </a:solidFill>
                <a:latin typeface="Cocomat Pro Bold"/>
                <a:ea typeface="Cocomat Pro Bold"/>
                <a:cs typeface="Cocomat Pro Bold"/>
                <a:sym typeface="Cocomat Pro Bold"/>
              </a:rPr>
              <a:t>Fundamentos</a:t>
            </a:r>
          </a:p>
        </p:txBody>
      </p:sp>
      <p:sp>
        <p:nvSpPr>
          <p:cNvPr name="AutoShape 35" id="35"/>
          <p:cNvSpPr/>
          <p:nvPr/>
        </p:nvSpPr>
        <p:spPr>
          <a:xfrm flipV="true">
            <a:off x="5390876" y="2335143"/>
            <a:ext cx="1605639" cy="651249"/>
          </a:xfrm>
          <a:prstGeom prst="line">
            <a:avLst/>
          </a:prstGeom>
          <a:ln cap="flat" w="19050">
            <a:solidFill>
              <a:srgbClr val="202F5A"/>
            </a:solidFill>
            <a:prstDash val="solid"/>
            <a:headEnd type="none" len="sm" w="sm"/>
            <a:tailEnd type="arrow" len="sm" w="med"/>
          </a:ln>
        </p:spPr>
      </p:sp>
      <p:grpSp>
        <p:nvGrpSpPr>
          <p:cNvPr name="Group 36" id="36"/>
          <p:cNvGrpSpPr/>
          <p:nvPr/>
        </p:nvGrpSpPr>
        <p:grpSpPr>
          <a:xfrm rot="0">
            <a:off x="0" y="0"/>
            <a:ext cx="734619" cy="10287000"/>
            <a:chOff x="0" y="0"/>
            <a:chExt cx="979492" cy="13716000"/>
          </a:xfrm>
        </p:grpSpPr>
        <p:sp>
          <p:nvSpPr>
            <p:cNvPr name="AutoShape 37" id="37"/>
            <p:cNvSpPr/>
            <p:nvPr/>
          </p:nvSpPr>
          <p:spPr>
            <a:xfrm>
              <a:off x="0" y="0"/>
              <a:ext cx="979492" cy="13716000"/>
            </a:xfrm>
            <a:prstGeom prst="rect">
              <a:avLst/>
            </a:prstGeom>
            <a:solidFill>
              <a:srgbClr val="144C93"/>
            </a:solidFill>
          </p:spPr>
        </p:sp>
      </p:grpSp>
      <p:sp>
        <p:nvSpPr>
          <p:cNvPr name="TextBox 38" id="38"/>
          <p:cNvSpPr txBox="true"/>
          <p:nvPr/>
        </p:nvSpPr>
        <p:spPr>
          <a:xfrm rot="0">
            <a:off x="14944366" y="8018012"/>
            <a:ext cx="1128316" cy="580390"/>
          </a:xfrm>
          <a:prstGeom prst="rect">
            <a:avLst/>
          </a:prstGeom>
        </p:spPr>
        <p:txBody>
          <a:bodyPr anchor="t" rtlCol="false" tIns="0" lIns="0" bIns="0" rIns="0">
            <a:spAutoFit/>
          </a:bodyPr>
          <a:lstStyle/>
          <a:p>
            <a:pPr algn="ctr">
              <a:lnSpc>
                <a:spcPts val="4759"/>
              </a:lnSpc>
            </a:pPr>
            <a:r>
              <a:rPr lang="en-US" sz="3399" b="true">
                <a:solidFill>
                  <a:srgbClr val="FFB506"/>
                </a:solidFill>
                <a:latin typeface="Open Sans 1 Bold"/>
                <a:ea typeface="Open Sans 1 Bold"/>
                <a:cs typeface="Open Sans 1 Bold"/>
                <a:sym typeface="Open Sans 1 Bold"/>
              </a:rPr>
              <a:t>&lt;95%</a:t>
            </a:r>
          </a:p>
        </p:txBody>
      </p:sp>
      <p:sp>
        <p:nvSpPr>
          <p:cNvPr name="AutoShape 39" id="39"/>
          <p:cNvSpPr/>
          <p:nvPr/>
        </p:nvSpPr>
        <p:spPr>
          <a:xfrm>
            <a:off x="13124035" y="8230960"/>
            <a:ext cx="912843" cy="9525"/>
          </a:xfrm>
          <a:prstGeom prst="line">
            <a:avLst/>
          </a:prstGeom>
          <a:ln cap="flat" w="19050">
            <a:solidFill>
              <a:srgbClr val="202F5A"/>
            </a:solidFill>
            <a:prstDash val="solid"/>
            <a:headEnd type="none" len="sm" w="sm"/>
            <a:tailEnd type="arrow" len="sm" w="med"/>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24017"/>
            <a:ext cx="16192500" cy="172508"/>
            <a:chOff x="0" y="0"/>
            <a:chExt cx="4264691" cy="45434"/>
          </a:xfrm>
        </p:grpSpPr>
        <p:sp>
          <p:nvSpPr>
            <p:cNvPr name="Freeform 3" id="3"/>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063F96"/>
            </a:solidFill>
          </p:spPr>
        </p:sp>
        <p:sp>
          <p:nvSpPr>
            <p:cNvPr name="TextBox 4" id="4"/>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4983163" y="3315652"/>
            <a:ext cx="1479233" cy="14792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8" id="8"/>
          <p:cNvGrpSpPr/>
          <p:nvPr/>
        </p:nvGrpSpPr>
        <p:grpSpPr>
          <a:xfrm rot="0">
            <a:off x="8376364" y="3315652"/>
            <a:ext cx="1479233" cy="147923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15247729" y="3315652"/>
            <a:ext cx="1479233" cy="147923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11827271" y="3315652"/>
            <a:ext cx="1479233" cy="14792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7" id="17"/>
          <p:cNvSpPr/>
          <p:nvPr/>
        </p:nvSpPr>
        <p:spPr>
          <a:xfrm flipV="true">
            <a:off x="5722779" y="4794885"/>
            <a:ext cx="0" cy="1379209"/>
          </a:xfrm>
          <a:prstGeom prst="line">
            <a:avLst/>
          </a:prstGeom>
          <a:ln cap="flat" w="76200">
            <a:solidFill>
              <a:srgbClr val="FFB506"/>
            </a:solidFill>
            <a:prstDash val="solid"/>
            <a:headEnd type="none" len="sm" w="sm"/>
            <a:tailEnd type="none" len="sm" w="sm"/>
          </a:ln>
        </p:spPr>
      </p:sp>
      <p:sp>
        <p:nvSpPr>
          <p:cNvPr name="AutoShape 18" id="18"/>
          <p:cNvSpPr/>
          <p:nvPr/>
        </p:nvSpPr>
        <p:spPr>
          <a:xfrm flipV="true">
            <a:off x="12557689" y="4794885"/>
            <a:ext cx="9199" cy="1379209"/>
          </a:xfrm>
          <a:prstGeom prst="line">
            <a:avLst/>
          </a:prstGeom>
          <a:ln cap="flat" w="76200">
            <a:solidFill>
              <a:srgbClr val="FFB506"/>
            </a:solidFill>
            <a:prstDash val="solid"/>
            <a:headEnd type="none" len="sm" w="sm"/>
            <a:tailEnd type="none" len="sm" w="sm"/>
          </a:ln>
        </p:spPr>
      </p:sp>
      <p:sp>
        <p:nvSpPr>
          <p:cNvPr name="AutoShape 19" id="19"/>
          <p:cNvSpPr/>
          <p:nvPr/>
        </p:nvSpPr>
        <p:spPr>
          <a:xfrm flipV="true">
            <a:off x="15987346" y="4794885"/>
            <a:ext cx="0" cy="1379209"/>
          </a:xfrm>
          <a:prstGeom prst="line">
            <a:avLst/>
          </a:prstGeom>
          <a:ln cap="flat" w="76200">
            <a:solidFill>
              <a:srgbClr val="FFB506"/>
            </a:solidFill>
            <a:prstDash val="solid"/>
            <a:headEnd type="none" len="sm" w="sm"/>
            <a:tailEnd type="none" len="sm" w="sm"/>
          </a:ln>
        </p:spPr>
      </p:sp>
      <p:sp>
        <p:nvSpPr>
          <p:cNvPr name="TextBox 20" id="20"/>
          <p:cNvSpPr txBox="true"/>
          <p:nvPr/>
        </p:nvSpPr>
        <p:spPr>
          <a:xfrm rot="0">
            <a:off x="4366423" y="6602719"/>
            <a:ext cx="2678438" cy="154114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Asignación aleatoria</a:t>
            </a:r>
          </a:p>
          <a:p>
            <a:pPr algn="ctr">
              <a:lnSpc>
                <a:spcPts val="4199"/>
              </a:lnSpc>
            </a:pPr>
          </a:p>
        </p:txBody>
      </p:sp>
      <p:sp>
        <p:nvSpPr>
          <p:cNvPr name="TextBox 21" id="21"/>
          <p:cNvSpPr txBox="true"/>
          <p:nvPr/>
        </p:nvSpPr>
        <p:spPr>
          <a:xfrm rot="0">
            <a:off x="7444911" y="6393950"/>
            <a:ext cx="3436396" cy="3112770"/>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Recoger datos reales y</a:t>
            </a:r>
          </a:p>
          <a:p>
            <a:pPr algn="ctr">
              <a:lnSpc>
                <a:spcPts val="4199"/>
              </a:lnSpc>
            </a:pPr>
            <a:r>
              <a:rPr lang="en-US" sz="2799" spc="83">
                <a:solidFill>
                  <a:srgbClr val="063F96"/>
                </a:solidFill>
                <a:latin typeface="Aileron"/>
                <a:ea typeface="Aileron"/>
                <a:cs typeface="Aileron"/>
                <a:sym typeface="Aileron"/>
              </a:rPr>
              <a:t>A</a:t>
            </a:r>
            <a:r>
              <a:rPr lang="en-US" sz="2799" spc="83">
                <a:solidFill>
                  <a:srgbClr val="063F96"/>
                </a:solidFill>
                <a:latin typeface="Aileron"/>
                <a:ea typeface="Aileron"/>
                <a:cs typeface="Aileron"/>
                <a:sym typeface="Aileron"/>
              </a:rPr>
              <a:t>ctualización de la probabilidad (posterior)</a:t>
            </a:r>
          </a:p>
          <a:p>
            <a:pPr algn="ctr">
              <a:lnSpc>
                <a:spcPts val="4199"/>
              </a:lnSpc>
            </a:pPr>
          </a:p>
        </p:txBody>
      </p:sp>
      <p:sp>
        <p:nvSpPr>
          <p:cNvPr name="TextBox 22" id="22"/>
          <p:cNvSpPr txBox="true"/>
          <p:nvPr/>
        </p:nvSpPr>
        <p:spPr>
          <a:xfrm rot="0">
            <a:off x="11279395" y="6606217"/>
            <a:ext cx="2676631" cy="101727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Mo</a:t>
            </a:r>
            <a:r>
              <a:rPr lang="en-US" sz="2799" spc="83">
                <a:solidFill>
                  <a:srgbClr val="063F96"/>
                </a:solidFill>
                <a:latin typeface="Aileron"/>
                <a:ea typeface="Aileron"/>
                <a:cs typeface="Aileron"/>
                <a:sym typeface="Aileron"/>
              </a:rPr>
              <a:t>nitorear la certeza</a:t>
            </a:r>
          </a:p>
        </p:txBody>
      </p:sp>
      <p:sp>
        <p:nvSpPr>
          <p:cNvPr name="TextBox 23" id="23"/>
          <p:cNvSpPr txBox="true"/>
          <p:nvPr/>
        </p:nvSpPr>
        <p:spPr>
          <a:xfrm rot="0">
            <a:off x="14698976" y="6659557"/>
            <a:ext cx="2676631" cy="49339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Decisión</a:t>
            </a:r>
          </a:p>
        </p:txBody>
      </p:sp>
      <p:grpSp>
        <p:nvGrpSpPr>
          <p:cNvPr name="Group 24" id="24"/>
          <p:cNvGrpSpPr/>
          <p:nvPr/>
        </p:nvGrpSpPr>
        <p:grpSpPr>
          <a:xfrm rot="0">
            <a:off x="1533018" y="3315652"/>
            <a:ext cx="1479233" cy="147923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27" id="27"/>
          <p:cNvSpPr/>
          <p:nvPr/>
        </p:nvSpPr>
        <p:spPr>
          <a:xfrm flipV="true">
            <a:off x="2252436" y="4794885"/>
            <a:ext cx="20199" cy="1379209"/>
          </a:xfrm>
          <a:prstGeom prst="line">
            <a:avLst/>
          </a:prstGeom>
          <a:ln cap="flat" w="76200">
            <a:solidFill>
              <a:srgbClr val="FFB506"/>
            </a:solidFill>
            <a:prstDash val="solid"/>
            <a:headEnd type="none" len="sm" w="sm"/>
            <a:tailEnd type="none" len="sm" w="sm"/>
          </a:ln>
        </p:spPr>
      </p:sp>
      <p:sp>
        <p:nvSpPr>
          <p:cNvPr name="TextBox 28" id="28"/>
          <p:cNvSpPr txBox="true"/>
          <p:nvPr/>
        </p:nvSpPr>
        <p:spPr>
          <a:xfrm rot="0">
            <a:off x="1028700" y="6290940"/>
            <a:ext cx="2676631" cy="2588895"/>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Establecer  métricas,  Definir la creencia inicial (prior)</a:t>
            </a:r>
          </a:p>
        </p:txBody>
      </p:sp>
      <p:sp>
        <p:nvSpPr>
          <p:cNvPr name="Freeform 29" id="29"/>
          <p:cNvSpPr/>
          <p:nvPr/>
        </p:nvSpPr>
        <p:spPr>
          <a:xfrm flipH="false" flipV="false" rot="0">
            <a:off x="5281389" y="3613879"/>
            <a:ext cx="882780" cy="882780"/>
          </a:xfrm>
          <a:custGeom>
            <a:avLst/>
            <a:gdLst/>
            <a:ahLst/>
            <a:cxnLst/>
            <a:rect r="r" b="b" t="t" l="l"/>
            <a:pathLst>
              <a:path h="882780" w="882780">
                <a:moveTo>
                  <a:pt x="0" y="0"/>
                </a:moveTo>
                <a:lnTo>
                  <a:pt x="882780" y="0"/>
                </a:lnTo>
                <a:lnTo>
                  <a:pt x="882780" y="882780"/>
                </a:lnTo>
                <a:lnTo>
                  <a:pt x="0" y="882780"/>
                </a:lnTo>
                <a:lnTo>
                  <a:pt x="0" y="0"/>
                </a:lnTo>
                <a:close/>
              </a:path>
            </a:pathLst>
          </a:custGeom>
          <a:blipFill>
            <a:blip r:embed="rId2"/>
            <a:stretch>
              <a:fillRect l="0" t="0" r="0" b="0"/>
            </a:stretch>
          </a:blipFill>
        </p:spPr>
      </p:sp>
      <p:sp>
        <p:nvSpPr>
          <p:cNvPr name="Freeform 30" id="30"/>
          <p:cNvSpPr/>
          <p:nvPr/>
        </p:nvSpPr>
        <p:spPr>
          <a:xfrm flipH="false" flipV="false" rot="0">
            <a:off x="1719019" y="3548944"/>
            <a:ext cx="1066834" cy="1066834"/>
          </a:xfrm>
          <a:custGeom>
            <a:avLst/>
            <a:gdLst/>
            <a:ahLst/>
            <a:cxnLst/>
            <a:rect r="r" b="b" t="t" l="l"/>
            <a:pathLst>
              <a:path h="1066834" w="1066834">
                <a:moveTo>
                  <a:pt x="0" y="0"/>
                </a:moveTo>
                <a:lnTo>
                  <a:pt x="1066834" y="0"/>
                </a:lnTo>
                <a:lnTo>
                  <a:pt x="1066834" y="1066834"/>
                </a:lnTo>
                <a:lnTo>
                  <a:pt x="0" y="1066834"/>
                </a:lnTo>
                <a:lnTo>
                  <a:pt x="0" y="0"/>
                </a:lnTo>
                <a:close/>
              </a:path>
            </a:pathLst>
          </a:custGeom>
          <a:blipFill>
            <a:blip r:embed="rId3"/>
            <a:stretch>
              <a:fillRect l="0" t="0" r="0" b="0"/>
            </a:stretch>
          </a:blipFill>
        </p:spPr>
      </p:sp>
      <p:sp>
        <p:nvSpPr>
          <p:cNvPr name="Freeform 31" id="31"/>
          <p:cNvSpPr/>
          <p:nvPr/>
        </p:nvSpPr>
        <p:spPr>
          <a:xfrm flipH="false" flipV="false" rot="0">
            <a:off x="8662670" y="3499706"/>
            <a:ext cx="996953" cy="996953"/>
          </a:xfrm>
          <a:custGeom>
            <a:avLst/>
            <a:gdLst/>
            <a:ahLst/>
            <a:cxnLst/>
            <a:rect r="r" b="b" t="t" l="l"/>
            <a:pathLst>
              <a:path h="996953" w="996953">
                <a:moveTo>
                  <a:pt x="0" y="0"/>
                </a:moveTo>
                <a:lnTo>
                  <a:pt x="996953" y="0"/>
                </a:lnTo>
                <a:lnTo>
                  <a:pt x="996953" y="996953"/>
                </a:lnTo>
                <a:lnTo>
                  <a:pt x="0" y="996953"/>
                </a:lnTo>
                <a:lnTo>
                  <a:pt x="0" y="0"/>
                </a:lnTo>
                <a:close/>
              </a:path>
            </a:pathLst>
          </a:custGeom>
          <a:blipFill>
            <a:blip r:embed="rId4"/>
            <a:stretch>
              <a:fillRect l="0" t="0" r="0" b="0"/>
            </a:stretch>
          </a:blipFill>
        </p:spPr>
      </p:sp>
      <p:sp>
        <p:nvSpPr>
          <p:cNvPr name="Freeform 32" id="32"/>
          <p:cNvSpPr/>
          <p:nvPr/>
        </p:nvSpPr>
        <p:spPr>
          <a:xfrm flipH="false" flipV="false" rot="0">
            <a:off x="12051775" y="3499706"/>
            <a:ext cx="1028700" cy="1028700"/>
          </a:xfrm>
          <a:custGeom>
            <a:avLst/>
            <a:gdLst/>
            <a:ahLst/>
            <a:cxnLst/>
            <a:rect r="r" b="b" t="t" l="l"/>
            <a:pathLst>
              <a:path h="1028700" w="1028700">
                <a:moveTo>
                  <a:pt x="0" y="0"/>
                </a:moveTo>
                <a:lnTo>
                  <a:pt x="1028700" y="0"/>
                </a:lnTo>
                <a:lnTo>
                  <a:pt x="1028700" y="1028700"/>
                </a:lnTo>
                <a:lnTo>
                  <a:pt x="0" y="1028700"/>
                </a:lnTo>
                <a:lnTo>
                  <a:pt x="0" y="0"/>
                </a:lnTo>
                <a:close/>
              </a:path>
            </a:pathLst>
          </a:custGeom>
          <a:blipFill>
            <a:blip r:embed="rId5"/>
            <a:stretch>
              <a:fillRect l="0" t="0" r="0" b="0"/>
            </a:stretch>
          </a:blipFill>
        </p:spPr>
      </p:sp>
      <p:sp>
        <p:nvSpPr>
          <p:cNvPr name="Freeform 33" id="33"/>
          <p:cNvSpPr/>
          <p:nvPr/>
        </p:nvSpPr>
        <p:spPr>
          <a:xfrm flipH="false" flipV="false" rot="0">
            <a:off x="15506779" y="3467173"/>
            <a:ext cx="1029486" cy="1029486"/>
          </a:xfrm>
          <a:custGeom>
            <a:avLst/>
            <a:gdLst/>
            <a:ahLst/>
            <a:cxnLst/>
            <a:rect r="r" b="b" t="t" l="l"/>
            <a:pathLst>
              <a:path h="1029486" w="1029486">
                <a:moveTo>
                  <a:pt x="0" y="0"/>
                </a:moveTo>
                <a:lnTo>
                  <a:pt x="1029486" y="0"/>
                </a:lnTo>
                <a:lnTo>
                  <a:pt x="1029486" y="1029486"/>
                </a:lnTo>
                <a:lnTo>
                  <a:pt x="0" y="1029486"/>
                </a:lnTo>
                <a:lnTo>
                  <a:pt x="0" y="0"/>
                </a:lnTo>
                <a:close/>
              </a:path>
            </a:pathLst>
          </a:custGeom>
          <a:blipFill>
            <a:blip r:embed="rId6"/>
            <a:stretch>
              <a:fillRect l="0" t="0" r="0" b="0"/>
            </a:stretch>
          </a:blipFill>
        </p:spPr>
      </p:sp>
      <p:grpSp>
        <p:nvGrpSpPr>
          <p:cNvPr name="Group 34" id="34"/>
          <p:cNvGrpSpPr/>
          <p:nvPr/>
        </p:nvGrpSpPr>
        <p:grpSpPr>
          <a:xfrm rot="0">
            <a:off x="0" y="0"/>
            <a:ext cx="734619" cy="10287000"/>
            <a:chOff x="0" y="0"/>
            <a:chExt cx="979492" cy="13716000"/>
          </a:xfrm>
        </p:grpSpPr>
        <p:sp>
          <p:nvSpPr>
            <p:cNvPr name="AutoShape 35" id="35"/>
            <p:cNvSpPr/>
            <p:nvPr/>
          </p:nvSpPr>
          <p:spPr>
            <a:xfrm>
              <a:off x="0" y="0"/>
              <a:ext cx="979492" cy="13716000"/>
            </a:xfrm>
            <a:prstGeom prst="rect">
              <a:avLst/>
            </a:prstGeom>
            <a:solidFill>
              <a:srgbClr val="144C93"/>
            </a:solidFill>
          </p:spPr>
        </p:sp>
      </p:grpSp>
      <p:sp>
        <p:nvSpPr>
          <p:cNvPr name="Freeform 36" id="36"/>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7"/>
            <a:stretch>
              <a:fillRect l="0" t="0" r="0" b="0"/>
            </a:stretch>
          </a:blipFill>
        </p:spPr>
      </p:sp>
      <p:sp>
        <p:nvSpPr>
          <p:cNvPr name="AutoShape 37" id="37"/>
          <p:cNvSpPr/>
          <p:nvPr/>
        </p:nvSpPr>
        <p:spPr>
          <a:xfrm flipV="true">
            <a:off x="9111381" y="4793800"/>
            <a:ext cx="9199" cy="1379209"/>
          </a:xfrm>
          <a:prstGeom prst="line">
            <a:avLst/>
          </a:prstGeom>
          <a:ln cap="flat" w="76200">
            <a:solidFill>
              <a:srgbClr val="FFB506"/>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24017"/>
            <a:ext cx="16192500" cy="172508"/>
            <a:chOff x="0" y="0"/>
            <a:chExt cx="4264691" cy="45434"/>
          </a:xfrm>
        </p:grpSpPr>
        <p:sp>
          <p:nvSpPr>
            <p:cNvPr name="Freeform 3" id="3"/>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063F96"/>
            </a:solidFill>
          </p:spPr>
        </p:sp>
        <p:sp>
          <p:nvSpPr>
            <p:cNvPr name="TextBox 4" id="4"/>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4983163" y="3315652"/>
            <a:ext cx="1479233" cy="14792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8" id="8"/>
          <p:cNvGrpSpPr/>
          <p:nvPr/>
        </p:nvGrpSpPr>
        <p:grpSpPr>
          <a:xfrm rot="0">
            <a:off x="8376364" y="3315652"/>
            <a:ext cx="1479233" cy="147923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15247729" y="3315652"/>
            <a:ext cx="1479233" cy="147923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11827271" y="3315652"/>
            <a:ext cx="1479233" cy="14792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7" id="17"/>
          <p:cNvSpPr/>
          <p:nvPr/>
        </p:nvSpPr>
        <p:spPr>
          <a:xfrm flipV="true">
            <a:off x="5722779" y="4794885"/>
            <a:ext cx="0" cy="1379209"/>
          </a:xfrm>
          <a:prstGeom prst="line">
            <a:avLst/>
          </a:prstGeom>
          <a:ln cap="flat" w="76200">
            <a:solidFill>
              <a:srgbClr val="FFB506"/>
            </a:solidFill>
            <a:prstDash val="solid"/>
            <a:headEnd type="none" len="sm" w="sm"/>
            <a:tailEnd type="none" len="sm" w="sm"/>
          </a:ln>
        </p:spPr>
      </p:sp>
      <p:sp>
        <p:nvSpPr>
          <p:cNvPr name="AutoShape 18" id="18"/>
          <p:cNvSpPr/>
          <p:nvPr/>
        </p:nvSpPr>
        <p:spPr>
          <a:xfrm flipV="true">
            <a:off x="12557689" y="4794885"/>
            <a:ext cx="9199" cy="1379209"/>
          </a:xfrm>
          <a:prstGeom prst="line">
            <a:avLst/>
          </a:prstGeom>
          <a:ln cap="flat" w="76200">
            <a:solidFill>
              <a:srgbClr val="FFB506"/>
            </a:solidFill>
            <a:prstDash val="solid"/>
            <a:headEnd type="none" len="sm" w="sm"/>
            <a:tailEnd type="none" len="sm" w="sm"/>
          </a:ln>
        </p:spPr>
      </p:sp>
      <p:sp>
        <p:nvSpPr>
          <p:cNvPr name="AutoShape 19" id="19"/>
          <p:cNvSpPr/>
          <p:nvPr/>
        </p:nvSpPr>
        <p:spPr>
          <a:xfrm flipV="true">
            <a:off x="15987346" y="4794885"/>
            <a:ext cx="0" cy="1379209"/>
          </a:xfrm>
          <a:prstGeom prst="line">
            <a:avLst/>
          </a:prstGeom>
          <a:ln cap="flat" w="76200">
            <a:solidFill>
              <a:srgbClr val="FFB506"/>
            </a:solidFill>
            <a:prstDash val="solid"/>
            <a:headEnd type="none" len="sm" w="sm"/>
            <a:tailEnd type="none" len="sm" w="sm"/>
          </a:ln>
        </p:spPr>
      </p:sp>
      <p:sp>
        <p:nvSpPr>
          <p:cNvPr name="TextBox 20" id="20"/>
          <p:cNvSpPr txBox="true"/>
          <p:nvPr/>
        </p:nvSpPr>
        <p:spPr>
          <a:xfrm rot="0">
            <a:off x="4366423" y="6602719"/>
            <a:ext cx="2678438" cy="154114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Asignación aleatoria</a:t>
            </a:r>
          </a:p>
          <a:p>
            <a:pPr algn="ctr">
              <a:lnSpc>
                <a:spcPts val="4199"/>
              </a:lnSpc>
            </a:pPr>
          </a:p>
        </p:txBody>
      </p:sp>
      <p:grpSp>
        <p:nvGrpSpPr>
          <p:cNvPr name="Group 21" id="21"/>
          <p:cNvGrpSpPr/>
          <p:nvPr/>
        </p:nvGrpSpPr>
        <p:grpSpPr>
          <a:xfrm rot="0">
            <a:off x="5291534" y="3615276"/>
            <a:ext cx="913130" cy="91313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23" id="23"/>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2</a:t>
              </a:r>
            </a:p>
          </p:txBody>
        </p:sp>
      </p:grpSp>
      <p:sp>
        <p:nvSpPr>
          <p:cNvPr name="TextBox 24" id="24"/>
          <p:cNvSpPr txBox="true"/>
          <p:nvPr/>
        </p:nvSpPr>
        <p:spPr>
          <a:xfrm rot="0">
            <a:off x="7444911" y="6393950"/>
            <a:ext cx="3436396" cy="3112770"/>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Recoger datos reales y</a:t>
            </a:r>
          </a:p>
          <a:p>
            <a:pPr algn="ctr">
              <a:lnSpc>
                <a:spcPts val="4199"/>
              </a:lnSpc>
            </a:pPr>
            <a:r>
              <a:rPr lang="en-US" sz="2799" spc="83">
                <a:solidFill>
                  <a:srgbClr val="063F96"/>
                </a:solidFill>
                <a:latin typeface="Aileron"/>
                <a:ea typeface="Aileron"/>
                <a:cs typeface="Aileron"/>
                <a:sym typeface="Aileron"/>
              </a:rPr>
              <a:t>A</a:t>
            </a:r>
            <a:r>
              <a:rPr lang="en-US" sz="2799" spc="83">
                <a:solidFill>
                  <a:srgbClr val="063F96"/>
                </a:solidFill>
                <a:latin typeface="Aileron"/>
                <a:ea typeface="Aileron"/>
                <a:cs typeface="Aileron"/>
                <a:sym typeface="Aileron"/>
              </a:rPr>
              <a:t>ctualización de la probabilidad (posterior)</a:t>
            </a:r>
          </a:p>
          <a:p>
            <a:pPr algn="ctr">
              <a:lnSpc>
                <a:spcPts val="4199"/>
              </a:lnSpc>
            </a:pPr>
          </a:p>
        </p:txBody>
      </p:sp>
      <p:grpSp>
        <p:nvGrpSpPr>
          <p:cNvPr name="Group 25" id="25"/>
          <p:cNvGrpSpPr/>
          <p:nvPr/>
        </p:nvGrpSpPr>
        <p:grpSpPr>
          <a:xfrm rot="0">
            <a:off x="8664014" y="3615276"/>
            <a:ext cx="913130" cy="91313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27" id="27"/>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3</a:t>
              </a:r>
            </a:p>
          </p:txBody>
        </p:sp>
      </p:grpSp>
      <p:sp>
        <p:nvSpPr>
          <p:cNvPr name="TextBox 28" id="28"/>
          <p:cNvSpPr txBox="true"/>
          <p:nvPr/>
        </p:nvSpPr>
        <p:spPr>
          <a:xfrm rot="0">
            <a:off x="11279395" y="6606217"/>
            <a:ext cx="2676631" cy="101727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Mo</a:t>
            </a:r>
            <a:r>
              <a:rPr lang="en-US" sz="2799" spc="83">
                <a:solidFill>
                  <a:srgbClr val="063F96"/>
                </a:solidFill>
                <a:latin typeface="Aileron"/>
                <a:ea typeface="Aileron"/>
                <a:cs typeface="Aileron"/>
                <a:sym typeface="Aileron"/>
              </a:rPr>
              <a:t>nitorear la certeza</a:t>
            </a:r>
          </a:p>
        </p:txBody>
      </p:sp>
      <p:grpSp>
        <p:nvGrpSpPr>
          <p:cNvPr name="Group 29" id="29"/>
          <p:cNvGrpSpPr/>
          <p:nvPr/>
        </p:nvGrpSpPr>
        <p:grpSpPr>
          <a:xfrm rot="0">
            <a:off x="12161145" y="3598704"/>
            <a:ext cx="913130" cy="91313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31" id="31"/>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4</a:t>
              </a:r>
            </a:p>
          </p:txBody>
        </p:sp>
      </p:grpSp>
      <p:sp>
        <p:nvSpPr>
          <p:cNvPr name="TextBox 32" id="32"/>
          <p:cNvSpPr txBox="true"/>
          <p:nvPr/>
        </p:nvSpPr>
        <p:spPr>
          <a:xfrm rot="0">
            <a:off x="14698976" y="6659557"/>
            <a:ext cx="2676631" cy="49339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Decisión</a:t>
            </a:r>
          </a:p>
        </p:txBody>
      </p:sp>
      <p:grpSp>
        <p:nvGrpSpPr>
          <p:cNvPr name="Group 33" id="33"/>
          <p:cNvGrpSpPr/>
          <p:nvPr/>
        </p:nvGrpSpPr>
        <p:grpSpPr>
          <a:xfrm rot="0">
            <a:off x="15611554" y="3598704"/>
            <a:ext cx="913130" cy="913130"/>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5</a:t>
              </a:r>
            </a:p>
          </p:txBody>
        </p:sp>
      </p:grpSp>
      <p:grpSp>
        <p:nvGrpSpPr>
          <p:cNvPr name="Group 36" id="36"/>
          <p:cNvGrpSpPr/>
          <p:nvPr/>
        </p:nvGrpSpPr>
        <p:grpSpPr>
          <a:xfrm rot="0">
            <a:off x="1533018" y="3315652"/>
            <a:ext cx="1479233" cy="1479233"/>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39" id="39"/>
          <p:cNvSpPr/>
          <p:nvPr/>
        </p:nvSpPr>
        <p:spPr>
          <a:xfrm flipV="true">
            <a:off x="2252436" y="4794885"/>
            <a:ext cx="20199" cy="1379209"/>
          </a:xfrm>
          <a:prstGeom prst="line">
            <a:avLst/>
          </a:prstGeom>
          <a:ln cap="flat" w="76200">
            <a:solidFill>
              <a:srgbClr val="FFB506"/>
            </a:solidFill>
            <a:prstDash val="solid"/>
            <a:headEnd type="none" len="sm" w="sm"/>
            <a:tailEnd type="none" len="sm" w="sm"/>
          </a:ln>
        </p:spPr>
      </p:sp>
      <p:grpSp>
        <p:nvGrpSpPr>
          <p:cNvPr name="Group 40" id="40"/>
          <p:cNvGrpSpPr/>
          <p:nvPr/>
        </p:nvGrpSpPr>
        <p:grpSpPr>
          <a:xfrm rot="0">
            <a:off x="1795871" y="3598704"/>
            <a:ext cx="913130" cy="913130"/>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42" id="42"/>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u="none">
                  <a:solidFill>
                    <a:srgbClr val="FFFFFF"/>
                  </a:solidFill>
                  <a:latin typeface="Aileron Bold"/>
                  <a:ea typeface="Aileron Bold"/>
                  <a:cs typeface="Aileron Bold"/>
                  <a:sym typeface="Aileron Bold"/>
                </a:rPr>
                <a:t>1</a:t>
              </a:r>
            </a:p>
          </p:txBody>
        </p:sp>
      </p:grpSp>
      <p:sp>
        <p:nvSpPr>
          <p:cNvPr name="TextBox 43" id="43"/>
          <p:cNvSpPr txBox="true"/>
          <p:nvPr/>
        </p:nvSpPr>
        <p:spPr>
          <a:xfrm rot="0">
            <a:off x="1028700" y="6290940"/>
            <a:ext cx="2676631" cy="2588895"/>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Establecer  métricas,  Definir la creencia inicial (prior)</a:t>
            </a:r>
          </a:p>
        </p:txBody>
      </p:sp>
      <p:grpSp>
        <p:nvGrpSpPr>
          <p:cNvPr name="Group 44" id="44"/>
          <p:cNvGrpSpPr/>
          <p:nvPr/>
        </p:nvGrpSpPr>
        <p:grpSpPr>
          <a:xfrm rot="0">
            <a:off x="0" y="0"/>
            <a:ext cx="734619" cy="10287000"/>
            <a:chOff x="0" y="0"/>
            <a:chExt cx="979492" cy="13716000"/>
          </a:xfrm>
        </p:grpSpPr>
        <p:sp>
          <p:nvSpPr>
            <p:cNvPr name="AutoShape 45" id="45"/>
            <p:cNvSpPr/>
            <p:nvPr/>
          </p:nvSpPr>
          <p:spPr>
            <a:xfrm>
              <a:off x="0" y="0"/>
              <a:ext cx="979492" cy="13716000"/>
            </a:xfrm>
            <a:prstGeom prst="rect">
              <a:avLst/>
            </a:prstGeom>
            <a:solidFill>
              <a:srgbClr val="144C93"/>
            </a:solidFill>
          </p:spPr>
        </p:sp>
      </p:grpSp>
      <p:sp>
        <p:nvSpPr>
          <p:cNvPr name="Freeform 46" id="46"/>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2"/>
            <a:stretch>
              <a:fillRect l="0" t="0" r="0" b="0"/>
            </a:stretch>
          </a:blipFill>
        </p:spPr>
      </p:sp>
      <p:sp>
        <p:nvSpPr>
          <p:cNvPr name="AutoShape 47" id="47"/>
          <p:cNvSpPr/>
          <p:nvPr/>
        </p:nvSpPr>
        <p:spPr>
          <a:xfrm flipV="true">
            <a:off x="9111381" y="4793800"/>
            <a:ext cx="9199" cy="1379209"/>
          </a:xfrm>
          <a:prstGeom prst="line">
            <a:avLst/>
          </a:prstGeom>
          <a:ln cap="flat" w="76200">
            <a:solidFill>
              <a:srgbClr val="FFB506"/>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aphicFrame>
        <p:nvGraphicFramePr>
          <p:cNvPr name="Object 5" id="5"/>
          <p:cNvGraphicFramePr/>
          <p:nvPr/>
        </p:nvGraphicFramePr>
        <p:xfrm>
          <a:off x="2355300" y="2722091"/>
          <a:ext cx="5657850" cy="3771900"/>
        </p:xfrm>
        <a:graphic>
          <a:graphicData uri="http://schemas.openxmlformats.org/presentationml/2006/ole">
            <p:oleObj imgW="6781800" imgH="4902200" r:id="rId9" progId="Excel.Sheet.12" name="Worksheet">
              <p:embed/>
              <p:pic>
                <p:nvPicPr>
                  <p:cNvPr name="" id="0"/>
                  <p:cNvPicPr/>
                  <p:nvPr/>
                </p:nvPicPr>
                <p:blipFill>
                  <a:blip r:embed="rId8"/>
                  <a:stretch>
                    <a:fillRect/>
                  </a:stretch>
                </p:blipFill>
                <p:spPr>
                  <a:xfrm>
                    <a:off x="1270000" y="1270000"/>
                    <a:ext cx="1270000" cy="1270000"/>
                  </a:xfrm>
                  <a:prstGeom prst="rect"/>
                </p:spPr>
              </p:pic>
            </p:oleObj>
          </a:graphicData>
        </a:graphic>
      </p:graphicFrame>
      <p:sp>
        <p:nvSpPr>
          <p:cNvPr name="TextBox 6" id="6"/>
          <p:cNvSpPr txBox="true"/>
          <p:nvPr/>
        </p:nvSpPr>
        <p:spPr>
          <a:xfrm rot="0">
            <a:off x="2692112" y="982956"/>
            <a:ext cx="3728343"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Diferencias</a:t>
            </a:r>
          </a:p>
        </p:txBody>
      </p:sp>
      <p:grpSp>
        <p:nvGrpSpPr>
          <p:cNvPr name="Group 7" id="7"/>
          <p:cNvGrpSpPr/>
          <p:nvPr/>
        </p:nvGrpSpPr>
        <p:grpSpPr>
          <a:xfrm rot="0">
            <a:off x="0" y="0"/>
            <a:ext cx="734619" cy="10287000"/>
            <a:chOff x="0" y="0"/>
            <a:chExt cx="979492" cy="13716000"/>
          </a:xfrm>
        </p:grpSpPr>
        <p:sp>
          <p:nvSpPr>
            <p:cNvPr name="AutoShape 8" id="8"/>
            <p:cNvSpPr/>
            <p:nvPr/>
          </p:nvSpPr>
          <p:spPr>
            <a:xfrm>
              <a:off x="0" y="0"/>
              <a:ext cx="979492" cy="13716000"/>
            </a:xfrm>
            <a:prstGeom prst="rect">
              <a:avLst/>
            </a:prstGeom>
            <a:solidFill>
              <a:srgbClr val="144C93"/>
            </a:solidFill>
          </p:spPr>
        </p:sp>
      </p:grpSp>
      <p:sp>
        <p:nvSpPr>
          <p:cNvPr name="Freeform 9" id="9"/>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10"/>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1028700" y="923925"/>
            <a:ext cx="17444786" cy="1784985"/>
          </a:xfrm>
          <a:prstGeom prst="rect">
            <a:avLst/>
          </a:prstGeom>
        </p:spPr>
        <p:txBody>
          <a:bodyPr anchor="t" rtlCol="false" tIns="0" lIns="0" bIns="0" rIns="0">
            <a:spAutoFit/>
          </a:bodyPr>
          <a:lstStyle/>
          <a:p>
            <a:pPr algn="l">
              <a:lnSpc>
                <a:spcPts val="7139"/>
              </a:lnSpc>
            </a:pPr>
            <a:r>
              <a:rPr lang="en-US" sz="5100" b="true">
                <a:solidFill>
                  <a:srgbClr val="13538A"/>
                </a:solidFill>
                <a:latin typeface="Open Sans 1 Bold"/>
                <a:ea typeface="Open Sans 1 Bold"/>
                <a:cs typeface="Open Sans 1 Bold"/>
                <a:sym typeface="Open Sans 1 Bold"/>
              </a:rPr>
              <a:t>Aplicación en Best Time to Call -</a:t>
            </a:r>
          </a:p>
          <a:p>
            <a:pPr algn="l">
              <a:lnSpc>
                <a:spcPts val="7139"/>
              </a:lnSpc>
            </a:pPr>
            <a:r>
              <a:rPr lang="en-US" sz="5100" b="true">
                <a:solidFill>
                  <a:srgbClr val="13538A"/>
                </a:solidFill>
                <a:latin typeface="Open Sans 1 Bold"/>
                <a:ea typeface="Open Sans 1 Bold"/>
                <a:cs typeface="Open Sans 1 Bold"/>
                <a:sym typeface="Open Sans 1 Bold"/>
              </a:rPr>
              <a:t>  Metodo Frecuentista y Bayesiano</a:t>
            </a:r>
          </a:p>
        </p:txBody>
      </p:sp>
      <p:sp>
        <p:nvSpPr>
          <p:cNvPr name="TextBox 6" id="6"/>
          <p:cNvSpPr txBox="true"/>
          <p:nvPr/>
        </p:nvSpPr>
        <p:spPr>
          <a:xfrm rot="0">
            <a:off x="1028700" y="3468490"/>
            <a:ext cx="12098984" cy="4611706"/>
          </a:xfrm>
          <a:prstGeom prst="rect">
            <a:avLst/>
          </a:prstGeom>
        </p:spPr>
        <p:txBody>
          <a:bodyPr anchor="t" rtlCol="false" tIns="0" lIns="0" bIns="0" rIns="0">
            <a:spAutoFit/>
          </a:bodyPr>
          <a:lstStyle/>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Duración del experimento</a:t>
            </a:r>
            <a:r>
              <a:rPr lang="en-US" sz="2936">
                <a:solidFill>
                  <a:srgbClr val="13538A"/>
                </a:solidFill>
                <a:latin typeface="Open Sans 1"/>
                <a:ea typeface="Open Sans 1"/>
                <a:cs typeface="Open Sans 1"/>
                <a:sym typeface="Open Sans 1"/>
              </a:rPr>
              <a:t>: del </a:t>
            </a:r>
            <a:r>
              <a:rPr lang="en-US" b="true" sz="2936">
                <a:solidFill>
                  <a:srgbClr val="13538A"/>
                </a:solidFill>
                <a:latin typeface="Open Sans 1 Bold"/>
                <a:ea typeface="Open Sans 1 Bold"/>
                <a:cs typeface="Open Sans 1 Bold"/>
                <a:sym typeface="Open Sans 1 Bold"/>
              </a:rPr>
              <a:t>5 al 30 de septiembre</a:t>
            </a:r>
            <a:r>
              <a:rPr lang="en-US" sz="2936">
                <a:solidFill>
                  <a:srgbClr val="13538A"/>
                </a:solidFill>
                <a:latin typeface="Open Sans 1"/>
                <a:ea typeface="Open Sans 1"/>
                <a:cs typeface="Open Sans 1"/>
                <a:sym typeface="Open Sans 1"/>
              </a:rPr>
              <a:t>.</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La asignación de clientes fue aleatoria y sin cruces entre grupos.</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Grupo </a:t>
            </a:r>
            <a:r>
              <a:rPr lang="en-US" sz="2936">
                <a:solidFill>
                  <a:srgbClr val="13538A"/>
                </a:solidFill>
                <a:latin typeface="Open Sans 1"/>
                <a:ea typeface="Open Sans 1"/>
                <a:cs typeface="Open Sans 1"/>
                <a:sym typeface="Open Sans 1"/>
              </a:rPr>
              <a:t>A (Control): llamadas en el horario habitual.</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Grupo </a:t>
            </a:r>
            <a:r>
              <a:rPr lang="en-US" sz="2936">
                <a:solidFill>
                  <a:srgbClr val="13538A"/>
                </a:solidFill>
                <a:latin typeface="Open Sans 1"/>
                <a:ea typeface="Open Sans 1"/>
                <a:cs typeface="Open Sans 1"/>
                <a:sym typeface="Open Sans 1"/>
              </a:rPr>
              <a:t>B (Tratamiento):modelo Best time to call</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Métrica principal: esfuerzo operativo  </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Métrica secundaria: tasa de contacto efectivo.</a:t>
            </a:r>
          </a:p>
          <a:p>
            <a:pPr algn="l">
              <a:lnSpc>
                <a:spcPts val="4111"/>
              </a:lnSpc>
            </a:pPr>
          </a:p>
          <a:p>
            <a:pPr algn="l">
              <a:lnSpc>
                <a:spcPts val="4111"/>
              </a:lnSpc>
            </a:pPr>
          </a:p>
          <a:p>
            <a:pPr algn="l">
              <a:lnSpc>
                <a:spcPts val="4111"/>
              </a:lnSpc>
            </a:pPr>
          </a:p>
        </p:txBody>
      </p:sp>
      <p:sp>
        <p:nvSpPr>
          <p:cNvPr name="Freeform 7" id="7"/>
          <p:cNvSpPr/>
          <p:nvPr/>
        </p:nvSpPr>
        <p:spPr>
          <a:xfrm flipH="false" flipV="false" rot="0">
            <a:off x="12060691" y="3525640"/>
            <a:ext cx="5785194" cy="3294514"/>
          </a:xfrm>
          <a:custGeom>
            <a:avLst/>
            <a:gdLst/>
            <a:ahLst/>
            <a:cxnLst/>
            <a:rect r="r" b="b" t="t" l="l"/>
            <a:pathLst>
              <a:path h="3294514" w="5785194">
                <a:moveTo>
                  <a:pt x="0" y="0"/>
                </a:moveTo>
                <a:lnTo>
                  <a:pt x="5785194" y="0"/>
                </a:lnTo>
                <a:lnTo>
                  <a:pt x="5785194" y="3294514"/>
                </a:lnTo>
                <a:lnTo>
                  <a:pt x="0" y="3294514"/>
                </a:lnTo>
                <a:lnTo>
                  <a:pt x="0" y="0"/>
                </a:lnTo>
                <a:close/>
              </a:path>
            </a:pathLst>
          </a:custGeom>
          <a:blipFill>
            <a:blip r:embed="rId8"/>
            <a:stretch>
              <a:fillRect l="0" t="-423" r="-4417" b="-423"/>
            </a:stretch>
          </a:blipFill>
        </p:spPr>
      </p:sp>
      <p:grpSp>
        <p:nvGrpSpPr>
          <p:cNvPr name="Group 8" id="8"/>
          <p:cNvGrpSpPr/>
          <p:nvPr/>
        </p:nvGrpSpPr>
        <p:grpSpPr>
          <a:xfrm rot="0">
            <a:off x="0" y="0"/>
            <a:ext cx="734619" cy="10287000"/>
            <a:chOff x="0" y="0"/>
            <a:chExt cx="979492" cy="13716000"/>
          </a:xfrm>
        </p:grpSpPr>
        <p:sp>
          <p:nvSpPr>
            <p:cNvPr name="AutoShape 9" id="9"/>
            <p:cNvSpPr/>
            <p:nvPr/>
          </p:nvSpPr>
          <p:spPr>
            <a:xfrm>
              <a:off x="0" y="0"/>
              <a:ext cx="979492" cy="13716000"/>
            </a:xfrm>
            <a:prstGeom prst="rect">
              <a:avLst/>
            </a:prstGeom>
            <a:solidFill>
              <a:srgbClr val="144C93"/>
            </a:solidFill>
          </p:spPr>
        </p:sp>
      </p:grpSp>
      <p:sp>
        <p:nvSpPr>
          <p:cNvPr name="Freeform 10" id="10"/>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9"/>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001207" y="1378878"/>
            <a:ext cx="7853462"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Diseño del </a:t>
            </a:r>
            <a:r>
              <a:rPr lang="en-US" b="true" sz="5199">
                <a:solidFill>
                  <a:srgbClr val="13538A"/>
                </a:solidFill>
                <a:latin typeface="Open Sans 1 Bold"/>
                <a:ea typeface="Open Sans 1 Bold"/>
                <a:cs typeface="Open Sans 1 Bold"/>
                <a:sym typeface="Open Sans 1 Bold"/>
              </a:rPr>
              <a:t>experimento</a:t>
            </a:r>
          </a:p>
        </p:txBody>
      </p:sp>
      <p:sp>
        <p:nvSpPr>
          <p:cNvPr name="TextBox 5" id="5"/>
          <p:cNvSpPr txBox="true"/>
          <p:nvPr/>
        </p:nvSpPr>
        <p:spPr>
          <a:xfrm rot="0">
            <a:off x="798257" y="2948444"/>
            <a:ext cx="11638400" cy="4161690"/>
          </a:xfrm>
          <a:prstGeom prst="rect">
            <a:avLst/>
          </a:prstGeom>
        </p:spPr>
        <p:txBody>
          <a:bodyPr anchor="t" rtlCol="false" tIns="0" lIns="0" bIns="0" rIns="0">
            <a:spAutoFit/>
          </a:bodyPr>
          <a:lstStyle/>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Cada cliente fue asignado a un solo grupo (A o B).</a:t>
            </a:r>
          </a:p>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Se registraron todas las llamadas realizadas durante el periodo.</a:t>
            </a:r>
          </a:p>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Se consolidaron los datos por cliente para obtener un registro único</a:t>
            </a:r>
          </a:p>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Se definieron métricas antes de iniciar el análisis</a:t>
            </a:r>
          </a:p>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No se realizaron ajustes durante la ejecución</a:t>
            </a:r>
          </a:p>
          <a:p>
            <a:pPr algn="l">
              <a:lnSpc>
                <a:spcPts val="4153"/>
              </a:lnSpc>
            </a:pP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4213523" y="3044234"/>
            <a:ext cx="3511028" cy="3511028"/>
          </a:xfrm>
          <a:custGeom>
            <a:avLst/>
            <a:gdLst/>
            <a:ahLst/>
            <a:cxnLst/>
            <a:rect r="r" b="b" t="t" l="l"/>
            <a:pathLst>
              <a:path h="3511028" w="3511028">
                <a:moveTo>
                  <a:pt x="0" y="0"/>
                </a:moveTo>
                <a:lnTo>
                  <a:pt x="3511029" y="0"/>
                </a:lnTo>
                <a:lnTo>
                  <a:pt x="3511029" y="3511028"/>
                </a:lnTo>
                <a:lnTo>
                  <a:pt x="0" y="3511028"/>
                </a:lnTo>
                <a:lnTo>
                  <a:pt x="0" y="0"/>
                </a:lnTo>
                <a:close/>
              </a:path>
            </a:pathLst>
          </a:custGeom>
          <a:blipFill>
            <a:blip r:embed="rId8"/>
            <a:stretch>
              <a:fillRect l="0" t="0" r="0" b="0"/>
            </a:stretch>
          </a:blipFill>
        </p:spPr>
      </p:sp>
      <p:sp>
        <p:nvSpPr>
          <p:cNvPr name="TextBox 6" id="6"/>
          <p:cNvSpPr txBox="true"/>
          <p:nvPr/>
        </p:nvSpPr>
        <p:spPr>
          <a:xfrm rot="0">
            <a:off x="571420" y="1233214"/>
            <a:ext cx="13642103" cy="1811020"/>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Incidencias en el diseño experimental </a:t>
            </a:r>
          </a:p>
          <a:p>
            <a:pPr algn="ctr">
              <a:lnSpc>
                <a:spcPts val="7279"/>
              </a:lnSpc>
            </a:pPr>
          </a:p>
        </p:txBody>
      </p:sp>
      <p:sp>
        <p:nvSpPr>
          <p:cNvPr name="TextBox 7" id="7"/>
          <p:cNvSpPr txBox="true"/>
          <p:nvPr/>
        </p:nvSpPr>
        <p:spPr>
          <a:xfrm rot="0">
            <a:off x="724964" y="3739003"/>
            <a:ext cx="13734852" cy="1685925"/>
          </a:xfrm>
          <a:prstGeom prst="rect">
            <a:avLst/>
          </a:prstGeom>
        </p:spPr>
        <p:txBody>
          <a:bodyPr anchor="t" rtlCol="false" tIns="0" lIns="0" bIns="0" rIns="0">
            <a:spAutoFit/>
          </a:bodyPr>
          <a:lstStyle/>
          <a:p>
            <a:pPr algn="just" marL="647700" indent="-323850" lvl="1">
              <a:lnSpc>
                <a:spcPts val="4500"/>
              </a:lnSpc>
              <a:buFont typeface="Arial"/>
              <a:buChar char="•"/>
            </a:pPr>
            <a:r>
              <a:rPr lang="en-US" sz="3000" spc="89">
                <a:solidFill>
                  <a:srgbClr val="13538A"/>
                </a:solidFill>
                <a:latin typeface="Open Sans 2"/>
                <a:ea typeface="Open Sans 2"/>
                <a:cs typeface="Open Sans 2"/>
                <a:sym typeface="Open Sans 2"/>
              </a:rPr>
              <a:t>Inclusión errónea de clientes del bucket 0 (sin mora)</a:t>
            </a:r>
          </a:p>
          <a:p>
            <a:pPr algn="just" marL="647700" indent="-323850" lvl="1">
              <a:lnSpc>
                <a:spcPts val="4500"/>
              </a:lnSpc>
              <a:buFont typeface="Arial"/>
              <a:buChar char="•"/>
            </a:pPr>
            <a:r>
              <a:rPr lang="en-US" sz="3000" spc="89">
                <a:solidFill>
                  <a:srgbClr val="13538A"/>
                </a:solidFill>
                <a:latin typeface="Open Sans 2"/>
                <a:ea typeface="Open Sans 2"/>
                <a:cs typeface="Open Sans 2"/>
                <a:sym typeface="Open Sans 2"/>
              </a:rPr>
              <a:t> Corrección de muestra Se ajustó la población a </a:t>
            </a:r>
            <a:r>
              <a:rPr lang="en-US" b="true" sz="3000" spc="89">
                <a:solidFill>
                  <a:srgbClr val="13538A"/>
                </a:solidFill>
                <a:latin typeface="Open Sans 2 Bold"/>
                <a:ea typeface="Open Sans 2 Bold"/>
                <a:cs typeface="Open Sans 2 Bold"/>
                <a:sym typeface="Open Sans 2 Bold"/>
              </a:rPr>
              <a:t>2,267</a:t>
            </a:r>
            <a:r>
              <a:rPr lang="en-US" sz="3000" spc="89">
                <a:solidFill>
                  <a:srgbClr val="13538A"/>
                </a:solidFill>
                <a:latin typeface="Open Sans 2"/>
                <a:ea typeface="Open Sans 2"/>
                <a:cs typeface="Open Sans 2"/>
                <a:sym typeface="Open Sans 2"/>
              </a:rPr>
              <a:t> clientes válidos</a:t>
            </a:r>
          </a:p>
          <a:p>
            <a:pPr algn="just" marL="647700" indent="-323850" lvl="1">
              <a:lnSpc>
                <a:spcPts val="4500"/>
              </a:lnSpc>
              <a:buFont typeface="Arial"/>
              <a:buChar char="•"/>
            </a:pPr>
            <a:r>
              <a:rPr lang="en-US" sz="3000" spc="89">
                <a:solidFill>
                  <a:srgbClr val="13538A"/>
                </a:solidFill>
                <a:latin typeface="Open Sans 2"/>
                <a:ea typeface="Open Sans 2"/>
                <a:cs typeface="Open Sans 2"/>
                <a:sym typeface="Open Sans 2"/>
              </a:rPr>
              <a:t>Depuración de la muestra </a:t>
            </a:r>
          </a:p>
        </p:txBody>
      </p:sp>
      <p:grpSp>
        <p:nvGrpSpPr>
          <p:cNvPr name="Group 8" id="8"/>
          <p:cNvGrpSpPr/>
          <p:nvPr/>
        </p:nvGrpSpPr>
        <p:grpSpPr>
          <a:xfrm rot="0">
            <a:off x="0" y="0"/>
            <a:ext cx="734619" cy="10287000"/>
            <a:chOff x="0" y="0"/>
            <a:chExt cx="979492" cy="13716000"/>
          </a:xfrm>
        </p:grpSpPr>
        <p:sp>
          <p:nvSpPr>
            <p:cNvPr name="AutoShape 9" id="9"/>
            <p:cNvSpPr/>
            <p:nvPr/>
          </p:nvSpPr>
          <p:spPr>
            <a:xfrm>
              <a:off x="0" y="0"/>
              <a:ext cx="979492" cy="13716000"/>
            </a:xfrm>
            <a:prstGeom prst="rect">
              <a:avLst/>
            </a:prstGeom>
            <a:solidFill>
              <a:srgbClr val="144C93"/>
            </a:solidFill>
          </p:spPr>
        </p:sp>
      </p:grpSp>
      <p:sp>
        <p:nvSpPr>
          <p:cNvPr name="Freeform 10" id="10"/>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9"/>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028700" y="1378878"/>
            <a:ext cx="6227663"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Me</a:t>
            </a:r>
            <a:r>
              <a:rPr lang="en-US" sz="5199" b="true">
                <a:solidFill>
                  <a:srgbClr val="13538A"/>
                </a:solidFill>
                <a:latin typeface="Open Sans 1 Bold"/>
                <a:ea typeface="Open Sans 1 Bold"/>
                <a:cs typeface="Open Sans 1 Bold"/>
                <a:sym typeface="Open Sans 1 Bold"/>
              </a:rPr>
              <a:t>dición y</a:t>
            </a:r>
            <a:r>
              <a:rPr lang="en-US" sz="5199" b="true">
                <a:solidFill>
                  <a:srgbClr val="13538A"/>
                </a:solidFill>
                <a:latin typeface="Open Sans 1 Bold"/>
                <a:ea typeface="Open Sans 1 Bold"/>
                <a:cs typeface="Open Sans 1 Bold"/>
                <a:sym typeface="Open Sans 1 Bold"/>
              </a:rPr>
              <a:t> aná</a:t>
            </a:r>
            <a:r>
              <a:rPr lang="en-US" b="true" sz="5199">
                <a:solidFill>
                  <a:srgbClr val="13538A"/>
                </a:solidFill>
                <a:latin typeface="Open Sans 1 Bold"/>
                <a:ea typeface="Open Sans 1 Bold"/>
                <a:cs typeface="Open Sans 1 Bold"/>
                <a:sym typeface="Open Sans 1 Bold"/>
              </a:rPr>
              <a:t>lisis</a:t>
            </a:r>
          </a:p>
        </p:txBody>
      </p:sp>
      <p:sp>
        <p:nvSpPr>
          <p:cNvPr name="TextBox 5" id="5"/>
          <p:cNvSpPr txBox="true"/>
          <p:nvPr/>
        </p:nvSpPr>
        <p:spPr>
          <a:xfrm rot="0">
            <a:off x="734619" y="2678543"/>
            <a:ext cx="10195997" cy="4853713"/>
          </a:xfrm>
          <a:prstGeom prst="rect">
            <a:avLst/>
          </a:prstGeom>
        </p:spPr>
        <p:txBody>
          <a:bodyPr anchor="t" rtlCol="false" tIns="0" lIns="0" bIns="0" rIns="0">
            <a:spAutoFit/>
          </a:bodyPr>
          <a:lstStyle/>
          <a:p>
            <a:pPr algn="l">
              <a:lnSpc>
                <a:spcPts val="4283"/>
              </a:lnSpc>
              <a:spcBef>
                <a:spcPct val="0"/>
              </a:spcBef>
            </a:pPr>
          </a:p>
          <a:p>
            <a:pPr algn="l" marL="616601" indent="-308300" lvl="1">
              <a:lnSpc>
                <a:spcPts val="4283"/>
              </a:lnSpc>
              <a:buFont typeface="Arial"/>
              <a:buChar char="•"/>
            </a:pPr>
            <a:r>
              <a:rPr lang="en-US" sz="2855" spc="85">
                <a:solidFill>
                  <a:srgbClr val="13538A"/>
                </a:solidFill>
                <a:latin typeface="Open Sans 2"/>
                <a:ea typeface="Open Sans 2"/>
                <a:cs typeface="Open Sans 2"/>
                <a:sym typeface="Open Sans 2"/>
              </a:rPr>
              <a:t> Calculos de métricas de ambos grupos.</a:t>
            </a:r>
          </a:p>
          <a:p>
            <a:pPr algn="l" marL="616601" indent="-308300" lvl="1">
              <a:lnSpc>
                <a:spcPts val="4283"/>
              </a:lnSpc>
              <a:buFont typeface="Arial"/>
              <a:buChar char="•"/>
            </a:pPr>
            <a:r>
              <a:rPr lang="en-US" sz="2855" spc="85">
                <a:solidFill>
                  <a:srgbClr val="13538A"/>
                </a:solidFill>
                <a:latin typeface="Open Sans 2"/>
                <a:ea typeface="Open Sans 2"/>
                <a:cs typeface="Open Sans 2"/>
                <a:sym typeface="Open Sans 2"/>
              </a:rPr>
              <a:t>Aplicación de test estadistico para comparar cada tratamiento con el grupo contro</a:t>
            </a:r>
          </a:p>
          <a:p>
            <a:pPr algn="l" marL="616601" indent="-308300" lvl="1">
              <a:lnSpc>
                <a:spcPts val="4283"/>
              </a:lnSpc>
              <a:buFont typeface="Arial"/>
              <a:buChar char="•"/>
            </a:pPr>
            <a:r>
              <a:rPr lang="en-US" sz="2855" spc="85">
                <a:solidFill>
                  <a:srgbClr val="13538A"/>
                </a:solidFill>
                <a:latin typeface="Open Sans 2"/>
                <a:ea typeface="Open Sans 2"/>
                <a:cs typeface="Open Sans 2"/>
                <a:sym typeface="Open Sans 2"/>
              </a:rPr>
              <a:t>C</a:t>
            </a:r>
            <a:r>
              <a:rPr lang="en-US" sz="2855" spc="85">
                <a:solidFill>
                  <a:srgbClr val="13538A"/>
                </a:solidFill>
                <a:latin typeface="Open Sans 2"/>
                <a:ea typeface="Open Sans 2"/>
                <a:cs typeface="Open Sans 2"/>
                <a:sym typeface="Open Sans 2"/>
              </a:rPr>
              <a:t>omparación de resultados del modelo frente al método actual</a:t>
            </a:r>
          </a:p>
          <a:p>
            <a:pPr algn="l" marL="616601" indent="-308300" lvl="1">
              <a:lnSpc>
                <a:spcPts val="4283"/>
              </a:lnSpc>
              <a:buFont typeface="Arial"/>
              <a:buChar char="•"/>
            </a:pPr>
            <a:r>
              <a:rPr lang="en-US" sz="2855" spc="85">
                <a:solidFill>
                  <a:srgbClr val="13538A"/>
                </a:solidFill>
                <a:latin typeface="Open Sans 2"/>
                <a:ea typeface="Open Sans 2"/>
                <a:cs typeface="Open Sans 2"/>
                <a:sym typeface="Open Sans 2"/>
              </a:rPr>
              <a:t>Calculo del tamaño del efecto</a:t>
            </a:r>
          </a:p>
          <a:p>
            <a:pPr algn="l">
              <a:lnSpc>
                <a:spcPts val="4283"/>
              </a:lnSpc>
              <a:spcBef>
                <a:spcPct val="0"/>
              </a:spcBef>
            </a:pPr>
          </a:p>
          <a:p>
            <a:pPr algn="l">
              <a:lnSpc>
                <a:spcPts val="4283"/>
              </a:lnSpc>
              <a:spcBef>
                <a:spcPct val="0"/>
              </a:spcBef>
            </a:pP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501204">
            <a:off x="-5688546" y="-10037334"/>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301337">
            <a:off x="13329742" y="-5188786"/>
            <a:ext cx="12901483" cy="11165647"/>
          </a:xfrm>
          <a:custGeom>
            <a:avLst/>
            <a:gdLst/>
            <a:ahLst/>
            <a:cxnLst/>
            <a:rect r="r" b="b" t="t" l="l"/>
            <a:pathLst>
              <a:path h="11165647" w="12901483">
                <a:moveTo>
                  <a:pt x="0" y="0"/>
                </a:moveTo>
                <a:lnTo>
                  <a:pt x="12901483" y="0"/>
                </a:lnTo>
                <a:lnTo>
                  <a:pt x="12901483" y="11165647"/>
                </a:lnTo>
                <a:lnTo>
                  <a:pt x="0" y="111656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516977" y="1370088"/>
            <a:ext cx="6411555" cy="1319860"/>
          </a:xfrm>
          <a:prstGeom prst="rect">
            <a:avLst/>
          </a:prstGeom>
        </p:spPr>
        <p:txBody>
          <a:bodyPr anchor="t" rtlCol="false" tIns="0" lIns="0" bIns="0" rIns="0">
            <a:spAutoFit/>
          </a:bodyPr>
          <a:lstStyle/>
          <a:p>
            <a:pPr algn="l">
              <a:lnSpc>
                <a:spcPts val="10726"/>
              </a:lnSpc>
            </a:pPr>
            <a:r>
              <a:rPr lang="en-US" sz="7662" spc="720" b="true">
                <a:solidFill>
                  <a:srgbClr val="152540"/>
                </a:solidFill>
                <a:latin typeface="Glacial Indifference Bold"/>
                <a:ea typeface="Glacial Indifference Bold"/>
                <a:cs typeface="Glacial Indifference Bold"/>
                <a:sym typeface="Glacial Indifference Bold"/>
              </a:rPr>
              <a:t>Contenido</a:t>
            </a:r>
          </a:p>
        </p:txBody>
      </p:sp>
      <p:sp>
        <p:nvSpPr>
          <p:cNvPr name="TextBox 5" id="5"/>
          <p:cNvSpPr txBox="true"/>
          <p:nvPr/>
        </p:nvSpPr>
        <p:spPr>
          <a:xfrm rot="0">
            <a:off x="1722124" y="3196699"/>
            <a:ext cx="7421876" cy="5314510"/>
          </a:xfrm>
          <a:prstGeom prst="rect">
            <a:avLst/>
          </a:prstGeom>
        </p:spPr>
        <p:txBody>
          <a:bodyPr anchor="t" rtlCol="false" tIns="0" lIns="0" bIns="0" rIns="0">
            <a:spAutoFit/>
          </a:bodyPr>
          <a:lstStyle/>
          <a:p>
            <a:pPr algn="l">
              <a:lnSpc>
                <a:spcPts val="4224"/>
              </a:lnSpc>
            </a:pPr>
            <a:r>
              <a:rPr lang="en-US" sz="3017" spc="66" strike="noStrike" u="none">
                <a:solidFill>
                  <a:srgbClr val="152540"/>
                </a:solidFill>
                <a:latin typeface="Open Sans 2"/>
                <a:ea typeface="Open Sans 2"/>
                <a:cs typeface="Open Sans 2"/>
                <a:sym typeface="Open Sans 2"/>
              </a:rPr>
              <a:t>Introducción</a:t>
            </a:r>
          </a:p>
          <a:p>
            <a:pPr algn="l">
              <a:lnSpc>
                <a:spcPts val="4224"/>
              </a:lnSpc>
            </a:pPr>
            <a:r>
              <a:rPr lang="en-US" sz="3017" spc="66" strike="noStrike" u="none">
                <a:solidFill>
                  <a:srgbClr val="152540"/>
                </a:solidFill>
                <a:latin typeface="Open Sans 2"/>
                <a:ea typeface="Open Sans 2"/>
                <a:cs typeface="Open Sans 2"/>
                <a:sym typeface="Open Sans 2"/>
              </a:rPr>
              <a:t>Definición de BTTC</a:t>
            </a:r>
          </a:p>
          <a:p>
            <a:pPr algn="l">
              <a:lnSpc>
                <a:spcPts val="4224"/>
              </a:lnSpc>
            </a:pPr>
            <a:r>
              <a:rPr lang="en-US" sz="3017" spc="66" strike="noStrike" u="none">
                <a:solidFill>
                  <a:srgbClr val="152540"/>
                </a:solidFill>
                <a:latin typeface="Open Sans 2"/>
                <a:ea typeface="Open Sans 2"/>
                <a:cs typeface="Open Sans 2"/>
                <a:sym typeface="Open Sans 2"/>
              </a:rPr>
              <a:t>Definición de AB Testing</a:t>
            </a:r>
          </a:p>
          <a:p>
            <a:pPr algn="l">
              <a:lnSpc>
                <a:spcPts val="4224"/>
              </a:lnSpc>
            </a:pPr>
            <a:r>
              <a:rPr lang="en-US" sz="3017" spc="66" strike="noStrike" u="none">
                <a:solidFill>
                  <a:srgbClr val="152540"/>
                </a:solidFill>
                <a:latin typeface="Open Sans 2"/>
                <a:ea typeface="Open Sans 2"/>
                <a:cs typeface="Open Sans 2"/>
                <a:sym typeface="Open Sans 2"/>
              </a:rPr>
              <a:t>Como se aplica</a:t>
            </a:r>
          </a:p>
          <a:p>
            <a:pPr algn="l">
              <a:lnSpc>
                <a:spcPts val="4224"/>
              </a:lnSpc>
            </a:pPr>
            <a:r>
              <a:rPr lang="en-US" sz="3017" spc="66" strike="noStrike" u="none">
                <a:solidFill>
                  <a:srgbClr val="152540"/>
                </a:solidFill>
                <a:latin typeface="Open Sans 2"/>
                <a:ea typeface="Open Sans 2"/>
                <a:cs typeface="Open Sans 2"/>
                <a:sym typeface="Open Sans 2"/>
              </a:rPr>
              <a:t>Como se interpreta</a:t>
            </a:r>
          </a:p>
          <a:p>
            <a:pPr algn="l">
              <a:lnSpc>
                <a:spcPts val="4224"/>
              </a:lnSpc>
            </a:pPr>
            <a:r>
              <a:rPr lang="en-US" sz="3017" spc="66" strike="noStrike" u="none">
                <a:solidFill>
                  <a:srgbClr val="152540"/>
                </a:solidFill>
                <a:latin typeface="Open Sans 2"/>
                <a:ea typeface="Open Sans 2"/>
                <a:cs typeface="Open Sans 2"/>
                <a:sym typeface="Open Sans 2"/>
              </a:rPr>
              <a:t>Enfoques de AB Testing</a:t>
            </a:r>
          </a:p>
          <a:p>
            <a:pPr algn="l">
              <a:lnSpc>
                <a:spcPts val="4224"/>
              </a:lnSpc>
            </a:pPr>
            <a:r>
              <a:rPr lang="en-US" sz="3017" spc="66" strike="noStrike" u="none">
                <a:solidFill>
                  <a:srgbClr val="152540"/>
                </a:solidFill>
                <a:latin typeface="Open Sans 2"/>
                <a:ea typeface="Open Sans 2"/>
                <a:cs typeface="Open Sans 2"/>
                <a:sym typeface="Open Sans 2"/>
              </a:rPr>
              <a:t>Metodo Frecuentista - Fundamentos</a:t>
            </a:r>
          </a:p>
          <a:p>
            <a:pPr algn="l">
              <a:lnSpc>
                <a:spcPts val="4224"/>
              </a:lnSpc>
            </a:pPr>
            <a:r>
              <a:rPr lang="en-US" sz="3017" spc="66" strike="noStrike" u="none">
                <a:solidFill>
                  <a:srgbClr val="152540"/>
                </a:solidFill>
                <a:latin typeface="Open Sans 2"/>
                <a:ea typeface="Open Sans 2"/>
                <a:cs typeface="Open Sans 2"/>
                <a:sym typeface="Open Sans 2"/>
              </a:rPr>
              <a:t>Proceso Metodo Frecuentista</a:t>
            </a:r>
          </a:p>
          <a:p>
            <a:pPr algn="l">
              <a:lnSpc>
                <a:spcPts val="4224"/>
              </a:lnSpc>
            </a:pPr>
            <a:r>
              <a:rPr lang="en-US" sz="3017" spc="66" strike="noStrike" u="none">
                <a:solidFill>
                  <a:srgbClr val="152540"/>
                </a:solidFill>
                <a:latin typeface="Open Sans 2"/>
                <a:ea typeface="Open Sans 2"/>
                <a:cs typeface="Open Sans 2"/>
                <a:sym typeface="Open Sans 2"/>
              </a:rPr>
              <a:t>Metodo Bayesiano - Fundamentos</a:t>
            </a:r>
          </a:p>
          <a:p>
            <a:pPr algn="l">
              <a:lnSpc>
                <a:spcPts val="4224"/>
              </a:lnSpc>
            </a:pPr>
            <a:r>
              <a:rPr lang="en-US" sz="3017" spc="66" strike="noStrike" u="none">
                <a:solidFill>
                  <a:srgbClr val="152540"/>
                </a:solidFill>
                <a:latin typeface="Open Sans 2"/>
                <a:ea typeface="Open Sans 2"/>
                <a:cs typeface="Open Sans 2"/>
                <a:sym typeface="Open Sans 2"/>
              </a:rPr>
              <a:t>Proceso Metodo  Bayesiano</a:t>
            </a: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83157">
            <a:off x="17647437" y="6909419"/>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105042" y="982956"/>
            <a:ext cx="10838978"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Re</a:t>
            </a:r>
            <a:r>
              <a:rPr lang="en-US" sz="5199" b="true">
                <a:solidFill>
                  <a:srgbClr val="13538A"/>
                </a:solidFill>
                <a:latin typeface="Open Sans 1 Bold"/>
                <a:ea typeface="Open Sans 1 Bold"/>
                <a:cs typeface="Open Sans 1 Bold"/>
                <a:sym typeface="Open Sans 1 Bold"/>
              </a:rPr>
              <a:t>sultad</a:t>
            </a:r>
            <a:r>
              <a:rPr lang="en-US" sz="5199" b="true">
                <a:solidFill>
                  <a:srgbClr val="13538A"/>
                </a:solidFill>
                <a:latin typeface="Open Sans 1 Bold"/>
                <a:ea typeface="Open Sans 1 Bold"/>
                <a:cs typeface="Open Sans 1 Bold"/>
                <a:sym typeface="Open Sans 1 Bold"/>
              </a:rPr>
              <a:t>os Metodo Frecuentista</a:t>
            </a:r>
          </a:p>
        </p:txBody>
      </p:sp>
      <p:sp>
        <p:nvSpPr>
          <p:cNvPr name="TextBox 5" id="5"/>
          <p:cNvSpPr txBox="true"/>
          <p:nvPr/>
        </p:nvSpPr>
        <p:spPr>
          <a:xfrm rot="0">
            <a:off x="1105042" y="2125147"/>
            <a:ext cx="9156248" cy="5208271"/>
          </a:xfrm>
          <a:prstGeom prst="rect">
            <a:avLst/>
          </a:prstGeom>
        </p:spPr>
        <p:txBody>
          <a:bodyPr anchor="t" rtlCol="false" tIns="0" lIns="0" bIns="0" rIns="0">
            <a:spAutoFit/>
          </a:bodyPr>
          <a:lstStyle/>
          <a:p>
            <a:pPr algn="l">
              <a:lnSpc>
                <a:spcPts val="4199"/>
              </a:lnSpc>
              <a:spcBef>
                <a:spcPct val="0"/>
              </a:spcBef>
            </a:pPr>
          </a:p>
          <a:p>
            <a:pPr algn="l">
              <a:lnSpc>
                <a:spcPts val="4199"/>
              </a:lnSpc>
            </a:pPr>
          </a:p>
          <a:p>
            <a:pPr algn="l" marL="604516" indent="-302258" lvl="1">
              <a:lnSpc>
                <a:spcPts val="4199"/>
              </a:lnSpc>
              <a:buFont typeface="Arial"/>
              <a:buChar char="•"/>
            </a:pPr>
            <a:r>
              <a:rPr lang="en-US" sz="2799" spc="83">
                <a:solidFill>
                  <a:srgbClr val="13538A"/>
                </a:solidFill>
                <a:latin typeface="Open Sans 2"/>
                <a:ea typeface="Open Sans 2"/>
                <a:cs typeface="Open Sans 2"/>
                <a:sym typeface="Open Sans 2"/>
              </a:rPr>
              <a:t>Los 3 programas de Preferencia superaron al control.</a:t>
            </a:r>
          </a:p>
          <a:p>
            <a:pPr algn="l" marL="604516" indent="-302258" lvl="1">
              <a:lnSpc>
                <a:spcPts val="4199"/>
              </a:lnSpc>
              <a:buFont typeface="Arial"/>
              <a:buChar char="•"/>
            </a:pPr>
            <a:r>
              <a:rPr lang="en-US" sz="2799" spc="83">
                <a:solidFill>
                  <a:srgbClr val="13538A"/>
                </a:solidFill>
                <a:latin typeface="Open Sans 2"/>
                <a:ea typeface="Open Sans 2"/>
                <a:cs typeface="Open Sans 2"/>
                <a:sym typeface="Open Sans 2"/>
              </a:rPr>
              <a:t>Menor esfuerzo operativo </a:t>
            </a:r>
          </a:p>
          <a:p>
            <a:pPr algn="l" marL="604516" indent="-302258" lvl="1">
              <a:lnSpc>
                <a:spcPts val="4199"/>
              </a:lnSpc>
              <a:spcBef>
                <a:spcPct val="0"/>
              </a:spcBef>
              <a:buFont typeface="Arial"/>
              <a:buChar char="•"/>
            </a:pPr>
            <a:r>
              <a:rPr lang="en-US" sz="2799" spc="83">
                <a:solidFill>
                  <a:srgbClr val="13538A"/>
                </a:solidFill>
                <a:latin typeface="Open Sans 2"/>
                <a:ea typeface="Open Sans 2"/>
                <a:cs typeface="Open Sans 2"/>
                <a:sym typeface="Open Sans 2"/>
              </a:rPr>
              <a:t>Mayor tasa de contacto en todos los tr</a:t>
            </a:r>
            <a:r>
              <a:rPr lang="en-US" sz="2799" spc="83">
                <a:solidFill>
                  <a:srgbClr val="13538A"/>
                </a:solidFill>
                <a:latin typeface="Open Sans 2"/>
                <a:ea typeface="Open Sans 2"/>
                <a:cs typeface="Open Sans 2"/>
                <a:sym typeface="Open Sans 2"/>
              </a:rPr>
              <a:t>atamientos.</a:t>
            </a:r>
          </a:p>
          <a:p>
            <a:pPr algn="l" marL="604516" indent="-302258" lvl="1">
              <a:lnSpc>
                <a:spcPts val="4199"/>
              </a:lnSpc>
              <a:spcBef>
                <a:spcPct val="0"/>
              </a:spcBef>
              <a:buFont typeface="Arial"/>
              <a:buChar char="•"/>
            </a:pPr>
            <a:r>
              <a:rPr lang="en-US" b="true" sz="2799" spc="83">
                <a:solidFill>
                  <a:srgbClr val="13538A"/>
                </a:solidFill>
                <a:latin typeface="Open Sans 2 Bold"/>
                <a:ea typeface="Open Sans 2 Bold"/>
                <a:cs typeface="Open Sans 2 Bold"/>
                <a:sym typeface="Open Sans 2 Bold"/>
              </a:rPr>
              <a:t> </a:t>
            </a:r>
            <a:r>
              <a:rPr lang="en-US" sz="2799" spc="83">
                <a:solidFill>
                  <a:srgbClr val="13538A"/>
                </a:solidFill>
                <a:latin typeface="Open Sans 2"/>
                <a:ea typeface="Open Sans 2"/>
                <a:cs typeface="Open Sans 2"/>
                <a:sym typeface="Open Sans 2"/>
              </a:rPr>
              <a:t>Mejor desempeño global: </a:t>
            </a:r>
            <a:r>
              <a:rPr lang="en-US" b="true" sz="2799" spc="83">
                <a:solidFill>
                  <a:srgbClr val="13538A"/>
                </a:solidFill>
                <a:latin typeface="Open Sans 2 Bold"/>
                <a:ea typeface="Open Sans 2 Bold"/>
                <a:cs typeface="Open Sans 2 Bold"/>
                <a:sym typeface="Open Sans 2 Bold"/>
              </a:rPr>
              <a:t>Primera Preferencia </a:t>
            </a:r>
          </a:p>
          <a:p>
            <a:pPr algn="l">
              <a:lnSpc>
                <a:spcPts val="4199"/>
              </a:lnSpc>
              <a:spcBef>
                <a:spcPct val="0"/>
              </a:spcBef>
            </a:pPr>
          </a:p>
          <a:p>
            <a:pPr algn="l">
              <a:lnSpc>
                <a:spcPts val="4199"/>
              </a:lnSpc>
              <a:spcBef>
                <a:spcPct val="0"/>
              </a:spcBef>
            </a:pP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1028700" y="933450"/>
            <a:ext cx="10838978"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Re</a:t>
            </a:r>
            <a:r>
              <a:rPr lang="en-US" sz="5199" b="true">
                <a:solidFill>
                  <a:srgbClr val="13538A"/>
                </a:solidFill>
                <a:latin typeface="Open Sans 1 Bold"/>
                <a:ea typeface="Open Sans 1 Bold"/>
                <a:cs typeface="Open Sans 1 Bold"/>
                <a:sym typeface="Open Sans 1 Bold"/>
              </a:rPr>
              <a:t>sultad</a:t>
            </a:r>
            <a:r>
              <a:rPr lang="en-US" sz="5199" b="true">
                <a:solidFill>
                  <a:srgbClr val="13538A"/>
                </a:solidFill>
                <a:latin typeface="Open Sans 1 Bold"/>
                <a:ea typeface="Open Sans 1 Bold"/>
                <a:cs typeface="Open Sans 1 Bold"/>
                <a:sym typeface="Open Sans 1 Bold"/>
              </a:rPr>
              <a:t>os Metodo Bayesiano</a:t>
            </a: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8"/>
            <a:stretch>
              <a:fillRect l="0" t="0" r="0" b="0"/>
            </a:stretch>
          </a:blipFill>
        </p:spPr>
      </p:sp>
      <p:sp>
        <p:nvSpPr>
          <p:cNvPr name="TextBox 9" id="9"/>
          <p:cNvSpPr txBox="true"/>
          <p:nvPr/>
        </p:nvSpPr>
        <p:spPr>
          <a:xfrm rot="0">
            <a:off x="1028700" y="2552022"/>
            <a:ext cx="8829871" cy="4789053"/>
          </a:xfrm>
          <a:prstGeom prst="rect">
            <a:avLst/>
          </a:prstGeom>
        </p:spPr>
        <p:txBody>
          <a:bodyPr anchor="t" rtlCol="false" tIns="0" lIns="0" bIns="0" rIns="0">
            <a:spAutoFit/>
          </a:bodyPr>
          <a:lstStyle/>
          <a:p>
            <a:pPr algn="just">
              <a:lnSpc>
                <a:spcPts val="3786"/>
              </a:lnSpc>
              <a:spcBef>
                <a:spcPct val="0"/>
              </a:spcBef>
            </a:pPr>
          </a:p>
          <a:p>
            <a:pPr algn="just">
              <a:lnSpc>
                <a:spcPts val="3926"/>
              </a:lnSpc>
              <a:spcBef>
                <a:spcPct val="0"/>
              </a:spcBef>
            </a:pPr>
            <a:r>
              <a:rPr lang="en-US" b="true" sz="2804">
                <a:solidFill>
                  <a:srgbClr val="13538A"/>
                </a:solidFill>
                <a:latin typeface="Open Sans 1 Bold"/>
                <a:ea typeface="Open Sans 1 Bold"/>
                <a:cs typeface="Open Sans 1 Bold"/>
                <a:sym typeface="Open Sans 1 Bold"/>
              </a:rPr>
              <a:t>Primera Preferencia:</a:t>
            </a:r>
            <a:r>
              <a:rPr lang="en-US" sz="2804">
                <a:solidFill>
                  <a:srgbClr val="13538A"/>
                </a:solidFill>
                <a:latin typeface="Open Sans 1"/>
                <a:ea typeface="Open Sans 1"/>
                <a:cs typeface="Open Sans 1"/>
                <a:sym typeface="Open Sans 1"/>
              </a:rPr>
              <a:t> </a:t>
            </a:r>
            <a:r>
              <a:rPr lang="en-US" b="true" sz="2804">
                <a:solidFill>
                  <a:srgbClr val="34DE4F"/>
                </a:solidFill>
                <a:latin typeface="Open Sans 1 Bold"/>
                <a:ea typeface="Open Sans 1 Bold"/>
                <a:cs typeface="Open Sans 1 Bold"/>
                <a:sym typeface="Open Sans 1 Bold"/>
              </a:rPr>
              <a:t>92%</a:t>
            </a:r>
            <a:r>
              <a:rPr lang="en-US" sz="2804">
                <a:solidFill>
                  <a:srgbClr val="13538A"/>
                </a:solidFill>
                <a:latin typeface="Open Sans 1"/>
                <a:ea typeface="Open Sans 1"/>
                <a:cs typeface="Open Sans 1"/>
                <a:sym typeface="Open Sans 1"/>
              </a:rPr>
              <a:t> de probabilidad de ser más eficiente.</a:t>
            </a:r>
          </a:p>
          <a:p>
            <a:pPr algn="just">
              <a:lnSpc>
                <a:spcPts val="3786"/>
              </a:lnSpc>
              <a:spcBef>
                <a:spcPct val="0"/>
              </a:spcBef>
            </a:pPr>
            <a:r>
              <a:rPr lang="en-US" b="true" sz="2704">
                <a:solidFill>
                  <a:srgbClr val="13538A"/>
                </a:solidFill>
                <a:latin typeface="Open Sans 1 Bold"/>
                <a:ea typeface="Open Sans 1 Bold"/>
                <a:cs typeface="Open Sans 1 Bold"/>
                <a:sym typeface="Open Sans 1 Bold"/>
              </a:rPr>
              <a:t>Tercera Preferencia: </a:t>
            </a:r>
            <a:r>
              <a:rPr lang="en-US" b="true" sz="2704">
                <a:solidFill>
                  <a:srgbClr val="34DE4F"/>
                </a:solidFill>
                <a:latin typeface="Open Sans 1 Bold"/>
                <a:ea typeface="Open Sans 1 Bold"/>
                <a:cs typeface="Open Sans 1 Bold"/>
                <a:sym typeface="Open Sans 1 Bold"/>
              </a:rPr>
              <a:t>87%</a:t>
            </a:r>
            <a:r>
              <a:rPr lang="en-US" sz="2704">
                <a:solidFill>
                  <a:srgbClr val="13538A"/>
                </a:solidFill>
                <a:latin typeface="Open Sans 1"/>
                <a:ea typeface="Open Sans 1"/>
                <a:cs typeface="Open Sans 1"/>
                <a:sym typeface="Open Sans 1"/>
              </a:rPr>
              <a:t> de probabilidad de mejora.</a:t>
            </a:r>
          </a:p>
          <a:p>
            <a:pPr algn="just">
              <a:lnSpc>
                <a:spcPts val="3786"/>
              </a:lnSpc>
              <a:spcBef>
                <a:spcPct val="0"/>
              </a:spcBef>
            </a:pPr>
            <a:r>
              <a:rPr lang="en-US" b="true" sz="2704">
                <a:solidFill>
                  <a:srgbClr val="13538A"/>
                </a:solidFill>
                <a:latin typeface="Open Sans 1 Bold"/>
                <a:ea typeface="Open Sans 1 Bold"/>
                <a:cs typeface="Open Sans 1 Bold"/>
                <a:sym typeface="Open Sans 1 Bold"/>
              </a:rPr>
              <a:t>Segunda Preferencia:</a:t>
            </a:r>
            <a:r>
              <a:rPr lang="en-US" b="true" sz="2704">
                <a:solidFill>
                  <a:srgbClr val="34DE4F"/>
                </a:solidFill>
                <a:latin typeface="Open Sans 1 Bold"/>
                <a:ea typeface="Open Sans 1 Bold"/>
                <a:cs typeface="Open Sans 1 Bold"/>
                <a:sym typeface="Open Sans 1 Bold"/>
              </a:rPr>
              <a:t> 87% </a:t>
            </a:r>
            <a:r>
              <a:rPr lang="en-US" sz="2704">
                <a:solidFill>
                  <a:srgbClr val="13538A"/>
                </a:solidFill>
                <a:latin typeface="Open Sans 1"/>
                <a:ea typeface="Open Sans 1"/>
                <a:cs typeface="Open Sans 1"/>
                <a:sym typeface="Open Sans 1"/>
              </a:rPr>
              <a:t>de probabilidad de mejora.</a:t>
            </a:r>
          </a:p>
          <a:p>
            <a:pPr algn="just">
              <a:lnSpc>
                <a:spcPts val="3786"/>
              </a:lnSpc>
              <a:spcBef>
                <a:spcPct val="0"/>
              </a:spcBef>
            </a:pPr>
            <a:r>
              <a:rPr lang="en-US" b="true" sz="2704">
                <a:solidFill>
                  <a:srgbClr val="13538A"/>
                </a:solidFill>
                <a:latin typeface="Open Sans 1 Bold"/>
                <a:ea typeface="Open Sans 1 Bold"/>
                <a:cs typeface="Open Sans 1 Bold"/>
                <a:sym typeface="Open Sans 1 Bold"/>
              </a:rPr>
              <a:t>Control (Bglab Regular)</a:t>
            </a:r>
            <a:r>
              <a:rPr lang="en-US" sz="2704">
                <a:solidFill>
                  <a:srgbClr val="13538A"/>
                </a:solidFill>
                <a:latin typeface="Open Sans 1"/>
                <a:ea typeface="Open Sans 1"/>
                <a:cs typeface="Open Sans 1"/>
                <a:sym typeface="Open Sans 1"/>
              </a:rPr>
              <a:t>: sin ventaja significativa.</a:t>
            </a:r>
          </a:p>
          <a:p>
            <a:pPr algn="just">
              <a:lnSpc>
                <a:spcPts val="3786"/>
              </a:lnSpc>
              <a:spcBef>
                <a:spcPct val="0"/>
              </a:spcBef>
            </a:pPr>
          </a:p>
          <a:p>
            <a:pPr algn="just">
              <a:lnSpc>
                <a:spcPts val="3786"/>
              </a:lnSpc>
              <a:spcBef>
                <a:spcPct val="0"/>
              </a:spcBef>
            </a:pPr>
          </a:p>
          <a:p>
            <a:pPr algn="just">
              <a:lnSpc>
                <a:spcPts val="3786"/>
              </a:lnSpc>
              <a:spcBef>
                <a:spcPct val="0"/>
              </a:spcBef>
            </a:pPr>
          </a:p>
        </p:txBody>
      </p:sp>
      <p:sp>
        <p:nvSpPr>
          <p:cNvPr name="TextBox 10" id="10"/>
          <p:cNvSpPr txBox="true"/>
          <p:nvPr/>
        </p:nvSpPr>
        <p:spPr>
          <a:xfrm rot="0">
            <a:off x="1028700" y="9087505"/>
            <a:ext cx="13767892" cy="993957"/>
          </a:xfrm>
          <a:prstGeom prst="rect">
            <a:avLst/>
          </a:prstGeom>
        </p:spPr>
        <p:txBody>
          <a:bodyPr anchor="t" rtlCol="false" tIns="0" lIns="0" bIns="0" rIns="0">
            <a:spAutoFit/>
          </a:bodyPr>
          <a:lstStyle/>
          <a:p>
            <a:pPr algn="l">
              <a:lnSpc>
                <a:spcPts val="4014"/>
              </a:lnSpc>
              <a:spcBef>
                <a:spcPct val="0"/>
              </a:spcBef>
            </a:pPr>
            <a:r>
              <a:rPr lang="en-US" sz="2867">
                <a:solidFill>
                  <a:srgbClr val="014C97"/>
                </a:solidFill>
                <a:latin typeface="Open Sans 1"/>
                <a:ea typeface="Open Sans 1"/>
                <a:cs typeface="Open Sans 1"/>
                <a:sym typeface="Open Sans 1"/>
              </a:rPr>
              <a:t>Mejor desempeño global: </a:t>
            </a:r>
            <a:r>
              <a:rPr lang="en-US" b="true" sz="2867">
                <a:solidFill>
                  <a:srgbClr val="014C97"/>
                </a:solidFill>
                <a:latin typeface="Open Sans 1 Bold"/>
                <a:ea typeface="Open Sans 1 Bold"/>
                <a:cs typeface="Open Sans 1 Bold"/>
                <a:sym typeface="Open Sans 1 Bold"/>
              </a:rPr>
              <a:t>Primera Preferencia</a:t>
            </a:r>
            <a:r>
              <a:rPr lang="en-US" sz="2867">
                <a:solidFill>
                  <a:srgbClr val="014C97"/>
                </a:solidFill>
                <a:latin typeface="Open Sans 1"/>
                <a:ea typeface="Open Sans 1"/>
                <a:cs typeface="Open Sans 1"/>
                <a:sym typeface="Open Sans 1"/>
              </a:rPr>
              <a:t>, con ventaja sostenida en 14 días</a:t>
            </a:r>
          </a:p>
          <a:p>
            <a:pPr algn="l">
              <a:lnSpc>
                <a:spcPts val="4014"/>
              </a:lnSpc>
              <a:spcBef>
                <a:spcPct val="0"/>
              </a:spcBef>
            </a:pPr>
            <a:r>
              <a:rPr lang="en-US" sz="2867">
                <a:solidFill>
                  <a:srgbClr val="014C97"/>
                </a:solidFill>
                <a:latin typeface="Open Sans 1"/>
                <a:ea typeface="Open Sans 1"/>
                <a:cs typeface="Open Sans 1"/>
                <a:sym typeface="Open Sans 1"/>
              </a:rPr>
              <a:t> del experimento.</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2391479" y="982956"/>
            <a:ext cx="4329609"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Conclusiones</a:t>
            </a: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8"/>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5" id="5"/>
          <p:cNvGrpSpPr/>
          <p:nvPr/>
        </p:nvGrpSpPr>
        <p:grpSpPr>
          <a:xfrm rot="0">
            <a:off x="0" y="0"/>
            <a:ext cx="734619" cy="10287000"/>
            <a:chOff x="0" y="0"/>
            <a:chExt cx="979492" cy="13716000"/>
          </a:xfrm>
        </p:grpSpPr>
        <p:sp>
          <p:nvSpPr>
            <p:cNvPr name="AutoShape 6" id="6"/>
            <p:cNvSpPr/>
            <p:nvPr/>
          </p:nvSpPr>
          <p:spPr>
            <a:xfrm>
              <a:off x="0" y="0"/>
              <a:ext cx="979492" cy="13716000"/>
            </a:xfrm>
            <a:prstGeom prst="rect">
              <a:avLst/>
            </a:prstGeom>
            <a:solidFill>
              <a:srgbClr val="144C93"/>
            </a:solidFill>
          </p:spPr>
        </p:sp>
      </p:grpSp>
      <p:sp>
        <p:nvSpPr>
          <p:cNvPr name="Freeform 7" id="7"/>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8"/>
            <a:stretch>
              <a:fillRect l="0" t="0" r="0" b="0"/>
            </a:stretch>
          </a:blipFill>
        </p:spPr>
      </p:sp>
      <p:sp>
        <p:nvSpPr>
          <p:cNvPr name="TextBox 8" id="8"/>
          <p:cNvSpPr txBox="true"/>
          <p:nvPr/>
        </p:nvSpPr>
        <p:spPr>
          <a:xfrm rot="0">
            <a:off x="2569131" y="982956"/>
            <a:ext cx="3974306"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Bibliografia </a:t>
            </a:r>
          </a:p>
        </p:txBody>
      </p:sp>
      <p:sp>
        <p:nvSpPr>
          <p:cNvPr name="TextBox 9" id="9"/>
          <p:cNvSpPr txBox="true"/>
          <p:nvPr/>
        </p:nvSpPr>
        <p:spPr>
          <a:xfrm rot="0">
            <a:off x="1028700" y="2618943"/>
            <a:ext cx="16183225" cy="712264"/>
          </a:xfrm>
          <a:prstGeom prst="rect">
            <a:avLst/>
          </a:prstGeom>
        </p:spPr>
        <p:txBody>
          <a:bodyPr anchor="t" rtlCol="false" tIns="0" lIns="0" bIns="0" rIns="0">
            <a:spAutoFit/>
          </a:bodyPr>
          <a:lstStyle/>
          <a:p>
            <a:pPr algn="l">
              <a:lnSpc>
                <a:spcPts val="5891"/>
              </a:lnSpc>
            </a:pPr>
            <a:r>
              <a:rPr lang="en-US" sz="4208" u="sng">
                <a:solidFill>
                  <a:srgbClr val="13538A"/>
                </a:solidFill>
                <a:latin typeface="Open Sans 1"/>
                <a:ea typeface="Open Sans 1"/>
                <a:cs typeface="Open Sans 1"/>
                <a:sym typeface="Open Sans 1"/>
                <a:hlinkClick r:id="rId9" tooltip="https://cxl.com/blog/ab-testing-guide/#how-set-up-ab-tests"/>
              </a:rPr>
              <a:t>https://cxl.com/blog/ab-testing-guide/#how-set-up-ab-tests</a:t>
            </a:r>
          </a:p>
        </p:txBody>
      </p:sp>
      <p:sp>
        <p:nvSpPr>
          <p:cNvPr name="TextBox 10" id="10"/>
          <p:cNvSpPr txBox="true"/>
          <p:nvPr/>
        </p:nvSpPr>
        <p:spPr>
          <a:xfrm rot="0">
            <a:off x="1028700" y="3578857"/>
            <a:ext cx="18111774" cy="580390"/>
          </a:xfrm>
          <a:prstGeom prst="rect">
            <a:avLst/>
          </a:prstGeom>
        </p:spPr>
        <p:txBody>
          <a:bodyPr anchor="t" rtlCol="false" tIns="0" lIns="0" bIns="0" rIns="0">
            <a:spAutoFit/>
          </a:bodyPr>
          <a:lstStyle/>
          <a:p>
            <a:pPr algn="l">
              <a:lnSpc>
                <a:spcPts val="4759"/>
              </a:lnSpc>
            </a:pPr>
            <a:r>
              <a:rPr lang="en-US" sz="3399" u="sng">
                <a:solidFill>
                  <a:srgbClr val="13538A"/>
                </a:solidFill>
                <a:latin typeface="Open Sans 1"/>
                <a:ea typeface="Open Sans 1"/>
                <a:cs typeface="Open Sans 1"/>
                <a:sym typeface="Open Sans 1"/>
                <a:hlinkClick r:id="rId10" tooltip="https://medium.com/@kaicui726/a-hands-on-guide-to-ab-test-part-1-e7a76a7a3b56"/>
              </a:rPr>
              <a:t>https://medium.com/@kaicui726/a-hands-on-guide-to-ab-test-part-1-e7a76a7a3b56</a:t>
            </a:r>
          </a:p>
        </p:txBody>
      </p:sp>
      <p:sp>
        <p:nvSpPr>
          <p:cNvPr name="TextBox 11" id="11"/>
          <p:cNvSpPr txBox="true"/>
          <p:nvPr/>
        </p:nvSpPr>
        <p:spPr>
          <a:xfrm rot="0">
            <a:off x="1129599" y="5185107"/>
            <a:ext cx="8954988" cy="580390"/>
          </a:xfrm>
          <a:prstGeom prst="rect">
            <a:avLst/>
          </a:prstGeom>
        </p:spPr>
        <p:txBody>
          <a:bodyPr anchor="t" rtlCol="false" tIns="0" lIns="0" bIns="0" rIns="0">
            <a:spAutoFit/>
          </a:bodyPr>
          <a:lstStyle/>
          <a:p>
            <a:pPr algn="l">
              <a:lnSpc>
                <a:spcPts val="4759"/>
              </a:lnSpc>
            </a:pPr>
            <a:r>
              <a:rPr lang="en-US" sz="3399" u="sng">
                <a:solidFill>
                  <a:srgbClr val="13538A"/>
                </a:solidFill>
                <a:latin typeface="Open Sans 1"/>
                <a:ea typeface="Open Sans 1"/>
                <a:cs typeface="Open Sans 1"/>
                <a:sym typeface="Open Sans 1"/>
                <a:hlinkClick r:id="rId11" tooltip="https://www.statsig.com/blog/ab-testing-101"/>
              </a:rPr>
              <a:t>https://www.statsig.com/blog/ab-testing-101</a:t>
            </a:r>
          </a:p>
        </p:txBody>
      </p:sp>
      <p:sp>
        <p:nvSpPr>
          <p:cNvPr name="TextBox 12" id="12"/>
          <p:cNvSpPr txBox="true"/>
          <p:nvPr/>
        </p:nvSpPr>
        <p:spPr>
          <a:xfrm rot="0">
            <a:off x="1028700" y="4406897"/>
            <a:ext cx="15949192" cy="580390"/>
          </a:xfrm>
          <a:prstGeom prst="rect">
            <a:avLst/>
          </a:prstGeom>
        </p:spPr>
        <p:txBody>
          <a:bodyPr anchor="t" rtlCol="false" tIns="0" lIns="0" bIns="0" rIns="0">
            <a:spAutoFit/>
          </a:bodyPr>
          <a:lstStyle/>
          <a:p>
            <a:pPr algn="l">
              <a:lnSpc>
                <a:spcPts val="4759"/>
              </a:lnSpc>
            </a:pPr>
            <a:r>
              <a:rPr lang="en-US" sz="3399" u="sng">
                <a:solidFill>
                  <a:srgbClr val="13538A"/>
                </a:solidFill>
                <a:latin typeface="Open Sans 1"/>
                <a:ea typeface="Open Sans 1"/>
                <a:cs typeface="Open Sans 1"/>
                <a:sym typeface="Open Sans 1"/>
                <a:hlinkClick r:id="rId12" tooltip="https://www.statsig.com/blog/randomization-the-abcs-of-a-b-testing"/>
              </a:rPr>
              <a:t>https://www.statsig.com/blog/randomization-the-abcs-of-a-b-testing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04222" y="1605608"/>
            <a:ext cx="6460548" cy="979515"/>
          </a:xfrm>
          <a:prstGeom prst="rect">
            <a:avLst/>
          </a:prstGeom>
        </p:spPr>
        <p:txBody>
          <a:bodyPr anchor="t" rtlCol="false" tIns="0" lIns="0" bIns="0" rIns="0">
            <a:spAutoFit/>
          </a:bodyPr>
          <a:lstStyle/>
          <a:p>
            <a:pPr algn="l">
              <a:lnSpc>
                <a:spcPts val="7961"/>
              </a:lnSpc>
            </a:pPr>
            <a:r>
              <a:rPr lang="en-US" sz="5686" spc="534" b="true">
                <a:solidFill>
                  <a:srgbClr val="152540"/>
                </a:solidFill>
                <a:latin typeface="Open Sans 2 Bold"/>
                <a:ea typeface="Open Sans 2 Bold"/>
                <a:cs typeface="Open Sans 2 Bold"/>
                <a:sym typeface="Open Sans 2 Bold"/>
              </a:rPr>
              <a:t>Introducción</a:t>
            </a:r>
          </a:p>
        </p:txBody>
      </p:sp>
      <p:sp>
        <p:nvSpPr>
          <p:cNvPr name="Freeform 3" id="3"/>
          <p:cNvSpPr/>
          <p:nvPr/>
        </p:nvSpPr>
        <p:spPr>
          <a:xfrm flipH="false" flipV="false" rot="2770156">
            <a:off x="-1548484" y="-2828449"/>
            <a:ext cx="5154368" cy="4995052"/>
          </a:xfrm>
          <a:custGeom>
            <a:avLst/>
            <a:gdLst/>
            <a:ahLst/>
            <a:cxnLst/>
            <a:rect r="r" b="b" t="t" l="l"/>
            <a:pathLst>
              <a:path h="4995052" w="5154368">
                <a:moveTo>
                  <a:pt x="0" y="0"/>
                </a:moveTo>
                <a:lnTo>
                  <a:pt x="5154368" y="0"/>
                </a:lnTo>
                <a:lnTo>
                  <a:pt x="5154368" y="4995051"/>
                </a:lnTo>
                <a:lnTo>
                  <a:pt x="0" y="4995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2770156">
            <a:off x="16656423" y="8752113"/>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5" id="5"/>
          <p:cNvSpPr txBox="true"/>
          <p:nvPr/>
        </p:nvSpPr>
        <p:spPr>
          <a:xfrm rot="0">
            <a:off x="865845" y="3455490"/>
            <a:ext cx="16556311" cy="3544669"/>
          </a:xfrm>
          <a:prstGeom prst="rect">
            <a:avLst/>
          </a:prstGeom>
        </p:spPr>
        <p:txBody>
          <a:bodyPr anchor="t" rtlCol="false" tIns="0" lIns="0" bIns="0" rIns="0">
            <a:spAutoFit/>
          </a:bodyPr>
          <a:lstStyle/>
          <a:p>
            <a:pPr algn="l">
              <a:lnSpc>
                <a:spcPts val="4068"/>
              </a:lnSpc>
              <a:spcBef>
                <a:spcPct val="0"/>
              </a:spcBef>
            </a:pPr>
            <a:r>
              <a:rPr lang="en-US" b="true" sz="2905" spc="63">
                <a:solidFill>
                  <a:srgbClr val="152540"/>
                </a:solidFill>
                <a:latin typeface="Glacial Indifference Bold"/>
                <a:ea typeface="Glacial Indifference Bold"/>
                <a:cs typeface="Glacial Indifference Bold"/>
                <a:sym typeface="Glacial Indifference Bold"/>
              </a:rPr>
              <a:t>El A/B Testing es una metodología que permite validar decisiones con evidencia, comparando dos estrategias bajo condiciones controladas. En este proyecto, se utilizó para evaluar el modelo Best Time to Call, diseñado para optimizar la gestión de contacto. A través del método Frecuentista, se buscó determinar si el modelo realmente mejora la eficiencia operativa y la tasa de contacto, reemplazando la intuición por resultados medibles y confiables.</a:t>
            </a:r>
          </a:p>
          <a:p>
            <a:pPr algn="l">
              <a:lnSpc>
                <a:spcPts val="4068"/>
              </a:lnSpc>
              <a:spcBef>
                <a:spcPct val="0"/>
              </a:spcBef>
            </a:pP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0950" y="-2033784"/>
            <a:ext cx="4079254" cy="3812249"/>
          </a:xfrm>
          <a:custGeom>
            <a:avLst/>
            <a:gdLst/>
            <a:ahLst/>
            <a:cxnLst/>
            <a:rect r="r" b="b" t="t" l="l"/>
            <a:pathLst>
              <a:path h="3812249" w="4079254">
                <a:moveTo>
                  <a:pt x="0" y="0"/>
                </a:moveTo>
                <a:lnTo>
                  <a:pt x="4079254" y="0"/>
                </a:lnTo>
                <a:lnTo>
                  <a:pt x="4079254" y="3812249"/>
                </a:lnTo>
                <a:lnTo>
                  <a:pt x="0" y="38122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151301">
            <a:off x="11684271" y="6546853"/>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4" id="4"/>
          <p:cNvGrpSpPr/>
          <p:nvPr/>
        </p:nvGrpSpPr>
        <p:grpSpPr>
          <a:xfrm rot="0">
            <a:off x="1086779" y="3481195"/>
            <a:ext cx="7684047" cy="2570067"/>
            <a:chOff x="0" y="0"/>
            <a:chExt cx="1712619" cy="572816"/>
          </a:xfrm>
        </p:grpSpPr>
        <p:sp>
          <p:nvSpPr>
            <p:cNvPr name="Freeform 5" id="5"/>
            <p:cNvSpPr/>
            <p:nvPr/>
          </p:nvSpPr>
          <p:spPr>
            <a:xfrm flipH="false" flipV="false" rot="0">
              <a:off x="0" y="0"/>
              <a:ext cx="1712619" cy="572816"/>
            </a:xfrm>
            <a:custGeom>
              <a:avLst/>
              <a:gdLst/>
              <a:ahLst/>
              <a:cxnLst/>
              <a:rect r="r" b="b" t="t" l="l"/>
              <a:pathLst>
                <a:path h="572816" w="1712619">
                  <a:moveTo>
                    <a:pt x="59444" y="0"/>
                  </a:moveTo>
                  <a:lnTo>
                    <a:pt x="1653174" y="0"/>
                  </a:lnTo>
                  <a:cubicBezTo>
                    <a:pt x="1668940" y="0"/>
                    <a:pt x="1684060" y="6263"/>
                    <a:pt x="1695208" y="17411"/>
                  </a:cubicBezTo>
                  <a:cubicBezTo>
                    <a:pt x="1706356" y="28559"/>
                    <a:pt x="1712619" y="43679"/>
                    <a:pt x="1712619" y="59444"/>
                  </a:cubicBezTo>
                  <a:lnTo>
                    <a:pt x="1712619" y="513371"/>
                  </a:lnTo>
                  <a:cubicBezTo>
                    <a:pt x="1712619" y="546202"/>
                    <a:pt x="1686004" y="572816"/>
                    <a:pt x="1653174" y="572816"/>
                  </a:cubicBezTo>
                  <a:lnTo>
                    <a:pt x="59444" y="572816"/>
                  </a:lnTo>
                  <a:cubicBezTo>
                    <a:pt x="43679" y="572816"/>
                    <a:pt x="28559" y="566553"/>
                    <a:pt x="17411" y="555405"/>
                  </a:cubicBezTo>
                  <a:cubicBezTo>
                    <a:pt x="6263" y="544257"/>
                    <a:pt x="0" y="529137"/>
                    <a:pt x="0" y="513371"/>
                  </a:cubicBezTo>
                  <a:lnTo>
                    <a:pt x="0" y="59444"/>
                  </a:lnTo>
                  <a:cubicBezTo>
                    <a:pt x="0" y="43679"/>
                    <a:pt x="6263" y="28559"/>
                    <a:pt x="17411" y="17411"/>
                  </a:cubicBezTo>
                  <a:cubicBezTo>
                    <a:pt x="28559" y="6263"/>
                    <a:pt x="43679" y="0"/>
                    <a:pt x="59444" y="0"/>
                  </a:cubicBezTo>
                  <a:close/>
                </a:path>
              </a:pathLst>
            </a:custGeom>
            <a:solidFill>
              <a:srgbClr val="000000">
                <a:alpha val="0"/>
              </a:srgbClr>
            </a:solidFill>
            <a:ln w="38100" cap="rnd">
              <a:solidFill>
                <a:srgbClr val="FFB923"/>
              </a:solidFill>
              <a:prstDash val="solid"/>
              <a:round/>
            </a:ln>
          </p:spPr>
        </p:sp>
        <p:sp>
          <p:nvSpPr>
            <p:cNvPr name="TextBox 6" id="6"/>
            <p:cNvSpPr txBox="true"/>
            <p:nvPr/>
          </p:nvSpPr>
          <p:spPr>
            <a:xfrm>
              <a:off x="0" y="9525"/>
              <a:ext cx="1712619" cy="563291"/>
            </a:xfrm>
            <a:prstGeom prst="rect">
              <a:avLst/>
            </a:prstGeom>
          </p:spPr>
          <p:txBody>
            <a:bodyPr anchor="ctr" rtlCol="false" tIns="50800" lIns="50800" bIns="50800" rIns="50800"/>
            <a:lstStyle/>
            <a:p>
              <a:pPr algn="ctr">
                <a:lnSpc>
                  <a:spcPts val="2121"/>
                </a:lnSpc>
              </a:pPr>
            </a:p>
            <a:p>
              <a:pPr algn="ctr">
                <a:lnSpc>
                  <a:spcPts val="2121"/>
                </a:lnSpc>
              </a:pPr>
            </a:p>
          </p:txBody>
        </p:sp>
      </p:grpSp>
      <p:sp>
        <p:nvSpPr>
          <p:cNvPr name="TextBox 7" id="7"/>
          <p:cNvSpPr txBox="true"/>
          <p:nvPr/>
        </p:nvSpPr>
        <p:spPr>
          <a:xfrm rot="0">
            <a:off x="1716389" y="3328795"/>
            <a:ext cx="6130590" cy="2876013"/>
          </a:xfrm>
          <a:prstGeom prst="rect">
            <a:avLst/>
          </a:prstGeom>
        </p:spPr>
        <p:txBody>
          <a:bodyPr anchor="t" rtlCol="false" tIns="0" lIns="0" bIns="0" rIns="0">
            <a:spAutoFit/>
          </a:bodyPr>
          <a:lstStyle/>
          <a:p>
            <a:pPr algn="just">
              <a:lnSpc>
                <a:spcPts val="11579"/>
              </a:lnSpc>
            </a:pPr>
            <a:r>
              <a:rPr lang="en-US" b="true" sz="8271" spc="777">
                <a:solidFill>
                  <a:srgbClr val="13538A"/>
                </a:solidFill>
                <a:latin typeface="Open Sans 2 Bold"/>
                <a:ea typeface="Open Sans 2 Bold"/>
                <a:cs typeface="Open Sans 2 Bold"/>
                <a:sym typeface="Open Sans 2 Bold"/>
              </a:rPr>
              <a:t>Best Time to Call</a:t>
            </a:r>
          </a:p>
        </p:txBody>
      </p:sp>
      <p:sp>
        <p:nvSpPr>
          <p:cNvPr name="Freeform 8" id="8"/>
          <p:cNvSpPr/>
          <p:nvPr/>
        </p:nvSpPr>
        <p:spPr>
          <a:xfrm flipH="false" flipV="false" rot="0">
            <a:off x="5926732" y="4736860"/>
            <a:ext cx="2160466" cy="2160466"/>
          </a:xfrm>
          <a:custGeom>
            <a:avLst/>
            <a:gdLst/>
            <a:ahLst/>
            <a:cxnLst/>
            <a:rect r="r" b="b" t="t" l="l"/>
            <a:pathLst>
              <a:path h="2160466" w="2160466">
                <a:moveTo>
                  <a:pt x="0" y="0"/>
                </a:moveTo>
                <a:lnTo>
                  <a:pt x="2160466" y="0"/>
                </a:lnTo>
                <a:lnTo>
                  <a:pt x="2160466" y="2160466"/>
                </a:lnTo>
                <a:lnTo>
                  <a:pt x="0" y="2160466"/>
                </a:lnTo>
                <a:lnTo>
                  <a:pt x="0" y="0"/>
                </a:lnTo>
                <a:close/>
              </a:path>
            </a:pathLst>
          </a:custGeom>
          <a:blipFill>
            <a:blip r:embed="rId6"/>
            <a:stretch>
              <a:fillRect l="0" t="0" r="0" b="0"/>
            </a:stretch>
          </a:blipFill>
        </p:spPr>
      </p:sp>
      <p:grpSp>
        <p:nvGrpSpPr>
          <p:cNvPr name="Group 9" id="9"/>
          <p:cNvGrpSpPr/>
          <p:nvPr/>
        </p:nvGrpSpPr>
        <p:grpSpPr>
          <a:xfrm rot="0">
            <a:off x="0" y="0"/>
            <a:ext cx="734619" cy="10287000"/>
            <a:chOff x="0" y="0"/>
            <a:chExt cx="979492" cy="13716000"/>
          </a:xfrm>
        </p:grpSpPr>
        <p:sp>
          <p:nvSpPr>
            <p:cNvPr name="AutoShape 10" id="10"/>
            <p:cNvSpPr/>
            <p:nvPr/>
          </p:nvSpPr>
          <p:spPr>
            <a:xfrm>
              <a:off x="0" y="0"/>
              <a:ext cx="979492" cy="13716000"/>
            </a:xfrm>
            <a:prstGeom prst="rect">
              <a:avLst/>
            </a:prstGeom>
            <a:solidFill>
              <a:srgbClr val="144C93"/>
            </a:solidFill>
          </p:spPr>
        </p:sp>
      </p:grpSp>
      <p:sp>
        <p:nvSpPr>
          <p:cNvPr name="Freeform 11" id="11"/>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857023" y="4742132"/>
            <a:ext cx="10861953" cy="802736"/>
          </a:xfrm>
          <a:custGeom>
            <a:avLst/>
            <a:gdLst/>
            <a:ahLst/>
            <a:cxnLst/>
            <a:rect r="r" b="b" t="t" l="l"/>
            <a:pathLst>
              <a:path h="802736" w="10861953">
                <a:moveTo>
                  <a:pt x="0" y="0"/>
                </a:moveTo>
                <a:lnTo>
                  <a:pt x="10861954" y="0"/>
                </a:lnTo>
                <a:lnTo>
                  <a:pt x="10861954" y="802736"/>
                </a:lnTo>
                <a:lnTo>
                  <a:pt x="0" y="802736"/>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0">
            <a:off x="11677383" y="2483707"/>
            <a:ext cx="4889765" cy="4889765"/>
          </a:xfrm>
          <a:custGeom>
            <a:avLst/>
            <a:gdLst/>
            <a:ahLst/>
            <a:cxnLst/>
            <a:rect r="r" b="b" t="t" l="l"/>
            <a:pathLst>
              <a:path h="4889765" w="4889765">
                <a:moveTo>
                  <a:pt x="0" y="0"/>
                </a:moveTo>
                <a:lnTo>
                  <a:pt x="4889765" y="0"/>
                </a:lnTo>
                <a:lnTo>
                  <a:pt x="4889765" y="4889765"/>
                </a:lnTo>
                <a:lnTo>
                  <a:pt x="0" y="4889765"/>
                </a:lnTo>
                <a:lnTo>
                  <a:pt x="0" y="0"/>
                </a:lnTo>
                <a:close/>
              </a:path>
            </a:pathLst>
          </a:custGeom>
          <a:blipFill>
            <a:blip r:embed="rId4"/>
            <a:stretch>
              <a:fillRect l="0" t="0" r="0" b="0"/>
            </a:stretch>
          </a:blipFill>
        </p:spPr>
      </p:sp>
      <p:sp>
        <p:nvSpPr>
          <p:cNvPr name="TextBox 4" id="4"/>
          <p:cNvSpPr txBox="true"/>
          <p:nvPr/>
        </p:nvSpPr>
        <p:spPr>
          <a:xfrm rot="0">
            <a:off x="1028700" y="1085850"/>
            <a:ext cx="9093250" cy="1695767"/>
          </a:xfrm>
          <a:prstGeom prst="rect">
            <a:avLst/>
          </a:prstGeom>
        </p:spPr>
        <p:txBody>
          <a:bodyPr anchor="t" rtlCol="false" tIns="0" lIns="0" bIns="0" rIns="0">
            <a:spAutoFit/>
          </a:bodyPr>
          <a:lstStyle/>
          <a:p>
            <a:pPr algn="l" marL="0" indent="0" lvl="0">
              <a:lnSpc>
                <a:spcPts val="6627"/>
              </a:lnSpc>
              <a:spcBef>
                <a:spcPct val="0"/>
              </a:spcBef>
            </a:pPr>
            <a:r>
              <a:rPr lang="en-US" b="true" sz="6024">
                <a:solidFill>
                  <a:srgbClr val="9BD4E4"/>
                </a:solidFill>
                <a:latin typeface="Open Sans 2 Bold"/>
                <a:ea typeface="Open Sans 2 Bold"/>
                <a:cs typeface="Open Sans 2 Bold"/>
                <a:sym typeface="Open Sans 2 Bold"/>
              </a:rPr>
              <a:t>ConceptoF</a:t>
            </a:r>
            <a:r>
              <a:rPr lang="en-US" b="true" sz="6024">
                <a:solidFill>
                  <a:srgbClr val="9BD4E4"/>
                </a:solidFill>
                <a:latin typeface="Open Sans 2 Bold"/>
                <a:ea typeface="Open Sans 2 Bold"/>
                <a:cs typeface="Open Sans 2 Bold"/>
                <a:sym typeface="Open Sans 2 Bold"/>
              </a:rPr>
              <a:t>undamental</a:t>
            </a:r>
          </a:p>
          <a:p>
            <a:pPr algn="l" marL="0" indent="0" lvl="0">
              <a:lnSpc>
                <a:spcPts val="6627"/>
              </a:lnSpc>
              <a:spcBef>
                <a:spcPct val="0"/>
              </a:spcBef>
            </a:pPr>
            <a:r>
              <a:rPr lang="en-US" b="true" sz="6024">
                <a:solidFill>
                  <a:srgbClr val="063F96"/>
                </a:solidFill>
                <a:latin typeface="Open Sans 2 Bold"/>
                <a:ea typeface="Open Sans 2 Bold"/>
                <a:cs typeface="Open Sans 2 Bold"/>
                <a:sym typeface="Open Sans 2 Bold"/>
              </a:rPr>
              <a:t> ¿Qué es el A/B Testing?</a:t>
            </a:r>
          </a:p>
        </p:txBody>
      </p:sp>
      <p:sp>
        <p:nvSpPr>
          <p:cNvPr name="TextBox 5" id="5"/>
          <p:cNvSpPr txBox="true"/>
          <p:nvPr/>
        </p:nvSpPr>
        <p:spPr>
          <a:xfrm rot="0">
            <a:off x="742152" y="4651614"/>
            <a:ext cx="9166557" cy="2270125"/>
          </a:xfrm>
          <a:prstGeom prst="rect">
            <a:avLst/>
          </a:prstGeom>
        </p:spPr>
        <p:txBody>
          <a:bodyPr anchor="t" rtlCol="false" tIns="0" lIns="0" bIns="0" rIns="0">
            <a:spAutoFit/>
          </a:bodyPr>
          <a:lstStyle/>
          <a:p>
            <a:pPr algn="l" marL="755651" indent="-377825" lvl="1">
              <a:lnSpc>
                <a:spcPts val="4550"/>
              </a:lnSpc>
              <a:buFont typeface="Arial"/>
              <a:buChar char="•"/>
            </a:pPr>
            <a:r>
              <a:rPr lang="en-US" sz="3500">
                <a:solidFill>
                  <a:srgbClr val="063F96"/>
                </a:solidFill>
                <a:latin typeface="Open Sans 2"/>
                <a:ea typeface="Open Sans 2"/>
                <a:cs typeface="Open Sans 2"/>
                <a:sym typeface="Open Sans 2"/>
              </a:rPr>
              <a:t>Es una prueba controlada para comparar dos versiones de algo (A y B).</a:t>
            </a:r>
          </a:p>
          <a:p>
            <a:pPr algn="l" marL="755651" indent="-377825" lvl="1">
              <a:lnSpc>
                <a:spcPts val="4550"/>
              </a:lnSpc>
              <a:buFont typeface="Arial"/>
              <a:buChar char="•"/>
            </a:pPr>
            <a:r>
              <a:rPr lang="en-US" sz="3500">
                <a:solidFill>
                  <a:srgbClr val="063F96"/>
                </a:solidFill>
                <a:latin typeface="Open Sans 2"/>
                <a:ea typeface="Open Sans 2"/>
                <a:cs typeface="Open Sans 2"/>
                <a:sym typeface="Open Sans 2"/>
              </a:rPr>
              <a:t>Se usa para descubrir cuál alternativa genera mejores resultados.</a:t>
            </a: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34619" cy="10287000"/>
            <a:chOff x="0" y="0"/>
            <a:chExt cx="979492" cy="13716000"/>
          </a:xfrm>
        </p:grpSpPr>
        <p:sp>
          <p:nvSpPr>
            <p:cNvPr name="AutoShape 3" id="3"/>
            <p:cNvSpPr/>
            <p:nvPr/>
          </p:nvSpPr>
          <p:spPr>
            <a:xfrm>
              <a:off x="0" y="0"/>
              <a:ext cx="979492" cy="13716000"/>
            </a:xfrm>
            <a:prstGeom prst="rect">
              <a:avLst/>
            </a:prstGeom>
            <a:solidFill>
              <a:srgbClr val="144C93"/>
            </a:solidFill>
          </p:spPr>
        </p:sp>
      </p:grpSp>
      <p:grpSp>
        <p:nvGrpSpPr>
          <p:cNvPr name="Group 4" id="4"/>
          <p:cNvGrpSpPr/>
          <p:nvPr/>
        </p:nvGrpSpPr>
        <p:grpSpPr>
          <a:xfrm rot="0">
            <a:off x="7958813" y="1028700"/>
            <a:ext cx="2370375" cy="237037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0">
            <a:off x="11301076" y="3106067"/>
            <a:ext cx="2370375" cy="237037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0">
            <a:off x="10909036" y="6715997"/>
            <a:ext cx="2370375" cy="237037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13" id="13"/>
          <p:cNvGrpSpPr/>
          <p:nvPr/>
        </p:nvGrpSpPr>
        <p:grpSpPr>
          <a:xfrm rot="0">
            <a:off x="7774281" y="7901184"/>
            <a:ext cx="2370375" cy="237037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16" id="16"/>
          <p:cNvGrpSpPr/>
          <p:nvPr/>
        </p:nvGrpSpPr>
        <p:grpSpPr>
          <a:xfrm rot="0">
            <a:off x="4641906" y="6426941"/>
            <a:ext cx="2370375" cy="237037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19" id="19"/>
          <p:cNvGrpSpPr/>
          <p:nvPr/>
        </p:nvGrpSpPr>
        <p:grpSpPr>
          <a:xfrm rot="0">
            <a:off x="4616888" y="3106067"/>
            <a:ext cx="2370375" cy="237037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2" id="22"/>
          <p:cNvGrpSpPr/>
          <p:nvPr/>
        </p:nvGrpSpPr>
        <p:grpSpPr>
          <a:xfrm rot="-1853281">
            <a:off x="7043564" y="2905026"/>
            <a:ext cx="661444" cy="402082"/>
            <a:chOff x="0" y="0"/>
            <a:chExt cx="812800" cy="494088"/>
          </a:xfrm>
        </p:grpSpPr>
        <p:sp>
          <p:nvSpPr>
            <p:cNvPr name="Freeform 23" id="23"/>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24" id="24"/>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25" id="25"/>
          <p:cNvGrpSpPr/>
          <p:nvPr/>
        </p:nvGrpSpPr>
        <p:grpSpPr>
          <a:xfrm rot="-5400000">
            <a:off x="5106968" y="5895179"/>
            <a:ext cx="661444" cy="402082"/>
            <a:chOff x="0" y="0"/>
            <a:chExt cx="812800" cy="494088"/>
          </a:xfrm>
        </p:grpSpPr>
        <p:sp>
          <p:nvSpPr>
            <p:cNvPr name="Freeform 26" id="26"/>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27" id="27"/>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28" id="28"/>
          <p:cNvGrpSpPr/>
          <p:nvPr/>
        </p:nvGrpSpPr>
        <p:grpSpPr>
          <a:xfrm rot="2080223">
            <a:off x="10786097" y="2844557"/>
            <a:ext cx="661444" cy="402082"/>
            <a:chOff x="0" y="0"/>
            <a:chExt cx="812800" cy="494088"/>
          </a:xfrm>
        </p:grpSpPr>
        <p:sp>
          <p:nvSpPr>
            <p:cNvPr name="Freeform 29" id="29"/>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30" id="30"/>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31" id="31"/>
          <p:cNvGrpSpPr/>
          <p:nvPr/>
        </p:nvGrpSpPr>
        <p:grpSpPr>
          <a:xfrm rot="5780863">
            <a:off x="12155541" y="5915378"/>
            <a:ext cx="661444" cy="402082"/>
            <a:chOff x="0" y="0"/>
            <a:chExt cx="812800" cy="494088"/>
          </a:xfrm>
        </p:grpSpPr>
        <p:sp>
          <p:nvSpPr>
            <p:cNvPr name="Freeform 32" id="32"/>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33" id="33"/>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34" id="34"/>
          <p:cNvGrpSpPr/>
          <p:nvPr/>
        </p:nvGrpSpPr>
        <p:grpSpPr>
          <a:xfrm rot="8231021">
            <a:off x="10199080" y="8513085"/>
            <a:ext cx="661444" cy="402082"/>
            <a:chOff x="0" y="0"/>
            <a:chExt cx="812800" cy="494088"/>
          </a:xfrm>
        </p:grpSpPr>
        <p:sp>
          <p:nvSpPr>
            <p:cNvPr name="Freeform 35" id="35"/>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36" id="36"/>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37" id="37"/>
          <p:cNvGrpSpPr/>
          <p:nvPr/>
        </p:nvGrpSpPr>
        <p:grpSpPr>
          <a:xfrm rot="-8680910">
            <a:off x="7042620" y="8530095"/>
            <a:ext cx="661444" cy="402082"/>
            <a:chOff x="0" y="0"/>
            <a:chExt cx="812800" cy="494088"/>
          </a:xfrm>
        </p:grpSpPr>
        <p:sp>
          <p:nvSpPr>
            <p:cNvPr name="Freeform 38" id="38"/>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39" id="39"/>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sp>
        <p:nvSpPr>
          <p:cNvPr name="Freeform 40" id="40"/>
          <p:cNvSpPr/>
          <p:nvPr/>
        </p:nvSpPr>
        <p:spPr>
          <a:xfrm flipH="false" flipV="false" rot="0">
            <a:off x="12071086" y="7522849"/>
            <a:ext cx="989974" cy="1274467"/>
          </a:xfrm>
          <a:custGeom>
            <a:avLst/>
            <a:gdLst/>
            <a:ahLst/>
            <a:cxnLst/>
            <a:rect r="r" b="b" t="t" l="l"/>
            <a:pathLst>
              <a:path h="1274467" w="989974">
                <a:moveTo>
                  <a:pt x="0" y="0"/>
                </a:moveTo>
                <a:lnTo>
                  <a:pt x="989974" y="0"/>
                </a:lnTo>
                <a:lnTo>
                  <a:pt x="989974" y="1274467"/>
                </a:lnTo>
                <a:lnTo>
                  <a:pt x="0" y="1274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1" id="41"/>
          <p:cNvSpPr/>
          <p:nvPr/>
        </p:nvSpPr>
        <p:spPr>
          <a:xfrm flipH="false" flipV="false" rot="0">
            <a:off x="11852939" y="3627458"/>
            <a:ext cx="1426472" cy="1327593"/>
          </a:xfrm>
          <a:custGeom>
            <a:avLst/>
            <a:gdLst/>
            <a:ahLst/>
            <a:cxnLst/>
            <a:rect r="r" b="b" t="t" l="l"/>
            <a:pathLst>
              <a:path h="1327593" w="1426472">
                <a:moveTo>
                  <a:pt x="0" y="0"/>
                </a:moveTo>
                <a:lnTo>
                  <a:pt x="1426472" y="0"/>
                </a:lnTo>
                <a:lnTo>
                  <a:pt x="1426472" y="1327593"/>
                </a:lnTo>
                <a:lnTo>
                  <a:pt x="0" y="1327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2" id="42"/>
          <p:cNvGrpSpPr/>
          <p:nvPr/>
        </p:nvGrpSpPr>
        <p:grpSpPr>
          <a:xfrm rot="0">
            <a:off x="7443702" y="4131730"/>
            <a:ext cx="3086100" cy="3086100"/>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
        <p:nvSpPr>
          <p:cNvPr name="Freeform 45" id="45"/>
          <p:cNvSpPr/>
          <p:nvPr/>
        </p:nvSpPr>
        <p:spPr>
          <a:xfrm flipH="false" flipV="false" rot="0">
            <a:off x="8105418" y="8232322"/>
            <a:ext cx="1708099" cy="1708099"/>
          </a:xfrm>
          <a:custGeom>
            <a:avLst/>
            <a:gdLst/>
            <a:ahLst/>
            <a:cxnLst/>
            <a:rect r="r" b="b" t="t" l="l"/>
            <a:pathLst>
              <a:path h="1708099" w="1708099">
                <a:moveTo>
                  <a:pt x="0" y="0"/>
                </a:moveTo>
                <a:lnTo>
                  <a:pt x="1708100" y="0"/>
                </a:lnTo>
                <a:lnTo>
                  <a:pt x="1708100" y="1708099"/>
                </a:lnTo>
                <a:lnTo>
                  <a:pt x="0" y="1708099"/>
                </a:lnTo>
                <a:lnTo>
                  <a:pt x="0" y="0"/>
                </a:lnTo>
                <a:close/>
              </a:path>
            </a:pathLst>
          </a:custGeom>
          <a:blipFill>
            <a:blip r:embed="rId6"/>
            <a:stretch>
              <a:fillRect l="0" t="0" r="0" b="0"/>
            </a:stretch>
          </a:blipFill>
        </p:spPr>
      </p:sp>
      <p:sp>
        <p:nvSpPr>
          <p:cNvPr name="Freeform 46" id="46"/>
          <p:cNvSpPr/>
          <p:nvPr/>
        </p:nvSpPr>
        <p:spPr>
          <a:xfrm flipH="false" flipV="false" rot="0">
            <a:off x="5073749" y="3627458"/>
            <a:ext cx="1456653" cy="1266611"/>
          </a:xfrm>
          <a:custGeom>
            <a:avLst/>
            <a:gdLst/>
            <a:ahLst/>
            <a:cxnLst/>
            <a:rect r="r" b="b" t="t" l="l"/>
            <a:pathLst>
              <a:path h="1266611" w="1456653">
                <a:moveTo>
                  <a:pt x="0" y="0"/>
                </a:moveTo>
                <a:lnTo>
                  <a:pt x="1456653" y="0"/>
                </a:lnTo>
                <a:lnTo>
                  <a:pt x="1456653" y="1266611"/>
                </a:lnTo>
                <a:lnTo>
                  <a:pt x="0" y="12666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7" id="47"/>
          <p:cNvSpPr/>
          <p:nvPr/>
        </p:nvSpPr>
        <p:spPr>
          <a:xfrm flipH="false" flipV="false" rot="0">
            <a:off x="5042089" y="6827124"/>
            <a:ext cx="1570010" cy="1570010"/>
          </a:xfrm>
          <a:custGeom>
            <a:avLst/>
            <a:gdLst/>
            <a:ahLst/>
            <a:cxnLst/>
            <a:rect r="r" b="b" t="t" l="l"/>
            <a:pathLst>
              <a:path h="1570010" w="1570010">
                <a:moveTo>
                  <a:pt x="0" y="0"/>
                </a:moveTo>
                <a:lnTo>
                  <a:pt x="1570009" y="0"/>
                </a:lnTo>
                <a:lnTo>
                  <a:pt x="1570009" y="1570010"/>
                </a:lnTo>
                <a:lnTo>
                  <a:pt x="0" y="1570010"/>
                </a:lnTo>
                <a:lnTo>
                  <a:pt x="0" y="0"/>
                </a:lnTo>
                <a:close/>
              </a:path>
            </a:pathLst>
          </a:custGeom>
          <a:blipFill>
            <a:blip r:embed="rId9"/>
            <a:stretch>
              <a:fillRect l="0" t="0" r="0" b="0"/>
            </a:stretch>
          </a:blipFill>
        </p:spPr>
      </p:sp>
      <p:sp>
        <p:nvSpPr>
          <p:cNvPr name="Freeform 48" id="48"/>
          <p:cNvSpPr/>
          <p:nvPr/>
        </p:nvSpPr>
        <p:spPr>
          <a:xfrm flipH="false" flipV="false" rot="0">
            <a:off x="8289950" y="1289050"/>
            <a:ext cx="1708099" cy="1708099"/>
          </a:xfrm>
          <a:custGeom>
            <a:avLst/>
            <a:gdLst/>
            <a:ahLst/>
            <a:cxnLst/>
            <a:rect r="r" b="b" t="t" l="l"/>
            <a:pathLst>
              <a:path h="1708099" w="1708099">
                <a:moveTo>
                  <a:pt x="0" y="0"/>
                </a:moveTo>
                <a:lnTo>
                  <a:pt x="1708100" y="0"/>
                </a:lnTo>
                <a:lnTo>
                  <a:pt x="1708100" y="1708099"/>
                </a:lnTo>
                <a:lnTo>
                  <a:pt x="0" y="1708099"/>
                </a:lnTo>
                <a:lnTo>
                  <a:pt x="0" y="0"/>
                </a:lnTo>
                <a:close/>
              </a:path>
            </a:pathLst>
          </a:custGeom>
          <a:blipFill>
            <a:blip r:embed="rId10"/>
            <a:stretch>
              <a:fillRect l="0" t="0" r="0" b="0"/>
            </a:stretch>
          </a:blipFill>
        </p:spPr>
      </p:sp>
      <p:sp>
        <p:nvSpPr>
          <p:cNvPr name="Freeform 49" id="49"/>
          <p:cNvSpPr/>
          <p:nvPr/>
        </p:nvSpPr>
        <p:spPr>
          <a:xfrm flipH="false" flipV="false" rot="188209">
            <a:off x="11333105" y="7308995"/>
            <a:ext cx="1203592" cy="1203592"/>
          </a:xfrm>
          <a:custGeom>
            <a:avLst/>
            <a:gdLst/>
            <a:ahLst/>
            <a:cxnLst/>
            <a:rect r="r" b="b" t="t" l="l"/>
            <a:pathLst>
              <a:path h="1203592" w="1203592">
                <a:moveTo>
                  <a:pt x="0" y="0"/>
                </a:moveTo>
                <a:lnTo>
                  <a:pt x="1203593" y="0"/>
                </a:lnTo>
                <a:lnTo>
                  <a:pt x="1203593" y="1203593"/>
                </a:lnTo>
                <a:lnTo>
                  <a:pt x="0" y="1203593"/>
                </a:lnTo>
                <a:lnTo>
                  <a:pt x="0" y="0"/>
                </a:lnTo>
                <a:close/>
              </a:path>
            </a:pathLst>
          </a:custGeom>
          <a:blipFill>
            <a:blip r:embed="rId11"/>
            <a:stretch>
              <a:fillRect l="0" t="0" r="0" b="0"/>
            </a:stretch>
          </a:blipFill>
        </p:spPr>
      </p:sp>
      <p:sp>
        <p:nvSpPr>
          <p:cNvPr name="Freeform 50" id="50"/>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51" id="51"/>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14"/>
            <a:stretch>
              <a:fillRect l="0" t="0" r="0" b="0"/>
            </a:stretch>
          </a:blipFill>
        </p:spPr>
      </p:sp>
      <p:sp>
        <p:nvSpPr>
          <p:cNvPr name="TextBox 52" id="52"/>
          <p:cNvSpPr txBox="true"/>
          <p:nvPr/>
        </p:nvSpPr>
        <p:spPr>
          <a:xfrm rot="0">
            <a:off x="7374286" y="4662393"/>
            <a:ext cx="3269698" cy="2072397"/>
          </a:xfrm>
          <a:prstGeom prst="rect">
            <a:avLst/>
          </a:prstGeom>
        </p:spPr>
        <p:txBody>
          <a:bodyPr anchor="t" rtlCol="false" tIns="0" lIns="0" bIns="0" rIns="0">
            <a:spAutoFit/>
          </a:bodyPr>
          <a:lstStyle/>
          <a:p>
            <a:pPr algn="ctr">
              <a:lnSpc>
                <a:spcPts val="5423"/>
              </a:lnSpc>
            </a:pPr>
            <a:r>
              <a:rPr lang="en-US" sz="4930">
                <a:solidFill>
                  <a:srgbClr val="FFFFFF"/>
                </a:solidFill>
                <a:latin typeface="Hammersmith One"/>
                <a:ea typeface="Hammersmith One"/>
                <a:cs typeface="Hammersmith One"/>
                <a:sym typeface="Hammersmith One"/>
              </a:rPr>
              <a:t>Paso </a:t>
            </a:r>
          </a:p>
          <a:p>
            <a:pPr algn="ctr">
              <a:lnSpc>
                <a:spcPts val="5423"/>
              </a:lnSpc>
            </a:pPr>
            <a:r>
              <a:rPr lang="en-US" sz="4930">
                <a:solidFill>
                  <a:srgbClr val="FFFFFF"/>
                </a:solidFill>
                <a:latin typeface="Hammersmith One"/>
                <a:ea typeface="Hammersmith One"/>
                <a:cs typeface="Hammersmith One"/>
                <a:sym typeface="Hammersmith One"/>
              </a:rPr>
              <a:t>a </a:t>
            </a:r>
          </a:p>
          <a:p>
            <a:pPr algn="ctr" marL="0" indent="0" lvl="0">
              <a:lnSpc>
                <a:spcPts val="5423"/>
              </a:lnSpc>
              <a:spcBef>
                <a:spcPct val="0"/>
              </a:spcBef>
            </a:pPr>
            <a:r>
              <a:rPr lang="en-US" sz="4930">
                <a:solidFill>
                  <a:srgbClr val="FFFFFF"/>
                </a:solidFill>
                <a:latin typeface="Hammersmith One"/>
                <a:ea typeface="Hammersmith One"/>
                <a:cs typeface="Hammersmith One"/>
                <a:sym typeface="Hammersmith One"/>
              </a:rPr>
              <a:t>paso</a:t>
            </a:r>
          </a:p>
        </p:txBody>
      </p:sp>
      <p:sp>
        <p:nvSpPr>
          <p:cNvPr name="TextBox 53" id="53"/>
          <p:cNvSpPr txBox="true"/>
          <p:nvPr/>
        </p:nvSpPr>
        <p:spPr>
          <a:xfrm rot="0">
            <a:off x="1308916" y="209197"/>
            <a:ext cx="5221486" cy="887095"/>
          </a:xfrm>
          <a:prstGeom prst="rect">
            <a:avLst/>
          </a:prstGeom>
        </p:spPr>
        <p:txBody>
          <a:bodyPr anchor="t" rtlCol="false" tIns="0" lIns="0" bIns="0" rIns="0">
            <a:spAutoFit/>
          </a:bodyPr>
          <a:lstStyle/>
          <a:p>
            <a:pPr algn="ctr">
              <a:lnSpc>
                <a:spcPts val="7279"/>
              </a:lnSpc>
            </a:pPr>
            <a:r>
              <a:rPr lang="en-US" b="true" sz="5199">
                <a:solidFill>
                  <a:srgbClr val="FFB923"/>
                </a:solidFill>
                <a:latin typeface="Open Sans 1 Bold"/>
                <a:ea typeface="Open Sans 1 Bold"/>
                <a:cs typeface="Open Sans 1 Bold"/>
                <a:sym typeface="Open Sans 1 Bold"/>
              </a:rPr>
              <a:t>Como se aplica?</a:t>
            </a:r>
          </a:p>
        </p:txBody>
      </p:sp>
      <p:sp>
        <p:nvSpPr>
          <p:cNvPr name="TextBox 54" id="54"/>
          <p:cNvSpPr txBox="true"/>
          <p:nvPr/>
        </p:nvSpPr>
        <p:spPr>
          <a:xfrm rot="0">
            <a:off x="9998050" y="1569443"/>
            <a:ext cx="4874273" cy="38925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Id</a:t>
            </a:r>
            <a:r>
              <a:rPr lang="en-US" b="true" sz="2300">
                <a:solidFill>
                  <a:srgbClr val="152540"/>
                </a:solidFill>
                <a:latin typeface="Open Sans 1 Bold"/>
                <a:ea typeface="Open Sans 1 Bold"/>
                <a:cs typeface="Open Sans 1 Bold"/>
                <a:sym typeface="Open Sans 1 Bold"/>
              </a:rPr>
              <a:t>entifica los problemas</a:t>
            </a:r>
          </a:p>
        </p:txBody>
      </p:sp>
      <p:sp>
        <p:nvSpPr>
          <p:cNvPr name="TextBox 55" id="55"/>
          <p:cNvSpPr txBox="true"/>
          <p:nvPr/>
        </p:nvSpPr>
        <p:spPr>
          <a:xfrm rot="0">
            <a:off x="13279411" y="3913290"/>
            <a:ext cx="4874273" cy="78930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D</a:t>
            </a:r>
            <a:r>
              <a:rPr lang="en-US" b="true" sz="2300">
                <a:solidFill>
                  <a:srgbClr val="152540"/>
                </a:solidFill>
                <a:latin typeface="Open Sans 1 Bold"/>
                <a:ea typeface="Open Sans 1 Bold"/>
                <a:cs typeface="Open Sans 1 Bold"/>
                <a:sym typeface="Open Sans 1 Bold"/>
              </a:rPr>
              <a:t>efinición los objetivos y metricas</a:t>
            </a:r>
          </a:p>
        </p:txBody>
      </p:sp>
      <p:sp>
        <p:nvSpPr>
          <p:cNvPr name="TextBox 56" id="56"/>
          <p:cNvSpPr txBox="true"/>
          <p:nvPr/>
        </p:nvSpPr>
        <p:spPr>
          <a:xfrm rot="0">
            <a:off x="13279411" y="7682745"/>
            <a:ext cx="4555012" cy="1189355"/>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Formul</a:t>
            </a:r>
            <a:r>
              <a:rPr lang="en-US" b="true" sz="2300">
                <a:solidFill>
                  <a:srgbClr val="152540"/>
                </a:solidFill>
                <a:latin typeface="Open Sans 1 Bold"/>
                <a:ea typeface="Open Sans 1 Bold"/>
                <a:cs typeface="Open Sans 1 Bold"/>
                <a:sym typeface="Open Sans 1 Bold"/>
              </a:rPr>
              <a:t>ación de hipótesis</a:t>
            </a:r>
          </a:p>
          <a:p>
            <a:pPr algn="ctr">
              <a:lnSpc>
                <a:spcPts val="3220"/>
              </a:lnSpc>
            </a:pPr>
          </a:p>
          <a:p>
            <a:pPr algn="ctr">
              <a:lnSpc>
                <a:spcPts val="3220"/>
              </a:lnSpc>
            </a:pPr>
          </a:p>
        </p:txBody>
      </p:sp>
      <p:sp>
        <p:nvSpPr>
          <p:cNvPr name="TextBox 57" id="57"/>
          <p:cNvSpPr txBox="true"/>
          <p:nvPr/>
        </p:nvSpPr>
        <p:spPr>
          <a:xfrm rot="0">
            <a:off x="3201594" y="9551168"/>
            <a:ext cx="4874273" cy="38925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Diseño experimental</a:t>
            </a:r>
          </a:p>
        </p:txBody>
      </p:sp>
      <p:sp>
        <p:nvSpPr>
          <p:cNvPr name="TextBox 58" id="58"/>
          <p:cNvSpPr txBox="true"/>
          <p:nvPr/>
        </p:nvSpPr>
        <p:spPr>
          <a:xfrm rot="0">
            <a:off x="865385" y="7311906"/>
            <a:ext cx="4045937" cy="78930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Ejecución y recolección</a:t>
            </a:r>
          </a:p>
          <a:p>
            <a:pPr algn="ctr">
              <a:lnSpc>
                <a:spcPts val="3220"/>
              </a:lnSpc>
            </a:pPr>
            <a:r>
              <a:rPr lang="en-US" sz="2300" b="true">
                <a:solidFill>
                  <a:srgbClr val="152540"/>
                </a:solidFill>
                <a:latin typeface="Open Sans 1 Bold"/>
                <a:ea typeface="Open Sans 1 Bold"/>
                <a:cs typeface="Open Sans 1 Bold"/>
                <a:sym typeface="Open Sans 1 Bold"/>
              </a:rPr>
              <a:t> de datos</a:t>
            </a:r>
          </a:p>
        </p:txBody>
      </p:sp>
      <p:sp>
        <p:nvSpPr>
          <p:cNvPr name="TextBox 59" id="59"/>
          <p:cNvSpPr txBox="true"/>
          <p:nvPr/>
        </p:nvSpPr>
        <p:spPr>
          <a:xfrm rot="0">
            <a:off x="362376" y="3913290"/>
            <a:ext cx="4874273" cy="118935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A</a:t>
            </a:r>
            <a:r>
              <a:rPr lang="en-US" b="true" sz="2300">
                <a:solidFill>
                  <a:srgbClr val="152540"/>
                </a:solidFill>
                <a:latin typeface="Open Sans 1 Bold"/>
                <a:ea typeface="Open Sans 1 Bold"/>
                <a:cs typeface="Open Sans 1 Bold"/>
                <a:sym typeface="Open Sans 1 Bold"/>
              </a:rPr>
              <a:t>naliza los resultados</a:t>
            </a:r>
          </a:p>
          <a:p>
            <a:pPr algn="ctr">
              <a:lnSpc>
                <a:spcPts val="3220"/>
              </a:lnSpc>
            </a:pPr>
            <a:r>
              <a:rPr lang="en-US" b="true" sz="2300">
                <a:solidFill>
                  <a:srgbClr val="152540"/>
                </a:solidFill>
                <a:latin typeface="Open Sans 1 Bold"/>
                <a:ea typeface="Open Sans 1 Bold"/>
                <a:cs typeface="Open Sans 1 Bold"/>
                <a:sym typeface="Open Sans 1 Bold"/>
              </a:rPr>
              <a:t>y toma de desición</a:t>
            </a:r>
          </a:p>
          <a:p>
            <a:pPr algn="ctr">
              <a:lnSpc>
                <a:spcPts val="322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3869815"/>
            <a:ext cx="8231118" cy="5102312"/>
            <a:chOff x="0" y="0"/>
            <a:chExt cx="10974824" cy="6803083"/>
          </a:xfrm>
        </p:grpSpPr>
        <p:sp>
          <p:nvSpPr>
            <p:cNvPr name="AutoShape 3" id="3"/>
            <p:cNvSpPr/>
            <p:nvPr/>
          </p:nvSpPr>
          <p:spPr>
            <a:xfrm rot="-10800000">
              <a:off x="0" y="0"/>
              <a:ext cx="7573283" cy="6803083"/>
            </a:xfrm>
            <a:prstGeom prst="rect">
              <a:avLst/>
            </a:prstGeom>
            <a:solidFill>
              <a:srgbClr val="FFB923"/>
            </a:solidFill>
          </p:spPr>
        </p:sp>
        <p:sp>
          <p:nvSpPr>
            <p:cNvPr name="Freeform 4" id="4"/>
            <p:cNvSpPr/>
            <p:nvPr/>
          </p:nvSpPr>
          <p:spPr>
            <a:xfrm flipH="false" flipV="false" rot="-5400000">
              <a:off x="5872512" y="1700771"/>
              <a:ext cx="6803083" cy="3401542"/>
            </a:xfrm>
            <a:custGeom>
              <a:avLst/>
              <a:gdLst/>
              <a:ahLst/>
              <a:cxnLst/>
              <a:rect r="r" b="b" t="t" l="l"/>
              <a:pathLst>
                <a:path h="3401542" w="6803083">
                  <a:moveTo>
                    <a:pt x="0" y="0"/>
                  </a:moveTo>
                  <a:lnTo>
                    <a:pt x="6803083" y="0"/>
                  </a:lnTo>
                  <a:lnTo>
                    <a:pt x="6803083" y="3401541"/>
                  </a:lnTo>
                  <a:lnTo>
                    <a:pt x="0" y="34015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3869815"/>
            <a:ext cx="8231118" cy="5102312"/>
            <a:chOff x="0" y="0"/>
            <a:chExt cx="10974824" cy="6803083"/>
          </a:xfrm>
        </p:grpSpPr>
        <p:sp>
          <p:nvSpPr>
            <p:cNvPr name="AutoShape 6" id="6"/>
            <p:cNvSpPr/>
            <p:nvPr/>
          </p:nvSpPr>
          <p:spPr>
            <a:xfrm rot="0">
              <a:off x="3401542" y="0"/>
              <a:ext cx="7573283" cy="6803083"/>
            </a:xfrm>
            <a:prstGeom prst="rect">
              <a:avLst/>
            </a:prstGeom>
            <a:solidFill>
              <a:srgbClr val="13538A"/>
            </a:solidFill>
          </p:spPr>
        </p:sp>
        <p:sp>
          <p:nvSpPr>
            <p:cNvPr name="Freeform 7" id="7"/>
            <p:cNvSpPr/>
            <p:nvPr/>
          </p:nvSpPr>
          <p:spPr>
            <a:xfrm flipH="false" flipV="false" rot="5400000">
              <a:off x="-1700771" y="1700771"/>
              <a:ext cx="6803083" cy="3401542"/>
            </a:xfrm>
            <a:custGeom>
              <a:avLst/>
              <a:gdLst/>
              <a:ahLst/>
              <a:cxnLst/>
              <a:rect r="r" b="b" t="t" l="l"/>
              <a:pathLst>
                <a:path h="3401542" w="6803083">
                  <a:moveTo>
                    <a:pt x="0" y="0"/>
                  </a:moveTo>
                  <a:lnTo>
                    <a:pt x="6803083" y="0"/>
                  </a:lnTo>
                  <a:lnTo>
                    <a:pt x="6803083" y="3401541"/>
                  </a:lnTo>
                  <a:lnTo>
                    <a:pt x="0" y="34015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8" id="8"/>
          <p:cNvSpPr/>
          <p:nvPr/>
        </p:nvSpPr>
        <p:spPr>
          <a:xfrm flipH="false" flipV="false" rot="0">
            <a:off x="7403600" y="4680571"/>
            <a:ext cx="3480800" cy="3480800"/>
          </a:xfrm>
          <a:custGeom>
            <a:avLst/>
            <a:gdLst/>
            <a:ahLst/>
            <a:cxnLst/>
            <a:rect r="r" b="b" t="t" l="l"/>
            <a:pathLst>
              <a:path h="3480800" w="3480800">
                <a:moveTo>
                  <a:pt x="0" y="0"/>
                </a:moveTo>
                <a:lnTo>
                  <a:pt x="3480800" y="0"/>
                </a:lnTo>
                <a:lnTo>
                  <a:pt x="3480800" y="3480800"/>
                </a:lnTo>
                <a:lnTo>
                  <a:pt x="0" y="3480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1684500" y="5561498"/>
            <a:ext cx="3906315" cy="1661796"/>
          </a:xfrm>
          <a:prstGeom prst="rect">
            <a:avLst/>
          </a:prstGeom>
        </p:spPr>
        <p:txBody>
          <a:bodyPr anchor="t" rtlCol="false" tIns="0" lIns="0" bIns="0" rIns="0">
            <a:spAutoFit/>
          </a:bodyPr>
          <a:lstStyle/>
          <a:p>
            <a:pPr algn="l">
              <a:lnSpc>
                <a:spcPts val="4479"/>
              </a:lnSpc>
            </a:pPr>
            <a:r>
              <a:rPr lang="en-US" sz="3199">
                <a:solidFill>
                  <a:srgbClr val="FFFFFF"/>
                </a:solidFill>
                <a:latin typeface="Clear Sans"/>
                <a:ea typeface="Clear Sans"/>
                <a:cs typeface="Clear Sans"/>
                <a:sym typeface="Clear Sans"/>
              </a:rPr>
              <a:t>Si no hay diferencia → se mantiene el modelo usual(A)</a:t>
            </a:r>
          </a:p>
        </p:txBody>
      </p:sp>
      <p:sp>
        <p:nvSpPr>
          <p:cNvPr name="TextBox 10" id="10"/>
          <p:cNvSpPr txBox="true"/>
          <p:nvPr/>
        </p:nvSpPr>
        <p:spPr>
          <a:xfrm rot="0">
            <a:off x="2148655" y="4999523"/>
            <a:ext cx="4864314" cy="2785746"/>
          </a:xfrm>
          <a:prstGeom prst="rect">
            <a:avLst/>
          </a:prstGeom>
        </p:spPr>
        <p:txBody>
          <a:bodyPr anchor="t" rtlCol="false" tIns="0" lIns="0" bIns="0" rIns="0">
            <a:spAutoFit/>
          </a:bodyPr>
          <a:lstStyle/>
          <a:p>
            <a:pPr algn="l" marL="690874" indent="-345437" lvl="1">
              <a:lnSpc>
                <a:spcPts val="4479"/>
              </a:lnSpc>
              <a:buFont typeface="Arial"/>
              <a:buChar char="•"/>
            </a:pPr>
            <a:r>
              <a:rPr lang="en-US" sz="3199">
                <a:solidFill>
                  <a:srgbClr val="FFFFFF"/>
                </a:solidFill>
                <a:latin typeface="Clear Sans"/>
                <a:ea typeface="Clear Sans"/>
                <a:cs typeface="Clear Sans"/>
                <a:sym typeface="Clear Sans"/>
                <a:hlinkClick r:id="rId8" tooltip="https://docs.google.com/spreadsheets/d/1DUF2isFWsqVSYhbaACYtbgcLi_YjDqpE3GLQIVgkKQg/edit#gid=69851113"/>
              </a:rPr>
              <a:t>Si B mejora A significativamente → </a:t>
            </a:r>
            <a:r>
              <a:rPr lang="en-US" sz="3199">
                <a:solidFill>
                  <a:srgbClr val="FFFFFF"/>
                </a:solidFill>
                <a:latin typeface="Clear Sans"/>
                <a:ea typeface="Clear Sans"/>
                <a:cs typeface="Clear Sans"/>
                <a:sym typeface="Clear Sans"/>
              </a:rPr>
              <a:t>Se declara como modelo ganador y se adopta</a:t>
            </a:r>
          </a:p>
        </p:txBody>
      </p:sp>
      <p:sp>
        <p:nvSpPr>
          <p:cNvPr name="TextBox 11" id="11"/>
          <p:cNvSpPr txBox="true"/>
          <p:nvPr/>
        </p:nvSpPr>
        <p:spPr>
          <a:xfrm rot="0">
            <a:off x="7814296" y="6128871"/>
            <a:ext cx="2659407" cy="555625"/>
          </a:xfrm>
          <a:prstGeom prst="rect">
            <a:avLst/>
          </a:prstGeom>
        </p:spPr>
        <p:txBody>
          <a:bodyPr anchor="t" rtlCol="false" tIns="0" lIns="0" bIns="0" rIns="0">
            <a:spAutoFit/>
          </a:bodyPr>
          <a:lstStyle/>
          <a:p>
            <a:pPr algn="ctr">
              <a:lnSpc>
                <a:spcPts val="4550"/>
              </a:lnSpc>
            </a:pPr>
            <a:r>
              <a:rPr lang="en-US" sz="3500">
                <a:solidFill>
                  <a:srgbClr val="000000"/>
                </a:solidFill>
                <a:latin typeface="Hammersmith One"/>
                <a:ea typeface="Hammersmith One"/>
                <a:cs typeface="Hammersmith One"/>
                <a:sym typeface="Hammersmith One"/>
              </a:rPr>
              <a:t>Desición</a:t>
            </a:r>
          </a:p>
        </p:txBody>
      </p:sp>
      <p:sp>
        <p:nvSpPr>
          <p:cNvPr name="Freeform 12" id="12"/>
          <p:cNvSpPr/>
          <p:nvPr/>
        </p:nvSpPr>
        <p:spPr>
          <a:xfrm flipH="true" flipV="false" rot="0">
            <a:off x="-195461" y="10015666"/>
            <a:ext cx="18910559" cy="1397557"/>
          </a:xfrm>
          <a:custGeom>
            <a:avLst/>
            <a:gdLst/>
            <a:ahLst/>
            <a:cxnLst/>
            <a:rect r="r" b="b" t="t" l="l"/>
            <a:pathLst>
              <a:path h="1397557" w="18910559">
                <a:moveTo>
                  <a:pt x="18910559" y="0"/>
                </a:moveTo>
                <a:lnTo>
                  <a:pt x="0" y="0"/>
                </a:lnTo>
                <a:lnTo>
                  <a:pt x="0" y="1397556"/>
                </a:lnTo>
                <a:lnTo>
                  <a:pt x="18910559" y="1397556"/>
                </a:lnTo>
                <a:lnTo>
                  <a:pt x="18910559" y="0"/>
                </a:lnTo>
                <a:close/>
              </a:path>
            </a:pathLst>
          </a:custGeom>
          <a:blipFill>
            <a:blip r:embed="rId9">
              <a:extLst>
                <a:ext uri="{96DAC541-7B7A-43D3-8B79-37D633B846F1}">
                  <asvg:svgBlip xmlns:asvg="http://schemas.microsoft.com/office/drawing/2016/SVG/main" r:embed="rId10"/>
                </a:ext>
              </a:extLst>
            </a:blip>
            <a:stretch>
              <a:fillRect l="-171" t="-308623" r="-7088" b="-1042730"/>
            </a:stretch>
          </a:blipFill>
        </p:spPr>
      </p:sp>
      <p:sp>
        <p:nvSpPr>
          <p:cNvPr name="TextBox 13" id="13"/>
          <p:cNvSpPr txBox="true"/>
          <p:nvPr/>
        </p:nvSpPr>
        <p:spPr>
          <a:xfrm rot="0">
            <a:off x="2149215" y="1104900"/>
            <a:ext cx="13990129" cy="1170940"/>
          </a:xfrm>
          <a:prstGeom prst="rect">
            <a:avLst/>
          </a:prstGeom>
        </p:spPr>
        <p:txBody>
          <a:bodyPr anchor="t" rtlCol="false" tIns="0" lIns="0" bIns="0" rIns="0">
            <a:spAutoFit/>
          </a:bodyPr>
          <a:lstStyle/>
          <a:p>
            <a:pPr algn="ctr" marL="0" indent="0" lvl="0">
              <a:lnSpc>
                <a:spcPts val="9019"/>
              </a:lnSpc>
              <a:spcBef>
                <a:spcPct val="0"/>
              </a:spcBef>
            </a:pPr>
            <a:r>
              <a:rPr lang="en-US" b="true" sz="8199">
                <a:solidFill>
                  <a:srgbClr val="4E9AF7"/>
                </a:solidFill>
                <a:latin typeface="Open Sans 2 Bold"/>
                <a:ea typeface="Open Sans 2 Bold"/>
                <a:cs typeface="Open Sans 2 Bold"/>
                <a:sym typeface="Open Sans 2 Bold"/>
              </a:rPr>
              <a:t>Como s</a:t>
            </a:r>
            <a:r>
              <a:rPr lang="en-US" b="true" sz="8199">
                <a:solidFill>
                  <a:srgbClr val="4E9AF7"/>
                </a:solidFill>
                <a:latin typeface="Open Sans 2 Bold"/>
                <a:ea typeface="Open Sans 2 Bold"/>
                <a:cs typeface="Open Sans 2 Bold"/>
                <a:sym typeface="Open Sans 2 Bold"/>
              </a:rPr>
              <a:t>e interpreta?</a:t>
            </a:r>
          </a:p>
        </p:txBody>
      </p:sp>
      <p:grpSp>
        <p:nvGrpSpPr>
          <p:cNvPr name="Group 14" id="14"/>
          <p:cNvGrpSpPr/>
          <p:nvPr/>
        </p:nvGrpSpPr>
        <p:grpSpPr>
          <a:xfrm rot="0">
            <a:off x="0" y="0"/>
            <a:ext cx="734619" cy="10287000"/>
            <a:chOff x="0" y="0"/>
            <a:chExt cx="979492" cy="13716000"/>
          </a:xfrm>
        </p:grpSpPr>
        <p:sp>
          <p:nvSpPr>
            <p:cNvPr name="AutoShape 15" id="15"/>
            <p:cNvSpPr/>
            <p:nvPr/>
          </p:nvSpPr>
          <p:spPr>
            <a:xfrm>
              <a:off x="0" y="0"/>
              <a:ext cx="979492" cy="13716000"/>
            </a:xfrm>
            <a:prstGeom prst="rect">
              <a:avLst/>
            </a:prstGeom>
            <a:solidFill>
              <a:srgbClr val="144C93"/>
            </a:solidFill>
          </p:spPr>
        </p:sp>
      </p:grpSp>
      <p:sp>
        <p:nvSpPr>
          <p:cNvPr name="Freeform 16" id="16"/>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11"/>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800000">
            <a:off x="-290950" y="10018394"/>
            <a:ext cx="4474715" cy="1033825"/>
          </a:xfrm>
          <a:custGeom>
            <a:avLst/>
            <a:gdLst/>
            <a:ahLst/>
            <a:cxnLst/>
            <a:rect r="r" b="b" t="t" l="l"/>
            <a:pathLst>
              <a:path h="1033825" w="4474715">
                <a:moveTo>
                  <a:pt x="0" y="0"/>
                </a:moveTo>
                <a:lnTo>
                  <a:pt x="4474715" y="0"/>
                </a:lnTo>
                <a:lnTo>
                  <a:pt x="4474715" y="1033825"/>
                </a:lnTo>
                <a:lnTo>
                  <a:pt x="0" y="1033825"/>
                </a:lnTo>
                <a:lnTo>
                  <a:pt x="0" y="0"/>
                </a:lnTo>
                <a:close/>
              </a:path>
            </a:pathLst>
          </a:custGeom>
          <a:blipFill>
            <a:blip r:embed="rId4">
              <a:extLst>
                <a:ext uri="{96DAC541-7B7A-43D3-8B79-37D633B846F1}">
                  <asvg:svgBlip xmlns:asvg="http://schemas.microsoft.com/office/drawing/2016/SVG/main" r:embed="rId5"/>
                </a:ext>
              </a:extLst>
            </a:blip>
            <a:stretch>
              <a:fillRect l="0" t="-379382" r="0" b="-94238"/>
            </a:stretch>
          </a:blipFill>
        </p:spPr>
      </p:sp>
      <p:sp>
        <p:nvSpPr>
          <p:cNvPr name="Freeform 4" id="4"/>
          <p:cNvSpPr/>
          <p:nvPr/>
        </p:nvSpPr>
        <p:spPr>
          <a:xfrm flipH="false" flipV="false" rot="0">
            <a:off x="9658551" y="2574745"/>
            <a:ext cx="6647930" cy="6683555"/>
          </a:xfrm>
          <a:custGeom>
            <a:avLst/>
            <a:gdLst/>
            <a:ahLst/>
            <a:cxnLst/>
            <a:rect r="r" b="b" t="t" l="l"/>
            <a:pathLst>
              <a:path h="6683555" w="6647930">
                <a:moveTo>
                  <a:pt x="0" y="0"/>
                </a:moveTo>
                <a:lnTo>
                  <a:pt x="6647930" y="0"/>
                </a:lnTo>
                <a:lnTo>
                  <a:pt x="6647930" y="6683555"/>
                </a:lnTo>
                <a:lnTo>
                  <a:pt x="0" y="6683555"/>
                </a:lnTo>
                <a:lnTo>
                  <a:pt x="0" y="0"/>
                </a:lnTo>
                <a:close/>
              </a:path>
            </a:pathLst>
          </a:custGeom>
          <a:blipFill>
            <a:blip r:embed="rId6"/>
            <a:stretch>
              <a:fillRect l="0" t="0" r="0" b="-49200"/>
            </a:stretch>
          </a:blipFill>
        </p:spPr>
      </p:sp>
      <p:sp>
        <p:nvSpPr>
          <p:cNvPr name="TextBox 5" id="5"/>
          <p:cNvSpPr txBox="true"/>
          <p:nvPr/>
        </p:nvSpPr>
        <p:spPr>
          <a:xfrm rot="0">
            <a:off x="1028700" y="503629"/>
            <a:ext cx="9169762" cy="1899157"/>
          </a:xfrm>
          <a:prstGeom prst="rect">
            <a:avLst/>
          </a:prstGeom>
        </p:spPr>
        <p:txBody>
          <a:bodyPr anchor="t" rtlCol="false" tIns="0" lIns="0" bIns="0" rIns="0">
            <a:spAutoFit/>
          </a:bodyPr>
          <a:lstStyle/>
          <a:p>
            <a:pPr algn="just">
              <a:lnSpc>
                <a:spcPts val="7672"/>
              </a:lnSpc>
            </a:pPr>
            <a:r>
              <a:rPr lang="en-US" b="true" sz="5480" spc="515">
                <a:solidFill>
                  <a:srgbClr val="13538A"/>
                </a:solidFill>
                <a:latin typeface="Open Sans 2 Bold"/>
                <a:ea typeface="Open Sans 2 Bold"/>
                <a:cs typeface="Open Sans 2 Bold"/>
                <a:sym typeface="Open Sans 2 Bold"/>
              </a:rPr>
              <a:t> Enfoques de análisis en A/B Testing</a:t>
            </a:r>
          </a:p>
        </p:txBody>
      </p:sp>
      <p:sp>
        <p:nvSpPr>
          <p:cNvPr name="TextBox 6" id="6"/>
          <p:cNvSpPr txBox="true"/>
          <p:nvPr/>
        </p:nvSpPr>
        <p:spPr>
          <a:xfrm rot="0">
            <a:off x="1028700" y="4806071"/>
            <a:ext cx="7479132" cy="1739901"/>
          </a:xfrm>
          <a:prstGeom prst="rect">
            <a:avLst/>
          </a:prstGeom>
        </p:spPr>
        <p:txBody>
          <a:bodyPr anchor="t" rtlCol="false" tIns="0" lIns="0" bIns="0" rIns="0">
            <a:spAutoFit/>
          </a:bodyPr>
          <a:lstStyle/>
          <a:p>
            <a:pPr algn="l" marL="1079491" indent="-539745" lvl="1">
              <a:lnSpc>
                <a:spcPts val="6999"/>
              </a:lnSpc>
              <a:buFont typeface="Arial"/>
              <a:buChar char="•"/>
            </a:pPr>
            <a:r>
              <a:rPr lang="en-US" sz="4999">
                <a:solidFill>
                  <a:srgbClr val="13538A"/>
                </a:solidFill>
                <a:latin typeface="Open Sans 1"/>
                <a:ea typeface="Open Sans 1"/>
                <a:cs typeface="Open Sans 1"/>
                <a:sym typeface="Open Sans 1"/>
              </a:rPr>
              <a:t>Frecuentista</a:t>
            </a:r>
          </a:p>
          <a:p>
            <a:pPr algn="l" marL="1079491" indent="-539745" lvl="1">
              <a:lnSpc>
                <a:spcPts val="6999"/>
              </a:lnSpc>
              <a:buFont typeface="Arial"/>
              <a:buChar char="•"/>
            </a:pPr>
            <a:r>
              <a:rPr lang="en-US" sz="4999">
                <a:solidFill>
                  <a:srgbClr val="13538A"/>
                </a:solidFill>
                <a:latin typeface="Open Sans 1"/>
                <a:ea typeface="Open Sans 1"/>
                <a:cs typeface="Open Sans 1"/>
                <a:sym typeface="Open Sans 1"/>
              </a:rPr>
              <a:t>Bayesiano</a:t>
            </a:r>
          </a:p>
        </p:txBody>
      </p:sp>
      <p:grpSp>
        <p:nvGrpSpPr>
          <p:cNvPr name="Group 7" id="7"/>
          <p:cNvGrpSpPr/>
          <p:nvPr/>
        </p:nvGrpSpPr>
        <p:grpSpPr>
          <a:xfrm rot="0">
            <a:off x="0" y="0"/>
            <a:ext cx="734619" cy="10287000"/>
            <a:chOff x="0" y="0"/>
            <a:chExt cx="979492" cy="13716000"/>
          </a:xfrm>
        </p:grpSpPr>
        <p:sp>
          <p:nvSpPr>
            <p:cNvPr name="AutoShape 8" id="8"/>
            <p:cNvSpPr/>
            <p:nvPr/>
          </p:nvSpPr>
          <p:spPr>
            <a:xfrm>
              <a:off x="0" y="0"/>
              <a:ext cx="979492" cy="13716000"/>
            </a:xfrm>
            <a:prstGeom prst="rect">
              <a:avLst/>
            </a:prstGeom>
            <a:solidFill>
              <a:srgbClr val="144C93"/>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233676" y="2654662"/>
            <a:ext cx="4543813" cy="1596781"/>
            <a:chOff x="0" y="0"/>
            <a:chExt cx="6058418" cy="2129041"/>
          </a:xfrm>
        </p:grpSpPr>
        <p:grpSp>
          <p:nvGrpSpPr>
            <p:cNvPr name="Group 3" id="3"/>
            <p:cNvGrpSpPr/>
            <p:nvPr/>
          </p:nvGrpSpPr>
          <p:grpSpPr>
            <a:xfrm rot="0">
              <a:off x="0" y="0"/>
              <a:ext cx="6058418" cy="2129041"/>
              <a:chOff x="0" y="0"/>
              <a:chExt cx="1482143" cy="520853"/>
            </a:xfrm>
          </p:grpSpPr>
          <p:sp>
            <p:nvSpPr>
              <p:cNvPr name="Freeform 4" id="4"/>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5" id="5"/>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6" id="6"/>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8233676" y="5143500"/>
            <a:ext cx="4543813" cy="1596781"/>
            <a:chOff x="0" y="0"/>
            <a:chExt cx="6058418" cy="2129041"/>
          </a:xfrm>
        </p:grpSpPr>
        <p:grpSp>
          <p:nvGrpSpPr>
            <p:cNvPr name="Group 8" id="8"/>
            <p:cNvGrpSpPr/>
            <p:nvPr/>
          </p:nvGrpSpPr>
          <p:grpSpPr>
            <a:xfrm rot="0">
              <a:off x="0" y="0"/>
              <a:ext cx="6058418" cy="2129041"/>
              <a:chOff x="0" y="0"/>
              <a:chExt cx="1482143" cy="520853"/>
            </a:xfrm>
          </p:grpSpPr>
          <p:sp>
            <p:nvSpPr>
              <p:cNvPr name="Freeform 9" id="9"/>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10" id="10"/>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11" id="11"/>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2" id="12"/>
          <p:cNvGrpSpPr/>
          <p:nvPr/>
        </p:nvGrpSpPr>
        <p:grpSpPr>
          <a:xfrm rot="0">
            <a:off x="8353581" y="7775590"/>
            <a:ext cx="4543813" cy="1596781"/>
            <a:chOff x="0" y="0"/>
            <a:chExt cx="6058418" cy="2129041"/>
          </a:xfrm>
        </p:grpSpPr>
        <p:grpSp>
          <p:nvGrpSpPr>
            <p:cNvPr name="Group 13" id="13"/>
            <p:cNvGrpSpPr/>
            <p:nvPr/>
          </p:nvGrpSpPr>
          <p:grpSpPr>
            <a:xfrm rot="0">
              <a:off x="0" y="0"/>
              <a:ext cx="6058418" cy="2129041"/>
              <a:chOff x="0" y="0"/>
              <a:chExt cx="1482143" cy="520853"/>
            </a:xfrm>
          </p:grpSpPr>
          <p:sp>
            <p:nvSpPr>
              <p:cNvPr name="Freeform 14" id="14"/>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15" id="15"/>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16" id="16"/>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313592" y="2830005"/>
            <a:ext cx="3643033" cy="3643033"/>
            <a:chOff x="0" y="0"/>
            <a:chExt cx="959482" cy="959482"/>
          </a:xfrm>
        </p:grpSpPr>
        <p:sp>
          <p:nvSpPr>
            <p:cNvPr name="Freeform 18" id="18"/>
            <p:cNvSpPr/>
            <p:nvPr/>
          </p:nvSpPr>
          <p:spPr>
            <a:xfrm flipH="false" flipV="false" rot="0">
              <a:off x="0" y="0"/>
              <a:ext cx="959482" cy="959482"/>
            </a:xfrm>
            <a:custGeom>
              <a:avLst/>
              <a:gdLst/>
              <a:ahLst/>
              <a:cxnLst/>
              <a:rect r="r" b="b" t="t" l="l"/>
              <a:pathLst>
                <a:path h="959482" w="959482">
                  <a:moveTo>
                    <a:pt x="108382" y="0"/>
                  </a:moveTo>
                  <a:lnTo>
                    <a:pt x="851100" y="0"/>
                  </a:lnTo>
                  <a:cubicBezTo>
                    <a:pt x="910958" y="0"/>
                    <a:pt x="959482" y="48524"/>
                    <a:pt x="959482" y="108382"/>
                  </a:cubicBezTo>
                  <a:lnTo>
                    <a:pt x="959482" y="851100"/>
                  </a:lnTo>
                  <a:cubicBezTo>
                    <a:pt x="959482" y="910958"/>
                    <a:pt x="910958" y="959482"/>
                    <a:pt x="851100" y="959482"/>
                  </a:cubicBezTo>
                  <a:lnTo>
                    <a:pt x="108382" y="959482"/>
                  </a:lnTo>
                  <a:cubicBezTo>
                    <a:pt x="79637" y="959482"/>
                    <a:pt x="52070" y="948063"/>
                    <a:pt x="31744" y="927738"/>
                  </a:cubicBezTo>
                  <a:cubicBezTo>
                    <a:pt x="11419" y="907412"/>
                    <a:pt x="0" y="879845"/>
                    <a:pt x="0" y="851100"/>
                  </a:cubicBezTo>
                  <a:lnTo>
                    <a:pt x="0" y="108382"/>
                  </a:lnTo>
                  <a:cubicBezTo>
                    <a:pt x="0" y="48524"/>
                    <a:pt x="48524" y="0"/>
                    <a:pt x="108382" y="0"/>
                  </a:cubicBezTo>
                  <a:close/>
                </a:path>
              </a:pathLst>
            </a:custGeom>
            <a:solidFill>
              <a:srgbClr val="FF4658"/>
            </a:solidFill>
            <a:ln w="19050" cap="rnd">
              <a:solidFill>
                <a:srgbClr val="202F5A"/>
              </a:solidFill>
              <a:prstDash val="solid"/>
              <a:round/>
            </a:ln>
          </p:spPr>
        </p:sp>
        <p:sp>
          <p:nvSpPr>
            <p:cNvPr name="TextBox 19" id="19"/>
            <p:cNvSpPr txBox="true"/>
            <p:nvPr/>
          </p:nvSpPr>
          <p:spPr>
            <a:xfrm>
              <a:off x="0" y="-47625"/>
              <a:ext cx="959482" cy="1007107"/>
            </a:xfrm>
            <a:prstGeom prst="rect">
              <a:avLst/>
            </a:prstGeom>
          </p:spPr>
          <p:txBody>
            <a:bodyPr anchor="ctr" rtlCol="false" tIns="71438" lIns="71438" bIns="71438" rIns="71438"/>
            <a:lstStyle/>
            <a:p>
              <a:pPr algn="ctr">
                <a:lnSpc>
                  <a:spcPts val="2004"/>
                </a:lnSpc>
              </a:pPr>
            </a:p>
          </p:txBody>
        </p:sp>
      </p:grpSp>
      <p:sp>
        <p:nvSpPr>
          <p:cNvPr name="AutoShape 20" id="20"/>
          <p:cNvSpPr/>
          <p:nvPr/>
        </p:nvSpPr>
        <p:spPr>
          <a:xfrm>
            <a:off x="5611161" y="6330197"/>
            <a:ext cx="1605639" cy="554761"/>
          </a:xfrm>
          <a:prstGeom prst="line">
            <a:avLst/>
          </a:prstGeom>
          <a:ln cap="flat" w="19050">
            <a:solidFill>
              <a:srgbClr val="202F5A"/>
            </a:solidFill>
            <a:prstDash val="solid"/>
            <a:headEnd type="none" len="sm" w="sm"/>
            <a:tailEnd type="arrow" len="sm" w="med"/>
          </a:ln>
        </p:spPr>
      </p:sp>
      <p:sp>
        <p:nvSpPr>
          <p:cNvPr name="AutoShape 21" id="21"/>
          <p:cNvSpPr/>
          <p:nvPr/>
        </p:nvSpPr>
        <p:spPr>
          <a:xfrm>
            <a:off x="5611161" y="5147871"/>
            <a:ext cx="1605639" cy="0"/>
          </a:xfrm>
          <a:prstGeom prst="line">
            <a:avLst/>
          </a:prstGeom>
          <a:ln cap="flat" w="19050">
            <a:solidFill>
              <a:srgbClr val="202F5A"/>
            </a:solidFill>
            <a:prstDash val="solid"/>
            <a:headEnd type="none" len="sm" w="sm"/>
            <a:tailEnd type="arrow" len="sm" w="med"/>
          </a:ln>
        </p:spPr>
      </p:sp>
      <p:sp>
        <p:nvSpPr>
          <p:cNvPr name="AutoShape 22" id="22"/>
          <p:cNvSpPr/>
          <p:nvPr/>
        </p:nvSpPr>
        <p:spPr>
          <a:xfrm flipV="true">
            <a:off x="5611161" y="3350919"/>
            <a:ext cx="1605639" cy="651249"/>
          </a:xfrm>
          <a:prstGeom prst="line">
            <a:avLst/>
          </a:prstGeom>
          <a:ln cap="flat" w="19050">
            <a:solidFill>
              <a:srgbClr val="202F5A"/>
            </a:solidFill>
            <a:prstDash val="solid"/>
            <a:headEnd type="none" len="sm" w="sm"/>
            <a:tailEnd type="arrow" len="sm" w="med"/>
          </a:ln>
        </p:spPr>
      </p:sp>
      <p:sp>
        <p:nvSpPr>
          <p:cNvPr name="Freeform 23" id="23"/>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24" id="24"/>
          <p:cNvGrpSpPr/>
          <p:nvPr/>
        </p:nvGrpSpPr>
        <p:grpSpPr>
          <a:xfrm rot="0">
            <a:off x="8148558" y="477225"/>
            <a:ext cx="4543813" cy="1596781"/>
            <a:chOff x="0" y="0"/>
            <a:chExt cx="6058418" cy="2129041"/>
          </a:xfrm>
        </p:grpSpPr>
        <p:grpSp>
          <p:nvGrpSpPr>
            <p:cNvPr name="Group 25" id="25"/>
            <p:cNvGrpSpPr/>
            <p:nvPr/>
          </p:nvGrpSpPr>
          <p:grpSpPr>
            <a:xfrm rot="0">
              <a:off x="0" y="0"/>
              <a:ext cx="6058418" cy="2129041"/>
              <a:chOff x="0" y="0"/>
              <a:chExt cx="1482143" cy="520853"/>
            </a:xfrm>
          </p:grpSpPr>
          <p:sp>
            <p:nvSpPr>
              <p:cNvPr name="Freeform 26" id="26"/>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27" id="27"/>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28" id="28"/>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29" id="29"/>
          <p:cNvSpPr txBox="true"/>
          <p:nvPr/>
        </p:nvSpPr>
        <p:spPr>
          <a:xfrm rot="0">
            <a:off x="1368949" y="3940087"/>
            <a:ext cx="3532318" cy="1375242"/>
          </a:xfrm>
          <a:prstGeom prst="rect">
            <a:avLst/>
          </a:prstGeom>
        </p:spPr>
        <p:txBody>
          <a:bodyPr anchor="t" rtlCol="false" tIns="0" lIns="0" bIns="0" rIns="0">
            <a:spAutoFit/>
          </a:bodyPr>
          <a:lstStyle/>
          <a:p>
            <a:pPr algn="ctr">
              <a:lnSpc>
                <a:spcPts val="5433"/>
              </a:lnSpc>
            </a:pPr>
            <a:r>
              <a:rPr lang="en-US" b="true" sz="4212">
                <a:solidFill>
                  <a:srgbClr val="202F5A"/>
                </a:solidFill>
                <a:latin typeface="Cocomat Pro Bold"/>
                <a:ea typeface="Cocomat Pro Bold"/>
                <a:cs typeface="Cocomat Pro Bold"/>
                <a:sym typeface="Cocomat Pro Bold"/>
              </a:rPr>
              <a:t>Método Frecuentista</a:t>
            </a:r>
          </a:p>
        </p:txBody>
      </p:sp>
      <p:sp>
        <p:nvSpPr>
          <p:cNvPr name="TextBox 30" id="30"/>
          <p:cNvSpPr txBox="true"/>
          <p:nvPr/>
        </p:nvSpPr>
        <p:spPr>
          <a:xfrm rot="0">
            <a:off x="8413338" y="3085610"/>
            <a:ext cx="4304003" cy="74440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 Hipótesis nula: “A y B son iguales</a:t>
            </a:r>
          </a:p>
        </p:txBody>
      </p:sp>
      <p:sp>
        <p:nvSpPr>
          <p:cNvPr name="TextBox 31" id="31"/>
          <p:cNvSpPr txBox="true"/>
          <p:nvPr/>
        </p:nvSpPr>
        <p:spPr>
          <a:xfrm rot="0">
            <a:off x="8413338" y="5459436"/>
            <a:ext cx="4304003" cy="110635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Se fija duración y tamaño de muestra antes de empezar.</a:t>
            </a:r>
          </a:p>
        </p:txBody>
      </p:sp>
      <p:sp>
        <p:nvSpPr>
          <p:cNvPr name="TextBox 32" id="32"/>
          <p:cNvSpPr txBox="true"/>
          <p:nvPr/>
        </p:nvSpPr>
        <p:spPr>
          <a:xfrm rot="0">
            <a:off x="8473486" y="8124574"/>
            <a:ext cx="4304003" cy="110635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Se mide si las diferencias son estadísticamente significativas.</a:t>
            </a:r>
          </a:p>
        </p:txBody>
      </p:sp>
      <p:sp>
        <p:nvSpPr>
          <p:cNvPr name="TextBox 33" id="33"/>
          <p:cNvSpPr txBox="true"/>
          <p:nvPr/>
        </p:nvSpPr>
        <p:spPr>
          <a:xfrm rot="0">
            <a:off x="8233676" y="957753"/>
            <a:ext cx="4304003" cy="38245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 Probabilidad clásica </a:t>
            </a:r>
          </a:p>
        </p:txBody>
      </p:sp>
      <p:sp>
        <p:nvSpPr>
          <p:cNvPr name="TextBox 34" id="34"/>
          <p:cNvSpPr txBox="true"/>
          <p:nvPr/>
        </p:nvSpPr>
        <p:spPr>
          <a:xfrm rot="0">
            <a:off x="1368949" y="1706513"/>
            <a:ext cx="3532318" cy="687361"/>
          </a:xfrm>
          <a:prstGeom prst="rect">
            <a:avLst/>
          </a:prstGeom>
        </p:spPr>
        <p:txBody>
          <a:bodyPr anchor="t" rtlCol="false" tIns="0" lIns="0" bIns="0" rIns="0">
            <a:spAutoFit/>
          </a:bodyPr>
          <a:lstStyle/>
          <a:p>
            <a:pPr algn="ctr">
              <a:lnSpc>
                <a:spcPts val="5433"/>
              </a:lnSpc>
            </a:pPr>
            <a:r>
              <a:rPr lang="en-US" b="true" sz="4212">
                <a:solidFill>
                  <a:srgbClr val="202F5A"/>
                </a:solidFill>
                <a:latin typeface="Cocomat Pro Bold"/>
                <a:ea typeface="Cocomat Pro Bold"/>
                <a:cs typeface="Cocomat Pro Bold"/>
                <a:sym typeface="Cocomat Pro Bold"/>
              </a:rPr>
              <a:t>Fundamentos</a:t>
            </a:r>
          </a:p>
        </p:txBody>
      </p:sp>
      <p:sp>
        <p:nvSpPr>
          <p:cNvPr name="TextBox 35" id="35"/>
          <p:cNvSpPr txBox="true"/>
          <p:nvPr/>
        </p:nvSpPr>
        <p:spPr>
          <a:xfrm rot="0">
            <a:off x="15127288" y="8359952"/>
            <a:ext cx="1108869" cy="580390"/>
          </a:xfrm>
          <a:prstGeom prst="rect">
            <a:avLst/>
          </a:prstGeom>
        </p:spPr>
        <p:txBody>
          <a:bodyPr anchor="t" rtlCol="false" tIns="0" lIns="0" bIns="0" rIns="0">
            <a:spAutoFit/>
          </a:bodyPr>
          <a:lstStyle/>
          <a:p>
            <a:pPr algn="ctr">
              <a:lnSpc>
                <a:spcPts val="4759"/>
              </a:lnSpc>
            </a:pPr>
            <a:r>
              <a:rPr lang="en-US" b="true" sz="3399">
                <a:solidFill>
                  <a:srgbClr val="FFB506"/>
                </a:solidFill>
                <a:latin typeface="Open Sans 1 Bold"/>
                <a:ea typeface="Open Sans 1 Bold"/>
                <a:cs typeface="Open Sans 1 Bold"/>
                <a:sym typeface="Open Sans 1 Bold"/>
              </a:rPr>
              <a:t>&gt;0.05</a:t>
            </a:r>
          </a:p>
        </p:txBody>
      </p:sp>
      <p:sp>
        <p:nvSpPr>
          <p:cNvPr name="AutoShape 36" id="36"/>
          <p:cNvSpPr/>
          <p:nvPr/>
        </p:nvSpPr>
        <p:spPr>
          <a:xfrm>
            <a:off x="13168800" y="8662498"/>
            <a:ext cx="983749" cy="20987"/>
          </a:xfrm>
          <a:prstGeom prst="line">
            <a:avLst/>
          </a:prstGeom>
          <a:ln cap="flat" w="19050">
            <a:solidFill>
              <a:srgbClr val="202F5A"/>
            </a:solidFill>
            <a:prstDash val="solid"/>
            <a:headEnd type="none" len="sm" w="sm"/>
            <a:tailEnd type="arrow" len="sm" w="med"/>
          </a:ln>
        </p:spPr>
      </p:sp>
      <p:grpSp>
        <p:nvGrpSpPr>
          <p:cNvPr name="Group 37" id="37"/>
          <p:cNvGrpSpPr/>
          <p:nvPr/>
        </p:nvGrpSpPr>
        <p:grpSpPr>
          <a:xfrm rot="0">
            <a:off x="0" y="0"/>
            <a:ext cx="734619" cy="10287000"/>
            <a:chOff x="0" y="0"/>
            <a:chExt cx="979492" cy="13716000"/>
          </a:xfrm>
        </p:grpSpPr>
        <p:sp>
          <p:nvSpPr>
            <p:cNvPr name="AutoShape 38" id="38"/>
            <p:cNvSpPr/>
            <p:nvPr/>
          </p:nvSpPr>
          <p:spPr>
            <a:xfrm>
              <a:off x="0" y="0"/>
              <a:ext cx="979492" cy="13716000"/>
            </a:xfrm>
            <a:prstGeom prst="rect">
              <a:avLst/>
            </a:prstGeom>
            <a:solidFill>
              <a:srgbClr val="144C93"/>
            </a:solidFill>
          </p:spPr>
        </p:sp>
      </p:grpSp>
      <p:sp>
        <p:nvSpPr>
          <p:cNvPr name="Freeform 39" id="39"/>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8"/>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DAG1N-AOLzM</dc:identifier>
  <dcterms:modified xsi:type="dcterms:W3CDTF">2011-08-01T06:04:30Z</dcterms:modified>
  <cp:revision>1</cp:revision>
  <dc:title>AB TESTing</dc:title>
</cp:coreProperties>
</file>