
<file path=[Content_Types].xml><?xml version="1.0" encoding="utf-8"?>
<Types xmlns="http://schemas.openxmlformats.org/package/2006/content-types">
  <Default ContentType="application/vnd.openxmlformats-officedocument.oleObject" Extension="bin"/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8288000" cy="10287000"/>
  <p:notesSz cx="6858000" cy="9144000"/>
  <p:embeddedFontLst>
    <p:embeddedFont>
      <p:font typeface="Open Sans 1 Bold" charset="1" panose="020B0806030504020204"/>
      <p:regular r:id="rId26"/>
    </p:embeddedFont>
    <p:embeddedFont>
      <p:font typeface="Glacial Indifference Bold" charset="1" panose="00000800000000000000"/>
      <p:regular r:id="rId27"/>
    </p:embeddedFont>
    <p:embeddedFont>
      <p:font typeface="Open Sans 2" charset="1" panose="00000000000000000000"/>
      <p:regular r:id="rId28"/>
    </p:embeddedFont>
    <p:embeddedFont>
      <p:font typeface="Open Sans 2 Bold" charset="1" panose="00000000000000000000"/>
      <p:regular r:id="rId29"/>
    </p:embeddedFont>
    <p:embeddedFont>
      <p:font typeface="Hammersmith One" charset="1" panose="02010703030501060504"/>
      <p:regular r:id="rId30"/>
    </p:embeddedFont>
    <p:embeddedFont>
      <p:font typeface="Clear Sans" charset="1" panose="020B0503030202020304"/>
      <p:regular r:id="rId31"/>
    </p:embeddedFont>
    <p:embeddedFont>
      <p:font typeface="Open Sans 1" charset="1" panose="020B0606030504020204"/>
      <p:regular r:id="rId32"/>
    </p:embeddedFont>
    <p:embeddedFont>
      <p:font typeface="Cocomat Pro Bold" charset="1" panose="00000700000000000000"/>
      <p:regular r:id="rId33"/>
    </p:embeddedFont>
    <p:embeddedFont>
      <p:font typeface="Aileron" charset="1" panose="00000500000000000000"/>
      <p:regular r:id="rId34"/>
    </p:embeddedFont>
    <p:embeddedFont>
      <p:font typeface="Aileron Bold" charset="1" panose="00000800000000000000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5.png" Type="http://schemas.openxmlformats.org/officeDocument/2006/relationships/image"/><Relationship Id="rId11" Target="../media/image56.svg" Type="http://schemas.openxmlformats.org/officeDocument/2006/relationships/image"/><Relationship Id="rId2" Target="../media/image47.png" Type="http://schemas.openxmlformats.org/officeDocument/2006/relationships/image"/><Relationship Id="rId3" Target="../media/image48.svg" Type="http://schemas.openxmlformats.org/officeDocument/2006/relationships/image"/><Relationship Id="rId4" Target="../media/image49.png" Type="http://schemas.openxmlformats.org/officeDocument/2006/relationships/image"/><Relationship Id="rId5" Target="../media/image50.svg" Type="http://schemas.openxmlformats.org/officeDocument/2006/relationships/image"/><Relationship Id="rId6" Target="../media/image51.png" Type="http://schemas.openxmlformats.org/officeDocument/2006/relationships/image"/><Relationship Id="rId7" Target="../media/image52.svg" Type="http://schemas.openxmlformats.org/officeDocument/2006/relationships/image"/><Relationship Id="rId8" Target="../media/image53.png" Type="http://schemas.openxmlformats.org/officeDocument/2006/relationships/image"/><Relationship Id="rId9" Target="../media/image54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1.png" Type="http://schemas.openxmlformats.org/officeDocument/2006/relationships/image"/><Relationship Id="rId3" Target="../media/image42.svg" Type="http://schemas.openxmlformats.org/officeDocument/2006/relationships/image"/><Relationship Id="rId4" Target="../media/image43.png" Type="http://schemas.openxmlformats.org/officeDocument/2006/relationships/image"/><Relationship Id="rId5" Target="../media/image44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5.png" Type="http://schemas.openxmlformats.org/officeDocument/2006/relationships/image"/><Relationship Id="rId11" Target="../media/image56.svg" Type="http://schemas.openxmlformats.org/officeDocument/2006/relationships/image"/><Relationship Id="rId2" Target="../media/image47.png" Type="http://schemas.openxmlformats.org/officeDocument/2006/relationships/image"/><Relationship Id="rId3" Target="../media/image48.svg" Type="http://schemas.openxmlformats.org/officeDocument/2006/relationships/image"/><Relationship Id="rId4" Target="../media/image49.png" Type="http://schemas.openxmlformats.org/officeDocument/2006/relationships/image"/><Relationship Id="rId5" Target="../media/image50.svg" Type="http://schemas.openxmlformats.org/officeDocument/2006/relationships/image"/><Relationship Id="rId6" Target="../media/image51.png" Type="http://schemas.openxmlformats.org/officeDocument/2006/relationships/image"/><Relationship Id="rId7" Target="../media/image52.svg" Type="http://schemas.openxmlformats.org/officeDocument/2006/relationships/image"/><Relationship Id="rId8" Target="../media/image53.png" Type="http://schemas.openxmlformats.org/officeDocument/2006/relationships/image"/><Relationship Id="rId9" Target="../media/image54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7.png" Type="http://schemas.openxmlformats.org/officeDocument/2006/relationships/image"/><Relationship Id="rId3" Target="../media/image58.svg" Type="http://schemas.openxmlformats.org/officeDocument/2006/relationships/image"/><Relationship Id="rId4" Target="../media/image32.png" Type="http://schemas.openxmlformats.org/officeDocument/2006/relationships/image"/><Relationship Id="rId5" Target="../media/image33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59.png" Type="http://schemas.openxmlformats.org/officeDocument/2006/relationships/image"/><Relationship Id="rId9" Target="../embeddings/oleObject1.bin" Type="http://schemas.openxmlformats.org/officeDocument/2006/relationships/oleObjec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7.png" Type="http://schemas.openxmlformats.org/officeDocument/2006/relationships/image"/><Relationship Id="rId3" Target="../media/image58.svg" Type="http://schemas.openxmlformats.org/officeDocument/2006/relationships/image"/><Relationship Id="rId4" Target="../media/image32.png" Type="http://schemas.openxmlformats.org/officeDocument/2006/relationships/image"/><Relationship Id="rId5" Target="../media/image33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60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3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7.png" Type="http://schemas.openxmlformats.org/officeDocument/2006/relationships/image"/><Relationship Id="rId3" Target="../media/image58.svg" Type="http://schemas.openxmlformats.org/officeDocument/2006/relationships/image"/><Relationship Id="rId4" Target="../media/image32.png" Type="http://schemas.openxmlformats.org/officeDocument/2006/relationships/image"/><Relationship Id="rId5" Target="../media/image33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61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3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7.png" Type="http://schemas.openxmlformats.org/officeDocument/2006/relationships/image"/><Relationship Id="rId3" Target="../media/image58.svg" Type="http://schemas.openxmlformats.org/officeDocument/2006/relationships/image"/><Relationship Id="rId4" Target="../media/image32.png" Type="http://schemas.openxmlformats.org/officeDocument/2006/relationships/image"/><Relationship Id="rId5" Target="../media/image33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7.png" Type="http://schemas.openxmlformats.org/officeDocument/2006/relationships/image"/><Relationship Id="rId3" Target="../media/image58.svg" Type="http://schemas.openxmlformats.org/officeDocument/2006/relationships/image"/><Relationship Id="rId4" Target="../media/image32.png" Type="http://schemas.openxmlformats.org/officeDocument/2006/relationships/image"/><Relationship Id="rId5" Target="../media/image33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https://www.statsig.com/blog/ab-testing-101" TargetMode="External" Type="http://schemas.openxmlformats.org/officeDocument/2006/relationships/hyperlink"/><Relationship Id="rId11" Target="https://www.statsig.com/blog/randomization-the-abcs-of-a-b-testing" TargetMode="External" Type="http://schemas.openxmlformats.org/officeDocument/2006/relationships/hyperlink"/><Relationship Id="rId2" Target="../media/image57.png" Type="http://schemas.openxmlformats.org/officeDocument/2006/relationships/image"/><Relationship Id="rId3" Target="../media/image58.svg" Type="http://schemas.openxmlformats.org/officeDocument/2006/relationships/image"/><Relationship Id="rId4" Target="../media/image32.png" Type="http://schemas.openxmlformats.org/officeDocument/2006/relationships/image"/><Relationship Id="rId5" Target="../media/image33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https://cxl.com/blog/ab-testing-guide/#how-set-up-ab-tests" TargetMode="External" Type="http://schemas.openxmlformats.org/officeDocument/2006/relationships/hyperlink"/><Relationship Id="rId9" Target="https://medium.com/@kaicui726/a-hands-on-guide-to-ab-test-part-1-e7a76a7a3b56" TargetMode="External" Type="http://schemas.openxmlformats.org/officeDocument/2006/relationships/hyperlink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png" Type="http://schemas.openxmlformats.org/officeDocument/2006/relationships/image"/><Relationship Id="rId7" Target="../media/image15.png" Type="http://schemas.openxmlformats.org/officeDocument/2006/relationships/image"/><Relationship Id="rId8" Target="../media/image1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png" Type="http://schemas.openxmlformats.org/officeDocument/2006/relationships/image"/><Relationship Id="rId6" Target="../media/image21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0.png" Type="http://schemas.openxmlformats.org/officeDocument/2006/relationships/image"/><Relationship Id="rId11" Target="../media/image31.png" Type="http://schemas.openxmlformats.org/officeDocument/2006/relationships/image"/><Relationship Id="rId12" Target="../media/image32.png" Type="http://schemas.openxmlformats.org/officeDocument/2006/relationships/image"/><Relationship Id="rId13" Target="../media/image33.svg" Type="http://schemas.openxmlformats.org/officeDocument/2006/relationships/image"/><Relationship Id="rId2" Target="../media/image22.png" Type="http://schemas.openxmlformats.org/officeDocument/2006/relationships/image"/><Relationship Id="rId3" Target="../media/image23.sv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Relationship Id="rId6" Target="../media/image26.png" Type="http://schemas.openxmlformats.org/officeDocument/2006/relationships/image"/><Relationship Id="rId7" Target="../media/image27.png" Type="http://schemas.openxmlformats.org/officeDocument/2006/relationships/image"/><Relationship Id="rId8" Target="../media/image28.svg" Type="http://schemas.openxmlformats.org/officeDocument/2006/relationships/image"/><Relationship Id="rId9" Target="../media/image2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svg" Type="http://schemas.openxmlformats.org/officeDocument/2006/relationships/image"/><Relationship Id="rId2" Target="../media/image34.png" Type="http://schemas.openxmlformats.org/officeDocument/2006/relationships/image"/><Relationship Id="rId3" Target="../media/image35.svg" Type="http://schemas.openxmlformats.org/officeDocument/2006/relationships/image"/><Relationship Id="rId4" Target="../media/image36.png" Type="http://schemas.openxmlformats.org/officeDocument/2006/relationships/image"/><Relationship Id="rId5" Target="../media/image37.svg" Type="http://schemas.openxmlformats.org/officeDocument/2006/relationships/image"/><Relationship Id="rId6" Target="../media/image38.png" Type="http://schemas.openxmlformats.org/officeDocument/2006/relationships/image"/><Relationship Id="rId7" Target="../media/image39.svg" Type="http://schemas.openxmlformats.org/officeDocument/2006/relationships/image"/><Relationship Id="rId8" Target="https://docs.google.com/spreadsheets/d/1DUF2isFWsqVSYhbaACYtbgcLi_YjDqpE3GLQIVgkKQg/edit#gid=69851113" TargetMode="External" Type="http://schemas.openxmlformats.org/officeDocument/2006/relationships/hyperlink"/><Relationship Id="rId9" Target="../media/image1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4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1.png" Type="http://schemas.openxmlformats.org/officeDocument/2006/relationships/image"/><Relationship Id="rId3" Target="../media/image42.svg" Type="http://schemas.openxmlformats.org/officeDocument/2006/relationships/image"/><Relationship Id="rId4" Target="../media/image43.png" Type="http://schemas.openxmlformats.org/officeDocument/2006/relationships/image"/><Relationship Id="rId5" Target="../media/image44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45.png" Type="http://schemas.openxmlformats.org/officeDocument/2006/relationships/image"/><Relationship Id="rId9" Target="../media/image4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787096" y="2742809"/>
            <a:ext cx="9004286" cy="5436337"/>
          </a:xfrm>
          <a:custGeom>
            <a:avLst/>
            <a:gdLst/>
            <a:ahLst/>
            <a:cxnLst/>
            <a:rect r="r" b="b" t="t" l="l"/>
            <a:pathLst>
              <a:path h="5436337" w="9004286">
                <a:moveTo>
                  <a:pt x="0" y="0"/>
                </a:moveTo>
                <a:lnTo>
                  <a:pt x="9004286" y="0"/>
                </a:lnTo>
                <a:lnTo>
                  <a:pt x="9004286" y="5436337"/>
                </a:lnTo>
                <a:lnTo>
                  <a:pt x="0" y="54363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61141" y="3402256"/>
            <a:ext cx="8236729" cy="3322905"/>
            <a:chOff x="0" y="0"/>
            <a:chExt cx="812800" cy="32790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27904"/>
            </a:xfrm>
            <a:custGeom>
              <a:avLst/>
              <a:gdLst/>
              <a:ahLst/>
              <a:cxnLst/>
              <a:rect r="r" b="b" t="t" l="l"/>
              <a:pathLst>
                <a:path h="327904" w="812800">
                  <a:moveTo>
                    <a:pt x="609600" y="0"/>
                  </a:moveTo>
                  <a:cubicBezTo>
                    <a:pt x="721830" y="0"/>
                    <a:pt x="812800" y="73399"/>
                    <a:pt x="812800" y="163952"/>
                  </a:cubicBezTo>
                  <a:cubicBezTo>
                    <a:pt x="812800" y="254505"/>
                    <a:pt x="721830" y="327904"/>
                    <a:pt x="609600" y="327904"/>
                  </a:cubicBezTo>
                  <a:lnTo>
                    <a:pt x="203200" y="327904"/>
                  </a:lnTo>
                  <a:cubicBezTo>
                    <a:pt x="90970" y="327904"/>
                    <a:pt x="0" y="254505"/>
                    <a:pt x="0" y="163952"/>
                  </a:cubicBezTo>
                  <a:cubicBezTo>
                    <a:pt x="0" y="73399"/>
                    <a:pt x="90970" y="0"/>
                    <a:pt x="203200" y="0"/>
                  </a:cubicBezTo>
                  <a:lnTo>
                    <a:pt x="609600" y="0"/>
                  </a:lnTo>
                </a:path>
              </a:pathLst>
            </a:custGeom>
            <a:solidFill>
              <a:srgbClr val="063F96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5" id="5"/>
          <p:cNvGrpSpPr/>
          <p:nvPr/>
        </p:nvGrpSpPr>
        <p:grpSpPr>
          <a:xfrm rot="0">
            <a:off x="-6090044" y="421926"/>
            <a:ext cx="17339161" cy="291572"/>
            <a:chOff x="0" y="0"/>
            <a:chExt cx="2952577" cy="496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952577" cy="49650"/>
            </a:xfrm>
            <a:custGeom>
              <a:avLst/>
              <a:gdLst/>
              <a:ahLst/>
              <a:cxnLst/>
              <a:rect r="r" b="b" t="t" l="l"/>
              <a:pathLst>
                <a:path h="49650" w="2952577">
                  <a:moveTo>
                    <a:pt x="0" y="0"/>
                  </a:moveTo>
                  <a:lnTo>
                    <a:pt x="2952577" y="0"/>
                  </a:lnTo>
                  <a:lnTo>
                    <a:pt x="2952577" y="49650"/>
                  </a:lnTo>
                  <a:lnTo>
                    <a:pt x="0" y="49650"/>
                  </a:lnTo>
                  <a:close/>
                </a:path>
              </a:pathLst>
            </a:custGeom>
            <a:solidFill>
              <a:srgbClr val="FFB923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TextBox 7" id="7"/>
          <p:cNvSpPr txBox="true"/>
          <p:nvPr/>
        </p:nvSpPr>
        <p:spPr>
          <a:xfrm rot="0">
            <a:off x="-391108" y="4179546"/>
            <a:ext cx="8888978" cy="1550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739"/>
              </a:lnSpc>
            </a:pPr>
            <a:r>
              <a:rPr lang="en-US" b="true" sz="9099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 A/B Testing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73678" y="7069914"/>
            <a:ext cx="10138019" cy="496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13"/>
              </a:lnSpc>
            </a:pPr>
            <a:r>
              <a:rPr lang="en-US" sz="2938" b="true">
                <a:solidFill>
                  <a:srgbClr val="063F96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validación </a:t>
            </a:r>
            <a:r>
              <a:rPr lang="en-US" b="true" sz="2938">
                <a:solidFill>
                  <a:srgbClr val="063F96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del modelo Best Time to Call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-2699657" y="9537347"/>
            <a:ext cx="20987657" cy="219554"/>
            <a:chOff x="0" y="0"/>
            <a:chExt cx="2952577" cy="3088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952577" cy="30887"/>
            </a:xfrm>
            <a:custGeom>
              <a:avLst/>
              <a:gdLst/>
              <a:ahLst/>
              <a:cxnLst/>
              <a:rect r="r" b="b" t="t" l="l"/>
              <a:pathLst>
                <a:path h="30887" w="2952577">
                  <a:moveTo>
                    <a:pt x="0" y="0"/>
                  </a:moveTo>
                  <a:lnTo>
                    <a:pt x="2952577" y="0"/>
                  </a:lnTo>
                  <a:lnTo>
                    <a:pt x="2952577" y="30887"/>
                  </a:lnTo>
                  <a:lnTo>
                    <a:pt x="0" y="30887"/>
                  </a:lnTo>
                  <a:close/>
                </a:path>
              </a:pathLst>
            </a:custGeom>
            <a:solidFill>
              <a:srgbClr val="063F96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11" id="11"/>
          <p:cNvSpPr/>
          <p:nvPr/>
        </p:nvSpPr>
        <p:spPr>
          <a:xfrm flipH="false" flipV="false" rot="-6501204">
            <a:off x="-5099670" y="-9064636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0124017"/>
            <a:ext cx="16192500" cy="172508"/>
            <a:chOff x="0" y="0"/>
            <a:chExt cx="4264691" cy="4543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64691" cy="45434"/>
            </a:xfrm>
            <a:custGeom>
              <a:avLst/>
              <a:gdLst/>
              <a:ahLst/>
              <a:cxnLst/>
              <a:rect r="r" b="b" t="t" l="l"/>
              <a:pathLst>
                <a:path h="45434" w="4264691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FFB92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264691" cy="1025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192500" y="0"/>
            <a:ext cx="2283181" cy="167947"/>
            <a:chOff x="0" y="0"/>
            <a:chExt cx="601332" cy="442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01332" cy="44233"/>
            </a:xfrm>
            <a:custGeom>
              <a:avLst/>
              <a:gdLst/>
              <a:ahLst/>
              <a:cxnLst/>
              <a:rect r="r" b="b" t="t" l="l"/>
              <a:pathLst>
                <a:path h="44233" w="601332">
                  <a:moveTo>
                    <a:pt x="0" y="0"/>
                  </a:moveTo>
                  <a:lnTo>
                    <a:pt x="601332" y="0"/>
                  </a:lnTo>
                  <a:lnTo>
                    <a:pt x="601332" y="44233"/>
                  </a:lnTo>
                  <a:lnTo>
                    <a:pt x="0" y="44233"/>
                  </a:lnTo>
                  <a:close/>
                </a:path>
              </a:pathLst>
            </a:custGeom>
            <a:solidFill>
              <a:srgbClr val="FF66C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601332" cy="1013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983163" y="3315653"/>
            <a:ext cx="1479232" cy="1479232"/>
            <a:chOff x="0" y="0"/>
            <a:chExt cx="1972310" cy="1972310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1972310" cy="1972310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658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99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0">
              <a:off x="584238" y="399415"/>
              <a:ext cx="803834" cy="1173480"/>
            </a:xfrm>
            <a:custGeom>
              <a:avLst/>
              <a:gdLst/>
              <a:ahLst/>
              <a:cxnLst/>
              <a:rect r="r" b="b" t="t" l="l"/>
              <a:pathLst>
                <a:path h="1173480" w="803834">
                  <a:moveTo>
                    <a:pt x="0" y="0"/>
                  </a:moveTo>
                  <a:lnTo>
                    <a:pt x="803834" y="0"/>
                  </a:lnTo>
                  <a:lnTo>
                    <a:pt x="803834" y="1173480"/>
                  </a:lnTo>
                  <a:lnTo>
                    <a:pt x="0" y="11734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8376364" y="3315652"/>
            <a:ext cx="1479232" cy="1479232"/>
            <a:chOff x="0" y="0"/>
            <a:chExt cx="1972310" cy="1972310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1972310" cy="1972310"/>
              <a:chOff x="0" y="0"/>
              <a:chExt cx="812800" cy="8128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658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99"/>
                  </a:lnSpc>
                </a:pPr>
              </a:p>
            </p:txBody>
          </p:sp>
        </p:grpSp>
        <p:sp>
          <p:nvSpPr>
            <p:cNvPr name="Freeform 17" id="17"/>
            <p:cNvSpPr/>
            <p:nvPr/>
          </p:nvSpPr>
          <p:spPr>
            <a:xfrm flipH="false" flipV="false" rot="0">
              <a:off x="423853" y="525256"/>
              <a:ext cx="1124605" cy="984029"/>
            </a:xfrm>
            <a:custGeom>
              <a:avLst/>
              <a:gdLst/>
              <a:ahLst/>
              <a:cxnLst/>
              <a:rect r="r" b="b" t="t" l="l"/>
              <a:pathLst>
                <a:path h="984029" w="1124605">
                  <a:moveTo>
                    <a:pt x="0" y="0"/>
                  </a:moveTo>
                  <a:lnTo>
                    <a:pt x="1124604" y="0"/>
                  </a:lnTo>
                  <a:lnTo>
                    <a:pt x="1124604" y="984028"/>
                  </a:lnTo>
                  <a:lnTo>
                    <a:pt x="0" y="9840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247729" y="3315652"/>
            <a:ext cx="1479232" cy="1479232"/>
            <a:chOff x="0" y="0"/>
            <a:chExt cx="1972310" cy="1972310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0" y="0"/>
              <a:ext cx="1972310" cy="1972310"/>
              <a:chOff x="0" y="0"/>
              <a:chExt cx="812800" cy="81280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658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99"/>
                  </a:lnSpc>
                </a:pPr>
              </a:p>
            </p:txBody>
          </p:sp>
        </p:grpSp>
        <p:sp>
          <p:nvSpPr>
            <p:cNvPr name="Freeform 22" id="22"/>
            <p:cNvSpPr/>
            <p:nvPr/>
          </p:nvSpPr>
          <p:spPr>
            <a:xfrm flipH="false" flipV="false" rot="0">
              <a:off x="435398" y="466513"/>
              <a:ext cx="1101513" cy="1101513"/>
            </a:xfrm>
            <a:custGeom>
              <a:avLst/>
              <a:gdLst/>
              <a:ahLst/>
              <a:cxnLst/>
              <a:rect r="r" b="b" t="t" l="l"/>
              <a:pathLst>
                <a:path h="1101513" w="1101513">
                  <a:moveTo>
                    <a:pt x="0" y="0"/>
                  </a:moveTo>
                  <a:lnTo>
                    <a:pt x="1101514" y="0"/>
                  </a:lnTo>
                  <a:lnTo>
                    <a:pt x="1101514" y="1101514"/>
                  </a:lnTo>
                  <a:lnTo>
                    <a:pt x="0" y="11015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11827271" y="3315652"/>
            <a:ext cx="1479232" cy="1479232"/>
            <a:chOff x="0" y="0"/>
            <a:chExt cx="1972310" cy="1972310"/>
          </a:xfrm>
        </p:grpSpPr>
        <p:grpSp>
          <p:nvGrpSpPr>
            <p:cNvPr name="Group 24" id="24"/>
            <p:cNvGrpSpPr/>
            <p:nvPr/>
          </p:nvGrpSpPr>
          <p:grpSpPr>
            <a:xfrm rot="0">
              <a:off x="0" y="0"/>
              <a:ext cx="1972310" cy="1972310"/>
              <a:chOff x="0" y="0"/>
              <a:chExt cx="812800" cy="812800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658"/>
              </a:soli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99"/>
                  </a:lnSpc>
                </a:pPr>
              </a:p>
            </p:txBody>
          </p:sp>
        </p:grpSp>
        <p:sp>
          <p:nvSpPr>
            <p:cNvPr name="Freeform 27" id="27"/>
            <p:cNvSpPr/>
            <p:nvPr/>
          </p:nvSpPr>
          <p:spPr>
            <a:xfrm flipH="false" flipV="false" rot="0">
              <a:off x="351756" y="394301"/>
              <a:ext cx="1268798" cy="1268798"/>
            </a:xfrm>
            <a:custGeom>
              <a:avLst/>
              <a:gdLst/>
              <a:ahLst/>
              <a:cxnLst/>
              <a:rect r="r" b="b" t="t" l="l"/>
              <a:pathLst>
                <a:path h="1268798" w="1268798">
                  <a:moveTo>
                    <a:pt x="0" y="0"/>
                  </a:moveTo>
                  <a:lnTo>
                    <a:pt x="1268798" y="0"/>
                  </a:lnTo>
                  <a:lnTo>
                    <a:pt x="1268798" y="1268798"/>
                  </a:lnTo>
                  <a:lnTo>
                    <a:pt x="0" y="12687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28" id="28"/>
          <p:cNvSpPr/>
          <p:nvPr/>
        </p:nvSpPr>
        <p:spPr>
          <a:xfrm flipV="true">
            <a:off x="5722779" y="4794885"/>
            <a:ext cx="0" cy="2072005"/>
          </a:xfrm>
          <a:prstGeom prst="line">
            <a:avLst/>
          </a:prstGeom>
          <a:ln cap="flat" w="76200">
            <a:solidFill>
              <a:srgbClr val="FF465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9" id="29"/>
          <p:cNvSpPr/>
          <p:nvPr/>
        </p:nvSpPr>
        <p:spPr>
          <a:xfrm flipH="true" flipV="true">
            <a:off x="9115980" y="4794885"/>
            <a:ext cx="28923" cy="2072005"/>
          </a:xfrm>
          <a:prstGeom prst="line">
            <a:avLst/>
          </a:prstGeom>
          <a:ln cap="flat" w="76200">
            <a:solidFill>
              <a:srgbClr val="FF465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0" id="30"/>
          <p:cNvSpPr/>
          <p:nvPr/>
        </p:nvSpPr>
        <p:spPr>
          <a:xfrm flipH="true" flipV="true">
            <a:off x="12566888" y="4794885"/>
            <a:ext cx="26172" cy="2072005"/>
          </a:xfrm>
          <a:prstGeom prst="line">
            <a:avLst/>
          </a:prstGeom>
          <a:ln cap="flat" w="76200">
            <a:solidFill>
              <a:srgbClr val="FF465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1" id="31"/>
          <p:cNvSpPr/>
          <p:nvPr/>
        </p:nvSpPr>
        <p:spPr>
          <a:xfrm flipV="true">
            <a:off x="15987346" y="4794885"/>
            <a:ext cx="0" cy="2072005"/>
          </a:xfrm>
          <a:prstGeom prst="line">
            <a:avLst/>
          </a:prstGeom>
          <a:ln cap="flat" w="76200">
            <a:solidFill>
              <a:srgbClr val="FF4658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2" id="32"/>
          <p:cNvGrpSpPr/>
          <p:nvPr/>
        </p:nvGrpSpPr>
        <p:grpSpPr>
          <a:xfrm rot="0">
            <a:off x="4383560" y="6866890"/>
            <a:ext cx="2678438" cy="1716405"/>
            <a:chOff x="0" y="0"/>
            <a:chExt cx="3571251" cy="2288540"/>
          </a:xfrm>
        </p:grpSpPr>
        <p:sp>
          <p:nvSpPr>
            <p:cNvPr name="TextBox 33" id="33"/>
            <p:cNvSpPr txBox="true"/>
            <p:nvPr/>
          </p:nvSpPr>
          <p:spPr>
            <a:xfrm rot="0">
              <a:off x="0" y="1250950"/>
              <a:ext cx="3571251" cy="10375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063F96"/>
                  </a:solidFill>
                  <a:latin typeface="Aileron"/>
                  <a:ea typeface="Aileron"/>
                  <a:cs typeface="Aileron"/>
                  <a:sym typeface="Aileron"/>
                </a:rPr>
                <a:t>Asignación aleatoria</a:t>
              </a:r>
            </a:p>
          </p:txBody>
        </p:sp>
        <p:grpSp>
          <p:nvGrpSpPr>
            <p:cNvPr name="Group 34" id="34"/>
            <p:cNvGrpSpPr/>
            <p:nvPr/>
          </p:nvGrpSpPr>
          <p:grpSpPr>
            <a:xfrm rot="0">
              <a:off x="1176872" y="0"/>
              <a:ext cx="1217507" cy="1217507"/>
              <a:chOff x="0" y="0"/>
              <a:chExt cx="812800" cy="812800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91919"/>
              </a:solidFill>
            </p:spPr>
          </p:sp>
          <p:sp>
            <p:nvSpPr>
              <p:cNvPr name="TextBox 36" id="36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4160"/>
                  </a:lnSpc>
                  <a:spcBef>
                    <a:spcPct val="0"/>
                  </a:spcBef>
                </a:pPr>
                <a:r>
                  <a:rPr lang="en-US" b="true" sz="3200" spc="160">
                    <a:solidFill>
                      <a:srgbClr val="FFFFFF"/>
                    </a:solidFill>
                    <a:latin typeface="Aileron Bold"/>
                    <a:ea typeface="Aileron Bold"/>
                    <a:cs typeface="Aileron Bold"/>
                    <a:sym typeface="Aileron Bold"/>
                  </a:rPr>
                  <a:t>2</a:t>
                </a:r>
              </a:p>
            </p:txBody>
          </p:sp>
        </p:grpSp>
      </p:grpSp>
      <p:grpSp>
        <p:nvGrpSpPr>
          <p:cNvPr name="Group 37" id="37"/>
          <p:cNvGrpSpPr/>
          <p:nvPr/>
        </p:nvGrpSpPr>
        <p:grpSpPr>
          <a:xfrm rot="0">
            <a:off x="7806588" y="6866890"/>
            <a:ext cx="2676631" cy="2535555"/>
            <a:chOff x="0" y="0"/>
            <a:chExt cx="3568842" cy="3380740"/>
          </a:xfrm>
        </p:grpSpPr>
        <p:sp>
          <p:nvSpPr>
            <p:cNvPr name="TextBox 38" id="38"/>
            <p:cNvSpPr txBox="true"/>
            <p:nvPr/>
          </p:nvSpPr>
          <p:spPr>
            <a:xfrm rot="0">
              <a:off x="0" y="1250950"/>
              <a:ext cx="3568842" cy="21297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063F96"/>
                  </a:solidFill>
                  <a:latin typeface="Aileron"/>
                  <a:ea typeface="Aileron"/>
                  <a:cs typeface="Aileron"/>
                  <a:sym typeface="Aileron"/>
                </a:rPr>
                <a:t>Ejecución controlada del experimento.</a:t>
              </a:r>
            </a:p>
            <a:p>
              <a:pPr algn="ctr">
                <a:lnSpc>
                  <a:spcPts val="3299"/>
                </a:lnSpc>
              </a:pPr>
            </a:p>
          </p:txBody>
        </p:sp>
        <p:grpSp>
          <p:nvGrpSpPr>
            <p:cNvPr name="Group 39" id="39"/>
            <p:cNvGrpSpPr/>
            <p:nvPr/>
          </p:nvGrpSpPr>
          <p:grpSpPr>
            <a:xfrm rot="0">
              <a:off x="1137103" y="0"/>
              <a:ext cx="1217507" cy="1217507"/>
              <a:chOff x="0" y="0"/>
              <a:chExt cx="812800" cy="812800"/>
            </a:xfrm>
          </p:grpSpPr>
          <p:sp>
            <p:nvSpPr>
              <p:cNvPr name="Freeform 40" id="4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91919"/>
              </a:solidFill>
            </p:spPr>
          </p:sp>
          <p:sp>
            <p:nvSpPr>
              <p:cNvPr name="TextBox 41" id="41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4160"/>
                  </a:lnSpc>
                  <a:spcBef>
                    <a:spcPct val="0"/>
                  </a:spcBef>
                </a:pPr>
                <a:r>
                  <a:rPr lang="en-US" b="true" sz="3200" spc="160">
                    <a:solidFill>
                      <a:srgbClr val="FFFFFF"/>
                    </a:solidFill>
                    <a:latin typeface="Aileron Bold"/>
                    <a:ea typeface="Aileron Bold"/>
                    <a:cs typeface="Aileron Bold"/>
                    <a:sym typeface="Aileron Bold"/>
                  </a:rPr>
                  <a:t>3</a:t>
                </a:r>
              </a:p>
            </p:txBody>
          </p:sp>
        </p:grpSp>
      </p:grpSp>
      <p:grpSp>
        <p:nvGrpSpPr>
          <p:cNvPr name="Group 42" id="42"/>
          <p:cNvGrpSpPr/>
          <p:nvPr/>
        </p:nvGrpSpPr>
        <p:grpSpPr>
          <a:xfrm rot="0">
            <a:off x="11254744" y="6866890"/>
            <a:ext cx="2676631" cy="1306830"/>
            <a:chOff x="0" y="0"/>
            <a:chExt cx="3568842" cy="1742440"/>
          </a:xfrm>
        </p:grpSpPr>
        <p:sp>
          <p:nvSpPr>
            <p:cNvPr name="TextBox 43" id="43"/>
            <p:cNvSpPr txBox="true"/>
            <p:nvPr/>
          </p:nvSpPr>
          <p:spPr>
            <a:xfrm rot="0">
              <a:off x="0" y="1250950"/>
              <a:ext cx="3568842" cy="491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063F96"/>
                  </a:solidFill>
                  <a:latin typeface="Aileron"/>
                  <a:ea typeface="Aileron"/>
                  <a:cs typeface="Aileron"/>
                  <a:sym typeface="Aileron"/>
                </a:rPr>
                <a:t> Análisis estadístico</a:t>
              </a:r>
            </a:p>
          </p:txBody>
        </p:sp>
        <p:grpSp>
          <p:nvGrpSpPr>
            <p:cNvPr name="Group 44" id="44"/>
            <p:cNvGrpSpPr/>
            <p:nvPr/>
          </p:nvGrpSpPr>
          <p:grpSpPr>
            <a:xfrm rot="0">
              <a:off x="1164420" y="0"/>
              <a:ext cx="1217507" cy="1217507"/>
              <a:chOff x="0" y="0"/>
              <a:chExt cx="812800" cy="812800"/>
            </a:xfrm>
          </p:grpSpPr>
          <p:sp>
            <p:nvSpPr>
              <p:cNvPr name="Freeform 45" id="4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91919"/>
              </a:solidFill>
            </p:spPr>
          </p:sp>
          <p:sp>
            <p:nvSpPr>
              <p:cNvPr name="TextBox 46" id="46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4160"/>
                  </a:lnSpc>
                  <a:spcBef>
                    <a:spcPct val="0"/>
                  </a:spcBef>
                </a:pPr>
                <a:r>
                  <a:rPr lang="en-US" b="true" sz="3200" spc="160">
                    <a:solidFill>
                      <a:srgbClr val="FFFFFF"/>
                    </a:solidFill>
                    <a:latin typeface="Aileron Bold"/>
                    <a:ea typeface="Aileron Bold"/>
                    <a:cs typeface="Aileron Bold"/>
                    <a:sym typeface="Aileron Bold"/>
                  </a:rPr>
                  <a:t>4</a:t>
                </a:r>
              </a:p>
            </p:txBody>
          </p:sp>
        </p:grpSp>
      </p:grpSp>
      <p:grpSp>
        <p:nvGrpSpPr>
          <p:cNvPr name="Group 47" id="47"/>
          <p:cNvGrpSpPr/>
          <p:nvPr/>
        </p:nvGrpSpPr>
        <p:grpSpPr>
          <a:xfrm rot="0">
            <a:off x="14649030" y="6866890"/>
            <a:ext cx="2676631" cy="1306830"/>
            <a:chOff x="0" y="0"/>
            <a:chExt cx="3568842" cy="1742440"/>
          </a:xfrm>
        </p:grpSpPr>
        <p:sp>
          <p:nvSpPr>
            <p:cNvPr name="TextBox 48" id="48"/>
            <p:cNvSpPr txBox="true"/>
            <p:nvPr/>
          </p:nvSpPr>
          <p:spPr>
            <a:xfrm rot="0">
              <a:off x="0" y="1250950"/>
              <a:ext cx="3568842" cy="491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063F96"/>
                  </a:solidFill>
                  <a:latin typeface="Aileron"/>
                  <a:ea typeface="Aileron"/>
                  <a:cs typeface="Aileron"/>
                  <a:sym typeface="Aileron"/>
                </a:rPr>
                <a:t>Decisión</a:t>
              </a:r>
            </a:p>
          </p:txBody>
        </p:sp>
        <p:grpSp>
          <p:nvGrpSpPr>
            <p:cNvPr name="Group 49" id="49"/>
            <p:cNvGrpSpPr/>
            <p:nvPr/>
          </p:nvGrpSpPr>
          <p:grpSpPr>
            <a:xfrm rot="0">
              <a:off x="1189991" y="0"/>
              <a:ext cx="1217507" cy="1217507"/>
              <a:chOff x="0" y="0"/>
              <a:chExt cx="812800" cy="812800"/>
            </a:xfrm>
          </p:grpSpPr>
          <p:sp>
            <p:nvSpPr>
              <p:cNvPr name="Freeform 50" id="5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91919"/>
              </a:solidFill>
            </p:spPr>
          </p:sp>
          <p:sp>
            <p:nvSpPr>
              <p:cNvPr name="TextBox 51" id="51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4160"/>
                  </a:lnSpc>
                  <a:spcBef>
                    <a:spcPct val="0"/>
                  </a:spcBef>
                </a:pPr>
                <a:r>
                  <a:rPr lang="en-US" b="true" sz="3200" spc="160">
                    <a:solidFill>
                      <a:srgbClr val="FFFFFF"/>
                    </a:solidFill>
                    <a:latin typeface="Aileron Bold"/>
                    <a:ea typeface="Aileron Bold"/>
                    <a:cs typeface="Aileron Bold"/>
                    <a:sym typeface="Aileron Bold"/>
                  </a:rPr>
                  <a:t>5</a:t>
                </a:r>
              </a:p>
            </p:txBody>
          </p:sp>
        </p:grpSp>
      </p:grpSp>
      <p:grpSp>
        <p:nvGrpSpPr>
          <p:cNvPr name="Group 52" id="52"/>
          <p:cNvGrpSpPr/>
          <p:nvPr/>
        </p:nvGrpSpPr>
        <p:grpSpPr>
          <a:xfrm rot="0">
            <a:off x="1533018" y="3315653"/>
            <a:ext cx="1479232" cy="1479232"/>
            <a:chOff x="0" y="0"/>
            <a:chExt cx="1972310" cy="1972310"/>
          </a:xfrm>
        </p:grpSpPr>
        <p:grpSp>
          <p:nvGrpSpPr>
            <p:cNvPr name="Group 53" id="53"/>
            <p:cNvGrpSpPr/>
            <p:nvPr/>
          </p:nvGrpSpPr>
          <p:grpSpPr>
            <a:xfrm rot="0">
              <a:off x="0" y="0"/>
              <a:ext cx="1972310" cy="1972310"/>
              <a:chOff x="0" y="0"/>
              <a:chExt cx="812800" cy="812800"/>
            </a:xfrm>
          </p:grpSpPr>
          <p:sp>
            <p:nvSpPr>
              <p:cNvPr name="Freeform 54" id="5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658"/>
              </a:solidFill>
            </p:spPr>
          </p:sp>
          <p:sp>
            <p:nvSpPr>
              <p:cNvPr name="TextBox 55" id="55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99"/>
                  </a:lnSpc>
                </a:pPr>
              </a:p>
            </p:txBody>
          </p:sp>
        </p:grpSp>
        <p:sp>
          <p:nvSpPr>
            <p:cNvPr name="Freeform 56" id="56"/>
            <p:cNvSpPr/>
            <p:nvPr/>
          </p:nvSpPr>
          <p:spPr>
            <a:xfrm flipH="false" flipV="false" rot="0">
              <a:off x="386865" y="558813"/>
              <a:ext cx="1198581" cy="916914"/>
            </a:xfrm>
            <a:custGeom>
              <a:avLst/>
              <a:gdLst/>
              <a:ahLst/>
              <a:cxnLst/>
              <a:rect r="r" b="b" t="t" l="l"/>
              <a:pathLst>
                <a:path h="916914" w="1198581">
                  <a:moveTo>
                    <a:pt x="0" y="0"/>
                  </a:moveTo>
                  <a:lnTo>
                    <a:pt x="1198580" y="0"/>
                  </a:lnTo>
                  <a:lnTo>
                    <a:pt x="1198580" y="916914"/>
                  </a:lnTo>
                  <a:lnTo>
                    <a:pt x="0" y="9169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57" id="57"/>
          <p:cNvSpPr/>
          <p:nvPr/>
        </p:nvSpPr>
        <p:spPr>
          <a:xfrm flipV="true">
            <a:off x="2272634" y="4794885"/>
            <a:ext cx="0" cy="2052955"/>
          </a:xfrm>
          <a:prstGeom prst="line">
            <a:avLst/>
          </a:prstGeom>
          <a:ln cap="flat" w="76200">
            <a:solidFill>
              <a:srgbClr val="FF4658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8" id="58"/>
          <p:cNvGrpSpPr/>
          <p:nvPr/>
        </p:nvGrpSpPr>
        <p:grpSpPr>
          <a:xfrm rot="0">
            <a:off x="934319" y="6847840"/>
            <a:ext cx="2676631" cy="2058035"/>
            <a:chOff x="0" y="0"/>
            <a:chExt cx="3568842" cy="2744047"/>
          </a:xfrm>
        </p:grpSpPr>
        <p:grpSp>
          <p:nvGrpSpPr>
            <p:cNvPr name="Group 59" id="59"/>
            <p:cNvGrpSpPr/>
            <p:nvPr/>
          </p:nvGrpSpPr>
          <p:grpSpPr>
            <a:xfrm rot="0">
              <a:off x="1175668" y="0"/>
              <a:ext cx="1217507" cy="1217507"/>
              <a:chOff x="0" y="0"/>
              <a:chExt cx="812800" cy="812800"/>
            </a:xfrm>
          </p:grpSpPr>
          <p:sp>
            <p:nvSpPr>
              <p:cNvPr name="Freeform 60" id="6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91919"/>
              </a:solidFill>
            </p:spPr>
          </p:sp>
          <p:sp>
            <p:nvSpPr>
              <p:cNvPr name="TextBox 61" id="61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4160"/>
                  </a:lnSpc>
                  <a:spcBef>
                    <a:spcPct val="0"/>
                  </a:spcBef>
                </a:pPr>
                <a:r>
                  <a:rPr lang="en-US" b="true" sz="3200" spc="160" u="none">
                    <a:solidFill>
                      <a:srgbClr val="FFFFFF"/>
                    </a:solidFill>
                    <a:latin typeface="Aileron Bold"/>
                    <a:ea typeface="Aileron Bold"/>
                    <a:cs typeface="Aileron Bold"/>
                    <a:sym typeface="Aileron Bold"/>
                  </a:rPr>
                  <a:t>1</a:t>
                </a:r>
              </a:p>
            </p:txBody>
          </p:sp>
        </p:grpSp>
        <p:sp>
          <p:nvSpPr>
            <p:cNvPr name="TextBox 62" id="62"/>
            <p:cNvSpPr txBox="true"/>
            <p:nvPr/>
          </p:nvSpPr>
          <p:spPr>
            <a:xfrm rot="0">
              <a:off x="0" y="1160357"/>
              <a:ext cx="3568842" cy="15836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063F96"/>
                  </a:solidFill>
                  <a:latin typeface="Aileron"/>
                  <a:ea typeface="Aileron"/>
                  <a:cs typeface="Aileron"/>
                  <a:sym typeface="Aileron"/>
                </a:rPr>
                <a:t> Establecer hipótesis y métricas.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268463" y="2729372"/>
            <a:ext cx="4543813" cy="1596781"/>
            <a:chOff x="0" y="0"/>
            <a:chExt cx="6058418" cy="2129041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6058418" cy="2129041"/>
              <a:chOff x="0" y="0"/>
              <a:chExt cx="1482143" cy="52085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1482143" cy="520853"/>
              </a:xfrm>
              <a:custGeom>
                <a:avLst/>
                <a:gdLst/>
                <a:ahLst/>
                <a:cxnLst/>
                <a:rect r="r" b="b" t="t" l="l"/>
                <a:pathLst>
                  <a:path h="520853" w="1482143">
                    <a:moveTo>
                      <a:pt x="87058" y="0"/>
                    </a:moveTo>
                    <a:lnTo>
                      <a:pt x="1395086" y="0"/>
                    </a:lnTo>
                    <a:cubicBezTo>
                      <a:pt x="1443166" y="0"/>
                      <a:pt x="1482143" y="38977"/>
                      <a:pt x="1482143" y="87058"/>
                    </a:cubicBezTo>
                    <a:lnTo>
                      <a:pt x="1482143" y="433795"/>
                    </a:lnTo>
                    <a:cubicBezTo>
                      <a:pt x="1482143" y="456884"/>
                      <a:pt x="1472971" y="479028"/>
                      <a:pt x="1456645" y="495354"/>
                    </a:cubicBezTo>
                    <a:cubicBezTo>
                      <a:pt x="1440318" y="511681"/>
                      <a:pt x="1418175" y="520853"/>
                      <a:pt x="1395086" y="520853"/>
                    </a:cubicBezTo>
                    <a:lnTo>
                      <a:pt x="87058" y="520853"/>
                    </a:lnTo>
                    <a:cubicBezTo>
                      <a:pt x="63969" y="520853"/>
                      <a:pt x="41825" y="511681"/>
                      <a:pt x="25499" y="495354"/>
                    </a:cubicBezTo>
                    <a:cubicBezTo>
                      <a:pt x="9172" y="479028"/>
                      <a:pt x="0" y="456884"/>
                      <a:pt x="0" y="433795"/>
                    </a:cubicBezTo>
                    <a:lnTo>
                      <a:pt x="0" y="87058"/>
                    </a:lnTo>
                    <a:cubicBezTo>
                      <a:pt x="0" y="63969"/>
                      <a:pt x="9172" y="41825"/>
                      <a:pt x="25499" y="25499"/>
                    </a:cubicBezTo>
                    <a:cubicBezTo>
                      <a:pt x="41825" y="9172"/>
                      <a:pt x="63969" y="0"/>
                      <a:pt x="87058" y="0"/>
                    </a:cubicBezTo>
                    <a:close/>
                  </a:path>
                </a:pathLst>
              </a:custGeom>
              <a:solidFill>
                <a:srgbClr val="4E9AF7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1482143" cy="56847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04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75959" y="65569"/>
              <a:ext cx="5906500" cy="1986732"/>
            </a:xfrm>
            <a:custGeom>
              <a:avLst/>
              <a:gdLst/>
              <a:ahLst/>
              <a:cxnLst/>
              <a:rect r="r" b="b" t="t" l="l"/>
              <a:pathLst>
                <a:path h="1986732" w="5906500">
                  <a:moveTo>
                    <a:pt x="0" y="0"/>
                  </a:moveTo>
                  <a:lnTo>
                    <a:pt x="5906500" y="0"/>
                  </a:lnTo>
                  <a:lnTo>
                    <a:pt x="5906500" y="1986732"/>
                  </a:lnTo>
                  <a:lnTo>
                    <a:pt x="0" y="19867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8268463" y="5288178"/>
            <a:ext cx="4543813" cy="1596781"/>
            <a:chOff x="0" y="0"/>
            <a:chExt cx="6058418" cy="2129041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6058418" cy="2129041"/>
              <a:chOff x="0" y="0"/>
              <a:chExt cx="1482143" cy="520853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1482143" cy="520853"/>
              </a:xfrm>
              <a:custGeom>
                <a:avLst/>
                <a:gdLst/>
                <a:ahLst/>
                <a:cxnLst/>
                <a:rect r="r" b="b" t="t" l="l"/>
                <a:pathLst>
                  <a:path h="520853" w="1482143">
                    <a:moveTo>
                      <a:pt x="87058" y="0"/>
                    </a:moveTo>
                    <a:lnTo>
                      <a:pt x="1395086" y="0"/>
                    </a:lnTo>
                    <a:cubicBezTo>
                      <a:pt x="1443166" y="0"/>
                      <a:pt x="1482143" y="38977"/>
                      <a:pt x="1482143" y="87058"/>
                    </a:cubicBezTo>
                    <a:lnTo>
                      <a:pt x="1482143" y="433795"/>
                    </a:lnTo>
                    <a:cubicBezTo>
                      <a:pt x="1482143" y="456884"/>
                      <a:pt x="1472971" y="479028"/>
                      <a:pt x="1456645" y="495354"/>
                    </a:cubicBezTo>
                    <a:cubicBezTo>
                      <a:pt x="1440318" y="511681"/>
                      <a:pt x="1418175" y="520853"/>
                      <a:pt x="1395086" y="520853"/>
                    </a:cubicBezTo>
                    <a:lnTo>
                      <a:pt x="87058" y="520853"/>
                    </a:lnTo>
                    <a:cubicBezTo>
                      <a:pt x="63969" y="520853"/>
                      <a:pt x="41825" y="511681"/>
                      <a:pt x="25499" y="495354"/>
                    </a:cubicBezTo>
                    <a:cubicBezTo>
                      <a:pt x="9172" y="479028"/>
                      <a:pt x="0" y="456884"/>
                      <a:pt x="0" y="433795"/>
                    </a:cubicBezTo>
                    <a:lnTo>
                      <a:pt x="0" y="87058"/>
                    </a:lnTo>
                    <a:cubicBezTo>
                      <a:pt x="0" y="63969"/>
                      <a:pt x="9172" y="41825"/>
                      <a:pt x="25499" y="25499"/>
                    </a:cubicBezTo>
                    <a:cubicBezTo>
                      <a:pt x="41825" y="9172"/>
                      <a:pt x="63969" y="0"/>
                      <a:pt x="87058" y="0"/>
                    </a:cubicBezTo>
                    <a:close/>
                  </a:path>
                </a:pathLst>
              </a:custGeom>
              <a:solidFill>
                <a:srgbClr val="4E9AF7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47625"/>
                <a:ext cx="1482143" cy="56847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04"/>
                  </a:lnSpc>
                </a:pPr>
              </a:p>
            </p:txBody>
          </p:sp>
        </p:grpSp>
        <p:sp>
          <p:nvSpPr>
            <p:cNvPr name="Freeform 11" id="11"/>
            <p:cNvSpPr/>
            <p:nvPr/>
          </p:nvSpPr>
          <p:spPr>
            <a:xfrm flipH="false" flipV="false" rot="0">
              <a:off x="75959" y="65569"/>
              <a:ext cx="5906500" cy="1986732"/>
            </a:xfrm>
            <a:custGeom>
              <a:avLst/>
              <a:gdLst/>
              <a:ahLst/>
              <a:cxnLst/>
              <a:rect r="r" b="b" t="t" l="l"/>
              <a:pathLst>
                <a:path h="1986732" w="5906500">
                  <a:moveTo>
                    <a:pt x="0" y="0"/>
                  </a:moveTo>
                  <a:lnTo>
                    <a:pt x="5906500" y="0"/>
                  </a:lnTo>
                  <a:lnTo>
                    <a:pt x="5906500" y="1986732"/>
                  </a:lnTo>
                  <a:lnTo>
                    <a:pt x="0" y="19867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8268463" y="7423045"/>
            <a:ext cx="4543813" cy="1596781"/>
            <a:chOff x="0" y="0"/>
            <a:chExt cx="6058418" cy="2129041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6058418" cy="2129041"/>
              <a:chOff x="0" y="0"/>
              <a:chExt cx="1482143" cy="520853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482143" cy="520853"/>
              </a:xfrm>
              <a:custGeom>
                <a:avLst/>
                <a:gdLst/>
                <a:ahLst/>
                <a:cxnLst/>
                <a:rect r="r" b="b" t="t" l="l"/>
                <a:pathLst>
                  <a:path h="520853" w="1482143">
                    <a:moveTo>
                      <a:pt x="87058" y="0"/>
                    </a:moveTo>
                    <a:lnTo>
                      <a:pt x="1395086" y="0"/>
                    </a:lnTo>
                    <a:cubicBezTo>
                      <a:pt x="1443166" y="0"/>
                      <a:pt x="1482143" y="38977"/>
                      <a:pt x="1482143" y="87058"/>
                    </a:cubicBezTo>
                    <a:lnTo>
                      <a:pt x="1482143" y="433795"/>
                    </a:lnTo>
                    <a:cubicBezTo>
                      <a:pt x="1482143" y="456884"/>
                      <a:pt x="1472971" y="479028"/>
                      <a:pt x="1456645" y="495354"/>
                    </a:cubicBezTo>
                    <a:cubicBezTo>
                      <a:pt x="1440318" y="511681"/>
                      <a:pt x="1418175" y="520853"/>
                      <a:pt x="1395086" y="520853"/>
                    </a:cubicBezTo>
                    <a:lnTo>
                      <a:pt x="87058" y="520853"/>
                    </a:lnTo>
                    <a:cubicBezTo>
                      <a:pt x="63969" y="520853"/>
                      <a:pt x="41825" y="511681"/>
                      <a:pt x="25499" y="495354"/>
                    </a:cubicBezTo>
                    <a:cubicBezTo>
                      <a:pt x="9172" y="479028"/>
                      <a:pt x="0" y="456884"/>
                      <a:pt x="0" y="433795"/>
                    </a:cubicBezTo>
                    <a:lnTo>
                      <a:pt x="0" y="87058"/>
                    </a:lnTo>
                    <a:cubicBezTo>
                      <a:pt x="0" y="63969"/>
                      <a:pt x="9172" y="41825"/>
                      <a:pt x="25499" y="25499"/>
                    </a:cubicBezTo>
                    <a:cubicBezTo>
                      <a:pt x="41825" y="9172"/>
                      <a:pt x="63969" y="0"/>
                      <a:pt x="87058" y="0"/>
                    </a:cubicBezTo>
                    <a:close/>
                  </a:path>
                </a:pathLst>
              </a:custGeom>
              <a:solidFill>
                <a:srgbClr val="4E9AF7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47625"/>
                <a:ext cx="1482143" cy="56847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04"/>
                  </a:lnSpc>
                </a:pPr>
              </a:p>
            </p:txBody>
          </p:sp>
        </p:grpSp>
        <p:sp>
          <p:nvSpPr>
            <p:cNvPr name="Freeform 16" id="16"/>
            <p:cNvSpPr/>
            <p:nvPr/>
          </p:nvSpPr>
          <p:spPr>
            <a:xfrm flipH="false" flipV="false" rot="0">
              <a:off x="75959" y="65569"/>
              <a:ext cx="5906500" cy="1986732"/>
            </a:xfrm>
            <a:custGeom>
              <a:avLst/>
              <a:gdLst/>
              <a:ahLst/>
              <a:cxnLst/>
              <a:rect r="r" b="b" t="t" l="l"/>
              <a:pathLst>
                <a:path h="1986732" w="5906500">
                  <a:moveTo>
                    <a:pt x="0" y="0"/>
                  </a:moveTo>
                  <a:lnTo>
                    <a:pt x="5906500" y="0"/>
                  </a:lnTo>
                  <a:lnTo>
                    <a:pt x="5906500" y="1986732"/>
                  </a:lnTo>
                  <a:lnTo>
                    <a:pt x="0" y="19867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1313592" y="2830005"/>
            <a:ext cx="3643033" cy="3643033"/>
            <a:chOff x="0" y="0"/>
            <a:chExt cx="959482" cy="95948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959482" cy="959482"/>
            </a:xfrm>
            <a:custGeom>
              <a:avLst/>
              <a:gdLst/>
              <a:ahLst/>
              <a:cxnLst/>
              <a:rect r="r" b="b" t="t" l="l"/>
              <a:pathLst>
                <a:path h="959482" w="959482">
                  <a:moveTo>
                    <a:pt x="108382" y="0"/>
                  </a:moveTo>
                  <a:lnTo>
                    <a:pt x="851100" y="0"/>
                  </a:lnTo>
                  <a:cubicBezTo>
                    <a:pt x="910958" y="0"/>
                    <a:pt x="959482" y="48524"/>
                    <a:pt x="959482" y="108382"/>
                  </a:cubicBezTo>
                  <a:lnTo>
                    <a:pt x="959482" y="851100"/>
                  </a:lnTo>
                  <a:cubicBezTo>
                    <a:pt x="959482" y="910958"/>
                    <a:pt x="910958" y="959482"/>
                    <a:pt x="851100" y="959482"/>
                  </a:cubicBezTo>
                  <a:lnTo>
                    <a:pt x="108382" y="959482"/>
                  </a:lnTo>
                  <a:cubicBezTo>
                    <a:pt x="79637" y="959482"/>
                    <a:pt x="52070" y="948063"/>
                    <a:pt x="31744" y="927738"/>
                  </a:cubicBezTo>
                  <a:cubicBezTo>
                    <a:pt x="11419" y="907412"/>
                    <a:pt x="0" y="879845"/>
                    <a:pt x="0" y="851100"/>
                  </a:cubicBezTo>
                  <a:lnTo>
                    <a:pt x="0" y="108382"/>
                  </a:lnTo>
                  <a:cubicBezTo>
                    <a:pt x="0" y="48524"/>
                    <a:pt x="48524" y="0"/>
                    <a:pt x="108382" y="0"/>
                  </a:cubicBezTo>
                  <a:close/>
                </a:path>
              </a:pathLst>
            </a:custGeom>
            <a:solidFill>
              <a:srgbClr val="FFB506"/>
            </a:solidFill>
            <a:ln w="19050" cap="rnd">
              <a:solidFill>
                <a:srgbClr val="202F5A"/>
              </a:solidFill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959482" cy="1007107"/>
            </a:xfrm>
            <a:prstGeom prst="rect">
              <a:avLst/>
            </a:prstGeom>
          </p:spPr>
          <p:txBody>
            <a:bodyPr anchor="ctr" rtlCol="false" tIns="71438" lIns="71438" bIns="71438" rIns="71438"/>
            <a:lstStyle/>
            <a:p>
              <a:pPr algn="ctr">
                <a:lnSpc>
                  <a:spcPts val="2004"/>
                </a:lnSpc>
              </a:pPr>
            </a:p>
          </p:txBody>
        </p:sp>
      </p:grpSp>
      <p:sp>
        <p:nvSpPr>
          <p:cNvPr name="AutoShape 20" id="20"/>
          <p:cNvSpPr/>
          <p:nvPr/>
        </p:nvSpPr>
        <p:spPr>
          <a:xfrm>
            <a:off x="5608050" y="6339200"/>
            <a:ext cx="1605639" cy="554761"/>
          </a:xfrm>
          <a:prstGeom prst="line">
            <a:avLst/>
          </a:prstGeom>
          <a:ln cap="flat" w="19050">
            <a:solidFill>
              <a:srgbClr val="202F5A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1" id="21"/>
          <p:cNvSpPr/>
          <p:nvPr/>
        </p:nvSpPr>
        <p:spPr>
          <a:xfrm>
            <a:off x="5611161" y="5581755"/>
            <a:ext cx="1605639" cy="0"/>
          </a:xfrm>
          <a:prstGeom prst="line">
            <a:avLst/>
          </a:prstGeom>
          <a:ln cap="flat" w="19050">
            <a:solidFill>
              <a:srgbClr val="202F5A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2" id="22"/>
          <p:cNvSpPr/>
          <p:nvPr/>
        </p:nvSpPr>
        <p:spPr>
          <a:xfrm flipV="true">
            <a:off x="5611161" y="3350919"/>
            <a:ext cx="1605639" cy="651249"/>
          </a:xfrm>
          <a:prstGeom prst="line">
            <a:avLst/>
          </a:prstGeom>
          <a:ln cap="flat" w="19050">
            <a:solidFill>
              <a:srgbClr val="202F5A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23" id="23"/>
          <p:cNvSpPr txBox="true"/>
          <p:nvPr/>
        </p:nvSpPr>
        <p:spPr>
          <a:xfrm rot="0">
            <a:off x="1368949" y="3940087"/>
            <a:ext cx="3532318" cy="13752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33"/>
              </a:lnSpc>
            </a:pPr>
            <a:r>
              <a:rPr lang="en-US" b="true" sz="4212">
                <a:solidFill>
                  <a:srgbClr val="202F5A"/>
                </a:solidFill>
                <a:latin typeface="Cocomat Pro Bold"/>
                <a:ea typeface="Cocomat Pro Bold"/>
                <a:cs typeface="Cocomat Pro Bold"/>
                <a:sym typeface="Cocomat Pro Bold"/>
              </a:rPr>
              <a:t>Método Bayesiano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508274" y="3004744"/>
            <a:ext cx="4304003" cy="744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16"/>
              </a:lnSpc>
            </a:pPr>
            <a:r>
              <a:rPr lang="en-US" b="true" sz="2627">
                <a:solidFill>
                  <a:srgbClr val="FFFFFF"/>
                </a:solidFill>
                <a:latin typeface="Cocomat Pro Bold"/>
                <a:ea typeface="Cocomat Pro Bold"/>
                <a:cs typeface="Cocomat Pro Bold"/>
                <a:sym typeface="Cocomat Pro Bold"/>
              </a:rPr>
              <a:t>Cr</a:t>
            </a:r>
            <a:r>
              <a:rPr lang="en-US" b="true" sz="2627">
                <a:solidFill>
                  <a:srgbClr val="FFFFFF"/>
                </a:solidFill>
                <a:latin typeface="Cocomat Pro Bold"/>
                <a:ea typeface="Cocomat Pro Bold"/>
                <a:cs typeface="Cocomat Pro Bold"/>
                <a:sym typeface="Cocomat Pro Bold"/>
              </a:rPr>
              <a:t>eencia inicial (distribución a priori)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388368" y="5600805"/>
            <a:ext cx="4304003" cy="1468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16"/>
              </a:lnSpc>
            </a:pPr>
            <a:r>
              <a:rPr lang="en-US" b="true" sz="2627">
                <a:solidFill>
                  <a:srgbClr val="FFFFFF"/>
                </a:solidFill>
                <a:latin typeface="Cocomat Pro Bold"/>
                <a:ea typeface="Cocomat Pro Bold"/>
                <a:cs typeface="Cocomat Pro Bold"/>
                <a:sym typeface="Cocomat Pro Bold"/>
              </a:rPr>
              <a:t>C</a:t>
            </a:r>
            <a:r>
              <a:rPr lang="en-US" b="true" sz="2627">
                <a:solidFill>
                  <a:srgbClr val="FFFFFF"/>
                </a:solidFill>
                <a:latin typeface="Cocomat Pro Bold"/>
                <a:ea typeface="Cocomat Pro Bold"/>
                <a:cs typeface="Cocomat Pro Bold"/>
                <a:sym typeface="Cocomat Pro Bold"/>
              </a:rPr>
              <a:t>ada nuevo dato modifica esa creencia (posterior).</a:t>
            </a:r>
          </a:p>
          <a:p>
            <a:pPr algn="ctr">
              <a:lnSpc>
                <a:spcPts val="2916"/>
              </a:lnSpc>
            </a:pPr>
          </a:p>
          <a:p>
            <a:pPr algn="ctr">
              <a:lnSpc>
                <a:spcPts val="2916"/>
              </a:lnSpc>
            </a:pPr>
          </a:p>
        </p:txBody>
      </p:sp>
      <p:sp>
        <p:nvSpPr>
          <p:cNvPr name="TextBox 26" id="26"/>
          <p:cNvSpPr txBox="true"/>
          <p:nvPr/>
        </p:nvSpPr>
        <p:spPr>
          <a:xfrm rot="0">
            <a:off x="8508274" y="7853994"/>
            <a:ext cx="4304003" cy="744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16"/>
              </a:lnSpc>
            </a:pPr>
            <a:r>
              <a:rPr lang="en-US" b="true" sz="2627">
                <a:solidFill>
                  <a:srgbClr val="FFFFFF"/>
                </a:solidFill>
                <a:latin typeface="Cocomat Pro Bold"/>
                <a:ea typeface="Cocomat Pro Bold"/>
                <a:cs typeface="Cocomat Pro Bold"/>
                <a:sym typeface="Cocomat Pro Bold"/>
              </a:rPr>
              <a:t>Decisión basada en probabilidad</a:t>
            </a:r>
          </a:p>
        </p:txBody>
      </p:sp>
      <p:sp>
        <p:nvSpPr>
          <p:cNvPr name="Freeform 27" id="27"/>
          <p:cNvSpPr/>
          <p:nvPr/>
        </p:nvSpPr>
        <p:spPr>
          <a:xfrm flipH="false" flipV="false" rot="0">
            <a:off x="-663469" y="-3008046"/>
            <a:ext cx="5219753" cy="4878096"/>
          </a:xfrm>
          <a:custGeom>
            <a:avLst/>
            <a:gdLst/>
            <a:ahLst/>
            <a:cxnLst/>
            <a:rect r="r" b="b" t="t" l="l"/>
            <a:pathLst>
              <a:path h="4878096" w="5219753">
                <a:moveTo>
                  <a:pt x="0" y="0"/>
                </a:moveTo>
                <a:lnTo>
                  <a:pt x="5219753" y="0"/>
                </a:lnTo>
                <a:lnTo>
                  <a:pt x="5219753" y="4878097"/>
                </a:lnTo>
                <a:lnTo>
                  <a:pt x="0" y="48780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28" id="28"/>
          <p:cNvGrpSpPr/>
          <p:nvPr/>
        </p:nvGrpSpPr>
        <p:grpSpPr>
          <a:xfrm rot="0">
            <a:off x="8268463" y="477225"/>
            <a:ext cx="4543813" cy="1596781"/>
            <a:chOff x="0" y="0"/>
            <a:chExt cx="6058418" cy="2129041"/>
          </a:xfrm>
        </p:grpSpPr>
        <p:grpSp>
          <p:nvGrpSpPr>
            <p:cNvPr name="Group 29" id="29"/>
            <p:cNvGrpSpPr/>
            <p:nvPr/>
          </p:nvGrpSpPr>
          <p:grpSpPr>
            <a:xfrm rot="0">
              <a:off x="0" y="0"/>
              <a:ext cx="6058418" cy="2129041"/>
              <a:chOff x="0" y="0"/>
              <a:chExt cx="1482143" cy="520853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1482143" cy="520853"/>
              </a:xfrm>
              <a:custGeom>
                <a:avLst/>
                <a:gdLst/>
                <a:ahLst/>
                <a:cxnLst/>
                <a:rect r="r" b="b" t="t" l="l"/>
                <a:pathLst>
                  <a:path h="520853" w="1482143">
                    <a:moveTo>
                      <a:pt x="87058" y="0"/>
                    </a:moveTo>
                    <a:lnTo>
                      <a:pt x="1395086" y="0"/>
                    </a:lnTo>
                    <a:cubicBezTo>
                      <a:pt x="1443166" y="0"/>
                      <a:pt x="1482143" y="38977"/>
                      <a:pt x="1482143" y="87058"/>
                    </a:cubicBezTo>
                    <a:lnTo>
                      <a:pt x="1482143" y="433795"/>
                    </a:lnTo>
                    <a:cubicBezTo>
                      <a:pt x="1482143" y="456884"/>
                      <a:pt x="1472971" y="479028"/>
                      <a:pt x="1456645" y="495354"/>
                    </a:cubicBezTo>
                    <a:cubicBezTo>
                      <a:pt x="1440318" y="511681"/>
                      <a:pt x="1418175" y="520853"/>
                      <a:pt x="1395086" y="520853"/>
                    </a:cubicBezTo>
                    <a:lnTo>
                      <a:pt x="87058" y="520853"/>
                    </a:lnTo>
                    <a:cubicBezTo>
                      <a:pt x="63969" y="520853"/>
                      <a:pt x="41825" y="511681"/>
                      <a:pt x="25499" y="495354"/>
                    </a:cubicBezTo>
                    <a:cubicBezTo>
                      <a:pt x="9172" y="479028"/>
                      <a:pt x="0" y="456884"/>
                      <a:pt x="0" y="433795"/>
                    </a:cubicBezTo>
                    <a:lnTo>
                      <a:pt x="0" y="87058"/>
                    </a:lnTo>
                    <a:cubicBezTo>
                      <a:pt x="0" y="63969"/>
                      <a:pt x="9172" y="41825"/>
                      <a:pt x="25499" y="25499"/>
                    </a:cubicBezTo>
                    <a:cubicBezTo>
                      <a:pt x="41825" y="9172"/>
                      <a:pt x="63969" y="0"/>
                      <a:pt x="87058" y="0"/>
                    </a:cubicBezTo>
                    <a:close/>
                  </a:path>
                </a:pathLst>
              </a:custGeom>
              <a:solidFill>
                <a:srgbClr val="4E9AF7"/>
              </a:solidFill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0" y="-47625"/>
                <a:ext cx="1482143" cy="56847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04"/>
                  </a:lnSpc>
                </a:pPr>
              </a:p>
            </p:txBody>
          </p:sp>
        </p:grpSp>
        <p:sp>
          <p:nvSpPr>
            <p:cNvPr name="Freeform 32" id="32"/>
            <p:cNvSpPr/>
            <p:nvPr/>
          </p:nvSpPr>
          <p:spPr>
            <a:xfrm flipH="false" flipV="false" rot="0">
              <a:off x="75959" y="65569"/>
              <a:ext cx="5906500" cy="1986732"/>
            </a:xfrm>
            <a:custGeom>
              <a:avLst/>
              <a:gdLst/>
              <a:ahLst/>
              <a:cxnLst/>
              <a:rect r="r" b="b" t="t" l="l"/>
              <a:pathLst>
                <a:path h="1986732" w="5906500">
                  <a:moveTo>
                    <a:pt x="0" y="0"/>
                  </a:moveTo>
                  <a:lnTo>
                    <a:pt x="5906500" y="0"/>
                  </a:lnTo>
                  <a:lnTo>
                    <a:pt x="5906500" y="1986732"/>
                  </a:lnTo>
                  <a:lnTo>
                    <a:pt x="0" y="19867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8388368" y="1038225"/>
            <a:ext cx="4304003" cy="3824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16"/>
              </a:lnSpc>
            </a:pPr>
            <a:r>
              <a:rPr lang="en-US" b="true" sz="2627">
                <a:solidFill>
                  <a:srgbClr val="FFFFFF"/>
                </a:solidFill>
                <a:latin typeface="Cocomat Pro Bold"/>
                <a:ea typeface="Cocomat Pro Bold"/>
                <a:cs typeface="Cocomat Pro Bold"/>
                <a:sym typeface="Cocomat Pro Bold"/>
              </a:rPr>
              <a:t>Te</a:t>
            </a:r>
            <a:r>
              <a:rPr lang="en-US" b="true" sz="2627">
                <a:solidFill>
                  <a:srgbClr val="FFFFFF"/>
                </a:solidFill>
                <a:latin typeface="Cocomat Pro Bold"/>
                <a:ea typeface="Cocomat Pro Bold"/>
                <a:cs typeface="Cocomat Pro Bold"/>
                <a:sym typeface="Cocomat Pro Bold"/>
              </a:rPr>
              <a:t>orema de Bayes,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368949" y="1706513"/>
            <a:ext cx="3532318" cy="687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33"/>
              </a:lnSpc>
            </a:pPr>
            <a:r>
              <a:rPr lang="en-US" b="true" sz="4212">
                <a:solidFill>
                  <a:srgbClr val="202F5A"/>
                </a:solidFill>
                <a:latin typeface="Cocomat Pro Bold"/>
                <a:ea typeface="Cocomat Pro Bold"/>
                <a:cs typeface="Cocomat Pro Bold"/>
                <a:sym typeface="Cocomat Pro Bold"/>
              </a:rPr>
              <a:t>Fundamentos</a:t>
            </a:r>
          </a:p>
        </p:txBody>
      </p:sp>
      <p:sp>
        <p:nvSpPr>
          <p:cNvPr name="AutoShape 35" id="35"/>
          <p:cNvSpPr/>
          <p:nvPr/>
        </p:nvSpPr>
        <p:spPr>
          <a:xfrm flipV="true">
            <a:off x="5390876" y="2335143"/>
            <a:ext cx="1605639" cy="651249"/>
          </a:xfrm>
          <a:prstGeom prst="line">
            <a:avLst/>
          </a:prstGeom>
          <a:ln cap="flat" w="19050">
            <a:solidFill>
              <a:srgbClr val="202F5A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0124017"/>
            <a:ext cx="16192500" cy="172508"/>
            <a:chOff x="0" y="0"/>
            <a:chExt cx="4264691" cy="4543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64691" cy="45434"/>
            </a:xfrm>
            <a:custGeom>
              <a:avLst/>
              <a:gdLst/>
              <a:ahLst/>
              <a:cxnLst/>
              <a:rect r="r" b="b" t="t" l="l"/>
              <a:pathLst>
                <a:path h="45434" w="4264691">
                  <a:moveTo>
                    <a:pt x="0" y="0"/>
                  </a:moveTo>
                  <a:lnTo>
                    <a:pt x="4264691" y="0"/>
                  </a:lnTo>
                  <a:lnTo>
                    <a:pt x="4264691" y="45434"/>
                  </a:lnTo>
                  <a:lnTo>
                    <a:pt x="0" y="45434"/>
                  </a:lnTo>
                  <a:close/>
                </a:path>
              </a:pathLst>
            </a:custGeom>
            <a:solidFill>
              <a:srgbClr val="FFB92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264691" cy="1025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983163" y="3315653"/>
            <a:ext cx="1479232" cy="1479232"/>
            <a:chOff x="0" y="0"/>
            <a:chExt cx="1972310" cy="1972310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1972310" cy="1972310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B506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99"/>
                  </a:lnSpc>
                </a:pPr>
              </a:p>
            </p:txBody>
          </p:sp>
        </p:grpSp>
        <p:sp>
          <p:nvSpPr>
            <p:cNvPr name="Freeform 9" id="9"/>
            <p:cNvSpPr/>
            <p:nvPr/>
          </p:nvSpPr>
          <p:spPr>
            <a:xfrm flipH="false" flipV="false" rot="0">
              <a:off x="584238" y="399415"/>
              <a:ext cx="803834" cy="1173480"/>
            </a:xfrm>
            <a:custGeom>
              <a:avLst/>
              <a:gdLst/>
              <a:ahLst/>
              <a:cxnLst/>
              <a:rect r="r" b="b" t="t" l="l"/>
              <a:pathLst>
                <a:path h="1173480" w="803834">
                  <a:moveTo>
                    <a:pt x="0" y="0"/>
                  </a:moveTo>
                  <a:lnTo>
                    <a:pt x="803834" y="0"/>
                  </a:lnTo>
                  <a:lnTo>
                    <a:pt x="803834" y="1173480"/>
                  </a:lnTo>
                  <a:lnTo>
                    <a:pt x="0" y="11734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8376364" y="3315652"/>
            <a:ext cx="1479232" cy="1479232"/>
            <a:chOff x="0" y="0"/>
            <a:chExt cx="1972310" cy="1972310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1972310" cy="1972310"/>
              <a:chOff x="0" y="0"/>
              <a:chExt cx="812800" cy="8128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B506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99"/>
                  </a:lnSpc>
                </a:pPr>
              </a:p>
            </p:txBody>
          </p:sp>
        </p:grpSp>
        <p:sp>
          <p:nvSpPr>
            <p:cNvPr name="Freeform 14" id="14"/>
            <p:cNvSpPr/>
            <p:nvPr/>
          </p:nvSpPr>
          <p:spPr>
            <a:xfrm flipH="false" flipV="false" rot="0">
              <a:off x="423853" y="525256"/>
              <a:ext cx="1124605" cy="984029"/>
            </a:xfrm>
            <a:custGeom>
              <a:avLst/>
              <a:gdLst/>
              <a:ahLst/>
              <a:cxnLst/>
              <a:rect r="r" b="b" t="t" l="l"/>
              <a:pathLst>
                <a:path h="984029" w="1124605">
                  <a:moveTo>
                    <a:pt x="0" y="0"/>
                  </a:moveTo>
                  <a:lnTo>
                    <a:pt x="1124604" y="0"/>
                  </a:lnTo>
                  <a:lnTo>
                    <a:pt x="1124604" y="984028"/>
                  </a:lnTo>
                  <a:lnTo>
                    <a:pt x="0" y="9840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15247729" y="3315652"/>
            <a:ext cx="1479232" cy="1479232"/>
            <a:chOff x="0" y="0"/>
            <a:chExt cx="1972310" cy="1972310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1972310" cy="1972310"/>
              <a:chOff x="0" y="0"/>
              <a:chExt cx="812800" cy="8128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B506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99"/>
                  </a:lnSpc>
                </a:pPr>
              </a:p>
            </p:txBody>
          </p:sp>
        </p:grpSp>
        <p:sp>
          <p:nvSpPr>
            <p:cNvPr name="Freeform 19" id="19"/>
            <p:cNvSpPr/>
            <p:nvPr/>
          </p:nvSpPr>
          <p:spPr>
            <a:xfrm flipH="false" flipV="false" rot="0">
              <a:off x="435398" y="466513"/>
              <a:ext cx="1101513" cy="1101513"/>
            </a:xfrm>
            <a:custGeom>
              <a:avLst/>
              <a:gdLst/>
              <a:ahLst/>
              <a:cxnLst/>
              <a:rect r="r" b="b" t="t" l="l"/>
              <a:pathLst>
                <a:path h="1101513" w="1101513">
                  <a:moveTo>
                    <a:pt x="0" y="0"/>
                  </a:moveTo>
                  <a:lnTo>
                    <a:pt x="1101514" y="0"/>
                  </a:lnTo>
                  <a:lnTo>
                    <a:pt x="1101514" y="1101514"/>
                  </a:lnTo>
                  <a:lnTo>
                    <a:pt x="0" y="11015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1827271" y="3315652"/>
            <a:ext cx="1479232" cy="1479232"/>
            <a:chOff x="0" y="0"/>
            <a:chExt cx="1972310" cy="1972310"/>
          </a:xfrm>
        </p:grpSpPr>
        <p:grpSp>
          <p:nvGrpSpPr>
            <p:cNvPr name="Group 21" id="21"/>
            <p:cNvGrpSpPr/>
            <p:nvPr/>
          </p:nvGrpSpPr>
          <p:grpSpPr>
            <a:xfrm rot="0">
              <a:off x="0" y="0"/>
              <a:ext cx="1972310" cy="1972310"/>
              <a:chOff x="0" y="0"/>
              <a:chExt cx="812800" cy="81280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B506"/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99"/>
                  </a:lnSpc>
                </a:pPr>
              </a:p>
            </p:txBody>
          </p:sp>
        </p:grpSp>
        <p:sp>
          <p:nvSpPr>
            <p:cNvPr name="Freeform 24" id="24"/>
            <p:cNvSpPr/>
            <p:nvPr/>
          </p:nvSpPr>
          <p:spPr>
            <a:xfrm flipH="false" flipV="false" rot="0">
              <a:off x="351756" y="394301"/>
              <a:ext cx="1268798" cy="1268798"/>
            </a:xfrm>
            <a:custGeom>
              <a:avLst/>
              <a:gdLst/>
              <a:ahLst/>
              <a:cxnLst/>
              <a:rect r="r" b="b" t="t" l="l"/>
              <a:pathLst>
                <a:path h="1268798" w="1268798">
                  <a:moveTo>
                    <a:pt x="0" y="0"/>
                  </a:moveTo>
                  <a:lnTo>
                    <a:pt x="1268798" y="0"/>
                  </a:lnTo>
                  <a:lnTo>
                    <a:pt x="1268798" y="1268798"/>
                  </a:lnTo>
                  <a:lnTo>
                    <a:pt x="0" y="12687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25" id="25"/>
          <p:cNvSpPr/>
          <p:nvPr/>
        </p:nvSpPr>
        <p:spPr>
          <a:xfrm flipV="true">
            <a:off x="5722779" y="4794885"/>
            <a:ext cx="0" cy="2072005"/>
          </a:xfrm>
          <a:prstGeom prst="line">
            <a:avLst/>
          </a:prstGeom>
          <a:ln cap="flat" w="76200">
            <a:solidFill>
              <a:srgbClr val="FFB50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6" id="26"/>
          <p:cNvSpPr/>
          <p:nvPr/>
        </p:nvSpPr>
        <p:spPr>
          <a:xfrm flipH="true" flipV="true">
            <a:off x="9115980" y="4794885"/>
            <a:ext cx="28923" cy="2072005"/>
          </a:xfrm>
          <a:prstGeom prst="line">
            <a:avLst/>
          </a:prstGeom>
          <a:ln cap="flat" w="76200">
            <a:solidFill>
              <a:srgbClr val="FFB50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7" id="27"/>
          <p:cNvSpPr/>
          <p:nvPr/>
        </p:nvSpPr>
        <p:spPr>
          <a:xfrm flipV="true">
            <a:off x="12566125" y="4794885"/>
            <a:ext cx="763" cy="2072005"/>
          </a:xfrm>
          <a:prstGeom prst="line">
            <a:avLst/>
          </a:prstGeom>
          <a:ln cap="flat" w="76200">
            <a:solidFill>
              <a:srgbClr val="FFB50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8" id="28"/>
          <p:cNvSpPr/>
          <p:nvPr/>
        </p:nvSpPr>
        <p:spPr>
          <a:xfrm flipV="true">
            <a:off x="15987346" y="4794885"/>
            <a:ext cx="0" cy="2072005"/>
          </a:xfrm>
          <a:prstGeom prst="line">
            <a:avLst/>
          </a:prstGeom>
          <a:ln cap="flat" w="76200">
            <a:solidFill>
              <a:srgbClr val="FFB50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9" id="29"/>
          <p:cNvGrpSpPr/>
          <p:nvPr/>
        </p:nvGrpSpPr>
        <p:grpSpPr>
          <a:xfrm rot="0">
            <a:off x="4383560" y="6866890"/>
            <a:ext cx="2678438" cy="2125980"/>
            <a:chOff x="0" y="0"/>
            <a:chExt cx="3571251" cy="2834640"/>
          </a:xfrm>
        </p:grpSpPr>
        <p:sp>
          <p:nvSpPr>
            <p:cNvPr name="TextBox 30" id="30"/>
            <p:cNvSpPr txBox="true"/>
            <p:nvPr/>
          </p:nvSpPr>
          <p:spPr>
            <a:xfrm rot="0">
              <a:off x="0" y="1250950"/>
              <a:ext cx="3571251" cy="15836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063F96"/>
                  </a:solidFill>
                  <a:latin typeface="Aileron"/>
                  <a:ea typeface="Aileron"/>
                  <a:cs typeface="Aileron"/>
                  <a:sym typeface="Aileron"/>
                </a:rPr>
                <a:t>Asignación aleatoria</a:t>
              </a:r>
            </a:p>
            <a:p>
              <a:pPr algn="ctr">
                <a:lnSpc>
                  <a:spcPts val="3299"/>
                </a:lnSpc>
              </a:pPr>
            </a:p>
          </p:txBody>
        </p:sp>
        <p:grpSp>
          <p:nvGrpSpPr>
            <p:cNvPr name="Group 31" id="31"/>
            <p:cNvGrpSpPr/>
            <p:nvPr/>
          </p:nvGrpSpPr>
          <p:grpSpPr>
            <a:xfrm rot="0">
              <a:off x="1176872" y="0"/>
              <a:ext cx="1217507" cy="1217507"/>
              <a:chOff x="0" y="0"/>
              <a:chExt cx="812800" cy="812800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91919"/>
              </a:solidFill>
            </p:spPr>
          </p:sp>
          <p:sp>
            <p:nvSpPr>
              <p:cNvPr name="TextBox 33" id="33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4160"/>
                  </a:lnSpc>
                  <a:spcBef>
                    <a:spcPct val="0"/>
                  </a:spcBef>
                </a:pPr>
                <a:r>
                  <a:rPr lang="en-US" b="true" sz="3200" spc="160">
                    <a:solidFill>
                      <a:srgbClr val="FFFFFF"/>
                    </a:solidFill>
                    <a:latin typeface="Aileron Bold"/>
                    <a:ea typeface="Aileron Bold"/>
                    <a:cs typeface="Aileron Bold"/>
                    <a:sym typeface="Aileron Bold"/>
                  </a:rPr>
                  <a:t>2</a:t>
                </a:r>
              </a:p>
            </p:txBody>
          </p:sp>
        </p:grpSp>
      </p:grpSp>
      <p:grpSp>
        <p:nvGrpSpPr>
          <p:cNvPr name="Group 34" id="34"/>
          <p:cNvGrpSpPr/>
          <p:nvPr/>
        </p:nvGrpSpPr>
        <p:grpSpPr>
          <a:xfrm rot="0">
            <a:off x="7806588" y="6866890"/>
            <a:ext cx="2676631" cy="3354705"/>
            <a:chOff x="0" y="0"/>
            <a:chExt cx="3568842" cy="4472940"/>
          </a:xfrm>
        </p:grpSpPr>
        <p:sp>
          <p:nvSpPr>
            <p:cNvPr name="TextBox 35" id="35"/>
            <p:cNvSpPr txBox="true"/>
            <p:nvPr/>
          </p:nvSpPr>
          <p:spPr>
            <a:xfrm rot="0">
              <a:off x="0" y="1250950"/>
              <a:ext cx="3568842" cy="32219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063F96"/>
                  </a:solidFill>
                  <a:latin typeface="Aileron"/>
                  <a:ea typeface="Aileron"/>
                  <a:cs typeface="Aileron"/>
                  <a:sym typeface="Aileron"/>
                </a:rPr>
                <a:t>Recoger datos reales y</a:t>
              </a:r>
            </a:p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063F96"/>
                  </a:solidFill>
                  <a:latin typeface="Aileron"/>
                  <a:ea typeface="Aileron"/>
                  <a:cs typeface="Aileron"/>
                  <a:sym typeface="Aileron"/>
                </a:rPr>
                <a:t>A</a:t>
              </a:r>
              <a:r>
                <a:rPr lang="en-US" sz="2199" spc="65">
                  <a:solidFill>
                    <a:srgbClr val="063F96"/>
                  </a:solidFill>
                  <a:latin typeface="Aileron"/>
                  <a:ea typeface="Aileron"/>
                  <a:cs typeface="Aileron"/>
                  <a:sym typeface="Aileron"/>
                </a:rPr>
                <a:t>ctualización de la probabilidad (posterior)</a:t>
              </a:r>
            </a:p>
            <a:p>
              <a:pPr algn="ctr">
                <a:lnSpc>
                  <a:spcPts val="3299"/>
                </a:lnSpc>
              </a:pPr>
            </a:p>
          </p:txBody>
        </p:sp>
        <p:grpSp>
          <p:nvGrpSpPr>
            <p:cNvPr name="Group 36" id="36"/>
            <p:cNvGrpSpPr/>
            <p:nvPr/>
          </p:nvGrpSpPr>
          <p:grpSpPr>
            <a:xfrm rot="0">
              <a:off x="1137103" y="0"/>
              <a:ext cx="1217507" cy="1217507"/>
              <a:chOff x="0" y="0"/>
              <a:chExt cx="812800" cy="812800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91919"/>
              </a:solidFill>
            </p:spPr>
          </p:sp>
          <p:sp>
            <p:nvSpPr>
              <p:cNvPr name="TextBox 38" id="38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4160"/>
                  </a:lnSpc>
                  <a:spcBef>
                    <a:spcPct val="0"/>
                  </a:spcBef>
                </a:pPr>
                <a:r>
                  <a:rPr lang="en-US" b="true" sz="3200" spc="160">
                    <a:solidFill>
                      <a:srgbClr val="FFFFFF"/>
                    </a:solidFill>
                    <a:latin typeface="Aileron Bold"/>
                    <a:ea typeface="Aileron Bold"/>
                    <a:cs typeface="Aileron Bold"/>
                    <a:sym typeface="Aileron Bold"/>
                  </a:rPr>
                  <a:t>3</a:t>
                </a:r>
              </a:p>
            </p:txBody>
          </p:sp>
        </p:grpSp>
      </p:grpSp>
      <p:grpSp>
        <p:nvGrpSpPr>
          <p:cNvPr name="Group 39" id="39"/>
          <p:cNvGrpSpPr/>
          <p:nvPr/>
        </p:nvGrpSpPr>
        <p:grpSpPr>
          <a:xfrm rot="0">
            <a:off x="11227809" y="6866890"/>
            <a:ext cx="2676631" cy="1716405"/>
            <a:chOff x="0" y="0"/>
            <a:chExt cx="3568842" cy="2288540"/>
          </a:xfrm>
        </p:grpSpPr>
        <p:sp>
          <p:nvSpPr>
            <p:cNvPr name="TextBox 40" id="40"/>
            <p:cNvSpPr txBox="true"/>
            <p:nvPr/>
          </p:nvSpPr>
          <p:spPr>
            <a:xfrm rot="0">
              <a:off x="0" y="1250950"/>
              <a:ext cx="3568842" cy="10375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063F96"/>
                  </a:solidFill>
                  <a:latin typeface="Aileron"/>
                  <a:ea typeface="Aileron"/>
                  <a:cs typeface="Aileron"/>
                  <a:sym typeface="Aileron"/>
                </a:rPr>
                <a:t>Mo</a:t>
              </a:r>
              <a:r>
                <a:rPr lang="en-US" sz="2199" spc="65">
                  <a:solidFill>
                    <a:srgbClr val="063F96"/>
                  </a:solidFill>
                  <a:latin typeface="Aileron"/>
                  <a:ea typeface="Aileron"/>
                  <a:cs typeface="Aileron"/>
                  <a:sym typeface="Aileron"/>
                </a:rPr>
                <a:t>nitorear la certeza</a:t>
              </a:r>
            </a:p>
          </p:txBody>
        </p:sp>
        <p:grpSp>
          <p:nvGrpSpPr>
            <p:cNvPr name="Group 41" id="41"/>
            <p:cNvGrpSpPr/>
            <p:nvPr/>
          </p:nvGrpSpPr>
          <p:grpSpPr>
            <a:xfrm rot="0">
              <a:off x="1164420" y="0"/>
              <a:ext cx="1217507" cy="1217507"/>
              <a:chOff x="0" y="0"/>
              <a:chExt cx="812800" cy="812800"/>
            </a:xfrm>
          </p:grpSpPr>
          <p:sp>
            <p:nvSpPr>
              <p:cNvPr name="Freeform 42" id="4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91919"/>
              </a:solidFill>
            </p:spPr>
          </p:sp>
          <p:sp>
            <p:nvSpPr>
              <p:cNvPr name="TextBox 43" id="43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4160"/>
                  </a:lnSpc>
                  <a:spcBef>
                    <a:spcPct val="0"/>
                  </a:spcBef>
                </a:pPr>
                <a:r>
                  <a:rPr lang="en-US" b="true" sz="3200" spc="160">
                    <a:solidFill>
                      <a:srgbClr val="FFFFFF"/>
                    </a:solidFill>
                    <a:latin typeface="Aileron Bold"/>
                    <a:ea typeface="Aileron Bold"/>
                    <a:cs typeface="Aileron Bold"/>
                    <a:sym typeface="Aileron Bold"/>
                  </a:rPr>
                  <a:t>4</a:t>
                </a:r>
              </a:p>
            </p:txBody>
          </p:sp>
        </p:grpSp>
      </p:grpSp>
      <p:grpSp>
        <p:nvGrpSpPr>
          <p:cNvPr name="Group 44" id="44"/>
          <p:cNvGrpSpPr/>
          <p:nvPr/>
        </p:nvGrpSpPr>
        <p:grpSpPr>
          <a:xfrm rot="0">
            <a:off x="14649030" y="6866890"/>
            <a:ext cx="2676631" cy="1306830"/>
            <a:chOff x="0" y="0"/>
            <a:chExt cx="3568842" cy="1742440"/>
          </a:xfrm>
        </p:grpSpPr>
        <p:sp>
          <p:nvSpPr>
            <p:cNvPr name="TextBox 45" id="45"/>
            <p:cNvSpPr txBox="true"/>
            <p:nvPr/>
          </p:nvSpPr>
          <p:spPr>
            <a:xfrm rot="0">
              <a:off x="0" y="1250950"/>
              <a:ext cx="3568842" cy="491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063F96"/>
                  </a:solidFill>
                  <a:latin typeface="Aileron"/>
                  <a:ea typeface="Aileron"/>
                  <a:cs typeface="Aileron"/>
                  <a:sym typeface="Aileron"/>
                </a:rPr>
                <a:t>Decisión</a:t>
              </a:r>
            </a:p>
          </p:txBody>
        </p:sp>
        <p:grpSp>
          <p:nvGrpSpPr>
            <p:cNvPr name="Group 46" id="46"/>
            <p:cNvGrpSpPr/>
            <p:nvPr/>
          </p:nvGrpSpPr>
          <p:grpSpPr>
            <a:xfrm rot="0">
              <a:off x="1189991" y="0"/>
              <a:ext cx="1217507" cy="1217507"/>
              <a:chOff x="0" y="0"/>
              <a:chExt cx="812800" cy="812800"/>
            </a:xfrm>
          </p:grpSpPr>
          <p:sp>
            <p:nvSpPr>
              <p:cNvPr name="Freeform 47" id="4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91919"/>
              </a:solidFill>
            </p:spPr>
          </p:sp>
          <p:sp>
            <p:nvSpPr>
              <p:cNvPr name="TextBox 48" id="48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4160"/>
                  </a:lnSpc>
                  <a:spcBef>
                    <a:spcPct val="0"/>
                  </a:spcBef>
                </a:pPr>
                <a:r>
                  <a:rPr lang="en-US" b="true" sz="3200" spc="160">
                    <a:solidFill>
                      <a:srgbClr val="FFFFFF"/>
                    </a:solidFill>
                    <a:latin typeface="Aileron Bold"/>
                    <a:ea typeface="Aileron Bold"/>
                    <a:cs typeface="Aileron Bold"/>
                    <a:sym typeface="Aileron Bold"/>
                  </a:rPr>
                  <a:t>5</a:t>
                </a:r>
              </a:p>
            </p:txBody>
          </p:sp>
        </p:grpSp>
      </p:grpSp>
      <p:grpSp>
        <p:nvGrpSpPr>
          <p:cNvPr name="Group 49" id="49"/>
          <p:cNvGrpSpPr/>
          <p:nvPr/>
        </p:nvGrpSpPr>
        <p:grpSpPr>
          <a:xfrm rot="0">
            <a:off x="1533018" y="3315653"/>
            <a:ext cx="1479232" cy="1479232"/>
            <a:chOff x="0" y="0"/>
            <a:chExt cx="1972310" cy="1972310"/>
          </a:xfrm>
        </p:grpSpPr>
        <p:grpSp>
          <p:nvGrpSpPr>
            <p:cNvPr name="Group 50" id="50"/>
            <p:cNvGrpSpPr/>
            <p:nvPr/>
          </p:nvGrpSpPr>
          <p:grpSpPr>
            <a:xfrm rot="0">
              <a:off x="0" y="0"/>
              <a:ext cx="1972310" cy="1972310"/>
              <a:chOff x="0" y="0"/>
              <a:chExt cx="812800" cy="812800"/>
            </a:xfrm>
          </p:grpSpPr>
          <p:sp>
            <p:nvSpPr>
              <p:cNvPr name="Freeform 51" id="5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B506"/>
              </a:solidFill>
            </p:spPr>
          </p:sp>
          <p:sp>
            <p:nvSpPr>
              <p:cNvPr name="TextBox 52" id="52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99"/>
                  </a:lnSpc>
                </a:pPr>
              </a:p>
            </p:txBody>
          </p:sp>
        </p:grpSp>
        <p:sp>
          <p:nvSpPr>
            <p:cNvPr name="Freeform 53" id="53"/>
            <p:cNvSpPr/>
            <p:nvPr/>
          </p:nvSpPr>
          <p:spPr>
            <a:xfrm flipH="false" flipV="false" rot="0">
              <a:off x="386865" y="558813"/>
              <a:ext cx="1198581" cy="916914"/>
            </a:xfrm>
            <a:custGeom>
              <a:avLst/>
              <a:gdLst/>
              <a:ahLst/>
              <a:cxnLst/>
              <a:rect r="r" b="b" t="t" l="l"/>
              <a:pathLst>
                <a:path h="916914" w="1198581">
                  <a:moveTo>
                    <a:pt x="0" y="0"/>
                  </a:moveTo>
                  <a:lnTo>
                    <a:pt x="1198580" y="0"/>
                  </a:lnTo>
                  <a:lnTo>
                    <a:pt x="1198580" y="916914"/>
                  </a:lnTo>
                  <a:lnTo>
                    <a:pt x="0" y="9169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54" id="54"/>
          <p:cNvSpPr/>
          <p:nvPr/>
        </p:nvSpPr>
        <p:spPr>
          <a:xfrm flipV="true">
            <a:off x="2272634" y="4794885"/>
            <a:ext cx="0" cy="2052955"/>
          </a:xfrm>
          <a:prstGeom prst="line">
            <a:avLst/>
          </a:prstGeom>
          <a:ln cap="flat" w="76200">
            <a:solidFill>
              <a:srgbClr val="FFB50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5" id="55"/>
          <p:cNvGrpSpPr/>
          <p:nvPr/>
        </p:nvGrpSpPr>
        <p:grpSpPr>
          <a:xfrm rot="0">
            <a:off x="934319" y="6847840"/>
            <a:ext cx="2676631" cy="2467610"/>
            <a:chOff x="0" y="0"/>
            <a:chExt cx="3568842" cy="3290147"/>
          </a:xfrm>
        </p:grpSpPr>
        <p:grpSp>
          <p:nvGrpSpPr>
            <p:cNvPr name="Group 56" id="56"/>
            <p:cNvGrpSpPr/>
            <p:nvPr/>
          </p:nvGrpSpPr>
          <p:grpSpPr>
            <a:xfrm rot="0">
              <a:off x="1175668" y="0"/>
              <a:ext cx="1217507" cy="1217507"/>
              <a:chOff x="0" y="0"/>
              <a:chExt cx="812800" cy="812800"/>
            </a:xfrm>
          </p:grpSpPr>
          <p:sp>
            <p:nvSpPr>
              <p:cNvPr name="Freeform 57" id="5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91919"/>
              </a:solidFill>
            </p:spPr>
          </p:sp>
          <p:sp>
            <p:nvSpPr>
              <p:cNvPr name="TextBox 58" id="58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4160"/>
                  </a:lnSpc>
                  <a:spcBef>
                    <a:spcPct val="0"/>
                  </a:spcBef>
                </a:pPr>
                <a:r>
                  <a:rPr lang="en-US" b="true" sz="3200" spc="160" u="none">
                    <a:solidFill>
                      <a:srgbClr val="FFFFFF"/>
                    </a:solidFill>
                    <a:latin typeface="Aileron Bold"/>
                    <a:ea typeface="Aileron Bold"/>
                    <a:cs typeface="Aileron Bold"/>
                    <a:sym typeface="Aileron Bold"/>
                  </a:rPr>
                  <a:t>1</a:t>
                </a:r>
              </a:p>
            </p:txBody>
          </p:sp>
        </p:grpSp>
        <p:sp>
          <p:nvSpPr>
            <p:cNvPr name="TextBox 59" id="59"/>
            <p:cNvSpPr txBox="true"/>
            <p:nvPr/>
          </p:nvSpPr>
          <p:spPr>
            <a:xfrm rot="0">
              <a:off x="0" y="1160357"/>
              <a:ext cx="3568842" cy="21297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2199" spc="65">
                  <a:solidFill>
                    <a:srgbClr val="063F96"/>
                  </a:solidFill>
                  <a:latin typeface="Aileron"/>
                  <a:ea typeface="Aileron"/>
                  <a:cs typeface="Aileron"/>
                  <a:sym typeface="Aileron"/>
                </a:rPr>
                <a:t> Establecer  métricas,  Definir la creencia inicial (prior)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8080196"/>
            <a:ext cx="4350401" cy="321510"/>
          </a:xfrm>
          <a:custGeom>
            <a:avLst/>
            <a:gdLst/>
            <a:ahLst/>
            <a:cxnLst/>
            <a:rect r="r" b="b" t="t" l="l"/>
            <a:pathLst>
              <a:path h="321510" w="4350401">
                <a:moveTo>
                  <a:pt x="0" y="0"/>
                </a:moveTo>
                <a:lnTo>
                  <a:pt x="4350401" y="0"/>
                </a:lnTo>
                <a:lnTo>
                  <a:pt x="4350401" y="321509"/>
                </a:lnTo>
                <a:lnTo>
                  <a:pt x="0" y="3215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71" t="-308623" r="-7088" b="-104273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283157">
            <a:off x="17095277" y="6467691"/>
            <a:ext cx="5624862" cy="7545546"/>
          </a:xfrm>
          <a:custGeom>
            <a:avLst/>
            <a:gdLst/>
            <a:ahLst/>
            <a:cxnLst/>
            <a:rect r="r" b="b" t="t" l="l"/>
            <a:pathLst>
              <a:path h="7545546" w="5624862">
                <a:moveTo>
                  <a:pt x="0" y="0"/>
                </a:moveTo>
                <a:lnTo>
                  <a:pt x="5624862" y="0"/>
                </a:lnTo>
                <a:lnTo>
                  <a:pt x="5624862" y="7545546"/>
                </a:lnTo>
                <a:lnTo>
                  <a:pt x="0" y="75455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663469" y="-3008046"/>
            <a:ext cx="5219753" cy="4878096"/>
          </a:xfrm>
          <a:custGeom>
            <a:avLst/>
            <a:gdLst/>
            <a:ahLst/>
            <a:cxnLst/>
            <a:rect r="r" b="b" t="t" l="l"/>
            <a:pathLst>
              <a:path h="4878096" w="5219753">
                <a:moveTo>
                  <a:pt x="0" y="0"/>
                </a:moveTo>
                <a:lnTo>
                  <a:pt x="5219753" y="0"/>
                </a:lnTo>
                <a:lnTo>
                  <a:pt x="5219753" y="4878097"/>
                </a:lnTo>
                <a:lnTo>
                  <a:pt x="0" y="48780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aphicFrame>
        <p:nvGraphicFramePr>
          <p:cNvPr name="Object 5" id="5"/>
          <p:cNvGraphicFramePr/>
          <p:nvPr/>
        </p:nvGraphicFramePr>
        <p:xfrm>
          <a:off x="2355300" y="2722091"/>
          <a:ext cx="5657850" cy="3771900"/>
        </p:xfrm>
        <a:graphic>
          <a:graphicData uri="http://schemas.openxmlformats.org/presentationml/2006/ole">
            <p:oleObj imgW="6781800" imgH="4902200" r:id="rId9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  <p:sp>
        <p:nvSpPr>
          <p:cNvPr name="TextBox 6" id="6"/>
          <p:cNvSpPr txBox="true"/>
          <p:nvPr/>
        </p:nvSpPr>
        <p:spPr>
          <a:xfrm rot="0">
            <a:off x="2692112" y="982956"/>
            <a:ext cx="372834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13538A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Diferencias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8080196"/>
            <a:ext cx="4350401" cy="321510"/>
          </a:xfrm>
          <a:custGeom>
            <a:avLst/>
            <a:gdLst/>
            <a:ahLst/>
            <a:cxnLst/>
            <a:rect r="r" b="b" t="t" l="l"/>
            <a:pathLst>
              <a:path h="321510" w="4350401">
                <a:moveTo>
                  <a:pt x="0" y="0"/>
                </a:moveTo>
                <a:lnTo>
                  <a:pt x="4350401" y="0"/>
                </a:lnTo>
                <a:lnTo>
                  <a:pt x="4350401" y="321509"/>
                </a:lnTo>
                <a:lnTo>
                  <a:pt x="0" y="3215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71" t="-308623" r="-7088" b="-104273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283157">
            <a:off x="17095277" y="6467691"/>
            <a:ext cx="5624862" cy="7545546"/>
          </a:xfrm>
          <a:custGeom>
            <a:avLst/>
            <a:gdLst/>
            <a:ahLst/>
            <a:cxnLst/>
            <a:rect r="r" b="b" t="t" l="l"/>
            <a:pathLst>
              <a:path h="7545546" w="5624862">
                <a:moveTo>
                  <a:pt x="0" y="0"/>
                </a:moveTo>
                <a:lnTo>
                  <a:pt x="5624862" y="0"/>
                </a:lnTo>
                <a:lnTo>
                  <a:pt x="5624862" y="7545546"/>
                </a:lnTo>
                <a:lnTo>
                  <a:pt x="0" y="75455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663469" y="-3008046"/>
            <a:ext cx="5219753" cy="4878096"/>
          </a:xfrm>
          <a:custGeom>
            <a:avLst/>
            <a:gdLst/>
            <a:ahLst/>
            <a:cxnLst/>
            <a:rect r="r" b="b" t="t" l="l"/>
            <a:pathLst>
              <a:path h="4878096" w="5219753">
                <a:moveTo>
                  <a:pt x="0" y="0"/>
                </a:moveTo>
                <a:lnTo>
                  <a:pt x="5219753" y="0"/>
                </a:lnTo>
                <a:lnTo>
                  <a:pt x="5219753" y="4878097"/>
                </a:lnTo>
                <a:lnTo>
                  <a:pt x="0" y="48780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423944" y="1765276"/>
            <a:ext cx="17444786" cy="880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39"/>
              </a:lnSpc>
            </a:pPr>
            <a:r>
              <a:rPr lang="en-US" sz="5100" b="true">
                <a:solidFill>
                  <a:srgbClr val="13538A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Aplicación en Best Time to Call  - Metodo Frecuentista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23944" y="3431069"/>
            <a:ext cx="12098984" cy="4611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4053" indent="-317026" lvl="1">
              <a:lnSpc>
                <a:spcPts val="4111"/>
              </a:lnSpc>
              <a:buFont typeface="Arial"/>
              <a:buChar char="•"/>
            </a:pPr>
            <a:r>
              <a:rPr lang="en-US" sz="2936">
                <a:solidFill>
                  <a:srgbClr val="13538A"/>
                </a:solidFill>
                <a:latin typeface="Open Sans 1"/>
                <a:ea typeface="Open Sans 1"/>
                <a:cs typeface="Open Sans 1"/>
                <a:sym typeface="Open Sans 1"/>
              </a:rPr>
              <a:t>Duración del experimento</a:t>
            </a:r>
            <a:r>
              <a:rPr lang="en-US" sz="2936">
                <a:solidFill>
                  <a:srgbClr val="13538A"/>
                </a:solidFill>
                <a:latin typeface="Open Sans 1"/>
                <a:ea typeface="Open Sans 1"/>
                <a:cs typeface="Open Sans 1"/>
                <a:sym typeface="Open Sans 1"/>
              </a:rPr>
              <a:t>: del </a:t>
            </a:r>
            <a:r>
              <a:rPr lang="en-US" b="true" sz="2936">
                <a:solidFill>
                  <a:srgbClr val="13538A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5 al 30 de septiembre</a:t>
            </a:r>
            <a:r>
              <a:rPr lang="en-US" sz="2936">
                <a:solidFill>
                  <a:srgbClr val="13538A"/>
                </a:solidFill>
                <a:latin typeface="Open Sans 1"/>
                <a:ea typeface="Open Sans 1"/>
                <a:cs typeface="Open Sans 1"/>
                <a:sym typeface="Open Sans 1"/>
              </a:rPr>
              <a:t>.</a:t>
            </a:r>
          </a:p>
          <a:p>
            <a:pPr algn="l" marL="634053" indent="-317026" lvl="1">
              <a:lnSpc>
                <a:spcPts val="4111"/>
              </a:lnSpc>
              <a:buFont typeface="Arial"/>
              <a:buChar char="•"/>
            </a:pPr>
            <a:r>
              <a:rPr lang="en-US" sz="2936">
                <a:solidFill>
                  <a:srgbClr val="13538A"/>
                </a:solidFill>
                <a:latin typeface="Open Sans 1"/>
                <a:ea typeface="Open Sans 1"/>
                <a:cs typeface="Open Sans 1"/>
                <a:sym typeface="Open Sans 1"/>
              </a:rPr>
              <a:t>La asignación de clientes fue aleatoria y sin cruces entre grupos.</a:t>
            </a:r>
          </a:p>
          <a:p>
            <a:pPr algn="l" marL="634053" indent="-317026" lvl="1">
              <a:lnSpc>
                <a:spcPts val="4111"/>
              </a:lnSpc>
              <a:buFont typeface="Arial"/>
              <a:buChar char="•"/>
            </a:pPr>
            <a:r>
              <a:rPr lang="en-US" sz="2936">
                <a:solidFill>
                  <a:srgbClr val="13538A"/>
                </a:solidFill>
                <a:latin typeface="Open Sans 1"/>
                <a:ea typeface="Open Sans 1"/>
                <a:cs typeface="Open Sans 1"/>
                <a:sym typeface="Open Sans 1"/>
              </a:rPr>
              <a:t>Grupo </a:t>
            </a:r>
            <a:r>
              <a:rPr lang="en-US" sz="2936">
                <a:solidFill>
                  <a:srgbClr val="13538A"/>
                </a:solidFill>
                <a:latin typeface="Open Sans 1"/>
                <a:ea typeface="Open Sans 1"/>
                <a:cs typeface="Open Sans 1"/>
                <a:sym typeface="Open Sans 1"/>
              </a:rPr>
              <a:t>A (Control): llamadas en el horario habitual.</a:t>
            </a:r>
          </a:p>
          <a:p>
            <a:pPr algn="l" marL="634053" indent="-317026" lvl="1">
              <a:lnSpc>
                <a:spcPts val="4111"/>
              </a:lnSpc>
              <a:buFont typeface="Arial"/>
              <a:buChar char="•"/>
            </a:pPr>
            <a:r>
              <a:rPr lang="en-US" sz="2936">
                <a:solidFill>
                  <a:srgbClr val="13538A"/>
                </a:solidFill>
                <a:latin typeface="Open Sans 1"/>
                <a:ea typeface="Open Sans 1"/>
                <a:cs typeface="Open Sans 1"/>
                <a:sym typeface="Open Sans 1"/>
              </a:rPr>
              <a:t>Grupo </a:t>
            </a:r>
            <a:r>
              <a:rPr lang="en-US" sz="2936">
                <a:solidFill>
                  <a:srgbClr val="13538A"/>
                </a:solidFill>
                <a:latin typeface="Open Sans 1"/>
                <a:ea typeface="Open Sans 1"/>
                <a:cs typeface="Open Sans 1"/>
                <a:sym typeface="Open Sans 1"/>
              </a:rPr>
              <a:t>B (Tratamiento):modelo Best time to call</a:t>
            </a:r>
          </a:p>
          <a:p>
            <a:pPr algn="l" marL="634053" indent="-317026" lvl="1">
              <a:lnSpc>
                <a:spcPts val="4111"/>
              </a:lnSpc>
              <a:buFont typeface="Arial"/>
              <a:buChar char="•"/>
            </a:pPr>
            <a:r>
              <a:rPr lang="en-US" sz="2936">
                <a:solidFill>
                  <a:srgbClr val="13538A"/>
                </a:solidFill>
                <a:latin typeface="Open Sans 1"/>
                <a:ea typeface="Open Sans 1"/>
                <a:cs typeface="Open Sans 1"/>
                <a:sym typeface="Open Sans 1"/>
              </a:rPr>
              <a:t>Métrica principal: esfuerzo operativo  </a:t>
            </a:r>
          </a:p>
          <a:p>
            <a:pPr algn="l" marL="634053" indent="-317026" lvl="1">
              <a:lnSpc>
                <a:spcPts val="4111"/>
              </a:lnSpc>
              <a:buFont typeface="Arial"/>
              <a:buChar char="•"/>
            </a:pPr>
            <a:r>
              <a:rPr lang="en-US" sz="2936">
                <a:solidFill>
                  <a:srgbClr val="13538A"/>
                </a:solidFill>
                <a:latin typeface="Open Sans 1"/>
                <a:ea typeface="Open Sans 1"/>
                <a:cs typeface="Open Sans 1"/>
                <a:sym typeface="Open Sans 1"/>
              </a:rPr>
              <a:t>Métrica secundaria: tasa de contacto efectivo.</a:t>
            </a:r>
          </a:p>
          <a:p>
            <a:pPr algn="l">
              <a:lnSpc>
                <a:spcPts val="4111"/>
              </a:lnSpc>
            </a:pPr>
          </a:p>
          <a:p>
            <a:pPr algn="l">
              <a:lnSpc>
                <a:spcPts val="4111"/>
              </a:lnSpc>
            </a:pPr>
          </a:p>
          <a:p>
            <a:pPr algn="l">
              <a:lnSpc>
                <a:spcPts val="4111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2220959" y="3488219"/>
            <a:ext cx="5785194" cy="3294514"/>
          </a:xfrm>
          <a:custGeom>
            <a:avLst/>
            <a:gdLst/>
            <a:ahLst/>
            <a:cxnLst/>
            <a:rect r="r" b="b" t="t" l="l"/>
            <a:pathLst>
              <a:path h="3294514" w="5785194">
                <a:moveTo>
                  <a:pt x="0" y="0"/>
                </a:moveTo>
                <a:lnTo>
                  <a:pt x="5785194" y="0"/>
                </a:lnTo>
                <a:lnTo>
                  <a:pt x="5785194" y="3294515"/>
                </a:lnTo>
                <a:lnTo>
                  <a:pt x="0" y="329451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423" r="-4417" b="-423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3283157">
            <a:off x="17095277" y="6467691"/>
            <a:ext cx="5624862" cy="7545546"/>
          </a:xfrm>
          <a:custGeom>
            <a:avLst/>
            <a:gdLst/>
            <a:ahLst/>
            <a:cxnLst/>
            <a:rect r="r" b="b" t="t" l="l"/>
            <a:pathLst>
              <a:path h="7545546" w="5624862">
                <a:moveTo>
                  <a:pt x="0" y="0"/>
                </a:moveTo>
                <a:lnTo>
                  <a:pt x="5624862" y="0"/>
                </a:lnTo>
                <a:lnTo>
                  <a:pt x="5624862" y="7545546"/>
                </a:lnTo>
                <a:lnTo>
                  <a:pt x="0" y="7545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-663469" y="-3008046"/>
            <a:ext cx="5219753" cy="4878096"/>
          </a:xfrm>
          <a:custGeom>
            <a:avLst/>
            <a:gdLst/>
            <a:ahLst/>
            <a:cxnLst/>
            <a:rect r="r" b="b" t="t" l="l"/>
            <a:pathLst>
              <a:path h="4878096" w="5219753">
                <a:moveTo>
                  <a:pt x="0" y="0"/>
                </a:moveTo>
                <a:lnTo>
                  <a:pt x="5219753" y="0"/>
                </a:lnTo>
                <a:lnTo>
                  <a:pt x="5219753" y="4878097"/>
                </a:lnTo>
                <a:lnTo>
                  <a:pt x="0" y="48780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1001207" y="1378878"/>
            <a:ext cx="785346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13538A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Diseño del </a:t>
            </a:r>
            <a:r>
              <a:rPr lang="en-US" b="true" sz="5199">
                <a:solidFill>
                  <a:srgbClr val="13538A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experimento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98257" y="2948444"/>
            <a:ext cx="11638400" cy="4161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97889" indent="-298944" lvl="1">
              <a:lnSpc>
                <a:spcPts val="4153"/>
              </a:lnSpc>
              <a:buFont typeface="Arial"/>
              <a:buChar char="•"/>
            </a:pPr>
            <a:r>
              <a:rPr lang="en-US" sz="2769" spc="83">
                <a:solidFill>
                  <a:srgbClr val="13538A"/>
                </a:solidFill>
                <a:latin typeface="Open Sans 2"/>
                <a:ea typeface="Open Sans 2"/>
                <a:cs typeface="Open Sans 2"/>
                <a:sym typeface="Open Sans 2"/>
              </a:rPr>
              <a:t>Cada cliente fue asignado a un solo grupo (A o B).</a:t>
            </a:r>
          </a:p>
          <a:p>
            <a:pPr algn="l" marL="597889" indent="-298944" lvl="1">
              <a:lnSpc>
                <a:spcPts val="4153"/>
              </a:lnSpc>
              <a:buFont typeface="Arial"/>
              <a:buChar char="•"/>
            </a:pPr>
            <a:r>
              <a:rPr lang="en-US" sz="2769" spc="83">
                <a:solidFill>
                  <a:srgbClr val="13538A"/>
                </a:solidFill>
                <a:latin typeface="Open Sans 2"/>
                <a:ea typeface="Open Sans 2"/>
                <a:cs typeface="Open Sans 2"/>
                <a:sym typeface="Open Sans 2"/>
              </a:rPr>
              <a:t>Se registraron todas las llamadas realizadas durante el periodo.</a:t>
            </a:r>
          </a:p>
          <a:p>
            <a:pPr algn="l" marL="597889" indent="-298944" lvl="1">
              <a:lnSpc>
                <a:spcPts val="4153"/>
              </a:lnSpc>
              <a:buFont typeface="Arial"/>
              <a:buChar char="•"/>
            </a:pPr>
            <a:r>
              <a:rPr lang="en-US" sz="2769" spc="83">
                <a:solidFill>
                  <a:srgbClr val="13538A"/>
                </a:solidFill>
                <a:latin typeface="Open Sans 2"/>
                <a:ea typeface="Open Sans 2"/>
                <a:cs typeface="Open Sans 2"/>
                <a:sym typeface="Open Sans 2"/>
              </a:rPr>
              <a:t>Se consolidaron los datos por cliente para obtener un registro único con su resultado total.</a:t>
            </a:r>
          </a:p>
          <a:p>
            <a:pPr algn="l" marL="597889" indent="-298944" lvl="1">
              <a:lnSpc>
                <a:spcPts val="4153"/>
              </a:lnSpc>
              <a:buFont typeface="Arial"/>
              <a:buChar char="•"/>
            </a:pPr>
            <a:r>
              <a:rPr lang="en-US" sz="2769" spc="83">
                <a:solidFill>
                  <a:srgbClr val="13538A"/>
                </a:solidFill>
                <a:latin typeface="Open Sans 2"/>
                <a:ea typeface="Open Sans 2"/>
                <a:cs typeface="Open Sans 2"/>
                <a:sym typeface="Open Sans 2"/>
              </a:rPr>
              <a:t>Se definieron métricas antes de iniciar el análisis</a:t>
            </a:r>
          </a:p>
          <a:p>
            <a:pPr algn="l" marL="597889" indent="-298944" lvl="1">
              <a:lnSpc>
                <a:spcPts val="4153"/>
              </a:lnSpc>
              <a:buFont typeface="Arial"/>
              <a:buChar char="•"/>
            </a:pPr>
            <a:r>
              <a:rPr lang="en-US" sz="2769" spc="83">
                <a:solidFill>
                  <a:srgbClr val="13538A"/>
                </a:solidFill>
                <a:latin typeface="Open Sans 2"/>
                <a:ea typeface="Open Sans 2"/>
                <a:cs typeface="Open Sans 2"/>
                <a:sym typeface="Open Sans 2"/>
              </a:rPr>
              <a:t>No se realizaron ajustes durante la ejecución</a:t>
            </a:r>
          </a:p>
          <a:p>
            <a:pPr algn="l">
              <a:lnSpc>
                <a:spcPts val="4153"/>
              </a:lnSpc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8080196"/>
            <a:ext cx="4350401" cy="321510"/>
          </a:xfrm>
          <a:custGeom>
            <a:avLst/>
            <a:gdLst/>
            <a:ahLst/>
            <a:cxnLst/>
            <a:rect r="r" b="b" t="t" l="l"/>
            <a:pathLst>
              <a:path h="321510" w="4350401">
                <a:moveTo>
                  <a:pt x="0" y="0"/>
                </a:moveTo>
                <a:lnTo>
                  <a:pt x="4350401" y="0"/>
                </a:lnTo>
                <a:lnTo>
                  <a:pt x="4350401" y="321509"/>
                </a:lnTo>
                <a:lnTo>
                  <a:pt x="0" y="3215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71" t="-308623" r="-7088" b="-104273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283157">
            <a:off x="17095277" y="6467691"/>
            <a:ext cx="5624862" cy="7545546"/>
          </a:xfrm>
          <a:custGeom>
            <a:avLst/>
            <a:gdLst/>
            <a:ahLst/>
            <a:cxnLst/>
            <a:rect r="r" b="b" t="t" l="l"/>
            <a:pathLst>
              <a:path h="7545546" w="5624862">
                <a:moveTo>
                  <a:pt x="0" y="0"/>
                </a:moveTo>
                <a:lnTo>
                  <a:pt x="5624862" y="0"/>
                </a:lnTo>
                <a:lnTo>
                  <a:pt x="5624862" y="7545546"/>
                </a:lnTo>
                <a:lnTo>
                  <a:pt x="0" y="75455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663469" y="-3008046"/>
            <a:ext cx="5219753" cy="4878096"/>
          </a:xfrm>
          <a:custGeom>
            <a:avLst/>
            <a:gdLst/>
            <a:ahLst/>
            <a:cxnLst/>
            <a:rect r="r" b="b" t="t" l="l"/>
            <a:pathLst>
              <a:path h="4878096" w="5219753">
                <a:moveTo>
                  <a:pt x="0" y="0"/>
                </a:moveTo>
                <a:lnTo>
                  <a:pt x="5219753" y="0"/>
                </a:lnTo>
                <a:lnTo>
                  <a:pt x="5219753" y="4878097"/>
                </a:lnTo>
                <a:lnTo>
                  <a:pt x="0" y="48780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4213523" y="3044234"/>
            <a:ext cx="3511028" cy="3511028"/>
          </a:xfrm>
          <a:custGeom>
            <a:avLst/>
            <a:gdLst/>
            <a:ahLst/>
            <a:cxnLst/>
            <a:rect r="r" b="b" t="t" l="l"/>
            <a:pathLst>
              <a:path h="3511028" w="3511028">
                <a:moveTo>
                  <a:pt x="0" y="0"/>
                </a:moveTo>
                <a:lnTo>
                  <a:pt x="3511029" y="0"/>
                </a:lnTo>
                <a:lnTo>
                  <a:pt x="3511029" y="3511028"/>
                </a:lnTo>
                <a:lnTo>
                  <a:pt x="0" y="351102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0" y="982956"/>
            <a:ext cx="13642103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13538A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Incidencias en el diseño experimental </a:t>
            </a:r>
          </a:p>
          <a:p>
            <a:pPr algn="ctr">
              <a:lnSpc>
                <a:spcPts val="727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724964" y="3739003"/>
            <a:ext cx="13734852" cy="1685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 spc="89">
                <a:solidFill>
                  <a:srgbClr val="13538A"/>
                </a:solidFill>
                <a:latin typeface="Open Sans 2"/>
                <a:ea typeface="Open Sans 2"/>
                <a:cs typeface="Open Sans 2"/>
                <a:sym typeface="Open Sans 2"/>
              </a:rPr>
              <a:t>Inclusión errónea de clientes del bucket 0 (sin mora)</a:t>
            </a:r>
          </a:p>
          <a:p>
            <a:pPr algn="just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 spc="89">
                <a:solidFill>
                  <a:srgbClr val="13538A"/>
                </a:solidFill>
                <a:latin typeface="Open Sans 2"/>
                <a:ea typeface="Open Sans 2"/>
                <a:cs typeface="Open Sans 2"/>
                <a:sym typeface="Open Sans 2"/>
              </a:rPr>
              <a:t> Corrección de muestra Se ajustó la población a </a:t>
            </a:r>
            <a:r>
              <a:rPr lang="en-US" b="true" sz="3000" spc="89">
                <a:solidFill>
                  <a:srgbClr val="13538A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2,267</a:t>
            </a:r>
            <a:r>
              <a:rPr lang="en-US" sz="3000" spc="89">
                <a:solidFill>
                  <a:srgbClr val="13538A"/>
                </a:solidFill>
                <a:latin typeface="Open Sans 2"/>
                <a:ea typeface="Open Sans 2"/>
                <a:cs typeface="Open Sans 2"/>
                <a:sym typeface="Open Sans 2"/>
              </a:rPr>
              <a:t> clientes válidos</a:t>
            </a:r>
          </a:p>
          <a:p>
            <a:pPr algn="just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 spc="89">
                <a:solidFill>
                  <a:srgbClr val="13538A"/>
                </a:solidFill>
                <a:latin typeface="Open Sans 2"/>
                <a:ea typeface="Open Sans 2"/>
                <a:cs typeface="Open Sans 2"/>
                <a:sym typeface="Open Sans 2"/>
              </a:rPr>
              <a:t>Depuración de la muestra 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3283157">
            <a:off x="17095277" y="6467691"/>
            <a:ext cx="5624862" cy="7545546"/>
          </a:xfrm>
          <a:custGeom>
            <a:avLst/>
            <a:gdLst/>
            <a:ahLst/>
            <a:cxnLst/>
            <a:rect r="r" b="b" t="t" l="l"/>
            <a:pathLst>
              <a:path h="7545546" w="5624862">
                <a:moveTo>
                  <a:pt x="0" y="0"/>
                </a:moveTo>
                <a:lnTo>
                  <a:pt x="5624862" y="0"/>
                </a:lnTo>
                <a:lnTo>
                  <a:pt x="5624862" y="7545546"/>
                </a:lnTo>
                <a:lnTo>
                  <a:pt x="0" y="7545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-663469" y="-3008046"/>
            <a:ext cx="5219753" cy="4878096"/>
          </a:xfrm>
          <a:custGeom>
            <a:avLst/>
            <a:gdLst/>
            <a:ahLst/>
            <a:cxnLst/>
            <a:rect r="r" b="b" t="t" l="l"/>
            <a:pathLst>
              <a:path h="4878096" w="5219753">
                <a:moveTo>
                  <a:pt x="0" y="0"/>
                </a:moveTo>
                <a:lnTo>
                  <a:pt x="5219753" y="0"/>
                </a:lnTo>
                <a:lnTo>
                  <a:pt x="5219753" y="4878097"/>
                </a:lnTo>
                <a:lnTo>
                  <a:pt x="0" y="48780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1442452" y="982956"/>
            <a:ext cx="622766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13538A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Me</a:t>
            </a:r>
            <a:r>
              <a:rPr lang="en-US" sz="5199" b="true">
                <a:solidFill>
                  <a:srgbClr val="13538A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dición y</a:t>
            </a:r>
            <a:r>
              <a:rPr lang="en-US" sz="5199" b="true">
                <a:solidFill>
                  <a:srgbClr val="13538A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 aná</a:t>
            </a:r>
            <a:r>
              <a:rPr lang="en-US" b="true" sz="5199">
                <a:solidFill>
                  <a:srgbClr val="13538A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lisis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78305" y="2715021"/>
            <a:ext cx="9137875" cy="4853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83"/>
              </a:lnSpc>
              <a:spcBef>
                <a:spcPct val="0"/>
              </a:spcBef>
            </a:pPr>
          </a:p>
          <a:p>
            <a:pPr algn="l" marL="616601" indent="-308300" lvl="1">
              <a:lnSpc>
                <a:spcPts val="4283"/>
              </a:lnSpc>
              <a:buFont typeface="Arial"/>
              <a:buChar char="•"/>
            </a:pPr>
            <a:r>
              <a:rPr lang="en-US" sz="2855" spc="85">
                <a:solidFill>
                  <a:srgbClr val="13538A"/>
                </a:solidFill>
                <a:latin typeface="Open Sans 2"/>
                <a:ea typeface="Open Sans 2"/>
                <a:cs typeface="Open Sans 2"/>
                <a:sym typeface="Open Sans 2"/>
              </a:rPr>
              <a:t> Calculos de métricas de ambos grupos.</a:t>
            </a:r>
          </a:p>
          <a:p>
            <a:pPr algn="l" marL="616601" indent="-308300" lvl="1">
              <a:lnSpc>
                <a:spcPts val="4283"/>
              </a:lnSpc>
              <a:buFont typeface="Arial"/>
              <a:buChar char="•"/>
            </a:pPr>
            <a:r>
              <a:rPr lang="en-US" sz="2855" spc="85">
                <a:solidFill>
                  <a:srgbClr val="13538A"/>
                </a:solidFill>
                <a:latin typeface="Open Sans 2"/>
                <a:ea typeface="Open Sans 2"/>
                <a:cs typeface="Open Sans 2"/>
                <a:sym typeface="Open Sans 2"/>
              </a:rPr>
              <a:t>Aplicación de test estadistico para comparar cada tratamiento con el grupo contro</a:t>
            </a:r>
          </a:p>
          <a:p>
            <a:pPr algn="l" marL="616601" indent="-308300" lvl="1">
              <a:lnSpc>
                <a:spcPts val="4283"/>
              </a:lnSpc>
              <a:buFont typeface="Arial"/>
              <a:buChar char="•"/>
            </a:pPr>
            <a:r>
              <a:rPr lang="en-US" sz="2855" spc="85">
                <a:solidFill>
                  <a:srgbClr val="13538A"/>
                </a:solidFill>
                <a:latin typeface="Open Sans 2"/>
                <a:ea typeface="Open Sans 2"/>
                <a:cs typeface="Open Sans 2"/>
                <a:sym typeface="Open Sans 2"/>
              </a:rPr>
              <a:t>C</a:t>
            </a:r>
            <a:r>
              <a:rPr lang="en-US" sz="2855" spc="85">
                <a:solidFill>
                  <a:srgbClr val="13538A"/>
                </a:solidFill>
                <a:latin typeface="Open Sans 2"/>
                <a:ea typeface="Open Sans 2"/>
                <a:cs typeface="Open Sans 2"/>
                <a:sym typeface="Open Sans 2"/>
              </a:rPr>
              <a:t>omparación de resultados del modelo frente al método actual</a:t>
            </a:r>
          </a:p>
          <a:p>
            <a:pPr algn="l" marL="616601" indent="-308300" lvl="1">
              <a:lnSpc>
                <a:spcPts val="4283"/>
              </a:lnSpc>
              <a:buFont typeface="Arial"/>
              <a:buChar char="•"/>
            </a:pPr>
            <a:r>
              <a:rPr lang="en-US" sz="2855" spc="85">
                <a:solidFill>
                  <a:srgbClr val="13538A"/>
                </a:solidFill>
                <a:latin typeface="Open Sans 2"/>
                <a:ea typeface="Open Sans 2"/>
                <a:cs typeface="Open Sans 2"/>
                <a:sym typeface="Open Sans 2"/>
              </a:rPr>
              <a:t>Calculo del tamaño del efecto</a:t>
            </a:r>
          </a:p>
          <a:p>
            <a:pPr algn="l">
              <a:lnSpc>
                <a:spcPts val="4283"/>
              </a:lnSpc>
              <a:spcBef>
                <a:spcPct val="0"/>
              </a:spcBef>
            </a:pPr>
          </a:p>
          <a:p>
            <a:pPr algn="l">
              <a:lnSpc>
                <a:spcPts val="428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8080196"/>
            <a:ext cx="4350401" cy="321510"/>
          </a:xfrm>
          <a:custGeom>
            <a:avLst/>
            <a:gdLst/>
            <a:ahLst/>
            <a:cxnLst/>
            <a:rect r="r" b="b" t="t" l="l"/>
            <a:pathLst>
              <a:path h="321510" w="4350401">
                <a:moveTo>
                  <a:pt x="0" y="0"/>
                </a:moveTo>
                <a:lnTo>
                  <a:pt x="4350401" y="0"/>
                </a:lnTo>
                <a:lnTo>
                  <a:pt x="4350401" y="321509"/>
                </a:lnTo>
                <a:lnTo>
                  <a:pt x="0" y="3215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71" t="-308623" r="-7088" b="-104273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283157">
            <a:off x="17095277" y="6467691"/>
            <a:ext cx="5624862" cy="7545546"/>
          </a:xfrm>
          <a:custGeom>
            <a:avLst/>
            <a:gdLst/>
            <a:ahLst/>
            <a:cxnLst/>
            <a:rect r="r" b="b" t="t" l="l"/>
            <a:pathLst>
              <a:path h="7545546" w="5624862">
                <a:moveTo>
                  <a:pt x="0" y="0"/>
                </a:moveTo>
                <a:lnTo>
                  <a:pt x="5624862" y="0"/>
                </a:lnTo>
                <a:lnTo>
                  <a:pt x="5624862" y="7545546"/>
                </a:lnTo>
                <a:lnTo>
                  <a:pt x="0" y="75455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663469" y="-3008046"/>
            <a:ext cx="5219753" cy="4878096"/>
          </a:xfrm>
          <a:custGeom>
            <a:avLst/>
            <a:gdLst/>
            <a:ahLst/>
            <a:cxnLst/>
            <a:rect r="r" b="b" t="t" l="l"/>
            <a:pathLst>
              <a:path h="4878096" w="5219753">
                <a:moveTo>
                  <a:pt x="0" y="0"/>
                </a:moveTo>
                <a:lnTo>
                  <a:pt x="5219753" y="0"/>
                </a:lnTo>
                <a:lnTo>
                  <a:pt x="5219753" y="4878097"/>
                </a:lnTo>
                <a:lnTo>
                  <a:pt x="0" y="48780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1052374" y="982956"/>
            <a:ext cx="700782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13538A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Re</a:t>
            </a:r>
            <a:r>
              <a:rPr lang="en-US" sz="5199" b="true">
                <a:solidFill>
                  <a:srgbClr val="13538A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sultad</a:t>
            </a:r>
            <a:r>
              <a:rPr lang="en-US" sz="5199" b="true">
                <a:solidFill>
                  <a:srgbClr val="13538A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os gen</a:t>
            </a:r>
            <a:r>
              <a:rPr lang="en-US" b="true" sz="5199">
                <a:solidFill>
                  <a:srgbClr val="13538A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erales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00977" y="1793851"/>
            <a:ext cx="9156248" cy="5208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</a:p>
          <a:p>
            <a:pPr algn="l">
              <a:lnSpc>
                <a:spcPts val="4199"/>
              </a:lnSpc>
            </a:pPr>
          </a:p>
          <a:p>
            <a:pPr algn="l" marL="604516" indent="-302258" lvl="1">
              <a:lnSpc>
                <a:spcPts val="4199"/>
              </a:lnSpc>
              <a:buFont typeface="Arial"/>
              <a:buChar char="•"/>
            </a:pPr>
            <a:r>
              <a:rPr lang="en-US" sz="2799" spc="83">
                <a:solidFill>
                  <a:srgbClr val="13538A"/>
                </a:solidFill>
                <a:latin typeface="Open Sans 2"/>
                <a:ea typeface="Open Sans 2"/>
                <a:cs typeface="Open Sans 2"/>
                <a:sym typeface="Open Sans 2"/>
              </a:rPr>
              <a:t>Los 3 programas de Preferencia superaron al control.</a:t>
            </a:r>
          </a:p>
          <a:p>
            <a:pPr algn="l" marL="604516" indent="-302258" lvl="1">
              <a:lnSpc>
                <a:spcPts val="4199"/>
              </a:lnSpc>
              <a:buFont typeface="Arial"/>
              <a:buChar char="•"/>
            </a:pPr>
            <a:r>
              <a:rPr lang="en-US" sz="2799" spc="83">
                <a:solidFill>
                  <a:srgbClr val="13538A"/>
                </a:solidFill>
                <a:latin typeface="Open Sans 2"/>
                <a:ea typeface="Open Sans 2"/>
                <a:cs typeface="Open Sans 2"/>
                <a:sym typeface="Open Sans 2"/>
              </a:rPr>
              <a:t>Menor esfuerzo operativo </a:t>
            </a:r>
          </a:p>
          <a:p>
            <a:pPr algn="l" marL="604516" indent="-302258" lvl="1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799" spc="83">
                <a:solidFill>
                  <a:srgbClr val="13538A"/>
                </a:solidFill>
                <a:latin typeface="Open Sans 2"/>
                <a:ea typeface="Open Sans 2"/>
                <a:cs typeface="Open Sans 2"/>
                <a:sym typeface="Open Sans 2"/>
              </a:rPr>
              <a:t>Mayor tasa de contacto en todos los tr</a:t>
            </a:r>
            <a:r>
              <a:rPr lang="en-US" sz="2799" spc="83">
                <a:solidFill>
                  <a:srgbClr val="13538A"/>
                </a:solidFill>
                <a:latin typeface="Open Sans 2"/>
                <a:ea typeface="Open Sans 2"/>
                <a:cs typeface="Open Sans 2"/>
                <a:sym typeface="Open Sans 2"/>
              </a:rPr>
              <a:t>atamientos.</a:t>
            </a:r>
          </a:p>
          <a:p>
            <a:pPr algn="l" marL="604516" indent="-302258" lvl="1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799" spc="83">
                <a:solidFill>
                  <a:srgbClr val="13538A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 </a:t>
            </a:r>
            <a:r>
              <a:rPr lang="en-US" sz="2799" spc="83">
                <a:solidFill>
                  <a:srgbClr val="13538A"/>
                </a:solidFill>
                <a:latin typeface="Open Sans 2"/>
                <a:ea typeface="Open Sans 2"/>
                <a:cs typeface="Open Sans 2"/>
                <a:sym typeface="Open Sans 2"/>
              </a:rPr>
              <a:t>Mejor desempeño global: </a:t>
            </a:r>
            <a:r>
              <a:rPr lang="en-US" b="true" sz="2799" spc="83">
                <a:solidFill>
                  <a:srgbClr val="13538A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Primera Preferencia 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</a:p>
          <a:p>
            <a:pPr algn="l">
              <a:lnSpc>
                <a:spcPts val="41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8080196"/>
            <a:ext cx="4350401" cy="321510"/>
          </a:xfrm>
          <a:custGeom>
            <a:avLst/>
            <a:gdLst/>
            <a:ahLst/>
            <a:cxnLst/>
            <a:rect r="r" b="b" t="t" l="l"/>
            <a:pathLst>
              <a:path h="321510" w="4350401">
                <a:moveTo>
                  <a:pt x="0" y="0"/>
                </a:moveTo>
                <a:lnTo>
                  <a:pt x="4350401" y="0"/>
                </a:lnTo>
                <a:lnTo>
                  <a:pt x="4350401" y="321509"/>
                </a:lnTo>
                <a:lnTo>
                  <a:pt x="0" y="3215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71" t="-308623" r="-7088" b="-104273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283157">
            <a:off x="17095277" y="6467691"/>
            <a:ext cx="5624862" cy="7545546"/>
          </a:xfrm>
          <a:custGeom>
            <a:avLst/>
            <a:gdLst/>
            <a:ahLst/>
            <a:cxnLst/>
            <a:rect r="r" b="b" t="t" l="l"/>
            <a:pathLst>
              <a:path h="7545546" w="5624862">
                <a:moveTo>
                  <a:pt x="0" y="0"/>
                </a:moveTo>
                <a:lnTo>
                  <a:pt x="5624862" y="0"/>
                </a:lnTo>
                <a:lnTo>
                  <a:pt x="5624862" y="7545546"/>
                </a:lnTo>
                <a:lnTo>
                  <a:pt x="0" y="75455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663469" y="-3008046"/>
            <a:ext cx="5219753" cy="4878096"/>
          </a:xfrm>
          <a:custGeom>
            <a:avLst/>
            <a:gdLst/>
            <a:ahLst/>
            <a:cxnLst/>
            <a:rect r="r" b="b" t="t" l="l"/>
            <a:pathLst>
              <a:path h="4878096" w="5219753">
                <a:moveTo>
                  <a:pt x="0" y="0"/>
                </a:moveTo>
                <a:lnTo>
                  <a:pt x="5219753" y="0"/>
                </a:lnTo>
                <a:lnTo>
                  <a:pt x="5219753" y="4878097"/>
                </a:lnTo>
                <a:lnTo>
                  <a:pt x="0" y="48780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2391479" y="982956"/>
            <a:ext cx="432960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13538A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Conclusiones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501204">
            <a:off x="-5099670" y="-9064636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10301337">
            <a:off x="13035257" y="-4353264"/>
            <a:ext cx="12901483" cy="11165647"/>
          </a:xfrm>
          <a:custGeom>
            <a:avLst/>
            <a:gdLst/>
            <a:ahLst/>
            <a:cxnLst/>
            <a:rect r="r" b="b" t="t" l="l"/>
            <a:pathLst>
              <a:path h="11165647" w="12901483">
                <a:moveTo>
                  <a:pt x="0" y="0"/>
                </a:moveTo>
                <a:lnTo>
                  <a:pt x="12901483" y="0"/>
                </a:lnTo>
                <a:lnTo>
                  <a:pt x="12901483" y="11165647"/>
                </a:lnTo>
                <a:lnTo>
                  <a:pt x="0" y="111656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458160">
            <a:off x="-4208718" y="6592804"/>
            <a:ext cx="8481393" cy="7340260"/>
          </a:xfrm>
          <a:custGeom>
            <a:avLst/>
            <a:gdLst/>
            <a:ahLst/>
            <a:cxnLst/>
            <a:rect r="r" b="b" t="t" l="l"/>
            <a:pathLst>
              <a:path h="7340260" w="8481393">
                <a:moveTo>
                  <a:pt x="0" y="0"/>
                </a:moveTo>
                <a:lnTo>
                  <a:pt x="8481393" y="0"/>
                </a:lnTo>
                <a:lnTo>
                  <a:pt x="8481393" y="7340260"/>
                </a:lnTo>
                <a:lnTo>
                  <a:pt x="0" y="73402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1516977" y="1370088"/>
            <a:ext cx="6411555" cy="1319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26"/>
              </a:lnSpc>
            </a:pPr>
            <a:r>
              <a:rPr lang="en-US" sz="7662" spc="720" b="true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Contenido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06656" y="3544510"/>
            <a:ext cx="7421876" cy="5314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24"/>
              </a:lnSpc>
            </a:pPr>
            <a:r>
              <a:rPr lang="en-US" sz="3017" spc="66" strike="noStrike" u="none">
                <a:solidFill>
                  <a:srgbClr val="152540"/>
                </a:solidFill>
                <a:latin typeface="Open Sans 2"/>
                <a:ea typeface="Open Sans 2"/>
                <a:cs typeface="Open Sans 2"/>
                <a:sym typeface="Open Sans 2"/>
              </a:rPr>
              <a:t>Introducción</a:t>
            </a:r>
          </a:p>
          <a:p>
            <a:pPr algn="l">
              <a:lnSpc>
                <a:spcPts val="4224"/>
              </a:lnSpc>
            </a:pPr>
            <a:r>
              <a:rPr lang="en-US" sz="3017" spc="66" strike="noStrike" u="none">
                <a:solidFill>
                  <a:srgbClr val="152540"/>
                </a:solidFill>
                <a:latin typeface="Open Sans 2"/>
                <a:ea typeface="Open Sans 2"/>
                <a:cs typeface="Open Sans 2"/>
                <a:sym typeface="Open Sans 2"/>
              </a:rPr>
              <a:t>Definición de BTTC</a:t>
            </a:r>
          </a:p>
          <a:p>
            <a:pPr algn="l">
              <a:lnSpc>
                <a:spcPts val="4224"/>
              </a:lnSpc>
            </a:pPr>
            <a:r>
              <a:rPr lang="en-US" sz="3017" spc="66" strike="noStrike" u="none">
                <a:solidFill>
                  <a:srgbClr val="152540"/>
                </a:solidFill>
                <a:latin typeface="Open Sans 2"/>
                <a:ea typeface="Open Sans 2"/>
                <a:cs typeface="Open Sans 2"/>
                <a:sym typeface="Open Sans 2"/>
              </a:rPr>
              <a:t>Definición de AB Testing</a:t>
            </a:r>
          </a:p>
          <a:p>
            <a:pPr algn="l">
              <a:lnSpc>
                <a:spcPts val="4224"/>
              </a:lnSpc>
            </a:pPr>
            <a:r>
              <a:rPr lang="en-US" sz="3017" spc="66" strike="noStrike" u="none">
                <a:solidFill>
                  <a:srgbClr val="152540"/>
                </a:solidFill>
                <a:latin typeface="Open Sans 2"/>
                <a:ea typeface="Open Sans 2"/>
                <a:cs typeface="Open Sans 2"/>
                <a:sym typeface="Open Sans 2"/>
              </a:rPr>
              <a:t>Como se aplica</a:t>
            </a:r>
          </a:p>
          <a:p>
            <a:pPr algn="l">
              <a:lnSpc>
                <a:spcPts val="4224"/>
              </a:lnSpc>
            </a:pPr>
            <a:r>
              <a:rPr lang="en-US" sz="3017" spc="66" strike="noStrike" u="none">
                <a:solidFill>
                  <a:srgbClr val="152540"/>
                </a:solidFill>
                <a:latin typeface="Open Sans 2"/>
                <a:ea typeface="Open Sans 2"/>
                <a:cs typeface="Open Sans 2"/>
                <a:sym typeface="Open Sans 2"/>
              </a:rPr>
              <a:t>Como se interpreta</a:t>
            </a:r>
          </a:p>
          <a:p>
            <a:pPr algn="l">
              <a:lnSpc>
                <a:spcPts val="4224"/>
              </a:lnSpc>
            </a:pPr>
            <a:r>
              <a:rPr lang="en-US" sz="3017" spc="66" strike="noStrike" u="none">
                <a:solidFill>
                  <a:srgbClr val="152540"/>
                </a:solidFill>
                <a:latin typeface="Open Sans 2"/>
                <a:ea typeface="Open Sans 2"/>
                <a:cs typeface="Open Sans 2"/>
                <a:sym typeface="Open Sans 2"/>
              </a:rPr>
              <a:t>Enfoques de AB Testing</a:t>
            </a:r>
          </a:p>
          <a:p>
            <a:pPr algn="l">
              <a:lnSpc>
                <a:spcPts val="4224"/>
              </a:lnSpc>
            </a:pPr>
            <a:r>
              <a:rPr lang="en-US" sz="3017" spc="66" strike="noStrike" u="none">
                <a:solidFill>
                  <a:srgbClr val="152540"/>
                </a:solidFill>
                <a:latin typeface="Open Sans 2"/>
                <a:ea typeface="Open Sans 2"/>
                <a:cs typeface="Open Sans 2"/>
                <a:sym typeface="Open Sans 2"/>
              </a:rPr>
              <a:t>Metodo Frecuentista - Fundamentos</a:t>
            </a:r>
          </a:p>
          <a:p>
            <a:pPr algn="l">
              <a:lnSpc>
                <a:spcPts val="4224"/>
              </a:lnSpc>
            </a:pPr>
            <a:r>
              <a:rPr lang="en-US" sz="3017" spc="66" strike="noStrike" u="none">
                <a:solidFill>
                  <a:srgbClr val="152540"/>
                </a:solidFill>
                <a:latin typeface="Open Sans 2"/>
                <a:ea typeface="Open Sans 2"/>
                <a:cs typeface="Open Sans 2"/>
                <a:sym typeface="Open Sans 2"/>
              </a:rPr>
              <a:t>Proceso Metodo Frecuentista</a:t>
            </a:r>
          </a:p>
          <a:p>
            <a:pPr algn="l">
              <a:lnSpc>
                <a:spcPts val="4224"/>
              </a:lnSpc>
            </a:pPr>
            <a:r>
              <a:rPr lang="en-US" sz="3017" spc="66" strike="noStrike" u="none">
                <a:solidFill>
                  <a:srgbClr val="152540"/>
                </a:solidFill>
                <a:latin typeface="Open Sans 2"/>
                <a:ea typeface="Open Sans 2"/>
                <a:cs typeface="Open Sans 2"/>
                <a:sym typeface="Open Sans 2"/>
              </a:rPr>
              <a:t>Metodo Bayesiano - Fundamentos</a:t>
            </a:r>
          </a:p>
          <a:p>
            <a:pPr algn="l">
              <a:lnSpc>
                <a:spcPts val="4224"/>
              </a:lnSpc>
            </a:pPr>
            <a:r>
              <a:rPr lang="en-US" sz="3017" spc="66" strike="noStrike" u="none">
                <a:solidFill>
                  <a:srgbClr val="152540"/>
                </a:solidFill>
                <a:latin typeface="Open Sans 2"/>
                <a:ea typeface="Open Sans 2"/>
                <a:cs typeface="Open Sans 2"/>
                <a:sym typeface="Open Sans 2"/>
              </a:rPr>
              <a:t>Proceso Metodo  Bayesiano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167784" y="3365190"/>
            <a:ext cx="760748" cy="5673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93"/>
              </a:lnSpc>
            </a:pPr>
            <a:r>
              <a:rPr lang="en-US" b="true" sz="3209" spc="7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01</a:t>
            </a:r>
          </a:p>
          <a:p>
            <a:pPr algn="ctr">
              <a:lnSpc>
                <a:spcPts val="4493"/>
              </a:lnSpc>
            </a:pPr>
            <a:r>
              <a:rPr lang="en-US" b="true" sz="3209" spc="7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02</a:t>
            </a:r>
          </a:p>
          <a:p>
            <a:pPr algn="ctr">
              <a:lnSpc>
                <a:spcPts val="4493"/>
              </a:lnSpc>
            </a:pPr>
            <a:r>
              <a:rPr lang="en-US" b="true" sz="3209" spc="7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03</a:t>
            </a:r>
          </a:p>
          <a:p>
            <a:pPr algn="ctr">
              <a:lnSpc>
                <a:spcPts val="4493"/>
              </a:lnSpc>
            </a:pPr>
            <a:r>
              <a:rPr lang="en-US" b="true" sz="3209" spc="7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04</a:t>
            </a:r>
          </a:p>
          <a:p>
            <a:pPr algn="ctr">
              <a:lnSpc>
                <a:spcPts val="4493"/>
              </a:lnSpc>
            </a:pPr>
            <a:r>
              <a:rPr lang="en-US" b="true" sz="3209" spc="7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05</a:t>
            </a:r>
          </a:p>
          <a:p>
            <a:pPr algn="ctr">
              <a:lnSpc>
                <a:spcPts val="4493"/>
              </a:lnSpc>
            </a:pPr>
            <a:r>
              <a:rPr lang="en-US" b="true" sz="3209" spc="7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06</a:t>
            </a:r>
          </a:p>
          <a:p>
            <a:pPr algn="ctr">
              <a:lnSpc>
                <a:spcPts val="4493"/>
              </a:lnSpc>
            </a:pPr>
            <a:r>
              <a:rPr lang="en-US" b="true" sz="3209" spc="7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07</a:t>
            </a:r>
          </a:p>
          <a:p>
            <a:pPr algn="ctr">
              <a:lnSpc>
                <a:spcPts val="4493"/>
              </a:lnSpc>
            </a:pPr>
            <a:r>
              <a:rPr lang="en-US" b="true" sz="3209" spc="7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08</a:t>
            </a:r>
          </a:p>
          <a:p>
            <a:pPr algn="ctr">
              <a:lnSpc>
                <a:spcPts val="4493"/>
              </a:lnSpc>
            </a:pPr>
            <a:r>
              <a:rPr lang="en-US" b="true" sz="3209" spc="7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09</a:t>
            </a:r>
          </a:p>
          <a:p>
            <a:pPr algn="ctr" marL="0" indent="0" lvl="0">
              <a:lnSpc>
                <a:spcPts val="4493"/>
              </a:lnSpc>
              <a:spcBef>
                <a:spcPct val="0"/>
              </a:spcBef>
            </a:pPr>
            <a:r>
              <a:rPr lang="en-US" b="true" sz="3209" spc="7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10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089012" y="3365190"/>
            <a:ext cx="8770150" cy="4781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24"/>
              </a:lnSpc>
            </a:pPr>
            <a:r>
              <a:rPr lang="en-US" sz="3017" spc="66">
                <a:solidFill>
                  <a:srgbClr val="152540"/>
                </a:solidFill>
                <a:latin typeface="Open Sans 2"/>
                <a:ea typeface="Open Sans 2"/>
                <a:cs typeface="Open Sans 2"/>
                <a:sym typeface="Open Sans 2"/>
              </a:rPr>
              <a:t>Diferencias</a:t>
            </a:r>
          </a:p>
          <a:p>
            <a:pPr algn="l">
              <a:lnSpc>
                <a:spcPts val="4224"/>
              </a:lnSpc>
            </a:pPr>
            <a:r>
              <a:rPr lang="en-US" sz="3017" spc="66" strike="noStrike" u="none">
                <a:solidFill>
                  <a:srgbClr val="152540"/>
                </a:solidFill>
                <a:latin typeface="Open Sans 2"/>
                <a:ea typeface="Open Sans 2"/>
                <a:cs typeface="Open Sans 2"/>
                <a:sym typeface="Open Sans 2"/>
              </a:rPr>
              <a:t>Aplicación en Best Time to Call(Frecuentista)</a:t>
            </a:r>
          </a:p>
          <a:p>
            <a:pPr algn="l">
              <a:lnSpc>
                <a:spcPts val="4224"/>
              </a:lnSpc>
            </a:pPr>
            <a:r>
              <a:rPr lang="en-US" sz="3017" strike="noStrike" spc="66" u="none">
                <a:solidFill>
                  <a:srgbClr val="152540"/>
                </a:solidFill>
                <a:latin typeface="Open Sans 2"/>
                <a:ea typeface="Open Sans 2"/>
                <a:cs typeface="Open Sans 2"/>
                <a:sym typeface="Open Sans 2"/>
              </a:rPr>
              <a:t> Diseño del experimento</a:t>
            </a:r>
          </a:p>
          <a:p>
            <a:pPr algn="l">
              <a:lnSpc>
                <a:spcPts val="4224"/>
              </a:lnSpc>
            </a:pPr>
            <a:r>
              <a:rPr lang="en-US" sz="3017" spc="66" strike="noStrike" u="none">
                <a:solidFill>
                  <a:srgbClr val="152540"/>
                </a:solidFill>
                <a:latin typeface="Open Sans 2"/>
                <a:ea typeface="Open Sans 2"/>
                <a:cs typeface="Open Sans 2"/>
                <a:sym typeface="Open Sans 2"/>
              </a:rPr>
              <a:t>Incidencias en el Diseño Experimental </a:t>
            </a:r>
          </a:p>
          <a:p>
            <a:pPr algn="l">
              <a:lnSpc>
                <a:spcPts val="4224"/>
              </a:lnSpc>
            </a:pPr>
            <a:r>
              <a:rPr lang="en-US" sz="3017" spc="66" strike="noStrike" u="none">
                <a:solidFill>
                  <a:srgbClr val="152540"/>
                </a:solidFill>
                <a:latin typeface="Open Sans 2"/>
                <a:ea typeface="Open Sans 2"/>
                <a:cs typeface="Open Sans 2"/>
                <a:sym typeface="Open Sans 2"/>
              </a:rPr>
              <a:t>Medición y Análisis</a:t>
            </a:r>
          </a:p>
          <a:p>
            <a:pPr algn="l">
              <a:lnSpc>
                <a:spcPts val="4224"/>
              </a:lnSpc>
            </a:pPr>
            <a:r>
              <a:rPr lang="en-US" sz="3017" spc="66" strike="noStrike" u="none">
                <a:solidFill>
                  <a:srgbClr val="152540"/>
                </a:solidFill>
                <a:latin typeface="Open Sans 2"/>
                <a:ea typeface="Open Sans 2"/>
                <a:cs typeface="Open Sans 2"/>
                <a:sym typeface="Open Sans 2"/>
              </a:rPr>
              <a:t>Resultados</a:t>
            </a:r>
          </a:p>
          <a:p>
            <a:pPr algn="l">
              <a:lnSpc>
                <a:spcPts val="4224"/>
              </a:lnSpc>
            </a:pPr>
            <a:r>
              <a:rPr lang="en-US" sz="3017" spc="66" strike="noStrike" u="none">
                <a:solidFill>
                  <a:srgbClr val="152540"/>
                </a:solidFill>
                <a:latin typeface="Open Sans 2"/>
                <a:ea typeface="Open Sans 2"/>
                <a:cs typeface="Open Sans 2"/>
                <a:sym typeface="Open Sans 2"/>
              </a:rPr>
              <a:t>Conclusiones</a:t>
            </a:r>
          </a:p>
          <a:p>
            <a:pPr algn="l">
              <a:lnSpc>
                <a:spcPts val="4224"/>
              </a:lnSpc>
            </a:pPr>
            <a:r>
              <a:rPr lang="en-US" sz="3017" spc="66" strike="noStrike" u="none">
                <a:solidFill>
                  <a:srgbClr val="152540"/>
                </a:solidFill>
                <a:latin typeface="Open Sans 2"/>
                <a:ea typeface="Open Sans 2"/>
                <a:cs typeface="Open Sans 2"/>
                <a:sym typeface="Open Sans 2"/>
              </a:rPr>
              <a:t>Bibliografia</a:t>
            </a:r>
          </a:p>
          <a:p>
            <a:pPr algn="l">
              <a:lnSpc>
                <a:spcPts val="4224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6252699" y="3196699"/>
            <a:ext cx="760748" cy="5673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93"/>
              </a:lnSpc>
            </a:pPr>
            <a:r>
              <a:rPr lang="en-US" b="true" sz="3209" spc="7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11</a:t>
            </a:r>
          </a:p>
          <a:p>
            <a:pPr algn="ctr">
              <a:lnSpc>
                <a:spcPts val="4493"/>
              </a:lnSpc>
            </a:pPr>
            <a:r>
              <a:rPr lang="en-US" b="true" sz="3209" spc="7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12</a:t>
            </a:r>
          </a:p>
          <a:p>
            <a:pPr algn="ctr">
              <a:lnSpc>
                <a:spcPts val="4493"/>
              </a:lnSpc>
            </a:pPr>
            <a:r>
              <a:rPr lang="en-US" b="true" sz="3209" spc="7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13</a:t>
            </a:r>
          </a:p>
          <a:p>
            <a:pPr algn="ctr">
              <a:lnSpc>
                <a:spcPts val="4493"/>
              </a:lnSpc>
            </a:pPr>
            <a:r>
              <a:rPr lang="en-US" b="true" sz="3209" spc="7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14</a:t>
            </a:r>
          </a:p>
          <a:p>
            <a:pPr algn="ctr">
              <a:lnSpc>
                <a:spcPts val="4493"/>
              </a:lnSpc>
            </a:pPr>
            <a:r>
              <a:rPr lang="en-US" b="true" sz="3209" spc="7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15</a:t>
            </a:r>
          </a:p>
          <a:p>
            <a:pPr algn="ctr">
              <a:lnSpc>
                <a:spcPts val="4493"/>
              </a:lnSpc>
            </a:pPr>
            <a:r>
              <a:rPr lang="en-US" b="true" sz="3209" spc="7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16</a:t>
            </a:r>
          </a:p>
          <a:p>
            <a:pPr algn="ctr">
              <a:lnSpc>
                <a:spcPts val="4493"/>
              </a:lnSpc>
            </a:pPr>
            <a:r>
              <a:rPr lang="en-US" b="true" sz="3209" spc="7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17</a:t>
            </a:r>
          </a:p>
          <a:p>
            <a:pPr algn="ctr">
              <a:lnSpc>
                <a:spcPts val="4493"/>
              </a:lnSpc>
            </a:pPr>
            <a:r>
              <a:rPr lang="en-US" b="true" sz="3209" spc="7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18</a:t>
            </a:r>
          </a:p>
          <a:p>
            <a:pPr algn="ctr">
              <a:lnSpc>
                <a:spcPts val="4493"/>
              </a:lnSpc>
            </a:pPr>
          </a:p>
          <a:p>
            <a:pPr algn="ctr" marL="0" indent="0" lvl="0">
              <a:lnSpc>
                <a:spcPts val="449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8080196"/>
            <a:ext cx="4350401" cy="321510"/>
          </a:xfrm>
          <a:custGeom>
            <a:avLst/>
            <a:gdLst/>
            <a:ahLst/>
            <a:cxnLst/>
            <a:rect r="r" b="b" t="t" l="l"/>
            <a:pathLst>
              <a:path h="321510" w="4350401">
                <a:moveTo>
                  <a:pt x="0" y="0"/>
                </a:moveTo>
                <a:lnTo>
                  <a:pt x="4350401" y="0"/>
                </a:lnTo>
                <a:lnTo>
                  <a:pt x="4350401" y="321509"/>
                </a:lnTo>
                <a:lnTo>
                  <a:pt x="0" y="3215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71" t="-308623" r="-7088" b="-104273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283157">
            <a:off x="17095277" y="6467691"/>
            <a:ext cx="5624862" cy="7545546"/>
          </a:xfrm>
          <a:custGeom>
            <a:avLst/>
            <a:gdLst/>
            <a:ahLst/>
            <a:cxnLst/>
            <a:rect r="r" b="b" t="t" l="l"/>
            <a:pathLst>
              <a:path h="7545546" w="5624862">
                <a:moveTo>
                  <a:pt x="0" y="0"/>
                </a:moveTo>
                <a:lnTo>
                  <a:pt x="5624862" y="0"/>
                </a:lnTo>
                <a:lnTo>
                  <a:pt x="5624862" y="7545546"/>
                </a:lnTo>
                <a:lnTo>
                  <a:pt x="0" y="75455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663469" y="-3008046"/>
            <a:ext cx="5219753" cy="4878096"/>
          </a:xfrm>
          <a:custGeom>
            <a:avLst/>
            <a:gdLst/>
            <a:ahLst/>
            <a:cxnLst/>
            <a:rect r="r" b="b" t="t" l="l"/>
            <a:pathLst>
              <a:path h="4878096" w="5219753">
                <a:moveTo>
                  <a:pt x="0" y="0"/>
                </a:moveTo>
                <a:lnTo>
                  <a:pt x="5219753" y="0"/>
                </a:lnTo>
                <a:lnTo>
                  <a:pt x="5219753" y="4878097"/>
                </a:lnTo>
                <a:lnTo>
                  <a:pt x="0" y="48780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2569131" y="982956"/>
            <a:ext cx="397430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13538A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Bibliografia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85710" y="2618943"/>
            <a:ext cx="16183225" cy="7122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91"/>
              </a:lnSpc>
            </a:pPr>
            <a:r>
              <a:rPr lang="en-US" sz="4208" u="sng">
                <a:solidFill>
                  <a:srgbClr val="13538A"/>
                </a:solidFill>
                <a:latin typeface="Open Sans 1"/>
                <a:ea typeface="Open Sans 1"/>
                <a:cs typeface="Open Sans 1"/>
                <a:sym typeface="Open Sans 1"/>
                <a:hlinkClick r:id="rId8" tooltip="https://cxl.com/blog/ab-testing-guide/#how-set-up-ab-tests"/>
              </a:rPr>
              <a:t>https://cxl.com/blog/ab-testing-guide/#how-set-up-ab-tests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85710" y="3578857"/>
            <a:ext cx="1811177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u="sng">
                <a:solidFill>
                  <a:srgbClr val="13538A"/>
                </a:solidFill>
                <a:latin typeface="Open Sans 1"/>
                <a:ea typeface="Open Sans 1"/>
                <a:cs typeface="Open Sans 1"/>
                <a:sym typeface="Open Sans 1"/>
                <a:hlinkClick r:id="rId9" tooltip="https://medium.com/@kaicui726/a-hands-on-guide-to-ab-test-part-1-e7a76a7a3b56"/>
              </a:rPr>
              <a:t>https://medium.com/@kaicui726/a-hands-on-guide-to-ab-test-part-1-e7a76a7a3b56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85710" y="5234937"/>
            <a:ext cx="895498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u="sng">
                <a:solidFill>
                  <a:srgbClr val="13538A"/>
                </a:solidFill>
                <a:latin typeface="Open Sans 1"/>
                <a:ea typeface="Open Sans 1"/>
                <a:cs typeface="Open Sans 1"/>
                <a:sym typeface="Open Sans 1"/>
                <a:hlinkClick r:id="rId10" tooltip="https://www.statsig.com/blog/ab-testing-101"/>
              </a:rPr>
              <a:t>https://www.statsig.com/blog/ab-testing-101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85710" y="4406897"/>
            <a:ext cx="1594919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u="sng">
                <a:solidFill>
                  <a:srgbClr val="13538A"/>
                </a:solidFill>
                <a:latin typeface="Open Sans 1"/>
                <a:ea typeface="Open Sans 1"/>
                <a:cs typeface="Open Sans 1"/>
                <a:sym typeface="Open Sans 1"/>
                <a:hlinkClick r:id="rId11" tooltip="https://www.statsig.com/blog/randomization-the-abcs-of-a-b-testing"/>
              </a:rPr>
              <a:t>https://www.statsig.com/blog/randomization-the-abcs-of-a-b-testing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3283157">
            <a:off x="-1857088" y="7702352"/>
            <a:ext cx="5624862" cy="7545546"/>
          </a:xfrm>
          <a:custGeom>
            <a:avLst/>
            <a:gdLst/>
            <a:ahLst/>
            <a:cxnLst/>
            <a:rect r="r" b="b" t="t" l="l"/>
            <a:pathLst>
              <a:path h="7545546" w="5624862">
                <a:moveTo>
                  <a:pt x="0" y="0"/>
                </a:moveTo>
                <a:lnTo>
                  <a:pt x="5624862" y="0"/>
                </a:lnTo>
                <a:lnTo>
                  <a:pt x="5624862" y="7545547"/>
                </a:lnTo>
                <a:lnTo>
                  <a:pt x="0" y="75455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1904222" y="1605608"/>
            <a:ext cx="6460548" cy="979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61"/>
              </a:lnSpc>
            </a:pPr>
            <a:r>
              <a:rPr lang="en-US" sz="5686" spc="534" b="true">
                <a:solidFill>
                  <a:srgbClr val="15254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Introducción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2770156">
            <a:off x="-2577184" y="-2165857"/>
            <a:ext cx="5154368" cy="4995052"/>
          </a:xfrm>
          <a:custGeom>
            <a:avLst/>
            <a:gdLst/>
            <a:ahLst/>
            <a:cxnLst/>
            <a:rect r="r" b="b" t="t" l="l"/>
            <a:pathLst>
              <a:path h="4995052" w="5154368">
                <a:moveTo>
                  <a:pt x="0" y="0"/>
                </a:moveTo>
                <a:lnTo>
                  <a:pt x="5154368" y="0"/>
                </a:lnTo>
                <a:lnTo>
                  <a:pt x="5154368" y="4995051"/>
                </a:lnTo>
                <a:lnTo>
                  <a:pt x="0" y="49950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2770156">
            <a:off x="16656423" y="8752113"/>
            <a:ext cx="5154368" cy="4995052"/>
          </a:xfrm>
          <a:custGeom>
            <a:avLst/>
            <a:gdLst/>
            <a:ahLst/>
            <a:cxnLst/>
            <a:rect r="r" b="b" t="t" l="l"/>
            <a:pathLst>
              <a:path h="4995052" w="5154368">
                <a:moveTo>
                  <a:pt x="0" y="0"/>
                </a:moveTo>
                <a:lnTo>
                  <a:pt x="5154368" y="0"/>
                </a:lnTo>
                <a:lnTo>
                  <a:pt x="5154368" y="4995052"/>
                </a:lnTo>
                <a:lnTo>
                  <a:pt x="0" y="49950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90950" y="-2033784"/>
            <a:ext cx="5219753" cy="4878096"/>
          </a:xfrm>
          <a:custGeom>
            <a:avLst/>
            <a:gdLst/>
            <a:ahLst/>
            <a:cxnLst/>
            <a:rect r="r" b="b" t="t" l="l"/>
            <a:pathLst>
              <a:path h="4878096" w="5219753">
                <a:moveTo>
                  <a:pt x="0" y="0"/>
                </a:moveTo>
                <a:lnTo>
                  <a:pt x="5219753" y="0"/>
                </a:lnTo>
                <a:lnTo>
                  <a:pt x="5219753" y="4878096"/>
                </a:lnTo>
                <a:lnTo>
                  <a:pt x="0" y="48780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10151301">
            <a:off x="11164674" y="6546853"/>
            <a:ext cx="8535602" cy="7976908"/>
          </a:xfrm>
          <a:custGeom>
            <a:avLst/>
            <a:gdLst/>
            <a:ahLst/>
            <a:cxnLst/>
            <a:rect r="r" b="b" t="t" l="l"/>
            <a:pathLst>
              <a:path h="7976908" w="8535602">
                <a:moveTo>
                  <a:pt x="0" y="0"/>
                </a:moveTo>
                <a:lnTo>
                  <a:pt x="8535602" y="0"/>
                </a:lnTo>
                <a:lnTo>
                  <a:pt x="8535602" y="7976908"/>
                </a:lnTo>
                <a:lnTo>
                  <a:pt x="0" y="79769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4" id="4"/>
          <p:cNvGrpSpPr/>
          <p:nvPr/>
        </p:nvGrpSpPr>
        <p:grpSpPr>
          <a:xfrm rot="0">
            <a:off x="0" y="3804651"/>
            <a:ext cx="7684047" cy="2570067"/>
            <a:chOff x="0" y="0"/>
            <a:chExt cx="1712619" cy="57281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12619" cy="572816"/>
            </a:xfrm>
            <a:custGeom>
              <a:avLst/>
              <a:gdLst/>
              <a:ahLst/>
              <a:cxnLst/>
              <a:rect r="r" b="b" t="t" l="l"/>
              <a:pathLst>
                <a:path h="572816" w="1712619">
                  <a:moveTo>
                    <a:pt x="59444" y="0"/>
                  </a:moveTo>
                  <a:lnTo>
                    <a:pt x="1653174" y="0"/>
                  </a:lnTo>
                  <a:cubicBezTo>
                    <a:pt x="1668940" y="0"/>
                    <a:pt x="1684060" y="6263"/>
                    <a:pt x="1695208" y="17411"/>
                  </a:cubicBezTo>
                  <a:cubicBezTo>
                    <a:pt x="1706356" y="28559"/>
                    <a:pt x="1712619" y="43679"/>
                    <a:pt x="1712619" y="59444"/>
                  </a:cubicBezTo>
                  <a:lnTo>
                    <a:pt x="1712619" y="513371"/>
                  </a:lnTo>
                  <a:cubicBezTo>
                    <a:pt x="1712619" y="546202"/>
                    <a:pt x="1686004" y="572816"/>
                    <a:pt x="1653174" y="572816"/>
                  </a:cubicBezTo>
                  <a:lnTo>
                    <a:pt x="59444" y="572816"/>
                  </a:lnTo>
                  <a:cubicBezTo>
                    <a:pt x="43679" y="572816"/>
                    <a:pt x="28559" y="566553"/>
                    <a:pt x="17411" y="555405"/>
                  </a:cubicBezTo>
                  <a:cubicBezTo>
                    <a:pt x="6263" y="544257"/>
                    <a:pt x="0" y="529137"/>
                    <a:pt x="0" y="513371"/>
                  </a:cubicBezTo>
                  <a:lnTo>
                    <a:pt x="0" y="59444"/>
                  </a:lnTo>
                  <a:cubicBezTo>
                    <a:pt x="0" y="43679"/>
                    <a:pt x="6263" y="28559"/>
                    <a:pt x="17411" y="17411"/>
                  </a:cubicBezTo>
                  <a:cubicBezTo>
                    <a:pt x="28559" y="6263"/>
                    <a:pt x="43679" y="0"/>
                    <a:pt x="5944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B923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9525"/>
              <a:ext cx="1712619" cy="5632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  <a:p>
              <a:pPr algn="ctr">
                <a:lnSpc>
                  <a:spcPts val="2121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397503" y="3575478"/>
            <a:ext cx="6130590" cy="2876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1579"/>
              </a:lnSpc>
            </a:pPr>
            <a:r>
              <a:rPr lang="en-US" b="true" sz="8271" spc="777">
                <a:solidFill>
                  <a:srgbClr val="13538A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Best Time to Call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10452176">
            <a:off x="-3032303" y="-3221954"/>
            <a:ext cx="5482705" cy="4884592"/>
          </a:xfrm>
          <a:custGeom>
            <a:avLst/>
            <a:gdLst/>
            <a:ahLst/>
            <a:cxnLst/>
            <a:rect r="r" b="b" t="t" l="l"/>
            <a:pathLst>
              <a:path h="4884592" w="5482705">
                <a:moveTo>
                  <a:pt x="0" y="0"/>
                </a:moveTo>
                <a:lnTo>
                  <a:pt x="5482705" y="0"/>
                </a:lnTo>
                <a:lnTo>
                  <a:pt x="5482705" y="4884592"/>
                </a:lnTo>
                <a:lnTo>
                  <a:pt x="0" y="4884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-138550" y="-1881384"/>
            <a:ext cx="5219753" cy="4878096"/>
          </a:xfrm>
          <a:custGeom>
            <a:avLst/>
            <a:gdLst/>
            <a:ahLst/>
            <a:cxnLst/>
            <a:rect r="r" b="b" t="t" l="l"/>
            <a:pathLst>
              <a:path h="4878096" w="5219753">
                <a:moveTo>
                  <a:pt x="0" y="0"/>
                </a:moveTo>
                <a:lnTo>
                  <a:pt x="5219753" y="0"/>
                </a:lnTo>
                <a:lnTo>
                  <a:pt x="5219753" y="4878096"/>
                </a:lnTo>
                <a:lnTo>
                  <a:pt x="0" y="48780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5081203" y="4766228"/>
            <a:ext cx="3216979" cy="3216979"/>
          </a:xfrm>
          <a:custGeom>
            <a:avLst/>
            <a:gdLst/>
            <a:ahLst/>
            <a:cxnLst/>
            <a:rect r="r" b="b" t="t" l="l"/>
            <a:pathLst>
              <a:path h="3216979" w="3216979">
                <a:moveTo>
                  <a:pt x="0" y="0"/>
                </a:moveTo>
                <a:lnTo>
                  <a:pt x="3216979" y="0"/>
                </a:lnTo>
                <a:lnTo>
                  <a:pt x="3216979" y="3216979"/>
                </a:lnTo>
                <a:lnTo>
                  <a:pt x="0" y="321697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-290950" y="10018394"/>
            <a:ext cx="4474715" cy="1033825"/>
          </a:xfrm>
          <a:custGeom>
            <a:avLst/>
            <a:gdLst/>
            <a:ahLst/>
            <a:cxnLst/>
            <a:rect r="r" b="b" t="t" l="l"/>
            <a:pathLst>
              <a:path h="1033825" w="4474715">
                <a:moveTo>
                  <a:pt x="0" y="0"/>
                </a:moveTo>
                <a:lnTo>
                  <a:pt x="4474715" y="0"/>
                </a:lnTo>
                <a:lnTo>
                  <a:pt x="4474715" y="1033825"/>
                </a:lnTo>
                <a:lnTo>
                  <a:pt x="0" y="10338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-379382" r="0" b="-94238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12857023" y="4742132"/>
            <a:ext cx="10861953" cy="802736"/>
          </a:xfrm>
          <a:custGeom>
            <a:avLst/>
            <a:gdLst/>
            <a:ahLst/>
            <a:cxnLst/>
            <a:rect r="r" b="b" t="t" l="l"/>
            <a:pathLst>
              <a:path h="802736" w="10861953">
                <a:moveTo>
                  <a:pt x="0" y="0"/>
                </a:moveTo>
                <a:lnTo>
                  <a:pt x="10861954" y="0"/>
                </a:lnTo>
                <a:lnTo>
                  <a:pt x="10861954" y="802736"/>
                </a:lnTo>
                <a:lnTo>
                  <a:pt x="0" y="8027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71" t="-308623" r="-7088" b="-104273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677383" y="2483707"/>
            <a:ext cx="4889765" cy="4889765"/>
          </a:xfrm>
          <a:custGeom>
            <a:avLst/>
            <a:gdLst/>
            <a:ahLst/>
            <a:cxnLst/>
            <a:rect r="r" b="b" t="t" l="l"/>
            <a:pathLst>
              <a:path h="4889765" w="4889765">
                <a:moveTo>
                  <a:pt x="0" y="0"/>
                </a:moveTo>
                <a:lnTo>
                  <a:pt x="4889765" y="0"/>
                </a:lnTo>
                <a:lnTo>
                  <a:pt x="4889765" y="4889765"/>
                </a:lnTo>
                <a:lnTo>
                  <a:pt x="0" y="48897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42152" y="1095375"/>
            <a:ext cx="9093250" cy="16862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627"/>
              </a:lnSpc>
              <a:spcBef>
                <a:spcPct val="0"/>
              </a:spcBef>
            </a:pPr>
            <a:r>
              <a:rPr lang="en-US" sz="6024">
                <a:solidFill>
                  <a:srgbClr val="9BD4E4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ConceptoF</a:t>
            </a:r>
            <a:r>
              <a:rPr lang="en-US" sz="6024">
                <a:solidFill>
                  <a:srgbClr val="9BD4E4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undamental</a:t>
            </a:r>
          </a:p>
          <a:p>
            <a:pPr algn="l" marL="0" indent="0" lvl="0">
              <a:lnSpc>
                <a:spcPts val="6627"/>
              </a:lnSpc>
              <a:spcBef>
                <a:spcPct val="0"/>
              </a:spcBef>
            </a:pPr>
            <a:r>
              <a:rPr lang="en-US" sz="6024">
                <a:solidFill>
                  <a:srgbClr val="063F96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 ¿Qué es el A/B Testing?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42152" y="4651614"/>
            <a:ext cx="9166557" cy="227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063F96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Es una prueba controlada para comparar dos versiones de algo (A y B).</a:t>
            </a:r>
          </a:p>
          <a:p>
            <a:pPr algn="l" marL="755651" indent="-377825" lvl="1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063F96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Se usa para descubrir cuál alternativa genera mejores resultados.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3283157">
            <a:off x="-1857088" y="7702352"/>
            <a:ext cx="5624862" cy="7545546"/>
          </a:xfrm>
          <a:custGeom>
            <a:avLst/>
            <a:gdLst/>
            <a:ahLst/>
            <a:cxnLst/>
            <a:rect r="r" b="b" t="t" l="l"/>
            <a:pathLst>
              <a:path h="7545546" w="5624862">
                <a:moveTo>
                  <a:pt x="0" y="0"/>
                </a:moveTo>
                <a:lnTo>
                  <a:pt x="5624862" y="0"/>
                </a:lnTo>
                <a:lnTo>
                  <a:pt x="5624862" y="7545547"/>
                </a:lnTo>
                <a:lnTo>
                  <a:pt x="0" y="754554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958813" y="1028700"/>
            <a:ext cx="2370375" cy="2370375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301076" y="3106067"/>
            <a:ext cx="2370375" cy="2370375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63F9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909036" y="6715997"/>
            <a:ext cx="2370375" cy="2370375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774281" y="7901184"/>
            <a:ext cx="2370375" cy="2370375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4641906" y="6426941"/>
            <a:ext cx="2370375" cy="2370375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4616888" y="3106067"/>
            <a:ext cx="2370375" cy="2370375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-1853281">
            <a:off x="7043564" y="2905026"/>
            <a:ext cx="661444" cy="402082"/>
            <a:chOff x="0" y="0"/>
            <a:chExt cx="812800" cy="49408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494088"/>
            </a:xfrm>
            <a:custGeom>
              <a:avLst/>
              <a:gdLst/>
              <a:ahLst/>
              <a:cxnLst/>
              <a:rect r="r" b="b" t="t" l="l"/>
              <a:pathLst>
                <a:path h="494088" w="812800">
                  <a:moveTo>
                    <a:pt x="812800" y="247044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290888"/>
                  </a:lnTo>
                  <a:lnTo>
                    <a:pt x="406400" y="290888"/>
                  </a:lnTo>
                  <a:lnTo>
                    <a:pt x="406400" y="494088"/>
                  </a:lnTo>
                  <a:lnTo>
                    <a:pt x="812800" y="247044"/>
                  </a:lnTo>
                  <a:close/>
                </a:path>
              </a:pathLst>
            </a:custGeom>
            <a:solidFill>
              <a:srgbClr val="FFB923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165100"/>
              <a:ext cx="711200" cy="1257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-5400000">
            <a:off x="5106968" y="5895179"/>
            <a:ext cx="661444" cy="402082"/>
            <a:chOff x="0" y="0"/>
            <a:chExt cx="812800" cy="494088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494088"/>
            </a:xfrm>
            <a:custGeom>
              <a:avLst/>
              <a:gdLst/>
              <a:ahLst/>
              <a:cxnLst/>
              <a:rect r="r" b="b" t="t" l="l"/>
              <a:pathLst>
                <a:path h="494088" w="812800">
                  <a:moveTo>
                    <a:pt x="812800" y="247044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290888"/>
                  </a:lnTo>
                  <a:lnTo>
                    <a:pt x="406400" y="290888"/>
                  </a:lnTo>
                  <a:lnTo>
                    <a:pt x="406400" y="494088"/>
                  </a:lnTo>
                  <a:lnTo>
                    <a:pt x="812800" y="247044"/>
                  </a:lnTo>
                  <a:close/>
                </a:path>
              </a:pathLst>
            </a:custGeom>
            <a:solidFill>
              <a:srgbClr val="FFB923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165100"/>
              <a:ext cx="711200" cy="1257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2080223">
            <a:off x="10786097" y="2844557"/>
            <a:ext cx="661444" cy="402082"/>
            <a:chOff x="0" y="0"/>
            <a:chExt cx="812800" cy="494088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494088"/>
            </a:xfrm>
            <a:custGeom>
              <a:avLst/>
              <a:gdLst/>
              <a:ahLst/>
              <a:cxnLst/>
              <a:rect r="r" b="b" t="t" l="l"/>
              <a:pathLst>
                <a:path h="494088" w="812800">
                  <a:moveTo>
                    <a:pt x="812800" y="247044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290888"/>
                  </a:lnTo>
                  <a:lnTo>
                    <a:pt x="406400" y="290888"/>
                  </a:lnTo>
                  <a:lnTo>
                    <a:pt x="406400" y="494088"/>
                  </a:lnTo>
                  <a:lnTo>
                    <a:pt x="812800" y="247044"/>
                  </a:lnTo>
                  <a:close/>
                </a:path>
              </a:pathLst>
            </a:custGeom>
            <a:solidFill>
              <a:srgbClr val="FFB923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165100"/>
              <a:ext cx="711200" cy="1257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5780863">
            <a:off x="12155541" y="5915378"/>
            <a:ext cx="661444" cy="402082"/>
            <a:chOff x="0" y="0"/>
            <a:chExt cx="812800" cy="49408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494088"/>
            </a:xfrm>
            <a:custGeom>
              <a:avLst/>
              <a:gdLst/>
              <a:ahLst/>
              <a:cxnLst/>
              <a:rect r="r" b="b" t="t" l="l"/>
              <a:pathLst>
                <a:path h="494088" w="812800">
                  <a:moveTo>
                    <a:pt x="812800" y="247044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290888"/>
                  </a:lnTo>
                  <a:lnTo>
                    <a:pt x="406400" y="290888"/>
                  </a:lnTo>
                  <a:lnTo>
                    <a:pt x="406400" y="494088"/>
                  </a:lnTo>
                  <a:lnTo>
                    <a:pt x="812800" y="247044"/>
                  </a:lnTo>
                  <a:close/>
                </a:path>
              </a:pathLst>
            </a:custGeom>
            <a:solidFill>
              <a:srgbClr val="FFB923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165100"/>
              <a:ext cx="711200" cy="1257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8231021">
            <a:off x="10199080" y="8513085"/>
            <a:ext cx="661444" cy="402082"/>
            <a:chOff x="0" y="0"/>
            <a:chExt cx="812800" cy="494088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494088"/>
            </a:xfrm>
            <a:custGeom>
              <a:avLst/>
              <a:gdLst/>
              <a:ahLst/>
              <a:cxnLst/>
              <a:rect r="r" b="b" t="t" l="l"/>
              <a:pathLst>
                <a:path h="494088" w="812800">
                  <a:moveTo>
                    <a:pt x="812800" y="247044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290888"/>
                  </a:lnTo>
                  <a:lnTo>
                    <a:pt x="406400" y="290888"/>
                  </a:lnTo>
                  <a:lnTo>
                    <a:pt x="406400" y="494088"/>
                  </a:lnTo>
                  <a:lnTo>
                    <a:pt x="812800" y="247044"/>
                  </a:lnTo>
                  <a:close/>
                </a:path>
              </a:pathLst>
            </a:custGeom>
            <a:solidFill>
              <a:srgbClr val="FFB923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165100"/>
              <a:ext cx="711200" cy="1257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-8680910">
            <a:off x="7042620" y="8530095"/>
            <a:ext cx="661444" cy="402082"/>
            <a:chOff x="0" y="0"/>
            <a:chExt cx="812800" cy="494088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494088"/>
            </a:xfrm>
            <a:custGeom>
              <a:avLst/>
              <a:gdLst/>
              <a:ahLst/>
              <a:cxnLst/>
              <a:rect r="r" b="b" t="t" l="l"/>
              <a:pathLst>
                <a:path h="494088" w="812800">
                  <a:moveTo>
                    <a:pt x="812800" y="247044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290888"/>
                  </a:lnTo>
                  <a:lnTo>
                    <a:pt x="406400" y="290888"/>
                  </a:lnTo>
                  <a:lnTo>
                    <a:pt x="406400" y="494088"/>
                  </a:lnTo>
                  <a:lnTo>
                    <a:pt x="812800" y="247044"/>
                  </a:lnTo>
                  <a:close/>
                </a:path>
              </a:pathLst>
            </a:custGeom>
            <a:solidFill>
              <a:srgbClr val="FFB923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165100"/>
              <a:ext cx="711200" cy="1257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38" id="38"/>
          <p:cNvSpPr/>
          <p:nvPr/>
        </p:nvSpPr>
        <p:spPr>
          <a:xfrm flipH="false" flipV="false" rot="0">
            <a:off x="12071086" y="7522849"/>
            <a:ext cx="989974" cy="1274467"/>
          </a:xfrm>
          <a:custGeom>
            <a:avLst/>
            <a:gdLst/>
            <a:ahLst/>
            <a:cxnLst/>
            <a:rect r="r" b="b" t="t" l="l"/>
            <a:pathLst>
              <a:path h="1274467" w="989974">
                <a:moveTo>
                  <a:pt x="0" y="0"/>
                </a:moveTo>
                <a:lnTo>
                  <a:pt x="989974" y="0"/>
                </a:lnTo>
                <a:lnTo>
                  <a:pt x="989974" y="1274467"/>
                </a:lnTo>
                <a:lnTo>
                  <a:pt x="0" y="12744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11852939" y="3627458"/>
            <a:ext cx="1426472" cy="1327593"/>
          </a:xfrm>
          <a:custGeom>
            <a:avLst/>
            <a:gdLst/>
            <a:ahLst/>
            <a:cxnLst/>
            <a:rect r="r" b="b" t="t" l="l"/>
            <a:pathLst>
              <a:path h="1327593" w="1426472">
                <a:moveTo>
                  <a:pt x="0" y="0"/>
                </a:moveTo>
                <a:lnTo>
                  <a:pt x="1426472" y="0"/>
                </a:lnTo>
                <a:lnTo>
                  <a:pt x="1426472" y="1327593"/>
                </a:lnTo>
                <a:lnTo>
                  <a:pt x="0" y="13275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0" id="40"/>
          <p:cNvGrpSpPr/>
          <p:nvPr/>
        </p:nvGrpSpPr>
        <p:grpSpPr>
          <a:xfrm rot="0">
            <a:off x="7443702" y="4131730"/>
            <a:ext cx="3086100" cy="3086100"/>
            <a:chOff x="0" y="0"/>
            <a:chExt cx="812800" cy="8128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43" id="43"/>
          <p:cNvSpPr/>
          <p:nvPr/>
        </p:nvSpPr>
        <p:spPr>
          <a:xfrm flipH="false" flipV="false" rot="0">
            <a:off x="8105418" y="8232322"/>
            <a:ext cx="1708099" cy="1708099"/>
          </a:xfrm>
          <a:custGeom>
            <a:avLst/>
            <a:gdLst/>
            <a:ahLst/>
            <a:cxnLst/>
            <a:rect r="r" b="b" t="t" l="l"/>
            <a:pathLst>
              <a:path h="1708099" w="1708099">
                <a:moveTo>
                  <a:pt x="0" y="0"/>
                </a:moveTo>
                <a:lnTo>
                  <a:pt x="1708100" y="0"/>
                </a:lnTo>
                <a:lnTo>
                  <a:pt x="1708100" y="1708099"/>
                </a:lnTo>
                <a:lnTo>
                  <a:pt x="0" y="170809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44" id="44"/>
          <p:cNvSpPr/>
          <p:nvPr/>
        </p:nvSpPr>
        <p:spPr>
          <a:xfrm flipH="false" flipV="false" rot="0">
            <a:off x="5073749" y="3627458"/>
            <a:ext cx="1456653" cy="1266611"/>
          </a:xfrm>
          <a:custGeom>
            <a:avLst/>
            <a:gdLst/>
            <a:ahLst/>
            <a:cxnLst/>
            <a:rect r="r" b="b" t="t" l="l"/>
            <a:pathLst>
              <a:path h="1266611" w="1456653">
                <a:moveTo>
                  <a:pt x="0" y="0"/>
                </a:moveTo>
                <a:lnTo>
                  <a:pt x="1456653" y="0"/>
                </a:lnTo>
                <a:lnTo>
                  <a:pt x="1456653" y="1266611"/>
                </a:lnTo>
                <a:lnTo>
                  <a:pt x="0" y="126661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5" id="45"/>
          <p:cNvSpPr/>
          <p:nvPr/>
        </p:nvSpPr>
        <p:spPr>
          <a:xfrm flipH="false" flipV="false" rot="0">
            <a:off x="5042089" y="6827124"/>
            <a:ext cx="1570010" cy="1570010"/>
          </a:xfrm>
          <a:custGeom>
            <a:avLst/>
            <a:gdLst/>
            <a:ahLst/>
            <a:cxnLst/>
            <a:rect r="r" b="b" t="t" l="l"/>
            <a:pathLst>
              <a:path h="1570010" w="1570010">
                <a:moveTo>
                  <a:pt x="0" y="0"/>
                </a:moveTo>
                <a:lnTo>
                  <a:pt x="1570009" y="0"/>
                </a:lnTo>
                <a:lnTo>
                  <a:pt x="1570009" y="1570010"/>
                </a:lnTo>
                <a:lnTo>
                  <a:pt x="0" y="157001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46" id="46"/>
          <p:cNvSpPr/>
          <p:nvPr/>
        </p:nvSpPr>
        <p:spPr>
          <a:xfrm flipH="false" flipV="false" rot="0">
            <a:off x="8289950" y="1289050"/>
            <a:ext cx="1708099" cy="1708099"/>
          </a:xfrm>
          <a:custGeom>
            <a:avLst/>
            <a:gdLst/>
            <a:ahLst/>
            <a:cxnLst/>
            <a:rect r="r" b="b" t="t" l="l"/>
            <a:pathLst>
              <a:path h="1708099" w="1708099">
                <a:moveTo>
                  <a:pt x="0" y="0"/>
                </a:moveTo>
                <a:lnTo>
                  <a:pt x="1708100" y="0"/>
                </a:lnTo>
                <a:lnTo>
                  <a:pt x="1708100" y="1708099"/>
                </a:lnTo>
                <a:lnTo>
                  <a:pt x="0" y="170809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47" id="47"/>
          <p:cNvSpPr/>
          <p:nvPr/>
        </p:nvSpPr>
        <p:spPr>
          <a:xfrm flipH="false" flipV="false" rot="188209">
            <a:off x="11333105" y="7308995"/>
            <a:ext cx="1203592" cy="1203592"/>
          </a:xfrm>
          <a:custGeom>
            <a:avLst/>
            <a:gdLst/>
            <a:ahLst/>
            <a:cxnLst/>
            <a:rect r="r" b="b" t="t" l="l"/>
            <a:pathLst>
              <a:path h="1203592" w="1203592">
                <a:moveTo>
                  <a:pt x="0" y="0"/>
                </a:moveTo>
                <a:lnTo>
                  <a:pt x="1203593" y="0"/>
                </a:lnTo>
                <a:lnTo>
                  <a:pt x="1203593" y="1203593"/>
                </a:lnTo>
                <a:lnTo>
                  <a:pt x="0" y="1203593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48" id="48"/>
          <p:cNvSpPr txBox="true"/>
          <p:nvPr/>
        </p:nvSpPr>
        <p:spPr>
          <a:xfrm rot="0">
            <a:off x="7374286" y="4662393"/>
            <a:ext cx="3269698" cy="2072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23"/>
              </a:lnSpc>
            </a:pPr>
            <a:r>
              <a:rPr lang="en-US" sz="4930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Paso </a:t>
            </a:r>
          </a:p>
          <a:p>
            <a:pPr algn="ctr">
              <a:lnSpc>
                <a:spcPts val="5423"/>
              </a:lnSpc>
            </a:pPr>
            <a:r>
              <a:rPr lang="en-US" sz="4930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 </a:t>
            </a:r>
          </a:p>
          <a:p>
            <a:pPr algn="ctr" marL="0" indent="0" lvl="0">
              <a:lnSpc>
                <a:spcPts val="5423"/>
              </a:lnSpc>
              <a:spcBef>
                <a:spcPct val="0"/>
              </a:spcBef>
            </a:pPr>
            <a:r>
              <a:rPr lang="en-US" sz="4930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paso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211530" y="260645"/>
            <a:ext cx="522148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b="true" sz="5199">
                <a:solidFill>
                  <a:srgbClr val="FFB923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Como se aplica?</a:t>
            </a:r>
          </a:p>
        </p:txBody>
      </p:sp>
      <p:sp>
        <p:nvSpPr>
          <p:cNvPr name="Freeform 50" id="50"/>
          <p:cNvSpPr/>
          <p:nvPr/>
        </p:nvSpPr>
        <p:spPr>
          <a:xfrm flipH="false" flipV="false" rot="3283157">
            <a:off x="17095277" y="6467691"/>
            <a:ext cx="5624862" cy="7545546"/>
          </a:xfrm>
          <a:custGeom>
            <a:avLst/>
            <a:gdLst/>
            <a:ahLst/>
            <a:cxnLst/>
            <a:rect r="r" b="b" t="t" l="l"/>
            <a:pathLst>
              <a:path h="7545546" w="5624862">
                <a:moveTo>
                  <a:pt x="0" y="0"/>
                </a:moveTo>
                <a:lnTo>
                  <a:pt x="5624862" y="0"/>
                </a:lnTo>
                <a:lnTo>
                  <a:pt x="5624862" y="7545546"/>
                </a:lnTo>
                <a:lnTo>
                  <a:pt x="0" y="754554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3869815"/>
            <a:ext cx="8231118" cy="5102312"/>
            <a:chOff x="0" y="0"/>
            <a:chExt cx="10974824" cy="6803083"/>
          </a:xfrm>
        </p:grpSpPr>
        <p:sp>
          <p:nvSpPr>
            <p:cNvPr name="AutoShape 3" id="3"/>
            <p:cNvSpPr/>
            <p:nvPr/>
          </p:nvSpPr>
          <p:spPr>
            <a:xfrm rot="-10800000">
              <a:off x="0" y="0"/>
              <a:ext cx="7573283" cy="6803083"/>
            </a:xfrm>
            <a:prstGeom prst="rect">
              <a:avLst/>
            </a:prstGeom>
            <a:solidFill>
              <a:srgbClr val="FFB923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-5400000">
              <a:off x="5872512" y="1700771"/>
              <a:ext cx="6803083" cy="3401542"/>
            </a:xfrm>
            <a:custGeom>
              <a:avLst/>
              <a:gdLst/>
              <a:ahLst/>
              <a:cxnLst/>
              <a:rect r="r" b="b" t="t" l="l"/>
              <a:pathLst>
                <a:path h="3401542" w="6803083">
                  <a:moveTo>
                    <a:pt x="0" y="0"/>
                  </a:moveTo>
                  <a:lnTo>
                    <a:pt x="6803083" y="0"/>
                  </a:lnTo>
                  <a:lnTo>
                    <a:pt x="6803083" y="3401541"/>
                  </a:lnTo>
                  <a:lnTo>
                    <a:pt x="0" y="34015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3869815"/>
            <a:ext cx="8231118" cy="5102312"/>
            <a:chOff x="0" y="0"/>
            <a:chExt cx="10974824" cy="6803083"/>
          </a:xfrm>
        </p:grpSpPr>
        <p:sp>
          <p:nvSpPr>
            <p:cNvPr name="AutoShape 6" id="6"/>
            <p:cNvSpPr/>
            <p:nvPr/>
          </p:nvSpPr>
          <p:spPr>
            <a:xfrm rot="0">
              <a:off x="3401542" y="0"/>
              <a:ext cx="7573283" cy="6803083"/>
            </a:xfrm>
            <a:prstGeom prst="rect">
              <a:avLst/>
            </a:prstGeom>
            <a:solidFill>
              <a:srgbClr val="13538A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5400000">
              <a:off x="-1700771" y="1700771"/>
              <a:ext cx="6803083" cy="3401542"/>
            </a:xfrm>
            <a:custGeom>
              <a:avLst/>
              <a:gdLst/>
              <a:ahLst/>
              <a:cxnLst/>
              <a:rect r="r" b="b" t="t" l="l"/>
              <a:pathLst>
                <a:path h="3401542" w="6803083">
                  <a:moveTo>
                    <a:pt x="0" y="0"/>
                  </a:moveTo>
                  <a:lnTo>
                    <a:pt x="6803083" y="0"/>
                  </a:lnTo>
                  <a:lnTo>
                    <a:pt x="6803083" y="3401541"/>
                  </a:lnTo>
                  <a:lnTo>
                    <a:pt x="0" y="34015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7403600" y="4680571"/>
            <a:ext cx="3480800" cy="3480800"/>
          </a:xfrm>
          <a:custGeom>
            <a:avLst/>
            <a:gdLst/>
            <a:ahLst/>
            <a:cxnLst/>
            <a:rect r="r" b="b" t="t" l="l"/>
            <a:pathLst>
              <a:path h="3480800" w="3480800">
                <a:moveTo>
                  <a:pt x="0" y="0"/>
                </a:moveTo>
                <a:lnTo>
                  <a:pt x="3480800" y="0"/>
                </a:lnTo>
                <a:lnTo>
                  <a:pt x="3480800" y="3480800"/>
                </a:lnTo>
                <a:lnTo>
                  <a:pt x="0" y="3480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1684500" y="5561498"/>
            <a:ext cx="3906315" cy="1661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FFFFFF"/>
                </a:solidFill>
                <a:latin typeface="Clear Sans"/>
                <a:ea typeface="Clear Sans"/>
                <a:cs typeface="Clear Sans"/>
                <a:sym typeface="Clear Sans"/>
              </a:rPr>
              <a:t>Si no hay diferencia → se mantiene el modelo usual(A)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148655" y="4999523"/>
            <a:ext cx="4864314" cy="27857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74" indent="-345437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FFFFFF"/>
                </a:solidFill>
                <a:latin typeface="Clear Sans"/>
                <a:ea typeface="Clear Sans"/>
                <a:cs typeface="Clear Sans"/>
                <a:sym typeface="Clear Sans"/>
                <a:hlinkClick r:id="rId8" tooltip="https://docs.google.com/spreadsheets/d/1DUF2isFWsqVSYhbaACYtbgcLi_YjDqpE3GLQIVgkKQg/edit#gid=69851113"/>
              </a:rPr>
              <a:t>Si B mejora A significativamente → </a:t>
            </a:r>
            <a:r>
              <a:rPr lang="en-US" sz="3199">
                <a:solidFill>
                  <a:srgbClr val="FFFFFF"/>
                </a:solidFill>
                <a:latin typeface="Clear Sans"/>
                <a:ea typeface="Clear Sans"/>
                <a:cs typeface="Clear Sans"/>
                <a:sym typeface="Clear Sans"/>
              </a:rPr>
              <a:t>Se declara como modelo ganador y se adopta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814296" y="6128871"/>
            <a:ext cx="2659407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50"/>
              </a:lnSpc>
            </a:pPr>
            <a:r>
              <a:rPr lang="en-US" sz="3500">
                <a:solidFill>
                  <a:srgbClr val="00000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Desición</a:t>
            </a:r>
          </a:p>
        </p:txBody>
      </p:sp>
      <p:sp>
        <p:nvSpPr>
          <p:cNvPr name="Freeform 12" id="12"/>
          <p:cNvSpPr/>
          <p:nvPr/>
        </p:nvSpPr>
        <p:spPr>
          <a:xfrm flipH="true" flipV="false" rot="0">
            <a:off x="-311280" y="9831612"/>
            <a:ext cx="18910559" cy="1397557"/>
          </a:xfrm>
          <a:custGeom>
            <a:avLst/>
            <a:gdLst/>
            <a:ahLst/>
            <a:cxnLst/>
            <a:rect r="r" b="b" t="t" l="l"/>
            <a:pathLst>
              <a:path h="1397557" w="18910559">
                <a:moveTo>
                  <a:pt x="18910560" y="0"/>
                </a:moveTo>
                <a:lnTo>
                  <a:pt x="0" y="0"/>
                </a:lnTo>
                <a:lnTo>
                  <a:pt x="0" y="1397557"/>
                </a:lnTo>
                <a:lnTo>
                  <a:pt x="18910560" y="1397557"/>
                </a:lnTo>
                <a:lnTo>
                  <a:pt x="1891056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-171" t="-308623" r="-7088" b="-104273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149215" y="1095375"/>
            <a:ext cx="13990129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019"/>
              </a:lnSpc>
              <a:spcBef>
                <a:spcPct val="0"/>
              </a:spcBef>
            </a:pPr>
            <a:r>
              <a:rPr lang="en-US" sz="8199">
                <a:solidFill>
                  <a:srgbClr val="4E9AF7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Como s</a:t>
            </a:r>
            <a:r>
              <a:rPr lang="en-US" sz="8199">
                <a:solidFill>
                  <a:srgbClr val="4E9AF7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e interpreta?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63469" y="-3008046"/>
            <a:ext cx="5219753" cy="4878096"/>
          </a:xfrm>
          <a:custGeom>
            <a:avLst/>
            <a:gdLst/>
            <a:ahLst/>
            <a:cxnLst/>
            <a:rect r="r" b="b" t="t" l="l"/>
            <a:pathLst>
              <a:path h="4878096" w="5219753">
                <a:moveTo>
                  <a:pt x="0" y="0"/>
                </a:moveTo>
                <a:lnTo>
                  <a:pt x="5219753" y="0"/>
                </a:lnTo>
                <a:lnTo>
                  <a:pt x="5219753" y="4878097"/>
                </a:lnTo>
                <a:lnTo>
                  <a:pt x="0" y="48780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10800000">
            <a:off x="-290950" y="10018394"/>
            <a:ext cx="4474715" cy="1033825"/>
          </a:xfrm>
          <a:custGeom>
            <a:avLst/>
            <a:gdLst/>
            <a:ahLst/>
            <a:cxnLst/>
            <a:rect r="r" b="b" t="t" l="l"/>
            <a:pathLst>
              <a:path h="1033825" w="4474715">
                <a:moveTo>
                  <a:pt x="0" y="0"/>
                </a:moveTo>
                <a:lnTo>
                  <a:pt x="4474715" y="0"/>
                </a:lnTo>
                <a:lnTo>
                  <a:pt x="4474715" y="1033825"/>
                </a:lnTo>
                <a:lnTo>
                  <a:pt x="0" y="10338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379382" r="0" b="-94238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658551" y="2574745"/>
            <a:ext cx="6647930" cy="6683555"/>
          </a:xfrm>
          <a:custGeom>
            <a:avLst/>
            <a:gdLst/>
            <a:ahLst/>
            <a:cxnLst/>
            <a:rect r="r" b="b" t="t" l="l"/>
            <a:pathLst>
              <a:path h="6683555" w="6647930">
                <a:moveTo>
                  <a:pt x="0" y="0"/>
                </a:moveTo>
                <a:lnTo>
                  <a:pt x="6647930" y="0"/>
                </a:lnTo>
                <a:lnTo>
                  <a:pt x="6647930" y="6683555"/>
                </a:lnTo>
                <a:lnTo>
                  <a:pt x="0" y="668355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-4920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503629"/>
            <a:ext cx="9169762" cy="1899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672"/>
              </a:lnSpc>
            </a:pPr>
            <a:r>
              <a:rPr lang="en-US" b="true" sz="5480" spc="515">
                <a:solidFill>
                  <a:srgbClr val="13538A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 Enfoques de análisis en A/B Testing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806071"/>
            <a:ext cx="7479132" cy="1739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79491" indent="-539745" lvl="1">
              <a:lnSpc>
                <a:spcPts val="6999"/>
              </a:lnSpc>
              <a:buFont typeface="Arial"/>
              <a:buChar char="•"/>
            </a:pPr>
            <a:r>
              <a:rPr lang="en-US" sz="4999">
                <a:solidFill>
                  <a:srgbClr val="13538A"/>
                </a:solidFill>
                <a:latin typeface="Open Sans 1"/>
                <a:ea typeface="Open Sans 1"/>
                <a:cs typeface="Open Sans 1"/>
                <a:sym typeface="Open Sans 1"/>
              </a:rPr>
              <a:t>Frecuentista</a:t>
            </a:r>
          </a:p>
          <a:p>
            <a:pPr algn="l" marL="1079491" indent="-539745" lvl="1">
              <a:lnSpc>
                <a:spcPts val="6999"/>
              </a:lnSpc>
              <a:buFont typeface="Arial"/>
              <a:buChar char="•"/>
            </a:pPr>
            <a:r>
              <a:rPr lang="en-US" sz="4999">
                <a:solidFill>
                  <a:srgbClr val="13538A"/>
                </a:solidFill>
                <a:latin typeface="Open Sans 1"/>
                <a:ea typeface="Open Sans 1"/>
                <a:cs typeface="Open Sans 1"/>
                <a:sym typeface="Open Sans 1"/>
              </a:rPr>
              <a:t>Bayesiano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233676" y="2654662"/>
            <a:ext cx="4543813" cy="1596781"/>
            <a:chOff x="0" y="0"/>
            <a:chExt cx="6058418" cy="2129041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6058418" cy="2129041"/>
              <a:chOff x="0" y="0"/>
              <a:chExt cx="1482143" cy="52085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1482143" cy="520853"/>
              </a:xfrm>
              <a:custGeom>
                <a:avLst/>
                <a:gdLst/>
                <a:ahLst/>
                <a:cxnLst/>
                <a:rect r="r" b="b" t="t" l="l"/>
                <a:pathLst>
                  <a:path h="520853" w="1482143">
                    <a:moveTo>
                      <a:pt x="87058" y="0"/>
                    </a:moveTo>
                    <a:lnTo>
                      <a:pt x="1395086" y="0"/>
                    </a:lnTo>
                    <a:cubicBezTo>
                      <a:pt x="1443166" y="0"/>
                      <a:pt x="1482143" y="38977"/>
                      <a:pt x="1482143" y="87058"/>
                    </a:cubicBezTo>
                    <a:lnTo>
                      <a:pt x="1482143" y="433795"/>
                    </a:lnTo>
                    <a:cubicBezTo>
                      <a:pt x="1482143" y="456884"/>
                      <a:pt x="1472971" y="479028"/>
                      <a:pt x="1456645" y="495354"/>
                    </a:cubicBezTo>
                    <a:cubicBezTo>
                      <a:pt x="1440318" y="511681"/>
                      <a:pt x="1418175" y="520853"/>
                      <a:pt x="1395086" y="520853"/>
                    </a:cubicBezTo>
                    <a:lnTo>
                      <a:pt x="87058" y="520853"/>
                    </a:lnTo>
                    <a:cubicBezTo>
                      <a:pt x="63969" y="520853"/>
                      <a:pt x="41825" y="511681"/>
                      <a:pt x="25499" y="495354"/>
                    </a:cubicBezTo>
                    <a:cubicBezTo>
                      <a:pt x="9172" y="479028"/>
                      <a:pt x="0" y="456884"/>
                      <a:pt x="0" y="433795"/>
                    </a:cubicBezTo>
                    <a:lnTo>
                      <a:pt x="0" y="87058"/>
                    </a:lnTo>
                    <a:cubicBezTo>
                      <a:pt x="0" y="63969"/>
                      <a:pt x="9172" y="41825"/>
                      <a:pt x="25499" y="25499"/>
                    </a:cubicBezTo>
                    <a:cubicBezTo>
                      <a:pt x="41825" y="9172"/>
                      <a:pt x="63969" y="0"/>
                      <a:pt x="87058" y="0"/>
                    </a:cubicBezTo>
                    <a:close/>
                  </a:path>
                </a:pathLst>
              </a:custGeom>
              <a:solidFill>
                <a:srgbClr val="4E9AF7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1482143" cy="56847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04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75959" y="65569"/>
              <a:ext cx="5906500" cy="1986732"/>
            </a:xfrm>
            <a:custGeom>
              <a:avLst/>
              <a:gdLst/>
              <a:ahLst/>
              <a:cxnLst/>
              <a:rect r="r" b="b" t="t" l="l"/>
              <a:pathLst>
                <a:path h="1986732" w="5906500">
                  <a:moveTo>
                    <a:pt x="0" y="0"/>
                  </a:moveTo>
                  <a:lnTo>
                    <a:pt x="5906500" y="0"/>
                  </a:lnTo>
                  <a:lnTo>
                    <a:pt x="5906500" y="1986732"/>
                  </a:lnTo>
                  <a:lnTo>
                    <a:pt x="0" y="19867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8233676" y="5143500"/>
            <a:ext cx="4543813" cy="1596781"/>
            <a:chOff x="0" y="0"/>
            <a:chExt cx="6058418" cy="2129041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6058418" cy="2129041"/>
              <a:chOff x="0" y="0"/>
              <a:chExt cx="1482143" cy="520853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1482143" cy="520853"/>
              </a:xfrm>
              <a:custGeom>
                <a:avLst/>
                <a:gdLst/>
                <a:ahLst/>
                <a:cxnLst/>
                <a:rect r="r" b="b" t="t" l="l"/>
                <a:pathLst>
                  <a:path h="520853" w="1482143">
                    <a:moveTo>
                      <a:pt x="87058" y="0"/>
                    </a:moveTo>
                    <a:lnTo>
                      <a:pt x="1395086" y="0"/>
                    </a:lnTo>
                    <a:cubicBezTo>
                      <a:pt x="1443166" y="0"/>
                      <a:pt x="1482143" y="38977"/>
                      <a:pt x="1482143" y="87058"/>
                    </a:cubicBezTo>
                    <a:lnTo>
                      <a:pt x="1482143" y="433795"/>
                    </a:lnTo>
                    <a:cubicBezTo>
                      <a:pt x="1482143" y="456884"/>
                      <a:pt x="1472971" y="479028"/>
                      <a:pt x="1456645" y="495354"/>
                    </a:cubicBezTo>
                    <a:cubicBezTo>
                      <a:pt x="1440318" y="511681"/>
                      <a:pt x="1418175" y="520853"/>
                      <a:pt x="1395086" y="520853"/>
                    </a:cubicBezTo>
                    <a:lnTo>
                      <a:pt x="87058" y="520853"/>
                    </a:lnTo>
                    <a:cubicBezTo>
                      <a:pt x="63969" y="520853"/>
                      <a:pt x="41825" y="511681"/>
                      <a:pt x="25499" y="495354"/>
                    </a:cubicBezTo>
                    <a:cubicBezTo>
                      <a:pt x="9172" y="479028"/>
                      <a:pt x="0" y="456884"/>
                      <a:pt x="0" y="433795"/>
                    </a:cubicBezTo>
                    <a:lnTo>
                      <a:pt x="0" y="87058"/>
                    </a:lnTo>
                    <a:cubicBezTo>
                      <a:pt x="0" y="63969"/>
                      <a:pt x="9172" y="41825"/>
                      <a:pt x="25499" y="25499"/>
                    </a:cubicBezTo>
                    <a:cubicBezTo>
                      <a:pt x="41825" y="9172"/>
                      <a:pt x="63969" y="0"/>
                      <a:pt x="87058" y="0"/>
                    </a:cubicBezTo>
                    <a:close/>
                  </a:path>
                </a:pathLst>
              </a:custGeom>
              <a:solidFill>
                <a:srgbClr val="4E9AF7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47625"/>
                <a:ext cx="1482143" cy="56847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04"/>
                  </a:lnSpc>
                </a:pPr>
              </a:p>
            </p:txBody>
          </p:sp>
        </p:grpSp>
        <p:sp>
          <p:nvSpPr>
            <p:cNvPr name="Freeform 11" id="11"/>
            <p:cNvSpPr/>
            <p:nvPr/>
          </p:nvSpPr>
          <p:spPr>
            <a:xfrm flipH="false" flipV="false" rot="0">
              <a:off x="75959" y="65569"/>
              <a:ext cx="5906500" cy="1986732"/>
            </a:xfrm>
            <a:custGeom>
              <a:avLst/>
              <a:gdLst/>
              <a:ahLst/>
              <a:cxnLst/>
              <a:rect r="r" b="b" t="t" l="l"/>
              <a:pathLst>
                <a:path h="1986732" w="5906500">
                  <a:moveTo>
                    <a:pt x="0" y="0"/>
                  </a:moveTo>
                  <a:lnTo>
                    <a:pt x="5906500" y="0"/>
                  </a:lnTo>
                  <a:lnTo>
                    <a:pt x="5906500" y="1986732"/>
                  </a:lnTo>
                  <a:lnTo>
                    <a:pt x="0" y="19867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8353581" y="7775590"/>
            <a:ext cx="4543813" cy="1596781"/>
            <a:chOff x="0" y="0"/>
            <a:chExt cx="6058418" cy="2129041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6058418" cy="2129041"/>
              <a:chOff x="0" y="0"/>
              <a:chExt cx="1482143" cy="520853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482143" cy="520853"/>
              </a:xfrm>
              <a:custGeom>
                <a:avLst/>
                <a:gdLst/>
                <a:ahLst/>
                <a:cxnLst/>
                <a:rect r="r" b="b" t="t" l="l"/>
                <a:pathLst>
                  <a:path h="520853" w="1482143">
                    <a:moveTo>
                      <a:pt x="87058" y="0"/>
                    </a:moveTo>
                    <a:lnTo>
                      <a:pt x="1395086" y="0"/>
                    </a:lnTo>
                    <a:cubicBezTo>
                      <a:pt x="1443166" y="0"/>
                      <a:pt x="1482143" y="38977"/>
                      <a:pt x="1482143" y="87058"/>
                    </a:cubicBezTo>
                    <a:lnTo>
                      <a:pt x="1482143" y="433795"/>
                    </a:lnTo>
                    <a:cubicBezTo>
                      <a:pt x="1482143" y="456884"/>
                      <a:pt x="1472971" y="479028"/>
                      <a:pt x="1456645" y="495354"/>
                    </a:cubicBezTo>
                    <a:cubicBezTo>
                      <a:pt x="1440318" y="511681"/>
                      <a:pt x="1418175" y="520853"/>
                      <a:pt x="1395086" y="520853"/>
                    </a:cubicBezTo>
                    <a:lnTo>
                      <a:pt x="87058" y="520853"/>
                    </a:lnTo>
                    <a:cubicBezTo>
                      <a:pt x="63969" y="520853"/>
                      <a:pt x="41825" y="511681"/>
                      <a:pt x="25499" y="495354"/>
                    </a:cubicBezTo>
                    <a:cubicBezTo>
                      <a:pt x="9172" y="479028"/>
                      <a:pt x="0" y="456884"/>
                      <a:pt x="0" y="433795"/>
                    </a:cubicBezTo>
                    <a:lnTo>
                      <a:pt x="0" y="87058"/>
                    </a:lnTo>
                    <a:cubicBezTo>
                      <a:pt x="0" y="63969"/>
                      <a:pt x="9172" y="41825"/>
                      <a:pt x="25499" y="25499"/>
                    </a:cubicBezTo>
                    <a:cubicBezTo>
                      <a:pt x="41825" y="9172"/>
                      <a:pt x="63969" y="0"/>
                      <a:pt x="87058" y="0"/>
                    </a:cubicBezTo>
                    <a:close/>
                  </a:path>
                </a:pathLst>
              </a:custGeom>
              <a:solidFill>
                <a:srgbClr val="4E9AF7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47625"/>
                <a:ext cx="1482143" cy="56847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04"/>
                  </a:lnSpc>
                </a:pPr>
              </a:p>
            </p:txBody>
          </p:sp>
        </p:grpSp>
        <p:sp>
          <p:nvSpPr>
            <p:cNvPr name="Freeform 16" id="16"/>
            <p:cNvSpPr/>
            <p:nvPr/>
          </p:nvSpPr>
          <p:spPr>
            <a:xfrm flipH="false" flipV="false" rot="0">
              <a:off x="75959" y="65569"/>
              <a:ext cx="5906500" cy="1986732"/>
            </a:xfrm>
            <a:custGeom>
              <a:avLst/>
              <a:gdLst/>
              <a:ahLst/>
              <a:cxnLst/>
              <a:rect r="r" b="b" t="t" l="l"/>
              <a:pathLst>
                <a:path h="1986732" w="5906500">
                  <a:moveTo>
                    <a:pt x="0" y="0"/>
                  </a:moveTo>
                  <a:lnTo>
                    <a:pt x="5906500" y="0"/>
                  </a:lnTo>
                  <a:lnTo>
                    <a:pt x="5906500" y="1986732"/>
                  </a:lnTo>
                  <a:lnTo>
                    <a:pt x="0" y="19867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1313592" y="2830005"/>
            <a:ext cx="3643033" cy="3643033"/>
            <a:chOff x="0" y="0"/>
            <a:chExt cx="959482" cy="95948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959482" cy="959482"/>
            </a:xfrm>
            <a:custGeom>
              <a:avLst/>
              <a:gdLst/>
              <a:ahLst/>
              <a:cxnLst/>
              <a:rect r="r" b="b" t="t" l="l"/>
              <a:pathLst>
                <a:path h="959482" w="959482">
                  <a:moveTo>
                    <a:pt x="108382" y="0"/>
                  </a:moveTo>
                  <a:lnTo>
                    <a:pt x="851100" y="0"/>
                  </a:lnTo>
                  <a:cubicBezTo>
                    <a:pt x="910958" y="0"/>
                    <a:pt x="959482" y="48524"/>
                    <a:pt x="959482" y="108382"/>
                  </a:cubicBezTo>
                  <a:lnTo>
                    <a:pt x="959482" y="851100"/>
                  </a:lnTo>
                  <a:cubicBezTo>
                    <a:pt x="959482" y="910958"/>
                    <a:pt x="910958" y="959482"/>
                    <a:pt x="851100" y="959482"/>
                  </a:cubicBezTo>
                  <a:lnTo>
                    <a:pt x="108382" y="959482"/>
                  </a:lnTo>
                  <a:cubicBezTo>
                    <a:pt x="79637" y="959482"/>
                    <a:pt x="52070" y="948063"/>
                    <a:pt x="31744" y="927738"/>
                  </a:cubicBezTo>
                  <a:cubicBezTo>
                    <a:pt x="11419" y="907412"/>
                    <a:pt x="0" y="879845"/>
                    <a:pt x="0" y="851100"/>
                  </a:cubicBezTo>
                  <a:lnTo>
                    <a:pt x="0" y="108382"/>
                  </a:lnTo>
                  <a:cubicBezTo>
                    <a:pt x="0" y="48524"/>
                    <a:pt x="48524" y="0"/>
                    <a:pt x="108382" y="0"/>
                  </a:cubicBezTo>
                  <a:close/>
                </a:path>
              </a:pathLst>
            </a:custGeom>
            <a:solidFill>
              <a:srgbClr val="FF4658"/>
            </a:solidFill>
            <a:ln w="19050" cap="rnd">
              <a:solidFill>
                <a:srgbClr val="202F5A"/>
              </a:solidFill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959482" cy="1007107"/>
            </a:xfrm>
            <a:prstGeom prst="rect">
              <a:avLst/>
            </a:prstGeom>
          </p:spPr>
          <p:txBody>
            <a:bodyPr anchor="ctr" rtlCol="false" tIns="71438" lIns="71438" bIns="71438" rIns="71438"/>
            <a:lstStyle/>
            <a:p>
              <a:pPr algn="ctr">
                <a:lnSpc>
                  <a:spcPts val="2004"/>
                </a:lnSpc>
              </a:pPr>
            </a:p>
          </p:txBody>
        </p:sp>
      </p:grpSp>
      <p:sp>
        <p:nvSpPr>
          <p:cNvPr name="AutoShape 20" id="20"/>
          <p:cNvSpPr/>
          <p:nvPr/>
        </p:nvSpPr>
        <p:spPr>
          <a:xfrm>
            <a:off x="5611161" y="6330197"/>
            <a:ext cx="1605639" cy="554761"/>
          </a:xfrm>
          <a:prstGeom prst="line">
            <a:avLst/>
          </a:prstGeom>
          <a:ln cap="flat" w="19050">
            <a:solidFill>
              <a:srgbClr val="202F5A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1" id="21"/>
          <p:cNvSpPr/>
          <p:nvPr/>
        </p:nvSpPr>
        <p:spPr>
          <a:xfrm>
            <a:off x="5611161" y="5147871"/>
            <a:ext cx="1605639" cy="0"/>
          </a:xfrm>
          <a:prstGeom prst="line">
            <a:avLst/>
          </a:prstGeom>
          <a:ln cap="flat" w="19050">
            <a:solidFill>
              <a:srgbClr val="202F5A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2" id="22"/>
          <p:cNvSpPr/>
          <p:nvPr/>
        </p:nvSpPr>
        <p:spPr>
          <a:xfrm flipV="true">
            <a:off x="5611161" y="3350919"/>
            <a:ext cx="1605639" cy="651249"/>
          </a:xfrm>
          <a:prstGeom prst="line">
            <a:avLst/>
          </a:prstGeom>
          <a:ln cap="flat" w="19050">
            <a:solidFill>
              <a:srgbClr val="202F5A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23" id="23"/>
          <p:cNvSpPr/>
          <p:nvPr/>
        </p:nvSpPr>
        <p:spPr>
          <a:xfrm flipH="false" flipV="false" rot="0">
            <a:off x="-663469" y="-3008046"/>
            <a:ext cx="5219753" cy="4878096"/>
          </a:xfrm>
          <a:custGeom>
            <a:avLst/>
            <a:gdLst/>
            <a:ahLst/>
            <a:cxnLst/>
            <a:rect r="r" b="b" t="t" l="l"/>
            <a:pathLst>
              <a:path h="4878096" w="5219753">
                <a:moveTo>
                  <a:pt x="0" y="0"/>
                </a:moveTo>
                <a:lnTo>
                  <a:pt x="5219753" y="0"/>
                </a:lnTo>
                <a:lnTo>
                  <a:pt x="5219753" y="4878097"/>
                </a:lnTo>
                <a:lnTo>
                  <a:pt x="0" y="48780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24" id="24"/>
          <p:cNvGrpSpPr/>
          <p:nvPr/>
        </p:nvGrpSpPr>
        <p:grpSpPr>
          <a:xfrm rot="0">
            <a:off x="8148558" y="477225"/>
            <a:ext cx="4543813" cy="1596781"/>
            <a:chOff x="0" y="0"/>
            <a:chExt cx="6058418" cy="2129041"/>
          </a:xfrm>
        </p:grpSpPr>
        <p:grpSp>
          <p:nvGrpSpPr>
            <p:cNvPr name="Group 25" id="25"/>
            <p:cNvGrpSpPr/>
            <p:nvPr/>
          </p:nvGrpSpPr>
          <p:grpSpPr>
            <a:xfrm rot="0">
              <a:off x="0" y="0"/>
              <a:ext cx="6058418" cy="2129041"/>
              <a:chOff x="0" y="0"/>
              <a:chExt cx="1482143" cy="520853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1482143" cy="520853"/>
              </a:xfrm>
              <a:custGeom>
                <a:avLst/>
                <a:gdLst/>
                <a:ahLst/>
                <a:cxnLst/>
                <a:rect r="r" b="b" t="t" l="l"/>
                <a:pathLst>
                  <a:path h="520853" w="1482143">
                    <a:moveTo>
                      <a:pt x="87058" y="0"/>
                    </a:moveTo>
                    <a:lnTo>
                      <a:pt x="1395086" y="0"/>
                    </a:lnTo>
                    <a:cubicBezTo>
                      <a:pt x="1443166" y="0"/>
                      <a:pt x="1482143" y="38977"/>
                      <a:pt x="1482143" y="87058"/>
                    </a:cubicBezTo>
                    <a:lnTo>
                      <a:pt x="1482143" y="433795"/>
                    </a:lnTo>
                    <a:cubicBezTo>
                      <a:pt x="1482143" y="456884"/>
                      <a:pt x="1472971" y="479028"/>
                      <a:pt x="1456645" y="495354"/>
                    </a:cubicBezTo>
                    <a:cubicBezTo>
                      <a:pt x="1440318" y="511681"/>
                      <a:pt x="1418175" y="520853"/>
                      <a:pt x="1395086" y="520853"/>
                    </a:cubicBezTo>
                    <a:lnTo>
                      <a:pt x="87058" y="520853"/>
                    </a:lnTo>
                    <a:cubicBezTo>
                      <a:pt x="63969" y="520853"/>
                      <a:pt x="41825" y="511681"/>
                      <a:pt x="25499" y="495354"/>
                    </a:cubicBezTo>
                    <a:cubicBezTo>
                      <a:pt x="9172" y="479028"/>
                      <a:pt x="0" y="456884"/>
                      <a:pt x="0" y="433795"/>
                    </a:cubicBezTo>
                    <a:lnTo>
                      <a:pt x="0" y="87058"/>
                    </a:lnTo>
                    <a:cubicBezTo>
                      <a:pt x="0" y="63969"/>
                      <a:pt x="9172" y="41825"/>
                      <a:pt x="25499" y="25499"/>
                    </a:cubicBezTo>
                    <a:cubicBezTo>
                      <a:pt x="41825" y="9172"/>
                      <a:pt x="63969" y="0"/>
                      <a:pt x="87058" y="0"/>
                    </a:cubicBezTo>
                    <a:close/>
                  </a:path>
                </a:pathLst>
              </a:custGeom>
              <a:solidFill>
                <a:srgbClr val="4E9AF7"/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-47625"/>
                <a:ext cx="1482143" cy="56847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04"/>
                  </a:lnSpc>
                </a:pPr>
              </a:p>
            </p:txBody>
          </p:sp>
        </p:grpSp>
        <p:sp>
          <p:nvSpPr>
            <p:cNvPr name="Freeform 28" id="28"/>
            <p:cNvSpPr/>
            <p:nvPr/>
          </p:nvSpPr>
          <p:spPr>
            <a:xfrm flipH="false" flipV="false" rot="0">
              <a:off x="75959" y="65569"/>
              <a:ext cx="5906500" cy="1986732"/>
            </a:xfrm>
            <a:custGeom>
              <a:avLst/>
              <a:gdLst/>
              <a:ahLst/>
              <a:cxnLst/>
              <a:rect r="r" b="b" t="t" l="l"/>
              <a:pathLst>
                <a:path h="1986732" w="5906500">
                  <a:moveTo>
                    <a:pt x="0" y="0"/>
                  </a:moveTo>
                  <a:lnTo>
                    <a:pt x="5906500" y="0"/>
                  </a:lnTo>
                  <a:lnTo>
                    <a:pt x="5906500" y="1986732"/>
                  </a:lnTo>
                  <a:lnTo>
                    <a:pt x="0" y="19867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29" id="29"/>
          <p:cNvSpPr/>
          <p:nvPr/>
        </p:nvSpPr>
        <p:spPr>
          <a:xfrm flipH="false" flipV="false" rot="0">
            <a:off x="15143339" y="7236690"/>
            <a:ext cx="2115961" cy="2135681"/>
          </a:xfrm>
          <a:custGeom>
            <a:avLst/>
            <a:gdLst/>
            <a:ahLst/>
            <a:cxnLst/>
            <a:rect r="r" b="b" t="t" l="l"/>
            <a:pathLst>
              <a:path h="2135681" w="2115961">
                <a:moveTo>
                  <a:pt x="0" y="0"/>
                </a:moveTo>
                <a:lnTo>
                  <a:pt x="2115961" y="0"/>
                </a:lnTo>
                <a:lnTo>
                  <a:pt x="2115961" y="2135681"/>
                </a:lnTo>
                <a:lnTo>
                  <a:pt x="0" y="21356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368949" y="3940087"/>
            <a:ext cx="3532318" cy="13752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33"/>
              </a:lnSpc>
            </a:pPr>
            <a:r>
              <a:rPr lang="en-US" b="true" sz="4212">
                <a:solidFill>
                  <a:srgbClr val="202F5A"/>
                </a:solidFill>
                <a:latin typeface="Cocomat Pro Bold"/>
                <a:ea typeface="Cocomat Pro Bold"/>
                <a:cs typeface="Cocomat Pro Bold"/>
                <a:sym typeface="Cocomat Pro Bold"/>
              </a:rPr>
              <a:t>Método Frecuentista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8413338" y="3085610"/>
            <a:ext cx="4304003" cy="744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16"/>
              </a:lnSpc>
            </a:pPr>
            <a:r>
              <a:rPr lang="en-US" b="true" sz="2627">
                <a:solidFill>
                  <a:srgbClr val="FFFFFF"/>
                </a:solidFill>
                <a:latin typeface="Cocomat Pro Bold"/>
                <a:ea typeface="Cocomat Pro Bold"/>
                <a:cs typeface="Cocomat Pro Bold"/>
                <a:sym typeface="Cocomat Pro Bold"/>
              </a:rPr>
              <a:t> Hipótesis nula: “A y B son iguales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8413338" y="5459436"/>
            <a:ext cx="4304003" cy="1106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16"/>
              </a:lnSpc>
            </a:pPr>
            <a:r>
              <a:rPr lang="en-US" b="true" sz="2627">
                <a:solidFill>
                  <a:srgbClr val="FFFFFF"/>
                </a:solidFill>
                <a:latin typeface="Cocomat Pro Bold"/>
                <a:ea typeface="Cocomat Pro Bold"/>
                <a:cs typeface="Cocomat Pro Bold"/>
                <a:sym typeface="Cocomat Pro Bold"/>
              </a:rPr>
              <a:t>Se fija duración y tamaño de muestra antes de empezar.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8473486" y="8124574"/>
            <a:ext cx="4304003" cy="1106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16"/>
              </a:lnSpc>
            </a:pPr>
            <a:r>
              <a:rPr lang="en-US" b="true" sz="2627">
                <a:solidFill>
                  <a:srgbClr val="FFFFFF"/>
                </a:solidFill>
                <a:latin typeface="Cocomat Pro Bold"/>
                <a:ea typeface="Cocomat Pro Bold"/>
                <a:cs typeface="Cocomat Pro Bold"/>
                <a:sym typeface="Cocomat Pro Bold"/>
              </a:rPr>
              <a:t>Se mide si las diferencias son estadísticamente significativas.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8233676" y="957753"/>
            <a:ext cx="4304003" cy="3824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16"/>
              </a:lnSpc>
            </a:pPr>
            <a:r>
              <a:rPr lang="en-US" b="true" sz="2627">
                <a:solidFill>
                  <a:srgbClr val="FFFFFF"/>
                </a:solidFill>
                <a:latin typeface="Cocomat Pro Bold"/>
                <a:ea typeface="Cocomat Pro Bold"/>
                <a:cs typeface="Cocomat Pro Bold"/>
                <a:sym typeface="Cocomat Pro Bold"/>
              </a:rPr>
              <a:t> Probabilidad clásica 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368949" y="1706513"/>
            <a:ext cx="3532318" cy="687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33"/>
              </a:lnSpc>
            </a:pPr>
            <a:r>
              <a:rPr lang="en-US" b="true" sz="4212">
                <a:solidFill>
                  <a:srgbClr val="202F5A"/>
                </a:solidFill>
                <a:latin typeface="Cocomat Pro Bold"/>
                <a:ea typeface="Cocomat Pro Bold"/>
                <a:cs typeface="Cocomat Pro Bold"/>
                <a:sym typeface="Cocomat Pro Bold"/>
              </a:rPr>
              <a:t>Fundamentos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5646885" y="8048374"/>
            <a:ext cx="110886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b="true" sz="3399">
                <a:solidFill>
                  <a:srgbClr val="FFB506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&gt;0.05</a:t>
            </a:r>
          </a:p>
        </p:txBody>
      </p:sp>
      <p:sp>
        <p:nvSpPr>
          <p:cNvPr name="AutoShape 37" id="37"/>
          <p:cNvSpPr/>
          <p:nvPr/>
        </p:nvSpPr>
        <p:spPr>
          <a:xfrm>
            <a:off x="13168800" y="8662498"/>
            <a:ext cx="983749" cy="20987"/>
          </a:xfrm>
          <a:prstGeom prst="line">
            <a:avLst/>
          </a:prstGeom>
          <a:ln cap="flat" w="19050">
            <a:solidFill>
              <a:srgbClr val="202F5A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DAG1N-AOLzM</dc:identifier>
  <dcterms:modified xsi:type="dcterms:W3CDTF">2011-08-01T06:04:30Z</dcterms:modified>
  <cp:revision>1</cp:revision>
  <dc:title>AB TEST PRE</dc:title>
</cp:coreProperties>
</file>