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Open Sans Bold" charset="1" panose="020B0806030504020204"/>
      <p:regular r:id="rId22"/>
    </p:embeddedFont>
    <p:embeddedFont>
      <p:font typeface="Nunito Sans Bold" charset="1" panose="00000000000000000000"/>
      <p:regular r:id="rId23"/>
    </p:embeddedFont>
    <p:embeddedFont>
      <p:font typeface="Arimo" charset="1" panose="020B0604020202020204"/>
      <p:regular r:id="rId24"/>
    </p:embeddedFont>
    <p:embeddedFont>
      <p:font typeface="Nunito Sans" charset="1" panose="00000000000000000000"/>
      <p:regular r:id="rId25"/>
    </p:embeddedFont>
    <p:embeddedFont>
      <p:font typeface="Open Sans" charset="1" panose="020B0606030504020204"/>
      <p:regular r:id="rId26"/>
    </p:embeddedFont>
    <p:embeddedFont>
      <p:font typeface="Open Sans Italics" charset="1" panose="020B06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8158" y="2930751"/>
            <a:ext cx="2402089" cy="1930452"/>
          </a:xfrm>
          <a:custGeom>
            <a:avLst/>
            <a:gdLst/>
            <a:ahLst/>
            <a:cxnLst/>
            <a:rect r="r" b="b" t="t" l="l"/>
            <a:pathLst>
              <a:path h="1930452" w="2402089">
                <a:moveTo>
                  <a:pt x="0" y="0"/>
                </a:moveTo>
                <a:lnTo>
                  <a:pt x="2402089" y="0"/>
                </a:lnTo>
                <a:lnTo>
                  <a:pt x="2402089" y="1930452"/>
                </a:lnTo>
                <a:lnTo>
                  <a:pt x="0" y="1930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53038" y="6261304"/>
            <a:ext cx="2427209" cy="2365426"/>
          </a:xfrm>
          <a:custGeom>
            <a:avLst/>
            <a:gdLst/>
            <a:ahLst/>
            <a:cxnLst/>
            <a:rect r="r" b="b" t="t" l="l"/>
            <a:pathLst>
              <a:path h="2365426" w="2427209">
                <a:moveTo>
                  <a:pt x="0" y="0"/>
                </a:moveTo>
                <a:lnTo>
                  <a:pt x="2427209" y="0"/>
                </a:lnTo>
                <a:lnTo>
                  <a:pt x="2427209" y="2365426"/>
                </a:lnTo>
                <a:lnTo>
                  <a:pt x="0" y="23654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16374" y="933450"/>
            <a:ext cx="6858496" cy="887095"/>
          </a:xfrm>
          <a:prstGeom prst="rect">
            <a:avLst/>
          </a:prstGeom>
        </p:spPr>
        <p:txBody>
          <a:bodyPr anchor="t" rtlCol="false" tIns="0" lIns="0" bIns="0" rIns="0">
            <a:spAutoFit/>
          </a:bodyPr>
          <a:lstStyle/>
          <a:p>
            <a:pPr algn="ctr">
              <a:lnSpc>
                <a:spcPts val="7279"/>
              </a:lnSpc>
            </a:pPr>
            <a:r>
              <a:rPr lang="en-US" sz="5199" b="true">
                <a:solidFill>
                  <a:srgbClr val="C76528"/>
                </a:solidFill>
                <a:latin typeface="Open Sans Bold"/>
                <a:ea typeface="Open Sans Bold"/>
                <a:cs typeface="Open Sans Bold"/>
                <a:sym typeface="Open Sans Bold"/>
              </a:rPr>
              <a:t>Metodo Frecuentista</a:t>
            </a:r>
          </a:p>
        </p:txBody>
      </p:sp>
      <p:sp>
        <p:nvSpPr>
          <p:cNvPr name="TextBox 5" id="5"/>
          <p:cNvSpPr txBox="true"/>
          <p:nvPr/>
        </p:nvSpPr>
        <p:spPr>
          <a:xfrm rot="0">
            <a:off x="416374" y="235687"/>
            <a:ext cx="2439095" cy="563879"/>
          </a:xfrm>
          <a:prstGeom prst="rect">
            <a:avLst/>
          </a:prstGeom>
        </p:spPr>
        <p:txBody>
          <a:bodyPr anchor="t" rtlCol="false" tIns="0" lIns="0" bIns="0" rIns="0">
            <a:spAutoFit/>
          </a:bodyPr>
          <a:lstStyle/>
          <a:p>
            <a:pPr algn="ctr">
              <a:lnSpc>
                <a:spcPts val="4620"/>
              </a:lnSpc>
            </a:pPr>
            <a:r>
              <a:rPr lang="en-US" sz="3300" b="true">
                <a:solidFill>
                  <a:srgbClr val="004AAD"/>
                </a:solidFill>
                <a:latin typeface="Open Sans Bold"/>
                <a:ea typeface="Open Sans Bold"/>
                <a:cs typeface="Open Sans Bold"/>
                <a:sym typeface="Open Sans Bold"/>
              </a:rPr>
              <a:t>Paso a Paso</a:t>
            </a:r>
          </a:p>
        </p:txBody>
      </p:sp>
      <p:sp>
        <p:nvSpPr>
          <p:cNvPr name="TextBox 6" id="6"/>
          <p:cNvSpPr txBox="true"/>
          <p:nvPr/>
        </p:nvSpPr>
        <p:spPr>
          <a:xfrm rot="0">
            <a:off x="2039260" y="2683128"/>
            <a:ext cx="5537200" cy="688974"/>
          </a:xfrm>
          <a:prstGeom prst="rect">
            <a:avLst/>
          </a:prstGeom>
        </p:spPr>
        <p:txBody>
          <a:bodyPr anchor="t" rtlCol="false" tIns="0" lIns="0" bIns="0" rIns="0">
            <a:spAutoFit/>
          </a:bodyPr>
          <a:lstStyle/>
          <a:p>
            <a:pPr algn="l">
              <a:lnSpc>
                <a:spcPts val="5600"/>
              </a:lnSpc>
            </a:pPr>
            <a:r>
              <a:rPr lang="en-US" sz="4000" b="true">
                <a:solidFill>
                  <a:srgbClr val="FFB000"/>
                </a:solidFill>
                <a:latin typeface="Open Sans Bold"/>
                <a:ea typeface="Open Sans Bold"/>
                <a:cs typeface="Open Sans Bold"/>
                <a:sym typeface="Open Sans Bold"/>
              </a:rPr>
              <a:t>Definición de objetivo</a:t>
            </a:r>
          </a:p>
        </p:txBody>
      </p:sp>
      <p:sp>
        <p:nvSpPr>
          <p:cNvPr name="TextBox 7" id="7"/>
          <p:cNvSpPr txBox="true"/>
          <p:nvPr/>
        </p:nvSpPr>
        <p:spPr>
          <a:xfrm rot="0">
            <a:off x="2039260" y="3838827"/>
            <a:ext cx="9533236" cy="514349"/>
          </a:xfrm>
          <a:prstGeom prst="rect">
            <a:avLst/>
          </a:prstGeom>
        </p:spPr>
        <p:txBody>
          <a:bodyPr anchor="t" rtlCol="false" tIns="0" lIns="0" bIns="0" rIns="0">
            <a:spAutoFit/>
          </a:bodyPr>
          <a:lstStyle/>
          <a:p>
            <a:pPr algn="l">
              <a:lnSpc>
                <a:spcPts val="4200"/>
              </a:lnSpc>
            </a:pPr>
            <a:r>
              <a:rPr lang="en-US" sz="3000" b="true">
                <a:solidFill>
                  <a:srgbClr val="004AAD"/>
                </a:solidFill>
                <a:latin typeface="Open Sans Bold"/>
                <a:ea typeface="Open Sans Bold"/>
                <a:cs typeface="Open Sans Bold"/>
                <a:sym typeface="Open Sans Bold"/>
              </a:rPr>
              <a:t>Que se quiere ve, que cambios espereas observar?</a:t>
            </a:r>
          </a:p>
        </p:txBody>
      </p:sp>
      <p:sp>
        <p:nvSpPr>
          <p:cNvPr name="TextBox 8" id="8"/>
          <p:cNvSpPr txBox="true"/>
          <p:nvPr/>
        </p:nvSpPr>
        <p:spPr>
          <a:xfrm rot="0">
            <a:off x="2039260" y="4524626"/>
            <a:ext cx="4204395" cy="514349"/>
          </a:xfrm>
          <a:prstGeom prst="rect">
            <a:avLst/>
          </a:prstGeom>
        </p:spPr>
        <p:txBody>
          <a:bodyPr anchor="t" rtlCol="false" tIns="0" lIns="0" bIns="0" rIns="0">
            <a:spAutoFit/>
          </a:bodyPr>
          <a:lstStyle/>
          <a:p>
            <a:pPr algn="l">
              <a:lnSpc>
                <a:spcPts val="4200"/>
              </a:lnSpc>
            </a:pPr>
            <a:r>
              <a:rPr lang="en-US" sz="3000" b="true">
                <a:solidFill>
                  <a:srgbClr val="004AAD"/>
                </a:solidFill>
                <a:latin typeface="Open Sans Bold"/>
                <a:ea typeface="Open Sans Bold"/>
                <a:cs typeface="Open Sans Bold"/>
                <a:sym typeface="Open Sans Bold"/>
              </a:rPr>
              <a:t>Duración de la prueba</a:t>
            </a:r>
          </a:p>
        </p:txBody>
      </p:sp>
      <p:sp>
        <p:nvSpPr>
          <p:cNvPr name="TextBox 9" id="9"/>
          <p:cNvSpPr txBox="true"/>
          <p:nvPr/>
        </p:nvSpPr>
        <p:spPr>
          <a:xfrm rot="0">
            <a:off x="604738" y="3684518"/>
            <a:ext cx="945753" cy="1493528"/>
          </a:xfrm>
          <a:prstGeom prst="rect">
            <a:avLst/>
          </a:prstGeom>
        </p:spPr>
        <p:txBody>
          <a:bodyPr anchor="t" rtlCol="false" tIns="0" lIns="0" bIns="0" rIns="0">
            <a:spAutoFit/>
          </a:bodyPr>
          <a:lstStyle/>
          <a:p>
            <a:pPr algn="l">
              <a:lnSpc>
                <a:spcPts val="12179"/>
              </a:lnSpc>
            </a:pPr>
            <a:r>
              <a:rPr lang="en-US" sz="8699" b="true">
                <a:solidFill>
                  <a:srgbClr val="004AAD"/>
                </a:solidFill>
                <a:latin typeface="Open Sans Bold"/>
                <a:ea typeface="Open Sans Bold"/>
                <a:cs typeface="Open Sans Bold"/>
                <a:sym typeface="Open Sans Bold"/>
              </a:rPr>
              <a:t>1.</a:t>
            </a:r>
          </a:p>
        </p:txBody>
      </p:sp>
      <p:sp>
        <p:nvSpPr>
          <p:cNvPr name="TextBox 10" id="10"/>
          <p:cNvSpPr txBox="true"/>
          <p:nvPr/>
        </p:nvSpPr>
        <p:spPr>
          <a:xfrm rot="0">
            <a:off x="690168" y="6611528"/>
            <a:ext cx="945753" cy="1493528"/>
          </a:xfrm>
          <a:prstGeom prst="rect">
            <a:avLst/>
          </a:prstGeom>
        </p:spPr>
        <p:txBody>
          <a:bodyPr anchor="t" rtlCol="false" tIns="0" lIns="0" bIns="0" rIns="0">
            <a:spAutoFit/>
          </a:bodyPr>
          <a:lstStyle/>
          <a:p>
            <a:pPr algn="l">
              <a:lnSpc>
                <a:spcPts val="12179"/>
              </a:lnSpc>
            </a:pPr>
            <a:r>
              <a:rPr lang="en-US" sz="8699" b="true">
                <a:solidFill>
                  <a:srgbClr val="004AAD"/>
                </a:solidFill>
                <a:latin typeface="Open Sans Bold"/>
                <a:ea typeface="Open Sans Bold"/>
                <a:cs typeface="Open Sans Bold"/>
                <a:sym typeface="Open Sans Bold"/>
              </a:rPr>
              <a:t>2.</a:t>
            </a:r>
          </a:p>
        </p:txBody>
      </p:sp>
      <p:sp>
        <p:nvSpPr>
          <p:cNvPr name="TextBox 11" id="11"/>
          <p:cNvSpPr txBox="true"/>
          <p:nvPr/>
        </p:nvSpPr>
        <p:spPr>
          <a:xfrm rot="0">
            <a:off x="2039260" y="7057307"/>
            <a:ext cx="11001090" cy="1047749"/>
          </a:xfrm>
          <a:prstGeom prst="rect">
            <a:avLst/>
          </a:prstGeom>
        </p:spPr>
        <p:txBody>
          <a:bodyPr anchor="t" rtlCol="false" tIns="0" lIns="0" bIns="0" rIns="0">
            <a:spAutoFit/>
          </a:bodyPr>
          <a:lstStyle/>
          <a:p>
            <a:pPr algn="l">
              <a:lnSpc>
                <a:spcPts val="4200"/>
              </a:lnSpc>
            </a:pPr>
            <a:r>
              <a:rPr lang="en-US" sz="3000" b="true">
                <a:solidFill>
                  <a:srgbClr val="DD3D4E"/>
                </a:solidFill>
                <a:latin typeface="Open Sans Bold"/>
                <a:ea typeface="Open Sans Bold"/>
                <a:cs typeface="Open Sans Bold"/>
                <a:sym typeface="Open Sans Bold"/>
              </a:rPr>
              <a:t>Hipotesis nula(H0)</a:t>
            </a:r>
            <a:r>
              <a:rPr lang="en-US" sz="3000" b="true">
                <a:solidFill>
                  <a:srgbClr val="004AAD"/>
                </a:solidFill>
                <a:latin typeface="Open Sans Bold"/>
                <a:ea typeface="Open Sans Bold"/>
                <a:cs typeface="Open Sans Bold"/>
                <a:sym typeface="Open Sans Bold"/>
              </a:rPr>
              <a:t>: suele ser la afirmación sobre la población que se considera verdadera</a:t>
            </a:r>
          </a:p>
        </p:txBody>
      </p:sp>
      <p:sp>
        <p:nvSpPr>
          <p:cNvPr name="TextBox 12" id="12"/>
          <p:cNvSpPr txBox="true"/>
          <p:nvPr/>
        </p:nvSpPr>
        <p:spPr>
          <a:xfrm rot="0">
            <a:off x="2039260" y="8571781"/>
            <a:ext cx="9901716" cy="1047749"/>
          </a:xfrm>
          <a:prstGeom prst="rect">
            <a:avLst/>
          </a:prstGeom>
        </p:spPr>
        <p:txBody>
          <a:bodyPr anchor="t" rtlCol="false" tIns="0" lIns="0" bIns="0" rIns="0">
            <a:spAutoFit/>
          </a:bodyPr>
          <a:lstStyle/>
          <a:p>
            <a:pPr algn="l">
              <a:lnSpc>
                <a:spcPts val="4200"/>
              </a:lnSpc>
            </a:pPr>
            <a:r>
              <a:rPr lang="en-US" sz="3000" b="true">
                <a:solidFill>
                  <a:srgbClr val="DD3D4E"/>
                </a:solidFill>
                <a:latin typeface="Open Sans Bold"/>
                <a:ea typeface="Open Sans Bold"/>
                <a:cs typeface="Open Sans Bold"/>
                <a:sym typeface="Open Sans Bold"/>
              </a:rPr>
              <a:t>Hipotesis alternativa(H1)</a:t>
            </a:r>
            <a:r>
              <a:rPr lang="en-US" sz="3000" b="true">
                <a:solidFill>
                  <a:srgbClr val="004AAD"/>
                </a:solidFill>
                <a:latin typeface="Open Sans Bold"/>
                <a:ea typeface="Open Sans Bold"/>
                <a:cs typeface="Open Sans Bold"/>
                <a:sym typeface="Open Sans Bold"/>
              </a:rPr>
              <a:t>: afirmación de que la hipotesis que contradice la hipotesis nula</a:t>
            </a:r>
          </a:p>
        </p:txBody>
      </p:sp>
      <p:grpSp>
        <p:nvGrpSpPr>
          <p:cNvPr name="Group 13" id="13"/>
          <p:cNvGrpSpPr/>
          <p:nvPr/>
        </p:nvGrpSpPr>
        <p:grpSpPr>
          <a:xfrm rot="0">
            <a:off x="17258208" y="-1260019"/>
            <a:ext cx="2059584" cy="205958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000"/>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2039260" y="5927643"/>
            <a:ext cx="6510338" cy="662939"/>
          </a:xfrm>
          <a:prstGeom prst="rect">
            <a:avLst/>
          </a:prstGeom>
        </p:spPr>
        <p:txBody>
          <a:bodyPr anchor="t" rtlCol="false" tIns="0" lIns="0" bIns="0" rIns="0">
            <a:spAutoFit/>
          </a:bodyPr>
          <a:lstStyle/>
          <a:p>
            <a:pPr algn="ctr">
              <a:lnSpc>
                <a:spcPts val="5460"/>
              </a:lnSpc>
              <a:spcBef>
                <a:spcPct val="0"/>
              </a:spcBef>
            </a:pPr>
            <a:r>
              <a:rPr lang="en-US" b="true" sz="3900">
                <a:solidFill>
                  <a:srgbClr val="FFB000"/>
                </a:solidFill>
                <a:latin typeface="Open Sans Bold"/>
                <a:ea typeface="Open Sans Bold"/>
                <a:cs typeface="Open Sans Bold"/>
                <a:sym typeface="Open Sans Bold"/>
              </a:rPr>
              <a:t>Planteamieto de Hipotesis</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70612" y="942975"/>
            <a:ext cx="16617388" cy="738505"/>
          </a:xfrm>
          <a:prstGeom prst="rect">
            <a:avLst/>
          </a:prstGeom>
        </p:spPr>
        <p:txBody>
          <a:bodyPr anchor="t" rtlCol="false" tIns="0" lIns="0" bIns="0" rIns="0">
            <a:spAutoFit/>
          </a:bodyPr>
          <a:lstStyle/>
          <a:p>
            <a:pPr algn="l">
              <a:lnSpc>
                <a:spcPts val="6019"/>
              </a:lnSpc>
            </a:pPr>
            <a:r>
              <a:rPr lang="en-US" sz="4299" b="true">
                <a:solidFill>
                  <a:srgbClr val="004AAD"/>
                </a:solidFill>
                <a:latin typeface="Open Sans Bold"/>
                <a:ea typeface="Open Sans Bold"/>
                <a:cs typeface="Open Sans Bold"/>
                <a:sym typeface="Open Sans Bold"/>
              </a:rPr>
              <a:t>Desición </a:t>
            </a:r>
          </a:p>
        </p:txBody>
      </p:sp>
      <p:sp>
        <p:nvSpPr>
          <p:cNvPr name="TextBox 3" id="3"/>
          <p:cNvSpPr txBox="true"/>
          <p:nvPr/>
        </p:nvSpPr>
        <p:spPr>
          <a:xfrm rot="0">
            <a:off x="459233" y="454713"/>
            <a:ext cx="1211378" cy="1434465"/>
          </a:xfrm>
          <a:prstGeom prst="rect">
            <a:avLst/>
          </a:prstGeom>
        </p:spPr>
        <p:txBody>
          <a:bodyPr anchor="t" rtlCol="false" tIns="0" lIns="0" bIns="0" rIns="0">
            <a:spAutoFit/>
          </a:bodyPr>
          <a:lstStyle/>
          <a:p>
            <a:pPr algn="ctr">
              <a:lnSpc>
                <a:spcPts val="11760"/>
              </a:lnSpc>
            </a:pPr>
            <a:r>
              <a:rPr lang="en-US" sz="8400" b="true">
                <a:solidFill>
                  <a:srgbClr val="004AAD"/>
                </a:solidFill>
                <a:latin typeface="Open Sans Bold"/>
                <a:ea typeface="Open Sans Bold"/>
                <a:cs typeface="Open Sans Bold"/>
                <a:sym typeface="Open Sans Bold"/>
              </a:rPr>
              <a:t>8.</a:t>
            </a:r>
          </a:p>
        </p:txBody>
      </p:sp>
      <p:sp>
        <p:nvSpPr>
          <p:cNvPr name="TextBox 4" id="4"/>
          <p:cNvSpPr txBox="true"/>
          <p:nvPr/>
        </p:nvSpPr>
        <p:spPr>
          <a:xfrm rot="0">
            <a:off x="1028700" y="3228976"/>
            <a:ext cx="11074405" cy="4606924"/>
          </a:xfrm>
          <a:prstGeom prst="rect">
            <a:avLst/>
          </a:prstGeom>
        </p:spPr>
        <p:txBody>
          <a:bodyPr anchor="t" rtlCol="false" tIns="0" lIns="0" bIns="0" rIns="0">
            <a:spAutoFit/>
          </a:bodyPr>
          <a:lstStyle/>
          <a:p>
            <a:pPr algn="l">
              <a:lnSpc>
                <a:spcPts val="5600"/>
              </a:lnSpc>
              <a:spcBef>
                <a:spcPct val="0"/>
              </a:spcBef>
            </a:pPr>
          </a:p>
          <a:p>
            <a:pPr algn="l">
              <a:lnSpc>
                <a:spcPts val="5600"/>
              </a:lnSpc>
              <a:spcBef>
                <a:spcPct val="0"/>
              </a:spcBef>
            </a:pPr>
            <a:r>
              <a:rPr lang="en-US" b="true" sz="4000">
                <a:solidFill>
                  <a:srgbClr val="DD3D4E"/>
                </a:solidFill>
                <a:latin typeface="Open Sans Bold"/>
                <a:ea typeface="Open Sans Bold"/>
                <a:cs typeface="Open Sans Bold"/>
                <a:sym typeface="Open Sans Bold"/>
              </a:rPr>
              <a:t> P&lt; 0.05</a:t>
            </a:r>
          </a:p>
          <a:p>
            <a:pPr algn="l">
              <a:lnSpc>
                <a:spcPts val="4200"/>
              </a:lnSpc>
              <a:spcBef>
                <a:spcPct val="0"/>
              </a:spcBef>
            </a:pPr>
            <a:r>
              <a:rPr lang="en-US" b="true" sz="3000">
                <a:solidFill>
                  <a:srgbClr val="004AAD"/>
                </a:solidFill>
                <a:latin typeface="Open Sans Bold"/>
                <a:ea typeface="Open Sans Bold"/>
                <a:cs typeface="Open Sans Bold"/>
                <a:sym typeface="Open Sans Bold"/>
              </a:rPr>
              <a:t>Reglas:</a:t>
            </a:r>
          </a:p>
          <a:p>
            <a:pPr algn="l">
              <a:lnSpc>
                <a:spcPts val="4200"/>
              </a:lnSpc>
              <a:spcBef>
                <a:spcPct val="0"/>
              </a:spcBef>
            </a:pPr>
            <a:r>
              <a:rPr lang="en-US" b="true" sz="3000">
                <a:solidFill>
                  <a:srgbClr val="004AAD"/>
                </a:solidFill>
                <a:latin typeface="Open Sans Bold"/>
                <a:ea typeface="Open Sans Bold"/>
                <a:cs typeface="Open Sans Bold"/>
                <a:sym typeface="Open Sans Bold"/>
              </a:rPr>
              <a:t>· </a:t>
            </a:r>
            <a:r>
              <a:rPr lang="en-US" sz="3000">
                <a:solidFill>
                  <a:srgbClr val="004AAD"/>
                </a:solidFill>
                <a:latin typeface="Open Sans"/>
                <a:ea typeface="Open Sans"/>
                <a:cs typeface="Open Sans"/>
                <a:sym typeface="Open Sans"/>
              </a:rPr>
              <a:t>Si ambos se cumplen → B gana (modelo recomienda mejor hora). Se rechaza la hipótesis nula y se acepta la hipótesis alternativa </a:t>
            </a:r>
          </a:p>
          <a:p>
            <a:pPr algn="l">
              <a:lnSpc>
                <a:spcPts val="4200"/>
              </a:lnSpc>
              <a:spcBef>
                <a:spcPct val="0"/>
              </a:spcBef>
            </a:pPr>
            <a:r>
              <a:rPr lang="en-US" sz="3000">
                <a:solidFill>
                  <a:srgbClr val="004AAD"/>
                </a:solidFill>
                <a:latin typeface="Open Sans"/>
                <a:ea typeface="Open Sans"/>
                <a:cs typeface="Open Sans"/>
                <a:sym typeface="Open Sans"/>
              </a:rPr>
              <a:t>· Si no → no hay evidencia de mejora. Se acepta la hipótesis nula</a:t>
            </a:r>
          </a:p>
        </p:txBody>
      </p:sp>
      <p:sp>
        <p:nvSpPr>
          <p:cNvPr name="TextBox 5" id="5"/>
          <p:cNvSpPr txBox="true"/>
          <p:nvPr/>
        </p:nvSpPr>
        <p:spPr>
          <a:xfrm rot="0">
            <a:off x="532461" y="2529419"/>
            <a:ext cx="17223078" cy="1047749"/>
          </a:xfrm>
          <a:prstGeom prst="rect">
            <a:avLst/>
          </a:prstGeom>
        </p:spPr>
        <p:txBody>
          <a:bodyPr anchor="t" rtlCol="false" tIns="0" lIns="0" bIns="0" rIns="0">
            <a:spAutoFit/>
          </a:bodyPr>
          <a:lstStyle/>
          <a:p>
            <a:pPr algn="l">
              <a:lnSpc>
                <a:spcPts val="4200"/>
              </a:lnSpc>
              <a:spcBef>
                <a:spcPct val="0"/>
              </a:spcBef>
            </a:pPr>
            <a:r>
              <a:rPr lang="en-US" b="true" sz="3000">
                <a:solidFill>
                  <a:srgbClr val="004AAD"/>
                </a:solidFill>
                <a:latin typeface="Open Sans Bold"/>
                <a:ea typeface="Open Sans Bold"/>
                <a:cs typeface="Open Sans Bold"/>
                <a:sym typeface="Open Sans Bold"/>
              </a:rPr>
              <a:t>Es el paso donde decides si tu modelo (Tratamiento B) es mejor que (Control A) basado en p-valor e IC.</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02484" y="933450"/>
            <a:ext cx="6086277" cy="887095"/>
          </a:xfrm>
          <a:prstGeom prst="rect">
            <a:avLst/>
          </a:prstGeom>
        </p:spPr>
        <p:txBody>
          <a:bodyPr anchor="t" rtlCol="false" tIns="0" lIns="0" bIns="0" rIns="0">
            <a:spAutoFit/>
          </a:bodyPr>
          <a:lstStyle/>
          <a:p>
            <a:pPr algn="ctr">
              <a:lnSpc>
                <a:spcPts val="7279"/>
              </a:lnSpc>
            </a:pPr>
            <a:r>
              <a:rPr lang="en-US" sz="5199" b="true">
                <a:solidFill>
                  <a:srgbClr val="004AAD"/>
                </a:solidFill>
                <a:latin typeface="Open Sans Bold"/>
                <a:ea typeface="Open Sans Bold"/>
                <a:cs typeface="Open Sans Bold"/>
                <a:sym typeface="Open Sans Bold"/>
              </a:rPr>
              <a:t>Metodo Bayesiano</a:t>
            </a:r>
          </a:p>
        </p:txBody>
      </p:sp>
      <p:sp>
        <p:nvSpPr>
          <p:cNvPr name="TextBox 3" id="3"/>
          <p:cNvSpPr txBox="true"/>
          <p:nvPr/>
        </p:nvSpPr>
        <p:spPr>
          <a:xfrm rot="0">
            <a:off x="416374" y="235687"/>
            <a:ext cx="2439095" cy="563879"/>
          </a:xfrm>
          <a:prstGeom prst="rect">
            <a:avLst/>
          </a:prstGeom>
        </p:spPr>
        <p:txBody>
          <a:bodyPr anchor="t" rtlCol="false" tIns="0" lIns="0" bIns="0" rIns="0">
            <a:spAutoFit/>
          </a:bodyPr>
          <a:lstStyle/>
          <a:p>
            <a:pPr algn="ctr">
              <a:lnSpc>
                <a:spcPts val="4620"/>
              </a:lnSpc>
            </a:pPr>
            <a:r>
              <a:rPr lang="en-US" sz="3300" b="true">
                <a:solidFill>
                  <a:srgbClr val="FD6C6F"/>
                </a:solidFill>
                <a:latin typeface="Open Sans Bold"/>
                <a:ea typeface="Open Sans Bold"/>
                <a:cs typeface="Open Sans Bold"/>
                <a:sym typeface="Open Sans Bold"/>
              </a:rPr>
              <a:t>Paso a Paso</a:t>
            </a:r>
          </a:p>
        </p:txBody>
      </p:sp>
      <p:sp>
        <p:nvSpPr>
          <p:cNvPr name="TextBox 4" id="4"/>
          <p:cNvSpPr txBox="true"/>
          <p:nvPr/>
        </p:nvSpPr>
        <p:spPr>
          <a:xfrm rot="0">
            <a:off x="2039260" y="2683128"/>
            <a:ext cx="9525" cy="688974"/>
          </a:xfrm>
          <a:prstGeom prst="rect">
            <a:avLst/>
          </a:prstGeom>
        </p:spPr>
        <p:txBody>
          <a:bodyPr anchor="t" rtlCol="false" tIns="0" lIns="0" bIns="0" rIns="0">
            <a:spAutoFit/>
          </a:bodyPr>
          <a:lstStyle/>
          <a:p>
            <a:pPr algn="l">
              <a:lnSpc>
                <a:spcPts val="5600"/>
              </a:lnSpc>
            </a:pPr>
          </a:p>
        </p:txBody>
      </p:sp>
      <p:grpSp>
        <p:nvGrpSpPr>
          <p:cNvPr name="Group 5" id="5"/>
          <p:cNvGrpSpPr/>
          <p:nvPr/>
        </p:nvGrpSpPr>
        <p:grpSpPr>
          <a:xfrm rot="0">
            <a:off x="17258208" y="-1260019"/>
            <a:ext cx="2059584" cy="205958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672210" y="5015482"/>
            <a:ext cx="11435507" cy="4034930"/>
          </a:xfrm>
          <a:prstGeom prst="rect">
            <a:avLst/>
          </a:prstGeom>
        </p:spPr>
        <p:txBody>
          <a:bodyPr anchor="t" rtlCol="false" tIns="0" lIns="0" bIns="0" rIns="0">
            <a:spAutoFit/>
          </a:bodyPr>
          <a:lstStyle/>
          <a:p>
            <a:pPr algn="l" marL="709619" indent="-354809" lvl="1">
              <a:lnSpc>
                <a:spcPts val="4601"/>
              </a:lnSpc>
              <a:buFont typeface="Arial"/>
              <a:buChar char="•"/>
            </a:pPr>
            <a:r>
              <a:rPr lang="en-US" sz="3286" spc="-9">
                <a:solidFill>
                  <a:srgbClr val="004AAD"/>
                </a:solidFill>
                <a:latin typeface="Open Sans"/>
                <a:ea typeface="Open Sans"/>
                <a:cs typeface="Open Sans"/>
                <a:sym typeface="Open Sans"/>
              </a:rPr>
              <a:t>Creencia previa: probabilidad previa</a:t>
            </a:r>
          </a:p>
          <a:p>
            <a:pPr algn="l" marL="709619" indent="-354809" lvl="1">
              <a:lnSpc>
                <a:spcPts val="4601"/>
              </a:lnSpc>
              <a:buFont typeface="Arial"/>
              <a:buChar char="•"/>
            </a:pPr>
            <a:r>
              <a:rPr lang="en-US" sz="3286" spc="-9">
                <a:solidFill>
                  <a:srgbClr val="004AAD"/>
                </a:solidFill>
                <a:latin typeface="Open Sans"/>
                <a:ea typeface="Open Sans"/>
                <a:cs typeface="Open Sans"/>
                <a:sym typeface="Open Sans"/>
              </a:rPr>
              <a:t>Nueva evidencia :probabilidad</a:t>
            </a:r>
          </a:p>
          <a:p>
            <a:pPr algn="l" marL="709619" indent="-354809" lvl="1">
              <a:lnSpc>
                <a:spcPts val="4601"/>
              </a:lnSpc>
              <a:buFont typeface="Arial"/>
              <a:buChar char="•"/>
            </a:pPr>
            <a:r>
              <a:rPr lang="en-US" sz="3286" spc="-9">
                <a:solidFill>
                  <a:srgbClr val="004AAD"/>
                </a:solidFill>
                <a:latin typeface="Open Sans"/>
                <a:ea typeface="Open Sans"/>
                <a:cs typeface="Open Sans"/>
                <a:sym typeface="Open Sans"/>
              </a:rPr>
              <a:t>Creencia actualizada: propabilidad posterior</a:t>
            </a:r>
          </a:p>
          <a:p>
            <a:pPr algn="l">
              <a:lnSpc>
                <a:spcPts val="4601"/>
              </a:lnSpc>
            </a:pPr>
          </a:p>
          <a:p>
            <a:pPr algn="l">
              <a:lnSpc>
                <a:spcPts val="4601"/>
              </a:lnSpc>
            </a:pPr>
          </a:p>
          <a:p>
            <a:pPr algn="l">
              <a:lnSpc>
                <a:spcPts val="4601"/>
              </a:lnSpc>
            </a:pPr>
          </a:p>
          <a:p>
            <a:pPr algn="l">
              <a:lnSpc>
                <a:spcPts val="4601"/>
              </a:lnSpc>
            </a:pPr>
          </a:p>
        </p:txBody>
      </p:sp>
      <p:sp>
        <p:nvSpPr>
          <p:cNvPr name="TextBox 9" id="9"/>
          <p:cNvSpPr txBox="true"/>
          <p:nvPr/>
        </p:nvSpPr>
        <p:spPr>
          <a:xfrm rot="0">
            <a:off x="672210" y="2033397"/>
            <a:ext cx="4248845" cy="738504"/>
          </a:xfrm>
          <a:prstGeom prst="rect">
            <a:avLst/>
          </a:prstGeom>
        </p:spPr>
        <p:txBody>
          <a:bodyPr anchor="t" rtlCol="false" tIns="0" lIns="0" bIns="0" rIns="0">
            <a:spAutoFit/>
          </a:bodyPr>
          <a:lstStyle/>
          <a:p>
            <a:pPr algn="ctr">
              <a:lnSpc>
                <a:spcPts val="6020"/>
              </a:lnSpc>
            </a:pPr>
            <a:r>
              <a:rPr lang="en-US" sz="4300" b="true">
                <a:solidFill>
                  <a:srgbClr val="FFB000"/>
                </a:solidFill>
                <a:latin typeface="Open Sans Bold"/>
                <a:ea typeface="Open Sans Bold"/>
                <a:cs typeface="Open Sans Bold"/>
                <a:sym typeface="Open Sans Bold"/>
              </a:rPr>
              <a:t>En que se basa?</a:t>
            </a:r>
          </a:p>
        </p:txBody>
      </p:sp>
      <p:sp>
        <p:nvSpPr>
          <p:cNvPr name="TextBox 10" id="10"/>
          <p:cNvSpPr txBox="true"/>
          <p:nvPr/>
        </p:nvSpPr>
        <p:spPr>
          <a:xfrm rot="0">
            <a:off x="672210" y="3514977"/>
            <a:ext cx="13590489" cy="738504"/>
          </a:xfrm>
          <a:prstGeom prst="rect">
            <a:avLst/>
          </a:prstGeom>
        </p:spPr>
        <p:txBody>
          <a:bodyPr anchor="t" rtlCol="false" tIns="0" lIns="0" bIns="0" rIns="0">
            <a:spAutoFit/>
          </a:bodyPr>
          <a:lstStyle/>
          <a:p>
            <a:pPr algn="ctr">
              <a:lnSpc>
                <a:spcPts val="6020"/>
              </a:lnSpc>
              <a:spcBef>
                <a:spcPct val="0"/>
              </a:spcBef>
            </a:pPr>
            <a:r>
              <a:rPr lang="en-US" b="true" sz="4300">
                <a:solidFill>
                  <a:srgbClr val="5271FF"/>
                </a:solidFill>
                <a:latin typeface="Open Sans Bold"/>
                <a:ea typeface="Open Sans Bold"/>
                <a:cs typeface="Open Sans Bold"/>
                <a:sym typeface="Open Sans Bold"/>
              </a:rPr>
              <a:t>Cuál es la probabilidad de que A sea mejor que B? </a:t>
            </a:r>
          </a:p>
        </p:txBody>
      </p:sp>
      <p:sp>
        <p:nvSpPr>
          <p:cNvPr name="TextBox 11" id="11"/>
          <p:cNvSpPr txBox="true"/>
          <p:nvPr/>
        </p:nvSpPr>
        <p:spPr>
          <a:xfrm rot="0">
            <a:off x="1277640" y="7560179"/>
            <a:ext cx="6125369" cy="695959"/>
          </a:xfrm>
          <a:prstGeom prst="rect">
            <a:avLst/>
          </a:prstGeom>
        </p:spPr>
        <p:txBody>
          <a:bodyPr anchor="t" rtlCol="false" tIns="0" lIns="0" bIns="0" rIns="0">
            <a:spAutoFit/>
          </a:bodyPr>
          <a:lstStyle/>
          <a:p>
            <a:pPr algn="ctr">
              <a:lnSpc>
                <a:spcPts val="5740"/>
              </a:lnSpc>
              <a:spcBef>
                <a:spcPct val="0"/>
              </a:spcBef>
            </a:pPr>
            <a:r>
              <a:rPr lang="en-US" sz="4100">
                <a:solidFill>
                  <a:srgbClr val="004AAD"/>
                </a:solidFill>
                <a:latin typeface="Open Sans"/>
                <a:ea typeface="Open Sans"/>
                <a:cs typeface="Open Sans"/>
                <a:sym typeface="Open Sans"/>
              </a:rPr>
              <a:t>I</a:t>
            </a:r>
            <a:r>
              <a:rPr lang="en-US" sz="4100">
                <a:solidFill>
                  <a:srgbClr val="004AAD"/>
                </a:solidFill>
                <a:latin typeface="Open Sans"/>
                <a:ea typeface="Open Sans"/>
                <a:cs typeface="Open Sans"/>
                <a:sym typeface="Open Sans"/>
              </a:rPr>
              <a:t>ntervalos de credibilidad</a:t>
            </a:r>
          </a:p>
        </p:txBody>
      </p:sp>
      <p:sp>
        <p:nvSpPr>
          <p:cNvPr name="TextBox 12" id="12"/>
          <p:cNvSpPr txBox="true"/>
          <p:nvPr/>
        </p:nvSpPr>
        <p:spPr>
          <a:xfrm rot="0">
            <a:off x="5175600" y="7453816"/>
            <a:ext cx="6932116" cy="880111"/>
          </a:xfrm>
          <a:prstGeom prst="rect">
            <a:avLst/>
          </a:prstGeom>
        </p:spPr>
        <p:txBody>
          <a:bodyPr anchor="t" rtlCol="false" tIns="0" lIns="0" bIns="0" rIns="0">
            <a:spAutoFit/>
          </a:bodyPr>
          <a:lstStyle/>
          <a:p>
            <a:pPr algn="ctr">
              <a:lnSpc>
                <a:spcPts val="7139"/>
              </a:lnSpc>
            </a:pPr>
            <a:r>
              <a:rPr lang="en-US" sz="5099" b="true">
                <a:solidFill>
                  <a:srgbClr val="DD3D4E"/>
                </a:solidFill>
                <a:latin typeface="Open Sans Bold"/>
                <a:ea typeface="Open Sans Bold"/>
                <a:cs typeface="Open Sans Bold"/>
                <a:sym typeface="Open Sans Bold"/>
              </a:rPr>
              <a:t>95%</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678158" y="2930751"/>
            <a:ext cx="2402089" cy="1930452"/>
          </a:xfrm>
          <a:custGeom>
            <a:avLst/>
            <a:gdLst/>
            <a:ahLst/>
            <a:cxnLst/>
            <a:rect r="r" b="b" t="t" l="l"/>
            <a:pathLst>
              <a:path h="1930452" w="2402089">
                <a:moveTo>
                  <a:pt x="0" y="0"/>
                </a:moveTo>
                <a:lnTo>
                  <a:pt x="2402089" y="0"/>
                </a:lnTo>
                <a:lnTo>
                  <a:pt x="2402089" y="1930452"/>
                </a:lnTo>
                <a:lnTo>
                  <a:pt x="0" y="19304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2484" y="933450"/>
            <a:ext cx="6086277" cy="887095"/>
          </a:xfrm>
          <a:prstGeom prst="rect">
            <a:avLst/>
          </a:prstGeom>
        </p:spPr>
        <p:txBody>
          <a:bodyPr anchor="t" rtlCol="false" tIns="0" lIns="0" bIns="0" rIns="0">
            <a:spAutoFit/>
          </a:bodyPr>
          <a:lstStyle/>
          <a:p>
            <a:pPr algn="ctr">
              <a:lnSpc>
                <a:spcPts val="7279"/>
              </a:lnSpc>
            </a:pPr>
            <a:r>
              <a:rPr lang="en-US" sz="5199" b="true">
                <a:solidFill>
                  <a:srgbClr val="C76528"/>
                </a:solidFill>
                <a:latin typeface="Open Sans Bold"/>
                <a:ea typeface="Open Sans Bold"/>
                <a:cs typeface="Open Sans Bold"/>
                <a:sym typeface="Open Sans Bold"/>
              </a:rPr>
              <a:t>Metodo Bayesiano</a:t>
            </a:r>
          </a:p>
        </p:txBody>
      </p:sp>
      <p:sp>
        <p:nvSpPr>
          <p:cNvPr name="TextBox 4" id="4"/>
          <p:cNvSpPr txBox="true"/>
          <p:nvPr/>
        </p:nvSpPr>
        <p:spPr>
          <a:xfrm rot="0">
            <a:off x="416374" y="235687"/>
            <a:ext cx="2439095" cy="563879"/>
          </a:xfrm>
          <a:prstGeom prst="rect">
            <a:avLst/>
          </a:prstGeom>
        </p:spPr>
        <p:txBody>
          <a:bodyPr anchor="t" rtlCol="false" tIns="0" lIns="0" bIns="0" rIns="0">
            <a:spAutoFit/>
          </a:bodyPr>
          <a:lstStyle/>
          <a:p>
            <a:pPr algn="ctr">
              <a:lnSpc>
                <a:spcPts val="4620"/>
              </a:lnSpc>
            </a:pPr>
            <a:r>
              <a:rPr lang="en-US" sz="3300" b="true">
                <a:solidFill>
                  <a:srgbClr val="004AAD"/>
                </a:solidFill>
                <a:latin typeface="Open Sans Bold"/>
                <a:ea typeface="Open Sans Bold"/>
                <a:cs typeface="Open Sans Bold"/>
                <a:sym typeface="Open Sans Bold"/>
              </a:rPr>
              <a:t>Paso a Paso</a:t>
            </a:r>
          </a:p>
        </p:txBody>
      </p:sp>
      <p:sp>
        <p:nvSpPr>
          <p:cNvPr name="TextBox 5" id="5"/>
          <p:cNvSpPr txBox="true"/>
          <p:nvPr/>
        </p:nvSpPr>
        <p:spPr>
          <a:xfrm rot="0">
            <a:off x="2039260" y="2683128"/>
            <a:ext cx="5537200" cy="688974"/>
          </a:xfrm>
          <a:prstGeom prst="rect">
            <a:avLst/>
          </a:prstGeom>
        </p:spPr>
        <p:txBody>
          <a:bodyPr anchor="t" rtlCol="false" tIns="0" lIns="0" bIns="0" rIns="0">
            <a:spAutoFit/>
          </a:bodyPr>
          <a:lstStyle/>
          <a:p>
            <a:pPr algn="l">
              <a:lnSpc>
                <a:spcPts val="5600"/>
              </a:lnSpc>
            </a:pPr>
            <a:r>
              <a:rPr lang="en-US" sz="4000" b="true">
                <a:solidFill>
                  <a:srgbClr val="FFB000"/>
                </a:solidFill>
                <a:latin typeface="Open Sans Bold"/>
                <a:ea typeface="Open Sans Bold"/>
                <a:cs typeface="Open Sans Bold"/>
                <a:sym typeface="Open Sans Bold"/>
              </a:rPr>
              <a:t>Definición de objetivo</a:t>
            </a:r>
          </a:p>
        </p:txBody>
      </p:sp>
      <p:sp>
        <p:nvSpPr>
          <p:cNvPr name="TextBox 6" id="6"/>
          <p:cNvSpPr txBox="true"/>
          <p:nvPr/>
        </p:nvSpPr>
        <p:spPr>
          <a:xfrm rot="0">
            <a:off x="2039260" y="3838827"/>
            <a:ext cx="9533236" cy="514349"/>
          </a:xfrm>
          <a:prstGeom prst="rect">
            <a:avLst/>
          </a:prstGeom>
        </p:spPr>
        <p:txBody>
          <a:bodyPr anchor="t" rtlCol="false" tIns="0" lIns="0" bIns="0" rIns="0">
            <a:spAutoFit/>
          </a:bodyPr>
          <a:lstStyle/>
          <a:p>
            <a:pPr algn="l">
              <a:lnSpc>
                <a:spcPts val="4200"/>
              </a:lnSpc>
            </a:pPr>
            <a:r>
              <a:rPr lang="en-US" sz="3000" b="true">
                <a:solidFill>
                  <a:srgbClr val="004AAD"/>
                </a:solidFill>
                <a:latin typeface="Open Sans Bold"/>
                <a:ea typeface="Open Sans Bold"/>
                <a:cs typeface="Open Sans Bold"/>
                <a:sym typeface="Open Sans Bold"/>
              </a:rPr>
              <a:t>Que se quiere ve, que cambios espereas observar?</a:t>
            </a:r>
          </a:p>
        </p:txBody>
      </p:sp>
      <p:sp>
        <p:nvSpPr>
          <p:cNvPr name="TextBox 7" id="7"/>
          <p:cNvSpPr txBox="true"/>
          <p:nvPr/>
        </p:nvSpPr>
        <p:spPr>
          <a:xfrm rot="0">
            <a:off x="604738" y="3684518"/>
            <a:ext cx="945753" cy="1493528"/>
          </a:xfrm>
          <a:prstGeom prst="rect">
            <a:avLst/>
          </a:prstGeom>
        </p:spPr>
        <p:txBody>
          <a:bodyPr anchor="t" rtlCol="false" tIns="0" lIns="0" bIns="0" rIns="0">
            <a:spAutoFit/>
          </a:bodyPr>
          <a:lstStyle/>
          <a:p>
            <a:pPr algn="l">
              <a:lnSpc>
                <a:spcPts val="12179"/>
              </a:lnSpc>
            </a:pPr>
            <a:r>
              <a:rPr lang="en-US" sz="8699" b="true">
                <a:solidFill>
                  <a:srgbClr val="004AAD"/>
                </a:solidFill>
                <a:latin typeface="Open Sans Bold"/>
                <a:ea typeface="Open Sans Bold"/>
                <a:cs typeface="Open Sans Bold"/>
                <a:sym typeface="Open Sans Bold"/>
              </a:rPr>
              <a:t>1.</a:t>
            </a:r>
          </a:p>
        </p:txBody>
      </p:sp>
      <p:sp>
        <p:nvSpPr>
          <p:cNvPr name="TextBox 8" id="8"/>
          <p:cNvSpPr txBox="true"/>
          <p:nvPr/>
        </p:nvSpPr>
        <p:spPr>
          <a:xfrm rot="0">
            <a:off x="690168" y="6611528"/>
            <a:ext cx="945753" cy="1493528"/>
          </a:xfrm>
          <a:prstGeom prst="rect">
            <a:avLst/>
          </a:prstGeom>
        </p:spPr>
        <p:txBody>
          <a:bodyPr anchor="t" rtlCol="false" tIns="0" lIns="0" bIns="0" rIns="0">
            <a:spAutoFit/>
          </a:bodyPr>
          <a:lstStyle/>
          <a:p>
            <a:pPr algn="l">
              <a:lnSpc>
                <a:spcPts val="12179"/>
              </a:lnSpc>
            </a:pPr>
            <a:r>
              <a:rPr lang="en-US" sz="8699" b="true">
                <a:solidFill>
                  <a:srgbClr val="004AAD"/>
                </a:solidFill>
                <a:latin typeface="Open Sans Bold"/>
                <a:ea typeface="Open Sans Bold"/>
                <a:cs typeface="Open Sans Bold"/>
                <a:sym typeface="Open Sans Bold"/>
              </a:rPr>
              <a:t>2.</a:t>
            </a:r>
          </a:p>
        </p:txBody>
      </p:sp>
      <p:grpSp>
        <p:nvGrpSpPr>
          <p:cNvPr name="Group 9" id="9"/>
          <p:cNvGrpSpPr/>
          <p:nvPr/>
        </p:nvGrpSpPr>
        <p:grpSpPr>
          <a:xfrm rot="0">
            <a:off x="17258208" y="-1260019"/>
            <a:ext cx="2059584" cy="205958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000"/>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690168" y="6413408"/>
            <a:ext cx="12093634" cy="662939"/>
          </a:xfrm>
          <a:prstGeom prst="rect">
            <a:avLst/>
          </a:prstGeom>
        </p:spPr>
        <p:txBody>
          <a:bodyPr anchor="t" rtlCol="false" tIns="0" lIns="0" bIns="0" rIns="0">
            <a:spAutoFit/>
          </a:bodyPr>
          <a:lstStyle/>
          <a:p>
            <a:pPr algn="ctr">
              <a:lnSpc>
                <a:spcPts val="5460"/>
              </a:lnSpc>
              <a:spcBef>
                <a:spcPct val="0"/>
              </a:spcBef>
            </a:pPr>
            <a:r>
              <a:rPr lang="en-US" b="true" sz="3900">
                <a:solidFill>
                  <a:srgbClr val="FFB000"/>
                </a:solidFill>
                <a:latin typeface="Open Sans Bold"/>
                <a:ea typeface="Open Sans Bold"/>
                <a:cs typeface="Open Sans Bold"/>
                <a:sym typeface="Open Sans Bold"/>
              </a:rPr>
              <a:t>Planteamieto de distribución a priori </a:t>
            </a:r>
          </a:p>
        </p:txBody>
      </p:sp>
      <p:sp>
        <p:nvSpPr>
          <p:cNvPr name="TextBox 13" id="13"/>
          <p:cNvSpPr txBox="true"/>
          <p:nvPr/>
        </p:nvSpPr>
        <p:spPr>
          <a:xfrm rot="0">
            <a:off x="2039260" y="7377342"/>
            <a:ext cx="13047633" cy="1180465"/>
          </a:xfrm>
          <a:prstGeom prst="rect">
            <a:avLst/>
          </a:prstGeom>
        </p:spPr>
        <p:txBody>
          <a:bodyPr anchor="t" rtlCol="false" tIns="0" lIns="0" bIns="0" rIns="0">
            <a:spAutoFit/>
          </a:bodyPr>
          <a:lstStyle/>
          <a:p>
            <a:pPr algn="l">
              <a:lnSpc>
                <a:spcPts val="4759"/>
              </a:lnSpc>
            </a:pPr>
            <a:r>
              <a:rPr lang="en-US" sz="3399" b="true">
                <a:solidFill>
                  <a:srgbClr val="004AAD"/>
                </a:solidFill>
                <a:latin typeface="Open Sans Bold"/>
                <a:ea typeface="Open Sans Bold"/>
                <a:cs typeface="Open Sans Bold"/>
                <a:sym typeface="Open Sans Bold"/>
              </a:rPr>
              <a:t>Se d</a:t>
            </a:r>
            <a:r>
              <a:rPr lang="en-US" sz="3399" b="true">
                <a:solidFill>
                  <a:srgbClr val="004AAD"/>
                </a:solidFill>
                <a:latin typeface="Open Sans Bold"/>
                <a:ea typeface="Open Sans Bold"/>
                <a:cs typeface="Open Sans Bold"/>
                <a:sym typeface="Open Sans Bold"/>
              </a:rPr>
              <a:t>efine una distribución de probabilidad inicial (prior) que representa el conocimiento o las creencias existente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8208" y="-1260019"/>
            <a:ext cx="2059584" cy="20595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836638" y="5608150"/>
            <a:ext cx="11301259" cy="3362125"/>
          </a:xfrm>
          <a:custGeom>
            <a:avLst/>
            <a:gdLst/>
            <a:ahLst/>
            <a:cxnLst/>
            <a:rect r="r" b="b" t="t" l="l"/>
            <a:pathLst>
              <a:path h="3362125" w="11301259">
                <a:moveTo>
                  <a:pt x="0" y="0"/>
                </a:moveTo>
                <a:lnTo>
                  <a:pt x="11301259" y="0"/>
                </a:lnTo>
                <a:lnTo>
                  <a:pt x="11301259" y="3362125"/>
                </a:lnTo>
                <a:lnTo>
                  <a:pt x="0" y="3362125"/>
                </a:lnTo>
                <a:lnTo>
                  <a:pt x="0" y="0"/>
                </a:lnTo>
                <a:close/>
              </a:path>
            </a:pathLst>
          </a:custGeom>
          <a:blipFill>
            <a:blip r:embed="rId2"/>
            <a:stretch>
              <a:fillRect l="0" t="0" r="0" b="0"/>
            </a:stretch>
          </a:blipFill>
        </p:spPr>
      </p:sp>
      <p:sp>
        <p:nvSpPr>
          <p:cNvPr name="Freeform 6" id="6"/>
          <p:cNvSpPr/>
          <p:nvPr/>
        </p:nvSpPr>
        <p:spPr>
          <a:xfrm flipH="false" flipV="false" rot="0">
            <a:off x="12508359" y="2231597"/>
            <a:ext cx="5391008" cy="6753107"/>
          </a:xfrm>
          <a:custGeom>
            <a:avLst/>
            <a:gdLst/>
            <a:ahLst/>
            <a:cxnLst/>
            <a:rect r="r" b="b" t="t" l="l"/>
            <a:pathLst>
              <a:path h="6753107" w="5391008">
                <a:moveTo>
                  <a:pt x="0" y="0"/>
                </a:moveTo>
                <a:lnTo>
                  <a:pt x="5391008" y="0"/>
                </a:lnTo>
                <a:lnTo>
                  <a:pt x="5391008" y="6753106"/>
                </a:lnTo>
                <a:lnTo>
                  <a:pt x="0" y="6753106"/>
                </a:lnTo>
                <a:lnTo>
                  <a:pt x="0" y="0"/>
                </a:lnTo>
                <a:close/>
              </a:path>
            </a:pathLst>
          </a:custGeom>
          <a:blipFill>
            <a:blip r:embed="rId3"/>
            <a:stretch>
              <a:fillRect l="-12633" t="0" r="-12633" b="0"/>
            </a:stretch>
          </a:blipFill>
        </p:spPr>
      </p:sp>
      <p:sp>
        <p:nvSpPr>
          <p:cNvPr name="TextBox 7" id="7"/>
          <p:cNvSpPr txBox="true"/>
          <p:nvPr/>
        </p:nvSpPr>
        <p:spPr>
          <a:xfrm rot="0">
            <a:off x="-666461" y="952500"/>
            <a:ext cx="12093634" cy="662939"/>
          </a:xfrm>
          <a:prstGeom prst="rect">
            <a:avLst/>
          </a:prstGeom>
        </p:spPr>
        <p:txBody>
          <a:bodyPr anchor="t" rtlCol="false" tIns="0" lIns="0" bIns="0" rIns="0">
            <a:spAutoFit/>
          </a:bodyPr>
          <a:lstStyle/>
          <a:p>
            <a:pPr algn="ctr">
              <a:lnSpc>
                <a:spcPts val="5460"/>
              </a:lnSpc>
              <a:spcBef>
                <a:spcPct val="0"/>
              </a:spcBef>
            </a:pPr>
            <a:r>
              <a:rPr lang="en-US" b="true" sz="3900">
                <a:solidFill>
                  <a:srgbClr val="FFB000"/>
                </a:solidFill>
                <a:latin typeface="Open Sans Bold"/>
                <a:ea typeface="Open Sans Bold"/>
                <a:cs typeface="Open Sans Bold"/>
                <a:sym typeface="Open Sans Bold"/>
              </a:rPr>
              <a:t>Como funciona la distribución a priori</a:t>
            </a:r>
          </a:p>
        </p:txBody>
      </p:sp>
      <p:sp>
        <p:nvSpPr>
          <p:cNvPr name="TextBox 8" id="8"/>
          <p:cNvSpPr txBox="true"/>
          <p:nvPr/>
        </p:nvSpPr>
        <p:spPr>
          <a:xfrm rot="0">
            <a:off x="1028700" y="2909929"/>
            <a:ext cx="8450626" cy="2698221"/>
          </a:xfrm>
          <a:prstGeom prst="rect">
            <a:avLst/>
          </a:prstGeom>
        </p:spPr>
        <p:txBody>
          <a:bodyPr anchor="t" rtlCol="false" tIns="0" lIns="0" bIns="0" rIns="0">
            <a:spAutoFit/>
          </a:bodyPr>
          <a:lstStyle/>
          <a:p>
            <a:pPr algn="l" marL="625205" indent="-312603" lvl="1">
              <a:lnSpc>
                <a:spcPts val="4054"/>
              </a:lnSpc>
              <a:buAutoNum type="arabicPeriod" startAt="1"/>
            </a:pPr>
            <a:r>
              <a:rPr lang="en-US" sz="2895">
                <a:solidFill>
                  <a:srgbClr val="004AAD"/>
                </a:solidFill>
                <a:latin typeface="Open Sans"/>
                <a:ea typeface="Open Sans"/>
                <a:cs typeface="Open Sans"/>
                <a:sym typeface="Open Sans"/>
              </a:rPr>
              <a:t>S</a:t>
            </a:r>
            <a:r>
              <a:rPr lang="en-US" sz="2895">
                <a:solidFill>
                  <a:srgbClr val="004AAD"/>
                </a:solidFill>
                <a:latin typeface="Open Sans"/>
                <a:ea typeface="Open Sans"/>
                <a:cs typeface="Open Sans"/>
                <a:sym typeface="Open Sans"/>
              </a:rPr>
              <a:t>eleccione su distribución</a:t>
            </a:r>
          </a:p>
          <a:p>
            <a:pPr algn="l" marL="689974" indent="-344987" lvl="1">
              <a:lnSpc>
                <a:spcPts val="4474"/>
              </a:lnSpc>
              <a:buAutoNum type="arabicPeriod" startAt="1"/>
            </a:pPr>
            <a:r>
              <a:rPr lang="en-US" sz="3195">
                <a:solidFill>
                  <a:srgbClr val="004AAD"/>
                </a:solidFill>
                <a:latin typeface="Open Sans"/>
                <a:ea typeface="Open Sans"/>
                <a:cs typeface="Open Sans"/>
                <a:sym typeface="Open Sans"/>
              </a:rPr>
              <a:t>Calcule su distribución a priori.</a:t>
            </a:r>
          </a:p>
          <a:p>
            <a:pPr algn="l" marL="689974" indent="-344987" lvl="1">
              <a:lnSpc>
                <a:spcPts val="4474"/>
              </a:lnSpc>
              <a:buAutoNum type="arabicPeriod" startAt="1"/>
            </a:pPr>
            <a:r>
              <a:rPr lang="en-US" sz="3195">
                <a:solidFill>
                  <a:srgbClr val="004AAD"/>
                </a:solidFill>
                <a:latin typeface="Open Sans"/>
                <a:ea typeface="Open Sans"/>
                <a:cs typeface="Open Sans"/>
                <a:sym typeface="Open Sans"/>
              </a:rPr>
              <a:t>Se utiliza como base para la prueba</a:t>
            </a:r>
          </a:p>
          <a:p>
            <a:pPr algn="l">
              <a:lnSpc>
                <a:spcPts val="4474"/>
              </a:lnSpc>
            </a:pPr>
          </a:p>
          <a:p>
            <a:pPr algn="l">
              <a:lnSpc>
                <a:spcPts val="4054"/>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58208" y="-1260019"/>
            <a:ext cx="2059584" cy="205958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B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192262" y="3231106"/>
            <a:ext cx="5065946" cy="3824789"/>
          </a:xfrm>
          <a:custGeom>
            <a:avLst/>
            <a:gdLst/>
            <a:ahLst/>
            <a:cxnLst/>
            <a:rect r="r" b="b" t="t" l="l"/>
            <a:pathLst>
              <a:path h="3824789" w="5065946">
                <a:moveTo>
                  <a:pt x="0" y="0"/>
                </a:moveTo>
                <a:lnTo>
                  <a:pt x="5065946" y="0"/>
                </a:lnTo>
                <a:lnTo>
                  <a:pt x="5065946" y="3824788"/>
                </a:lnTo>
                <a:lnTo>
                  <a:pt x="0" y="3824788"/>
                </a:lnTo>
                <a:lnTo>
                  <a:pt x="0" y="0"/>
                </a:lnTo>
                <a:close/>
              </a:path>
            </a:pathLst>
          </a:custGeom>
          <a:blipFill>
            <a:blip r:embed="rId2"/>
            <a:stretch>
              <a:fillRect l="0" t="0" r="0" b="0"/>
            </a:stretch>
          </a:blipFill>
        </p:spPr>
      </p:sp>
      <p:sp>
        <p:nvSpPr>
          <p:cNvPr name="TextBox 6" id="6"/>
          <p:cNvSpPr txBox="true"/>
          <p:nvPr/>
        </p:nvSpPr>
        <p:spPr>
          <a:xfrm rot="0">
            <a:off x="1876482" y="1233597"/>
            <a:ext cx="12093634" cy="738504"/>
          </a:xfrm>
          <a:prstGeom prst="rect">
            <a:avLst/>
          </a:prstGeom>
        </p:spPr>
        <p:txBody>
          <a:bodyPr anchor="t" rtlCol="false" tIns="0" lIns="0" bIns="0" rIns="0">
            <a:spAutoFit/>
          </a:bodyPr>
          <a:lstStyle/>
          <a:p>
            <a:pPr algn="l">
              <a:lnSpc>
                <a:spcPts val="6020"/>
              </a:lnSpc>
              <a:spcBef>
                <a:spcPct val="0"/>
              </a:spcBef>
            </a:pPr>
            <a:r>
              <a:rPr lang="en-US" b="true" sz="4300">
                <a:solidFill>
                  <a:srgbClr val="004AAD"/>
                </a:solidFill>
                <a:latin typeface="Open Sans Bold"/>
                <a:ea typeface="Open Sans Bold"/>
                <a:cs typeface="Open Sans Bold"/>
                <a:sym typeface="Open Sans Bold"/>
              </a:rPr>
              <a:t>Diseño experimental</a:t>
            </a:r>
          </a:p>
        </p:txBody>
      </p:sp>
      <p:sp>
        <p:nvSpPr>
          <p:cNvPr name="TextBox 7" id="7"/>
          <p:cNvSpPr txBox="true"/>
          <p:nvPr/>
        </p:nvSpPr>
        <p:spPr>
          <a:xfrm rot="0">
            <a:off x="712762" y="780203"/>
            <a:ext cx="945753" cy="1493528"/>
          </a:xfrm>
          <a:prstGeom prst="rect">
            <a:avLst/>
          </a:prstGeom>
        </p:spPr>
        <p:txBody>
          <a:bodyPr anchor="t" rtlCol="false" tIns="0" lIns="0" bIns="0" rIns="0">
            <a:spAutoFit/>
          </a:bodyPr>
          <a:lstStyle/>
          <a:p>
            <a:pPr algn="l">
              <a:lnSpc>
                <a:spcPts val="12179"/>
              </a:lnSpc>
            </a:pPr>
            <a:r>
              <a:rPr lang="en-US" sz="8699" b="true">
                <a:solidFill>
                  <a:srgbClr val="004AAD"/>
                </a:solidFill>
                <a:latin typeface="Open Sans Bold"/>
                <a:ea typeface="Open Sans Bold"/>
                <a:cs typeface="Open Sans Bold"/>
                <a:sym typeface="Open Sans Bold"/>
              </a:rPr>
              <a:t>3.</a:t>
            </a:r>
          </a:p>
        </p:txBody>
      </p:sp>
      <p:sp>
        <p:nvSpPr>
          <p:cNvPr name="TextBox 8" id="8"/>
          <p:cNvSpPr txBox="true"/>
          <p:nvPr/>
        </p:nvSpPr>
        <p:spPr>
          <a:xfrm rot="0">
            <a:off x="712762" y="3173956"/>
            <a:ext cx="10158011" cy="4274672"/>
          </a:xfrm>
          <a:prstGeom prst="rect">
            <a:avLst/>
          </a:prstGeom>
        </p:spPr>
        <p:txBody>
          <a:bodyPr anchor="t" rtlCol="false" tIns="0" lIns="0" bIns="0" rIns="0">
            <a:spAutoFit/>
          </a:bodyPr>
          <a:lstStyle/>
          <a:p>
            <a:pPr algn="l" marL="584188" indent="-292094" lvl="1">
              <a:lnSpc>
                <a:spcPts val="3788"/>
              </a:lnSpc>
              <a:spcBef>
                <a:spcPct val="0"/>
              </a:spcBef>
              <a:buFont typeface="Arial"/>
              <a:buChar char="•"/>
            </a:pPr>
            <a:r>
              <a:rPr lang="en-US" b="true" sz="2705">
                <a:solidFill>
                  <a:srgbClr val="004AAD"/>
                </a:solidFill>
                <a:latin typeface="Open Sans Bold"/>
                <a:ea typeface="Open Sans Bold"/>
                <a:cs typeface="Open Sans Bold"/>
                <a:sym typeface="Open Sans Bold"/>
              </a:rPr>
              <a:t>D</a:t>
            </a:r>
            <a:r>
              <a:rPr lang="en-US" b="true" sz="2705">
                <a:solidFill>
                  <a:srgbClr val="004AAD"/>
                </a:solidFill>
                <a:latin typeface="Open Sans Bold"/>
                <a:ea typeface="Open Sans Bold"/>
                <a:cs typeface="Open Sans Bold"/>
                <a:sym typeface="Open Sans Bold"/>
              </a:rPr>
              <a:t>efinir la variante A (control) y B (tratamiento).</a:t>
            </a:r>
          </a:p>
          <a:p>
            <a:pPr algn="l" marL="584188" indent="-292094" lvl="1">
              <a:lnSpc>
                <a:spcPts val="3788"/>
              </a:lnSpc>
              <a:spcBef>
                <a:spcPct val="0"/>
              </a:spcBef>
              <a:buFont typeface="Arial"/>
              <a:buChar char="•"/>
            </a:pPr>
            <a:r>
              <a:rPr lang="en-US" b="true" sz="2705">
                <a:solidFill>
                  <a:srgbClr val="004AAD"/>
                </a:solidFill>
                <a:latin typeface="Open Sans Bold"/>
                <a:ea typeface="Open Sans Bold"/>
                <a:cs typeface="Open Sans Bold"/>
                <a:sym typeface="Open Sans Bold"/>
              </a:rPr>
              <a:t>Asignación aleatoria de usuarios: Distribuir a los participantes en cada grupo de manera aleatoria (ej. 50/50).</a:t>
            </a:r>
          </a:p>
          <a:p>
            <a:pPr algn="l" marL="584188" indent="-292094" lvl="1">
              <a:lnSpc>
                <a:spcPts val="3788"/>
              </a:lnSpc>
              <a:spcBef>
                <a:spcPct val="0"/>
              </a:spcBef>
              <a:buFont typeface="Arial"/>
              <a:buChar char="•"/>
            </a:pPr>
            <a:r>
              <a:rPr lang="en-US" b="true" sz="2705">
                <a:solidFill>
                  <a:srgbClr val="004AAD"/>
                </a:solidFill>
                <a:latin typeface="Open Sans Bold"/>
                <a:ea typeface="Open Sans Bold"/>
                <a:cs typeface="Open Sans Bold"/>
                <a:sym typeface="Open Sans Bold"/>
              </a:rPr>
              <a:t>Asegurarse de que el usuario no se encuentre en ambos grupos.</a:t>
            </a:r>
          </a:p>
          <a:p>
            <a:pPr algn="l">
              <a:lnSpc>
                <a:spcPts val="3788"/>
              </a:lnSpc>
              <a:spcBef>
                <a:spcPct val="0"/>
              </a:spcBef>
            </a:pPr>
          </a:p>
          <a:p>
            <a:pPr algn="l">
              <a:lnSpc>
                <a:spcPts val="3788"/>
              </a:lnSpc>
              <a:spcBef>
                <a:spcPct val="0"/>
              </a:spcBef>
            </a:pPr>
          </a:p>
          <a:p>
            <a:pPr algn="l">
              <a:lnSpc>
                <a:spcPts val="3788"/>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804404" y="3667865"/>
            <a:ext cx="5887014" cy="3143666"/>
          </a:xfrm>
          <a:custGeom>
            <a:avLst/>
            <a:gdLst/>
            <a:ahLst/>
            <a:cxnLst/>
            <a:rect r="r" b="b" t="t" l="l"/>
            <a:pathLst>
              <a:path h="3143666" w="5887014">
                <a:moveTo>
                  <a:pt x="0" y="0"/>
                </a:moveTo>
                <a:lnTo>
                  <a:pt x="5887014" y="0"/>
                </a:lnTo>
                <a:lnTo>
                  <a:pt x="5887014" y="3143665"/>
                </a:lnTo>
                <a:lnTo>
                  <a:pt x="0" y="3143665"/>
                </a:lnTo>
                <a:lnTo>
                  <a:pt x="0" y="0"/>
                </a:lnTo>
                <a:close/>
              </a:path>
            </a:pathLst>
          </a:custGeom>
          <a:blipFill>
            <a:blip r:embed="rId2"/>
            <a:stretch>
              <a:fillRect l="0" t="0" r="0" b="0"/>
            </a:stretch>
          </a:blipFill>
        </p:spPr>
      </p:sp>
      <p:sp>
        <p:nvSpPr>
          <p:cNvPr name="TextBox 3" id="3"/>
          <p:cNvSpPr txBox="true"/>
          <p:nvPr/>
        </p:nvSpPr>
        <p:spPr>
          <a:xfrm rot="0">
            <a:off x="1690301" y="933450"/>
            <a:ext cx="9651102" cy="1811020"/>
          </a:xfrm>
          <a:prstGeom prst="rect">
            <a:avLst/>
          </a:prstGeom>
        </p:spPr>
        <p:txBody>
          <a:bodyPr anchor="t" rtlCol="false" tIns="0" lIns="0" bIns="0" rIns="0">
            <a:spAutoFit/>
          </a:bodyPr>
          <a:lstStyle/>
          <a:p>
            <a:pPr algn="l">
              <a:lnSpc>
                <a:spcPts val="7279"/>
              </a:lnSpc>
            </a:pPr>
            <a:r>
              <a:rPr lang="en-US" sz="5199" b="true">
                <a:solidFill>
                  <a:srgbClr val="004AAD"/>
                </a:solidFill>
                <a:latin typeface="Open Sans Bold"/>
                <a:ea typeface="Open Sans Bold"/>
                <a:cs typeface="Open Sans Bold"/>
                <a:sym typeface="Open Sans Bold"/>
              </a:rPr>
              <a:t>Eje</a:t>
            </a:r>
            <a:r>
              <a:rPr lang="en-US" sz="5199" b="true">
                <a:solidFill>
                  <a:srgbClr val="004AAD"/>
                </a:solidFill>
                <a:latin typeface="Open Sans Bold"/>
                <a:ea typeface="Open Sans Bold"/>
                <a:cs typeface="Open Sans Bold"/>
                <a:sym typeface="Open Sans Bold"/>
              </a:rPr>
              <a:t>cución del Experimento y Recolección de Datos</a:t>
            </a:r>
          </a:p>
        </p:txBody>
      </p:sp>
      <p:sp>
        <p:nvSpPr>
          <p:cNvPr name="TextBox 4" id="4"/>
          <p:cNvSpPr txBox="true"/>
          <p:nvPr/>
        </p:nvSpPr>
        <p:spPr>
          <a:xfrm rot="0">
            <a:off x="367099" y="626428"/>
            <a:ext cx="1323202" cy="1434465"/>
          </a:xfrm>
          <a:prstGeom prst="rect">
            <a:avLst/>
          </a:prstGeom>
        </p:spPr>
        <p:txBody>
          <a:bodyPr anchor="t" rtlCol="false" tIns="0" lIns="0" bIns="0" rIns="0">
            <a:spAutoFit/>
          </a:bodyPr>
          <a:lstStyle/>
          <a:p>
            <a:pPr algn="ctr">
              <a:lnSpc>
                <a:spcPts val="11760"/>
              </a:lnSpc>
            </a:pPr>
            <a:r>
              <a:rPr lang="en-US" sz="8400" b="true">
                <a:solidFill>
                  <a:srgbClr val="004AAD"/>
                </a:solidFill>
                <a:latin typeface="Open Sans Bold"/>
                <a:ea typeface="Open Sans Bold"/>
                <a:cs typeface="Open Sans Bold"/>
                <a:sym typeface="Open Sans Bold"/>
              </a:rPr>
              <a:t>4.</a:t>
            </a:r>
          </a:p>
        </p:txBody>
      </p:sp>
      <p:sp>
        <p:nvSpPr>
          <p:cNvPr name="TextBox 5" id="5"/>
          <p:cNvSpPr txBox="true"/>
          <p:nvPr/>
        </p:nvSpPr>
        <p:spPr>
          <a:xfrm rot="0">
            <a:off x="1069723" y="3807386"/>
            <a:ext cx="9493073" cy="3004144"/>
          </a:xfrm>
          <a:prstGeom prst="rect">
            <a:avLst/>
          </a:prstGeom>
        </p:spPr>
        <p:txBody>
          <a:bodyPr anchor="t" rtlCol="false" tIns="0" lIns="0" bIns="0" rIns="0">
            <a:spAutoFit/>
          </a:bodyPr>
          <a:lstStyle/>
          <a:p>
            <a:pPr algn="l" marL="615665" indent="-307832" lvl="1">
              <a:lnSpc>
                <a:spcPts val="3992"/>
              </a:lnSpc>
              <a:buFont typeface="Arial"/>
              <a:buChar char="•"/>
            </a:pPr>
            <a:r>
              <a:rPr lang="en-US" sz="2851">
                <a:solidFill>
                  <a:srgbClr val="004AAD"/>
                </a:solidFill>
                <a:latin typeface="Open Sans"/>
                <a:ea typeface="Open Sans"/>
                <a:cs typeface="Open Sans"/>
                <a:sym typeface="Open Sans"/>
              </a:rPr>
              <a:t>Programar experimento: Configurar y lanzar el A/B test.</a:t>
            </a:r>
          </a:p>
          <a:p>
            <a:pPr algn="l" marL="615665" indent="-307832" lvl="1">
              <a:lnSpc>
                <a:spcPts val="3992"/>
              </a:lnSpc>
              <a:buFont typeface="Arial"/>
              <a:buChar char="•"/>
            </a:pPr>
            <a:r>
              <a:rPr lang="en-US" sz="2851">
                <a:solidFill>
                  <a:srgbClr val="004AAD"/>
                </a:solidFill>
                <a:latin typeface="Open Sans"/>
                <a:ea typeface="Open Sans"/>
                <a:cs typeface="Open Sans"/>
                <a:sym typeface="Open Sans"/>
              </a:rPr>
              <a:t>Llamar y registrar: Capturar y almacenar los resultados de cada interacción </a:t>
            </a:r>
          </a:p>
          <a:p>
            <a:pPr algn="l" marL="615665" indent="-307832" lvl="1">
              <a:lnSpc>
                <a:spcPts val="3992"/>
              </a:lnSpc>
              <a:buFont typeface="Arial"/>
              <a:buChar char="•"/>
            </a:pPr>
            <a:r>
              <a:rPr lang="en-US" sz="2851">
                <a:solidFill>
                  <a:srgbClr val="004AAD"/>
                </a:solidFill>
                <a:latin typeface="Open Sans"/>
                <a:ea typeface="Open Sans"/>
                <a:cs typeface="Open Sans"/>
                <a:sym typeface="Open Sans"/>
              </a:rPr>
              <a:t>Monitorear continuamente: Asegurar el correcto funcionamiento técnico y la asignación aleatoria. </a:t>
            </a:r>
          </a:p>
        </p:txBody>
      </p:sp>
      <p:sp>
        <p:nvSpPr>
          <p:cNvPr name="TextBox 6" id="6"/>
          <p:cNvSpPr txBox="true"/>
          <p:nvPr/>
        </p:nvSpPr>
        <p:spPr>
          <a:xfrm rot="0">
            <a:off x="1311331" y="7444858"/>
            <a:ext cx="9634935" cy="537844"/>
          </a:xfrm>
          <a:prstGeom prst="rect">
            <a:avLst/>
          </a:prstGeom>
        </p:spPr>
        <p:txBody>
          <a:bodyPr anchor="t" rtlCol="false" tIns="0" lIns="0" bIns="0" rIns="0">
            <a:spAutoFit/>
          </a:bodyPr>
          <a:lstStyle/>
          <a:p>
            <a:pPr algn="just">
              <a:lnSpc>
                <a:spcPts val="4480"/>
              </a:lnSpc>
              <a:spcBef>
                <a:spcPct val="0"/>
              </a:spcBef>
            </a:pPr>
            <a:r>
              <a:rPr lang="en-US" b="true" sz="3200">
                <a:solidFill>
                  <a:srgbClr val="004AAD"/>
                </a:solidFill>
                <a:latin typeface="Open Sans Bold"/>
                <a:ea typeface="Open Sans Bold"/>
                <a:cs typeface="Open Sans Bold"/>
                <a:sym typeface="Open Sans Bold"/>
              </a:rPr>
              <a:t> No hay un tamaño de muestra fijo predefinido.</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90301" y="933450"/>
            <a:ext cx="11403415" cy="1811020"/>
          </a:xfrm>
          <a:prstGeom prst="rect">
            <a:avLst/>
          </a:prstGeom>
        </p:spPr>
        <p:txBody>
          <a:bodyPr anchor="t" rtlCol="false" tIns="0" lIns="0" bIns="0" rIns="0">
            <a:spAutoFit/>
          </a:bodyPr>
          <a:lstStyle/>
          <a:p>
            <a:pPr algn="l">
              <a:lnSpc>
                <a:spcPts val="7279"/>
              </a:lnSpc>
            </a:pPr>
            <a:r>
              <a:rPr lang="en-US" sz="5199" b="true">
                <a:solidFill>
                  <a:srgbClr val="004AAD"/>
                </a:solidFill>
                <a:latin typeface="Open Sans Bold"/>
                <a:ea typeface="Open Sans Bold"/>
                <a:cs typeface="Open Sans Bold"/>
                <a:sym typeface="Open Sans Bold"/>
              </a:rPr>
              <a:t>A</a:t>
            </a:r>
            <a:r>
              <a:rPr lang="en-US" sz="5199" b="true">
                <a:solidFill>
                  <a:srgbClr val="004AAD"/>
                </a:solidFill>
                <a:latin typeface="Open Sans Bold"/>
                <a:ea typeface="Open Sans Bold"/>
                <a:cs typeface="Open Sans Bold"/>
                <a:sym typeface="Open Sans Bold"/>
              </a:rPr>
              <a:t>ctualización de la Distribución a Posteriori</a:t>
            </a:r>
          </a:p>
        </p:txBody>
      </p:sp>
      <p:sp>
        <p:nvSpPr>
          <p:cNvPr name="TextBox 3" id="3"/>
          <p:cNvSpPr txBox="true"/>
          <p:nvPr/>
        </p:nvSpPr>
        <p:spPr>
          <a:xfrm rot="0">
            <a:off x="367099" y="626428"/>
            <a:ext cx="1323202" cy="1434465"/>
          </a:xfrm>
          <a:prstGeom prst="rect">
            <a:avLst/>
          </a:prstGeom>
        </p:spPr>
        <p:txBody>
          <a:bodyPr anchor="t" rtlCol="false" tIns="0" lIns="0" bIns="0" rIns="0">
            <a:spAutoFit/>
          </a:bodyPr>
          <a:lstStyle/>
          <a:p>
            <a:pPr algn="ctr">
              <a:lnSpc>
                <a:spcPts val="11760"/>
              </a:lnSpc>
            </a:pPr>
            <a:r>
              <a:rPr lang="en-US" sz="8400" b="true">
                <a:solidFill>
                  <a:srgbClr val="004AAD"/>
                </a:solidFill>
                <a:latin typeface="Open Sans Bold"/>
                <a:ea typeface="Open Sans Bold"/>
                <a:cs typeface="Open Sans Bold"/>
                <a:sym typeface="Open Sans Bold"/>
              </a:rPr>
              <a:t>5</a:t>
            </a:r>
            <a:r>
              <a:rPr lang="en-US" sz="8400" b="true">
                <a:solidFill>
                  <a:srgbClr val="004AAD"/>
                </a:solidFill>
                <a:latin typeface="Open Sans Bold"/>
                <a:ea typeface="Open Sans Bold"/>
                <a:cs typeface="Open Sans Bold"/>
                <a:sym typeface="Open Sans Bold"/>
              </a:rPr>
              <a:t>.</a:t>
            </a:r>
          </a:p>
        </p:txBody>
      </p:sp>
      <p:sp>
        <p:nvSpPr>
          <p:cNvPr name="TextBox 4" id="4"/>
          <p:cNvSpPr txBox="true"/>
          <p:nvPr/>
        </p:nvSpPr>
        <p:spPr>
          <a:xfrm rot="0">
            <a:off x="1069723" y="3807386"/>
            <a:ext cx="9493073" cy="2499319"/>
          </a:xfrm>
          <a:prstGeom prst="rect">
            <a:avLst/>
          </a:prstGeom>
        </p:spPr>
        <p:txBody>
          <a:bodyPr anchor="t" rtlCol="false" tIns="0" lIns="0" bIns="0" rIns="0">
            <a:spAutoFit/>
          </a:bodyPr>
          <a:lstStyle/>
          <a:p>
            <a:pPr algn="l" marL="615665" indent="-307832" lvl="1">
              <a:lnSpc>
                <a:spcPts val="3992"/>
              </a:lnSpc>
              <a:buFont typeface="Arial"/>
              <a:buChar char="•"/>
            </a:pPr>
            <a:r>
              <a:rPr lang="en-US" sz="2851">
                <a:solidFill>
                  <a:srgbClr val="004AAD"/>
                </a:solidFill>
                <a:latin typeface="Open Sans"/>
                <a:ea typeface="Open Sans"/>
                <a:cs typeface="Open Sans"/>
                <a:sym typeface="Open Sans"/>
              </a:rPr>
              <a:t>Aprendizaje continuo</a:t>
            </a:r>
          </a:p>
          <a:p>
            <a:pPr algn="l" marL="615665" indent="-307832" lvl="1">
              <a:lnSpc>
                <a:spcPts val="3992"/>
              </a:lnSpc>
              <a:buFont typeface="Arial"/>
              <a:buChar char="•"/>
            </a:pPr>
            <a:r>
              <a:rPr lang="en-US" sz="2851">
                <a:solidFill>
                  <a:srgbClr val="004AAD"/>
                </a:solidFill>
                <a:latin typeface="Open Sans"/>
                <a:ea typeface="Open Sans"/>
                <a:cs typeface="Open Sans"/>
                <a:sym typeface="Open Sans"/>
              </a:rPr>
              <a:t> Creencias y evidencia: La nueva distribución (la posterior) se calcula combinando la distribución a priori con los datos nuevos</a:t>
            </a:r>
          </a:p>
          <a:p>
            <a:pPr algn="l">
              <a:lnSpc>
                <a:spcPts val="3992"/>
              </a:lnSpc>
            </a:pPr>
          </a:p>
        </p:txBody>
      </p:sp>
      <p:sp>
        <p:nvSpPr>
          <p:cNvPr name="TextBox 5" id="5"/>
          <p:cNvSpPr txBox="true"/>
          <p:nvPr/>
        </p:nvSpPr>
        <p:spPr>
          <a:xfrm rot="0">
            <a:off x="1690301" y="6517693"/>
            <a:ext cx="9250859" cy="887095"/>
          </a:xfrm>
          <a:prstGeom prst="rect">
            <a:avLst/>
          </a:prstGeom>
        </p:spPr>
        <p:txBody>
          <a:bodyPr anchor="t" rtlCol="false" tIns="0" lIns="0" bIns="0" rIns="0">
            <a:spAutoFit/>
          </a:bodyPr>
          <a:lstStyle/>
          <a:p>
            <a:pPr algn="ctr">
              <a:lnSpc>
                <a:spcPts val="7279"/>
              </a:lnSpc>
              <a:spcBef>
                <a:spcPct val="0"/>
              </a:spcBef>
            </a:pPr>
            <a:r>
              <a:rPr lang="en-US" b="true" sz="5199">
                <a:solidFill>
                  <a:srgbClr val="004AAD"/>
                </a:solidFill>
                <a:latin typeface="Open Sans Bold"/>
                <a:ea typeface="Open Sans Bold"/>
                <a:cs typeface="Open Sans Bold"/>
                <a:sym typeface="Open Sans Bold"/>
              </a:rPr>
              <a:t>Análisis y Decisión Continua</a:t>
            </a:r>
          </a:p>
        </p:txBody>
      </p:sp>
      <p:sp>
        <p:nvSpPr>
          <p:cNvPr name="TextBox 6" id="6"/>
          <p:cNvSpPr txBox="true"/>
          <p:nvPr/>
        </p:nvSpPr>
        <p:spPr>
          <a:xfrm rot="0">
            <a:off x="367099" y="6144780"/>
            <a:ext cx="1323202" cy="1434465"/>
          </a:xfrm>
          <a:prstGeom prst="rect">
            <a:avLst/>
          </a:prstGeom>
        </p:spPr>
        <p:txBody>
          <a:bodyPr anchor="t" rtlCol="false" tIns="0" lIns="0" bIns="0" rIns="0">
            <a:spAutoFit/>
          </a:bodyPr>
          <a:lstStyle/>
          <a:p>
            <a:pPr algn="ctr">
              <a:lnSpc>
                <a:spcPts val="11760"/>
              </a:lnSpc>
            </a:pPr>
            <a:r>
              <a:rPr lang="en-US" sz="8400" b="true">
                <a:solidFill>
                  <a:srgbClr val="004AAD"/>
                </a:solidFill>
                <a:latin typeface="Open Sans Bold"/>
                <a:ea typeface="Open Sans Bold"/>
                <a:cs typeface="Open Sans Bold"/>
                <a:sym typeface="Open Sans Bold"/>
              </a:rPr>
              <a:t>6</a:t>
            </a:r>
            <a:r>
              <a:rPr lang="en-US" sz="8400" b="true">
                <a:solidFill>
                  <a:srgbClr val="004AAD"/>
                </a:solidFill>
                <a:latin typeface="Open Sans Bold"/>
                <a:ea typeface="Open Sans Bold"/>
                <a:cs typeface="Open Sans Bold"/>
                <a:sym typeface="Open Sans Bold"/>
              </a:rPr>
              <a:t>.</a:t>
            </a:r>
          </a:p>
        </p:txBody>
      </p:sp>
      <p:sp>
        <p:nvSpPr>
          <p:cNvPr name="TextBox 7" id="7"/>
          <p:cNvSpPr txBox="true"/>
          <p:nvPr/>
        </p:nvSpPr>
        <p:spPr>
          <a:xfrm rot="0">
            <a:off x="551160" y="7826895"/>
            <a:ext cx="17080905" cy="1607184"/>
          </a:xfrm>
          <a:prstGeom prst="rect">
            <a:avLst/>
          </a:prstGeom>
        </p:spPr>
        <p:txBody>
          <a:bodyPr anchor="t" rtlCol="false" tIns="0" lIns="0" bIns="0" rIns="0">
            <a:spAutoFit/>
          </a:bodyPr>
          <a:lstStyle/>
          <a:p>
            <a:pPr algn="l" marL="669301" indent="-334650" lvl="1">
              <a:lnSpc>
                <a:spcPts val="4340"/>
              </a:lnSpc>
              <a:buFont typeface="Arial"/>
              <a:buChar char="•"/>
            </a:pPr>
            <a:r>
              <a:rPr lang="en-US" sz="3100">
                <a:solidFill>
                  <a:srgbClr val="004AAD"/>
                </a:solidFill>
                <a:latin typeface="Open Sans"/>
                <a:ea typeface="Open Sans"/>
                <a:cs typeface="Open Sans"/>
                <a:sym typeface="Open Sans"/>
              </a:rPr>
              <a:t> En cualquier momento de la prueba, puedes analizar los resultados y tomar una decisión</a:t>
            </a:r>
          </a:p>
          <a:p>
            <a:pPr algn="l" marL="669301" indent="-334650" lvl="1">
              <a:lnSpc>
                <a:spcPts val="4340"/>
              </a:lnSpc>
              <a:buFont typeface="Arial"/>
              <a:buChar char="•"/>
            </a:pPr>
            <a:r>
              <a:rPr lang="en-US" sz="3100">
                <a:solidFill>
                  <a:srgbClr val="004AAD"/>
                </a:solidFill>
                <a:latin typeface="Open Sans"/>
                <a:ea typeface="Open Sans"/>
                <a:cs typeface="Open Sans"/>
                <a:sym typeface="Open Sans"/>
              </a:rPr>
              <a:t>Cumple con el umbral de 95% de credebilidad</a:t>
            </a:r>
          </a:p>
          <a:p>
            <a:pPr algn="l">
              <a:lnSpc>
                <a:spcPts val="4340"/>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706516" y="7986933"/>
            <a:ext cx="2829465" cy="1846869"/>
          </a:xfrm>
          <a:custGeom>
            <a:avLst/>
            <a:gdLst/>
            <a:ahLst/>
            <a:cxnLst/>
            <a:rect r="r" b="b" t="t" l="l"/>
            <a:pathLst>
              <a:path h="1846869" w="2829465">
                <a:moveTo>
                  <a:pt x="0" y="0"/>
                </a:moveTo>
                <a:lnTo>
                  <a:pt x="2829465" y="0"/>
                </a:lnTo>
                <a:lnTo>
                  <a:pt x="2829465" y="1846869"/>
                </a:lnTo>
                <a:lnTo>
                  <a:pt x="0" y="1846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15788" y="-2311561"/>
            <a:ext cx="5924450" cy="4114800"/>
          </a:xfrm>
          <a:custGeom>
            <a:avLst/>
            <a:gdLst/>
            <a:ahLst/>
            <a:cxnLst/>
            <a:rect r="r" b="b" t="t" l="l"/>
            <a:pathLst>
              <a:path h="4114800" w="5924450">
                <a:moveTo>
                  <a:pt x="0" y="0"/>
                </a:moveTo>
                <a:lnTo>
                  <a:pt x="5924451" y="0"/>
                </a:lnTo>
                <a:lnTo>
                  <a:pt x="592445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93646" y="3389257"/>
            <a:ext cx="7458185" cy="4975868"/>
          </a:xfrm>
          <a:custGeom>
            <a:avLst/>
            <a:gdLst/>
            <a:ahLst/>
            <a:cxnLst/>
            <a:rect r="r" b="b" t="t" l="l"/>
            <a:pathLst>
              <a:path h="4975868" w="7458185">
                <a:moveTo>
                  <a:pt x="0" y="0"/>
                </a:moveTo>
                <a:lnTo>
                  <a:pt x="7458185" y="0"/>
                </a:lnTo>
                <a:lnTo>
                  <a:pt x="7458185" y="4975868"/>
                </a:lnTo>
                <a:lnTo>
                  <a:pt x="0" y="4975868"/>
                </a:lnTo>
                <a:lnTo>
                  <a:pt x="0" y="0"/>
                </a:lnTo>
                <a:close/>
              </a:path>
            </a:pathLst>
          </a:custGeom>
          <a:blipFill>
            <a:blip r:embed="rId6"/>
            <a:stretch>
              <a:fillRect l="0" t="0" r="0" b="0"/>
            </a:stretch>
          </a:blipFill>
        </p:spPr>
      </p:sp>
      <p:sp>
        <p:nvSpPr>
          <p:cNvPr name="TextBox 5" id="5"/>
          <p:cNvSpPr txBox="true"/>
          <p:nvPr/>
        </p:nvSpPr>
        <p:spPr>
          <a:xfrm rot="0">
            <a:off x="1028700" y="1297140"/>
            <a:ext cx="630734" cy="1493528"/>
          </a:xfrm>
          <a:prstGeom prst="rect">
            <a:avLst/>
          </a:prstGeom>
        </p:spPr>
        <p:txBody>
          <a:bodyPr anchor="t" rtlCol="false" tIns="0" lIns="0" bIns="0" rIns="0">
            <a:spAutoFit/>
          </a:bodyPr>
          <a:lstStyle/>
          <a:p>
            <a:pPr algn="l">
              <a:lnSpc>
                <a:spcPts val="12179"/>
              </a:lnSpc>
            </a:pPr>
            <a:r>
              <a:rPr lang="en-US" sz="8699" b="true">
                <a:solidFill>
                  <a:srgbClr val="004AAD"/>
                </a:solidFill>
                <a:latin typeface="Open Sans Bold"/>
                <a:ea typeface="Open Sans Bold"/>
                <a:cs typeface="Open Sans Bold"/>
                <a:sym typeface="Open Sans Bold"/>
              </a:rPr>
              <a:t>3</a:t>
            </a:r>
          </a:p>
        </p:txBody>
      </p:sp>
      <p:sp>
        <p:nvSpPr>
          <p:cNvPr name="TextBox 6" id="6"/>
          <p:cNvSpPr txBox="true"/>
          <p:nvPr/>
        </p:nvSpPr>
        <p:spPr>
          <a:xfrm rot="0">
            <a:off x="2111120" y="1717514"/>
            <a:ext cx="7695009" cy="738504"/>
          </a:xfrm>
          <a:prstGeom prst="rect">
            <a:avLst/>
          </a:prstGeom>
        </p:spPr>
        <p:txBody>
          <a:bodyPr anchor="t" rtlCol="false" tIns="0" lIns="0" bIns="0" rIns="0">
            <a:spAutoFit/>
          </a:bodyPr>
          <a:lstStyle/>
          <a:p>
            <a:pPr algn="ctr">
              <a:lnSpc>
                <a:spcPts val="6020"/>
              </a:lnSpc>
            </a:pPr>
            <a:r>
              <a:rPr lang="en-US" sz="4300" b="true">
                <a:solidFill>
                  <a:srgbClr val="004AAD"/>
                </a:solidFill>
                <a:latin typeface="Open Sans Bold"/>
                <a:ea typeface="Open Sans Bold"/>
                <a:cs typeface="Open Sans Bold"/>
                <a:sym typeface="Open Sans Bold"/>
              </a:rPr>
              <a:t>D</a:t>
            </a:r>
            <a:r>
              <a:rPr lang="en-US" b="true" sz="4300">
                <a:solidFill>
                  <a:srgbClr val="004AAD"/>
                </a:solidFill>
                <a:latin typeface="Open Sans Bold"/>
                <a:ea typeface="Open Sans Bold"/>
                <a:cs typeface="Open Sans Bold"/>
                <a:sym typeface="Open Sans Bold"/>
              </a:rPr>
              <a:t>efinir nivel de significancia</a:t>
            </a:r>
          </a:p>
        </p:txBody>
      </p:sp>
      <p:sp>
        <p:nvSpPr>
          <p:cNvPr name="TextBox 7" id="7"/>
          <p:cNvSpPr txBox="true"/>
          <p:nvPr/>
        </p:nvSpPr>
        <p:spPr>
          <a:xfrm rot="0">
            <a:off x="708217" y="4864583"/>
            <a:ext cx="8768549" cy="1589594"/>
          </a:xfrm>
          <a:prstGeom prst="rect">
            <a:avLst/>
          </a:prstGeom>
        </p:spPr>
        <p:txBody>
          <a:bodyPr anchor="t" rtlCol="false" tIns="0" lIns="0" bIns="0" rIns="0">
            <a:spAutoFit/>
          </a:bodyPr>
          <a:lstStyle/>
          <a:p>
            <a:pPr algn="l">
              <a:lnSpc>
                <a:spcPts val="3209"/>
              </a:lnSpc>
              <a:spcBef>
                <a:spcPct val="0"/>
              </a:spcBef>
            </a:pPr>
            <a:r>
              <a:rPr lang="en-US" b="true" sz="2292">
                <a:solidFill>
                  <a:srgbClr val="004AAD"/>
                </a:solidFill>
                <a:latin typeface="Open Sans Bold"/>
                <a:ea typeface="Open Sans Bold"/>
                <a:cs typeface="Open Sans Bold"/>
                <a:sym typeface="Open Sans Bold"/>
              </a:rPr>
              <a:t>E</a:t>
            </a:r>
            <a:r>
              <a:rPr lang="en-US" b="true" sz="2292">
                <a:solidFill>
                  <a:srgbClr val="004AAD"/>
                </a:solidFill>
                <a:latin typeface="Open Sans Bold"/>
                <a:ea typeface="Open Sans Bold"/>
                <a:cs typeface="Open Sans Bold"/>
                <a:sym typeface="Open Sans Bold"/>
              </a:rPr>
              <a:t>s la probabilidad de rechazar la hipótesis nula cuando en realidad es verdadera, es decir, un falso positivo. Los niveles de significancia (α) miden el riesgo de tomar una decisión errónea al probar hipótesis</a:t>
            </a:r>
          </a:p>
        </p:txBody>
      </p:sp>
      <p:sp>
        <p:nvSpPr>
          <p:cNvPr name="TextBox 8" id="8"/>
          <p:cNvSpPr txBox="true"/>
          <p:nvPr/>
        </p:nvSpPr>
        <p:spPr>
          <a:xfrm rot="0">
            <a:off x="8490751" y="8853217"/>
            <a:ext cx="8768549" cy="993330"/>
          </a:xfrm>
          <a:prstGeom prst="rect">
            <a:avLst/>
          </a:prstGeom>
        </p:spPr>
        <p:txBody>
          <a:bodyPr anchor="t" rtlCol="false" tIns="0" lIns="0" bIns="0" rIns="0">
            <a:spAutoFit/>
          </a:bodyPr>
          <a:lstStyle/>
          <a:p>
            <a:pPr algn="r">
              <a:lnSpc>
                <a:spcPts val="4049"/>
              </a:lnSpc>
            </a:pPr>
            <a:r>
              <a:rPr lang="en-US" sz="2892" b="true">
                <a:solidFill>
                  <a:srgbClr val="5271FF"/>
                </a:solidFill>
                <a:latin typeface="Open Sans Bold"/>
                <a:ea typeface="Open Sans Bold"/>
                <a:cs typeface="Open Sans Bold"/>
                <a:sym typeface="Open Sans Bold"/>
              </a:rPr>
              <a:t>1 cola</a:t>
            </a:r>
          </a:p>
          <a:p>
            <a:pPr algn="r">
              <a:lnSpc>
                <a:spcPts val="4049"/>
              </a:lnSpc>
              <a:spcBef>
                <a:spcPct val="0"/>
              </a:spcBef>
            </a:pPr>
            <a:r>
              <a:rPr lang="en-US" b="true" sz="2892">
                <a:solidFill>
                  <a:srgbClr val="5271FF"/>
                </a:solidFill>
                <a:latin typeface="Open Sans Bold"/>
                <a:ea typeface="Open Sans Bold"/>
                <a:cs typeface="Open Sans Bold"/>
                <a:sym typeface="Open Sans Bold"/>
              </a:rPr>
              <a:t>2 colas</a:t>
            </a:r>
          </a:p>
        </p:txBody>
      </p:sp>
      <p:sp>
        <p:nvSpPr>
          <p:cNvPr name="TextBox 9" id="9"/>
          <p:cNvSpPr txBox="true"/>
          <p:nvPr/>
        </p:nvSpPr>
        <p:spPr>
          <a:xfrm rot="0">
            <a:off x="708217" y="6981286"/>
            <a:ext cx="2805807" cy="514349"/>
          </a:xfrm>
          <a:prstGeom prst="rect">
            <a:avLst/>
          </a:prstGeom>
        </p:spPr>
        <p:txBody>
          <a:bodyPr anchor="t" rtlCol="false" tIns="0" lIns="0" bIns="0" rIns="0">
            <a:spAutoFit/>
          </a:bodyPr>
          <a:lstStyle/>
          <a:p>
            <a:pPr algn="ctr">
              <a:lnSpc>
                <a:spcPts val="4200"/>
              </a:lnSpc>
              <a:spcBef>
                <a:spcPct val="0"/>
              </a:spcBef>
            </a:pPr>
            <a:r>
              <a:rPr lang="en-US" b="true" sz="3000">
                <a:solidFill>
                  <a:srgbClr val="FFB000"/>
                </a:solidFill>
                <a:latin typeface="Open Sans Bold"/>
                <a:ea typeface="Open Sans Bold"/>
                <a:cs typeface="Open Sans Bold"/>
                <a:sym typeface="Open Sans Bold"/>
              </a:rPr>
              <a:t>Umbrales: 0.05</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69126" y="3076819"/>
          <a:ext cx="11910267" cy="5824156"/>
        </p:xfrm>
        <a:graphic>
          <a:graphicData uri="http://schemas.openxmlformats.org/drawingml/2006/table">
            <a:tbl>
              <a:tblPr/>
              <a:tblGrid>
                <a:gridCol w="3884082"/>
                <a:gridCol w="1802182"/>
                <a:gridCol w="6224003"/>
              </a:tblGrid>
              <a:tr h="824544">
                <a:tc>
                  <a:txBody>
                    <a:bodyPr anchor="t" rtlCol="false"/>
                    <a:lstStyle/>
                    <a:p>
                      <a:pPr algn="ctr">
                        <a:lnSpc>
                          <a:spcPts val="2659"/>
                        </a:lnSpc>
                        <a:defRPr/>
                      </a:pPr>
                      <a:r>
                        <a:rPr lang="en-US" sz="1899" b="true">
                          <a:solidFill>
                            <a:srgbClr val="004AAD"/>
                          </a:solidFill>
                          <a:latin typeface="Nunito Sans Bold"/>
                          <a:ea typeface="Nunito Sans Bold"/>
                          <a:cs typeface="Nunito Sans Bold"/>
                          <a:sym typeface="Nunito Sans Bold"/>
                        </a:rPr>
                        <a:t>Aleatorio Simple</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Nunito Sans Bold"/>
                          <a:ea typeface="Nunito Sans Bold"/>
                          <a:cs typeface="Nunito Sans Bold"/>
                          <a:sym typeface="Nunito Sans Bold"/>
                        </a:rPr>
                        <a:t>Seed</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4AAD"/>
                          </a:solidFill>
                          <a:latin typeface="Nunito Sans Bold"/>
                          <a:ea typeface="Nunito Sans Bold"/>
                          <a:cs typeface="Nunito Sans Bold"/>
                          <a:sym typeface="Nunito Sans Bold"/>
                        </a:rPr>
                        <a:t>Aleatorización estratificada</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r>
              <a:tr h="2161647">
                <a:tc>
                  <a:txBody>
                    <a:bodyPr anchor="t" rtlCol="false"/>
                    <a:lstStyle/>
                    <a:p>
                      <a:pPr algn="l">
                        <a:lnSpc>
                          <a:spcPts val="1679"/>
                        </a:lnSpc>
                        <a:defRPr/>
                      </a:pPr>
                      <a:r>
                        <a:rPr lang="en-US" sz="1200" strike="noStrike" u="none">
                          <a:solidFill>
                            <a:srgbClr val="004AAD"/>
                          </a:solidFill>
                          <a:latin typeface="Arimo"/>
                          <a:ea typeface="Arimo"/>
                          <a:cs typeface="Arimo"/>
                          <a:sym typeface="Arimo"/>
                        </a:rPr>
                        <a:t>No requiere información histórica</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l">
                        <a:lnSpc>
                          <a:spcPts val="1679"/>
                        </a:lnSpc>
                        <a:defRPr/>
                      </a:pPr>
                      <a:r>
                        <a:rPr lang="en-US" sz="1200" strike="noStrike" u="none">
                          <a:solidFill>
                            <a:srgbClr val="004AAD"/>
                          </a:solidFill>
                          <a:latin typeface="Arimo"/>
                          <a:ea typeface="Arimo"/>
                          <a:cs typeface="Arimo"/>
                          <a:sym typeface="Arimo"/>
                        </a:rPr>
                        <a:t>Un enfoque intermedio entre los métodospuramente aleatorios y los estrictamentecontrolados</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l">
                        <a:lnSpc>
                          <a:spcPts val="2659"/>
                        </a:lnSpc>
                        <a:defRPr/>
                      </a:pPr>
                      <a:r>
                        <a:rPr lang="en-US" sz="1899">
                          <a:solidFill>
                            <a:srgbClr val="004AAD"/>
                          </a:solidFill>
                          <a:latin typeface="Nunito Sans"/>
                          <a:ea typeface="Nunito Sans"/>
                          <a:cs typeface="Nunito Sans"/>
                          <a:sym typeface="Nunito Sans"/>
                        </a:rPr>
                        <a:t>Utilizan previamente datos históricos de los usuarios paraasignarlos deliberadamente a grupos con característicassimilares</a:t>
                      </a:r>
                      <a:r>
                        <a:rPr lang="en-US" sz="1899">
                          <a:solidFill>
                            <a:srgbClr val="004AAD"/>
                          </a:solidFill>
                          <a:latin typeface="Nunito Sans"/>
                          <a:ea typeface="Nunito Sans"/>
                          <a:cs typeface="Nunito Sans"/>
                          <a:sym typeface="Nunito Sans"/>
                        </a:rPr>
                        <a:t>​</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r>
              <a:tr h="2837965">
                <a:tc>
                  <a:txBody>
                    <a:bodyPr anchor="t" rtlCol="false"/>
                    <a:lstStyle/>
                    <a:p>
                      <a:pPr algn="l">
                        <a:lnSpc>
                          <a:spcPts val="2659"/>
                        </a:lnSpc>
                        <a:defRPr/>
                      </a:pPr>
                      <a:r>
                        <a:rPr lang="en-US" sz="1899">
                          <a:solidFill>
                            <a:srgbClr val="004AAD"/>
                          </a:solidFill>
                          <a:latin typeface="Nunito Sans"/>
                          <a:ea typeface="Nunito Sans"/>
                          <a:cs typeface="Nunito Sans"/>
                          <a:sym typeface="Nunito Sans"/>
                        </a:rPr>
                        <a:t>No garantiza que ambos grupos tengan perfiles similares​</a:t>
                      </a:r>
                      <a:endParaRPr lang="en-US" sz="1100"/>
                    </a:p>
                    <a:p>
                      <a:pPr algn="l">
                        <a:lnSpc>
                          <a:spcPts val="2659"/>
                        </a:lnSpc>
                      </a:pPr>
                      <a:r>
                        <a:rPr lang="en-US" sz="1899">
                          <a:solidFill>
                            <a:srgbClr val="004AAD"/>
                          </a:solidFill>
                          <a:latin typeface="Nunito Sans"/>
                          <a:ea typeface="Nunito Sans"/>
                          <a:cs typeface="Nunito Sans"/>
                          <a:sym typeface="Nunito Sans"/>
                        </a:rPr>
                        <a:t>Podría generar desequilibrios imprevistos</a:t>
                      </a:r>
                    </a:p>
                    <a:p>
                      <a:pPr algn="ctr">
                        <a:lnSpc>
                          <a:spcPts val="2659"/>
                        </a:lnSpc>
                      </a:pPr>
                    </a:p>
                    <a:p>
                      <a:pPr algn="ctr">
                        <a:lnSpc>
                          <a:spcPts val="2659"/>
                        </a:lnSpc>
                      </a:pPr>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l">
                        <a:lnSpc>
                          <a:spcPts val="1679"/>
                        </a:lnSpc>
                        <a:defRPr/>
                      </a:pPr>
                      <a:r>
                        <a:rPr lang="en-US" sz="1200" strike="noStrike" u="none">
                          <a:solidFill>
                            <a:srgbClr val="004AAD"/>
                          </a:solidFill>
                          <a:latin typeface="Arimo"/>
                          <a:ea typeface="Arimo"/>
                          <a:cs typeface="Arimo"/>
                          <a:sym typeface="Arimo"/>
                        </a:rPr>
                        <a:t>Se dividen repetidamente en gruposantes de comenzar el experimento</a:t>
                      </a:r>
                      <a:r>
                        <a:rPr lang="en-US" sz="1200">
                          <a:solidFill>
                            <a:srgbClr val="004AAD"/>
                          </a:solidFill>
                          <a:latin typeface="Arimo"/>
                          <a:ea typeface="Arimo"/>
                          <a:cs typeface="Arimo"/>
                          <a:sym typeface="Arimo"/>
                        </a:rPr>
                        <a:t>​</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l">
                        <a:lnSpc>
                          <a:spcPts val="2659"/>
                        </a:lnSpc>
                        <a:defRPr/>
                      </a:pPr>
                      <a:r>
                        <a:rPr lang="en-US" sz="1899">
                          <a:solidFill>
                            <a:srgbClr val="004AAD"/>
                          </a:solidFill>
                          <a:latin typeface="Nunito Sans"/>
                          <a:ea typeface="Nunito Sans"/>
                          <a:cs typeface="Nunito Sans"/>
                          <a:sym typeface="Nunito Sans"/>
                        </a:rPr>
                        <a:t>Se asignan a grupos mediante un método dealeatorización por bloques​</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r>
            </a:tbl>
          </a:graphicData>
        </a:graphic>
      </p:graphicFrame>
      <p:sp>
        <p:nvSpPr>
          <p:cNvPr name="TextBox 3" id="3"/>
          <p:cNvSpPr txBox="true"/>
          <p:nvPr/>
        </p:nvSpPr>
        <p:spPr>
          <a:xfrm rot="0">
            <a:off x="469126" y="1106130"/>
            <a:ext cx="3646785" cy="1009651"/>
          </a:xfrm>
          <a:prstGeom prst="rect">
            <a:avLst/>
          </a:prstGeom>
        </p:spPr>
        <p:txBody>
          <a:bodyPr anchor="t" rtlCol="false" tIns="0" lIns="0" bIns="0" rIns="0">
            <a:spAutoFit/>
          </a:bodyPr>
          <a:lstStyle/>
          <a:p>
            <a:pPr algn="ctr">
              <a:lnSpc>
                <a:spcPts val="8399"/>
              </a:lnSpc>
            </a:pPr>
            <a:r>
              <a:rPr lang="en-US" sz="5999" b="true">
                <a:solidFill>
                  <a:srgbClr val="004AAD"/>
                </a:solidFill>
                <a:latin typeface="Open Sans Bold"/>
                <a:ea typeface="Open Sans Bold"/>
                <a:cs typeface="Open Sans Bold"/>
                <a:sym typeface="Open Sans Bold"/>
              </a:rPr>
              <a:t>Muestreo</a:t>
            </a:r>
          </a:p>
        </p:txBody>
      </p:sp>
      <p:sp>
        <p:nvSpPr>
          <p:cNvPr name="TextBox 4" id="4"/>
          <p:cNvSpPr txBox="true"/>
          <p:nvPr/>
        </p:nvSpPr>
        <p:spPr>
          <a:xfrm rot="0">
            <a:off x="469126" y="2335774"/>
            <a:ext cx="3155256" cy="464820"/>
          </a:xfrm>
          <a:prstGeom prst="rect">
            <a:avLst/>
          </a:prstGeom>
        </p:spPr>
        <p:txBody>
          <a:bodyPr anchor="t" rtlCol="false" tIns="0" lIns="0" bIns="0" rIns="0">
            <a:spAutoFit/>
          </a:bodyPr>
          <a:lstStyle/>
          <a:p>
            <a:pPr algn="ctr">
              <a:lnSpc>
                <a:spcPts val="3780"/>
              </a:lnSpc>
            </a:pPr>
            <a:r>
              <a:rPr lang="en-US" sz="2700" b="true">
                <a:solidFill>
                  <a:srgbClr val="FFB000"/>
                </a:solidFill>
                <a:latin typeface="Open Sans Bold"/>
                <a:ea typeface="Open Sans Bold"/>
                <a:cs typeface="Open Sans Bold"/>
                <a:sym typeface="Open Sans Bold"/>
              </a:rPr>
              <a:t>Tipos de muestreo</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36727" y="2327451"/>
            <a:ext cx="9748813" cy="6053533"/>
          </a:xfrm>
          <a:prstGeom prst="rect">
            <a:avLst/>
          </a:prstGeom>
        </p:spPr>
        <p:txBody>
          <a:bodyPr anchor="t" rtlCol="false" tIns="0" lIns="0" bIns="0" rIns="0">
            <a:spAutoFit/>
          </a:bodyPr>
          <a:lstStyle/>
          <a:p>
            <a:pPr algn="l">
              <a:lnSpc>
                <a:spcPts val="4195"/>
              </a:lnSpc>
              <a:spcBef>
                <a:spcPct val="0"/>
              </a:spcBef>
            </a:pPr>
            <a:r>
              <a:rPr lang="en-US" b="true" sz="2996">
                <a:solidFill>
                  <a:srgbClr val="C76528"/>
                </a:solidFill>
                <a:latin typeface="Open Sans Bold"/>
                <a:ea typeface="Open Sans Bold"/>
                <a:cs typeface="Open Sans Bold"/>
                <a:sym typeface="Open Sans Bold"/>
              </a:rPr>
              <a:t>Muestreo proporcional</a:t>
            </a:r>
          </a:p>
          <a:p>
            <a:pPr algn="l">
              <a:lnSpc>
                <a:spcPts val="3635"/>
              </a:lnSpc>
              <a:spcBef>
                <a:spcPct val="0"/>
              </a:spcBef>
            </a:pPr>
            <a:r>
              <a:rPr lang="en-US" b="true" sz="2596">
                <a:solidFill>
                  <a:srgbClr val="004AAD"/>
                </a:solidFill>
                <a:latin typeface="Open Sans Bold"/>
                <a:ea typeface="Open Sans Bold"/>
                <a:cs typeface="Open Sans Bold"/>
                <a:sym typeface="Open Sans Bold"/>
              </a:rPr>
              <a:t>· N: población total</a:t>
            </a:r>
          </a:p>
          <a:p>
            <a:pPr algn="l">
              <a:lnSpc>
                <a:spcPts val="3635"/>
              </a:lnSpc>
              <a:spcBef>
                <a:spcPct val="0"/>
              </a:spcBef>
            </a:pPr>
            <a:r>
              <a:rPr lang="en-US" b="true" sz="2596">
                <a:solidFill>
                  <a:srgbClr val="004AAD"/>
                </a:solidFill>
                <a:latin typeface="Open Sans Bold"/>
                <a:ea typeface="Open Sans Bold"/>
                <a:cs typeface="Open Sans Bold"/>
                <a:sym typeface="Open Sans Bold"/>
              </a:rPr>
              <a:t>· Alpha(α): nivel de significancia (0.05)​​</a:t>
            </a:r>
          </a:p>
          <a:p>
            <a:pPr algn="l">
              <a:lnSpc>
                <a:spcPts val="3635"/>
              </a:lnSpc>
              <a:spcBef>
                <a:spcPct val="0"/>
              </a:spcBef>
            </a:pPr>
            <a:r>
              <a:rPr lang="en-US" b="true" sz="2596">
                <a:solidFill>
                  <a:srgbClr val="004AAD"/>
                </a:solidFill>
                <a:latin typeface="Open Sans Bold"/>
                <a:ea typeface="Open Sans Bold"/>
                <a:cs typeface="Open Sans Bold"/>
                <a:sym typeface="Open Sans Bold"/>
              </a:rPr>
              <a:t>· Power(β): poder estadistico (0.8)​​</a:t>
            </a:r>
          </a:p>
          <a:p>
            <a:pPr algn="l">
              <a:lnSpc>
                <a:spcPts val="3635"/>
              </a:lnSpc>
              <a:spcBef>
                <a:spcPct val="0"/>
              </a:spcBef>
            </a:pPr>
            <a:r>
              <a:rPr lang="en-US" b="true" sz="2596">
                <a:solidFill>
                  <a:srgbClr val="004AAD"/>
                </a:solidFill>
                <a:latin typeface="Open Sans Bold"/>
                <a:ea typeface="Open Sans Bold"/>
                <a:cs typeface="Open Sans Bold"/>
                <a:sym typeface="Open Sans Bold"/>
              </a:rPr>
              <a:t>· B: error tipo II(0.02)​</a:t>
            </a:r>
          </a:p>
          <a:p>
            <a:pPr algn="l">
              <a:lnSpc>
                <a:spcPts val="3635"/>
              </a:lnSpc>
              <a:spcBef>
                <a:spcPct val="0"/>
              </a:spcBef>
            </a:pPr>
            <a:r>
              <a:rPr lang="en-US" b="true" sz="2596">
                <a:solidFill>
                  <a:srgbClr val="004AAD"/>
                </a:solidFill>
                <a:latin typeface="Open Sans Bold"/>
                <a:ea typeface="Open Sans Bold"/>
                <a:cs typeface="Open Sans Bold"/>
                <a:sym typeface="Open Sans Bold"/>
              </a:rPr>
              <a:t>EMD: minima diferencia detectable​ 20%</a:t>
            </a:r>
          </a:p>
          <a:p>
            <a:pPr algn="l">
              <a:lnSpc>
                <a:spcPts val="3635"/>
              </a:lnSpc>
              <a:spcBef>
                <a:spcPct val="0"/>
              </a:spcBef>
            </a:pPr>
          </a:p>
          <a:p>
            <a:pPr algn="l">
              <a:lnSpc>
                <a:spcPts val="3635"/>
              </a:lnSpc>
              <a:spcBef>
                <a:spcPct val="0"/>
              </a:spcBef>
            </a:pPr>
            <a:r>
              <a:rPr lang="en-US" b="true" sz="2596">
                <a:solidFill>
                  <a:srgbClr val="004AAD"/>
                </a:solidFill>
                <a:latin typeface="Open Sans Bold"/>
                <a:ea typeface="Open Sans Bold"/>
                <a:cs typeface="Open Sans Bold"/>
                <a:sym typeface="Open Sans Bold"/>
              </a:rPr>
              <a:t> </a:t>
            </a:r>
          </a:p>
          <a:p>
            <a:pPr algn="l">
              <a:lnSpc>
                <a:spcPts val="3635"/>
              </a:lnSpc>
              <a:spcBef>
                <a:spcPct val="0"/>
              </a:spcBef>
            </a:pPr>
          </a:p>
          <a:p>
            <a:pPr algn="l">
              <a:lnSpc>
                <a:spcPts val="4195"/>
              </a:lnSpc>
              <a:spcBef>
                <a:spcPct val="0"/>
              </a:spcBef>
            </a:pPr>
            <a:r>
              <a:rPr lang="en-US" b="true" sz="2996">
                <a:solidFill>
                  <a:srgbClr val="004AAD"/>
                </a:solidFill>
                <a:latin typeface="Open Sans Bold"/>
                <a:ea typeface="Open Sans Bold"/>
                <a:cs typeface="Open Sans Bold"/>
                <a:sym typeface="Open Sans Bold"/>
              </a:rPr>
              <a:t> </a:t>
            </a:r>
            <a:r>
              <a:rPr lang="en-US" b="true" sz="2996">
                <a:solidFill>
                  <a:srgbClr val="C76528"/>
                </a:solidFill>
                <a:latin typeface="Open Sans Bold"/>
                <a:ea typeface="Open Sans Bold"/>
                <a:cs typeface="Open Sans Bold"/>
                <a:sym typeface="Open Sans Bold"/>
              </a:rPr>
              <a:t>Muestreo con variables continuas</a:t>
            </a:r>
          </a:p>
          <a:p>
            <a:pPr algn="l">
              <a:lnSpc>
                <a:spcPts val="3635"/>
              </a:lnSpc>
              <a:spcBef>
                <a:spcPct val="0"/>
              </a:spcBef>
            </a:pPr>
            <a:r>
              <a:rPr lang="en-US" b="true" sz="2596">
                <a:solidFill>
                  <a:srgbClr val="004AAD"/>
                </a:solidFill>
                <a:latin typeface="Open Sans Bold"/>
                <a:ea typeface="Open Sans Bold"/>
                <a:cs typeface="Open Sans Bold"/>
                <a:sym typeface="Open Sans Bold"/>
              </a:rPr>
              <a:t> </a:t>
            </a:r>
          </a:p>
          <a:p>
            <a:pPr algn="l">
              <a:lnSpc>
                <a:spcPts val="3635"/>
              </a:lnSpc>
              <a:spcBef>
                <a:spcPct val="0"/>
              </a:spcBef>
            </a:pPr>
            <a:r>
              <a:rPr lang="en-US" b="true" sz="2596">
                <a:solidFill>
                  <a:srgbClr val="004AAD"/>
                </a:solidFill>
                <a:latin typeface="Open Sans Bold"/>
                <a:ea typeface="Open Sans Bold"/>
                <a:cs typeface="Open Sans Bold"/>
                <a:sym typeface="Open Sans Bold"/>
              </a:rPr>
              <a:t>· O: desviación estándar de la métrica (10)</a:t>
            </a:r>
          </a:p>
          <a:p>
            <a:pPr algn="l">
              <a:lnSpc>
                <a:spcPts val="3635"/>
              </a:lnSpc>
              <a:spcBef>
                <a:spcPct val="0"/>
              </a:spcBef>
            </a:pPr>
            <a:r>
              <a:rPr lang="en-US" b="true" sz="2596">
                <a:solidFill>
                  <a:srgbClr val="004AAD"/>
                </a:solidFill>
                <a:latin typeface="Open Sans Bold"/>
                <a:ea typeface="Open Sans Bold"/>
                <a:cs typeface="Open Sans Bold"/>
                <a:sym typeface="Open Sans Bold"/>
              </a:rPr>
              <a:t>· E: minima diferencia detectable (2)</a:t>
            </a:r>
          </a:p>
        </p:txBody>
      </p:sp>
      <p:sp>
        <p:nvSpPr>
          <p:cNvPr name="TextBox 3" id="3"/>
          <p:cNvSpPr txBox="true"/>
          <p:nvPr/>
        </p:nvSpPr>
        <p:spPr>
          <a:xfrm rot="0">
            <a:off x="11170247" y="2854778"/>
            <a:ext cx="5172384" cy="1846436"/>
          </a:xfrm>
          <a:prstGeom prst="rect">
            <a:avLst/>
          </a:prstGeom>
        </p:spPr>
        <p:txBody>
          <a:bodyPr anchor="t" rtlCol="false" tIns="0" lIns="0" bIns="0" rIns="0">
            <a:spAutoFit/>
          </a:bodyPr>
          <a:lstStyle/>
          <a:p>
            <a:pPr algn="l">
              <a:lnSpc>
                <a:spcPts val="2988"/>
              </a:lnSpc>
              <a:spcBef>
                <a:spcPct val="0"/>
              </a:spcBef>
            </a:pPr>
            <a:r>
              <a:rPr lang="en-US" b="true" sz="2134">
                <a:solidFill>
                  <a:srgbClr val="FD6C6F"/>
                </a:solidFill>
                <a:latin typeface="Open Sans Bold"/>
                <a:ea typeface="Open Sans Bold"/>
                <a:cs typeface="Open Sans Bold"/>
                <a:sym typeface="Open Sans Bold"/>
              </a:rPr>
              <a:t>Por proporción</a:t>
            </a:r>
          </a:p>
          <a:p>
            <a:pPr algn="l">
              <a:lnSpc>
                <a:spcPts val="2988"/>
              </a:lnSpc>
              <a:spcBef>
                <a:spcPct val="0"/>
              </a:spcBef>
            </a:pPr>
            <a:r>
              <a:rPr lang="en-US" b="true" sz="2134">
                <a:solidFill>
                  <a:srgbClr val="FD6C6F"/>
                </a:solidFill>
                <a:latin typeface="Open Sans Bold"/>
                <a:ea typeface="Open Sans Bold"/>
                <a:cs typeface="Open Sans Bold"/>
                <a:sym typeface="Open Sans Bold"/>
              </a:rPr>
              <a:t>Ejemplo: n = (1.96^2 * 0.5 * 0.5) / 0.05^2</a:t>
            </a:r>
          </a:p>
          <a:p>
            <a:pPr algn="l">
              <a:lnSpc>
                <a:spcPts val="2988"/>
              </a:lnSpc>
              <a:spcBef>
                <a:spcPct val="0"/>
              </a:spcBef>
            </a:pPr>
            <a:r>
              <a:rPr lang="en-US" b="true" sz="2134">
                <a:solidFill>
                  <a:srgbClr val="FD6C6F"/>
                </a:solidFill>
                <a:latin typeface="Open Sans Bold"/>
                <a:ea typeface="Open Sans Bold"/>
                <a:cs typeface="Open Sans Bold"/>
                <a:sym typeface="Open Sans Bold"/>
              </a:rPr>
              <a:t>n = (3.8416 * 0.25) / 0.0025</a:t>
            </a:r>
          </a:p>
          <a:p>
            <a:pPr algn="l">
              <a:lnSpc>
                <a:spcPts val="2988"/>
              </a:lnSpc>
              <a:spcBef>
                <a:spcPct val="0"/>
              </a:spcBef>
            </a:pPr>
            <a:r>
              <a:rPr lang="en-US" b="true" sz="2134">
                <a:solidFill>
                  <a:srgbClr val="FD6C6F"/>
                </a:solidFill>
                <a:latin typeface="Open Sans Bold"/>
                <a:ea typeface="Open Sans Bold"/>
                <a:cs typeface="Open Sans Bold"/>
                <a:sym typeface="Open Sans Bold"/>
              </a:rPr>
              <a:t>n = 0.9604 / 0.0025</a:t>
            </a:r>
          </a:p>
          <a:p>
            <a:pPr algn="l">
              <a:lnSpc>
                <a:spcPts val="2988"/>
              </a:lnSpc>
              <a:spcBef>
                <a:spcPct val="0"/>
              </a:spcBef>
            </a:pPr>
            <a:r>
              <a:rPr lang="en-US" b="true" sz="2134">
                <a:solidFill>
                  <a:srgbClr val="FD6C6F"/>
                </a:solidFill>
                <a:latin typeface="Open Sans Bold"/>
                <a:ea typeface="Open Sans Bold"/>
                <a:cs typeface="Open Sans Bold"/>
                <a:sym typeface="Open Sans Bold"/>
              </a:rPr>
              <a:t>n = 384.16</a:t>
            </a:r>
          </a:p>
        </p:txBody>
      </p:sp>
      <p:sp>
        <p:nvSpPr>
          <p:cNvPr name="TextBox 4" id="4"/>
          <p:cNvSpPr txBox="true"/>
          <p:nvPr/>
        </p:nvSpPr>
        <p:spPr>
          <a:xfrm rot="0">
            <a:off x="11170247" y="6493575"/>
            <a:ext cx="4544499" cy="1887409"/>
          </a:xfrm>
          <a:prstGeom prst="rect">
            <a:avLst/>
          </a:prstGeom>
        </p:spPr>
        <p:txBody>
          <a:bodyPr anchor="t" rtlCol="false" tIns="0" lIns="0" bIns="0" rIns="0">
            <a:spAutoFit/>
          </a:bodyPr>
          <a:lstStyle/>
          <a:p>
            <a:pPr algn="l">
              <a:lnSpc>
                <a:spcPts val="3069"/>
              </a:lnSpc>
              <a:spcBef>
                <a:spcPct val="0"/>
              </a:spcBef>
            </a:pPr>
            <a:r>
              <a:rPr lang="en-US" b="true" sz="2192">
                <a:solidFill>
                  <a:srgbClr val="FD6C6F"/>
                </a:solidFill>
                <a:latin typeface="Open Sans Bold"/>
                <a:ea typeface="Open Sans Bold"/>
                <a:cs typeface="Open Sans Bold"/>
                <a:sym typeface="Open Sans Bold"/>
              </a:rPr>
              <a:t>Variables continuas</a:t>
            </a:r>
          </a:p>
          <a:p>
            <a:pPr algn="l">
              <a:lnSpc>
                <a:spcPts val="3069"/>
              </a:lnSpc>
              <a:spcBef>
                <a:spcPct val="0"/>
              </a:spcBef>
            </a:pPr>
            <a:r>
              <a:rPr lang="en-US" b="true" sz="2192">
                <a:solidFill>
                  <a:srgbClr val="FD6C6F"/>
                </a:solidFill>
                <a:latin typeface="Open Sans Bold"/>
                <a:ea typeface="Open Sans Bold"/>
                <a:cs typeface="Open Sans Bold"/>
                <a:sym typeface="Open Sans Bold"/>
              </a:rPr>
              <a:t>n=1.96^2 *10^2/^2</a:t>
            </a:r>
          </a:p>
          <a:p>
            <a:pPr algn="l">
              <a:lnSpc>
                <a:spcPts val="3069"/>
              </a:lnSpc>
              <a:spcBef>
                <a:spcPct val="0"/>
              </a:spcBef>
            </a:pPr>
            <a:r>
              <a:rPr lang="en-US" b="true" sz="2192">
                <a:solidFill>
                  <a:srgbClr val="FD6C6F"/>
                </a:solidFill>
                <a:latin typeface="Open Sans Bold"/>
                <a:ea typeface="Open Sans Bold"/>
                <a:cs typeface="Open Sans Bold"/>
                <a:sym typeface="Open Sans Bold"/>
              </a:rPr>
              <a:t>n= 3.8416* 100/4</a:t>
            </a:r>
          </a:p>
          <a:p>
            <a:pPr algn="l">
              <a:lnSpc>
                <a:spcPts val="3069"/>
              </a:lnSpc>
              <a:spcBef>
                <a:spcPct val="0"/>
              </a:spcBef>
            </a:pPr>
            <a:r>
              <a:rPr lang="en-US" b="true" sz="2192">
                <a:solidFill>
                  <a:srgbClr val="FD6C6F"/>
                </a:solidFill>
                <a:latin typeface="Open Sans Bold"/>
                <a:ea typeface="Open Sans Bold"/>
                <a:cs typeface="Open Sans Bold"/>
                <a:sym typeface="Open Sans Bold"/>
              </a:rPr>
              <a:t>n= 3.8416/4</a:t>
            </a:r>
          </a:p>
          <a:p>
            <a:pPr algn="l">
              <a:lnSpc>
                <a:spcPts val="3069"/>
              </a:lnSpc>
              <a:spcBef>
                <a:spcPct val="0"/>
              </a:spcBef>
            </a:pPr>
            <a:r>
              <a:rPr lang="en-US" b="true" sz="2192">
                <a:solidFill>
                  <a:srgbClr val="FD6C6F"/>
                </a:solidFill>
                <a:latin typeface="Open Sans Bold"/>
                <a:ea typeface="Open Sans Bold"/>
                <a:cs typeface="Open Sans Bold"/>
                <a:sym typeface="Open Sans Bold"/>
              </a:rPr>
              <a:t>n= 96.04</a:t>
            </a:r>
          </a:p>
        </p:txBody>
      </p:sp>
      <p:sp>
        <p:nvSpPr>
          <p:cNvPr name="TextBox 5" id="5"/>
          <p:cNvSpPr txBox="true"/>
          <p:nvPr/>
        </p:nvSpPr>
        <p:spPr>
          <a:xfrm rot="0">
            <a:off x="536727" y="580073"/>
            <a:ext cx="6100762" cy="811530"/>
          </a:xfrm>
          <a:prstGeom prst="rect">
            <a:avLst/>
          </a:prstGeom>
        </p:spPr>
        <p:txBody>
          <a:bodyPr anchor="t" rtlCol="false" tIns="0" lIns="0" bIns="0" rIns="0">
            <a:spAutoFit/>
          </a:bodyPr>
          <a:lstStyle/>
          <a:p>
            <a:pPr algn="ctr">
              <a:lnSpc>
                <a:spcPts val="6720"/>
              </a:lnSpc>
              <a:spcBef>
                <a:spcPct val="0"/>
              </a:spcBef>
            </a:pPr>
            <a:r>
              <a:rPr lang="en-US" b="true" sz="4800">
                <a:solidFill>
                  <a:srgbClr val="004AAD"/>
                </a:solidFill>
                <a:latin typeface="Open Sans Bold"/>
                <a:ea typeface="Open Sans Bold"/>
                <a:cs typeface="Open Sans Bold"/>
                <a:sym typeface="Open Sans Bold"/>
              </a:rPr>
              <a:t>Tamaño de muestra</a:t>
            </a:r>
          </a:p>
        </p:txBody>
      </p:sp>
      <p:sp>
        <p:nvSpPr>
          <p:cNvPr name="TextBox 6" id="6"/>
          <p:cNvSpPr txBox="true"/>
          <p:nvPr/>
        </p:nvSpPr>
        <p:spPr>
          <a:xfrm rot="0">
            <a:off x="1028700" y="1200627"/>
            <a:ext cx="464641" cy="771525"/>
          </a:xfrm>
          <a:prstGeom prst="rect">
            <a:avLst/>
          </a:prstGeom>
        </p:spPr>
        <p:txBody>
          <a:bodyPr anchor="t" rtlCol="false" tIns="0" lIns="0" bIns="0" rIns="0">
            <a:spAutoFit/>
          </a:bodyPr>
          <a:lstStyle/>
          <a:p>
            <a:pPr algn="ctr">
              <a:lnSpc>
                <a:spcPts val="6300"/>
              </a:lnSpc>
              <a:spcBef>
                <a:spcPct val="0"/>
              </a:spcBef>
            </a:pPr>
            <a:r>
              <a:rPr lang="en-US" b="true" sz="4500">
                <a:solidFill>
                  <a:srgbClr val="FFB000"/>
                </a:solidFill>
                <a:latin typeface="Open Sans Bold"/>
                <a:ea typeface="Open Sans Bold"/>
                <a:cs typeface="Open Sans Bold"/>
                <a:sym typeface="Open Sans Bold"/>
              </a:rPr>
              <a:t>N</a:t>
            </a:r>
          </a:p>
        </p:txBody>
      </p:sp>
      <p:sp>
        <p:nvSpPr>
          <p:cNvPr name="TextBox 7" id="7"/>
          <p:cNvSpPr txBox="true"/>
          <p:nvPr/>
        </p:nvSpPr>
        <p:spPr>
          <a:xfrm rot="0">
            <a:off x="1493341" y="1419924"/>
            <a:ext cx="4244876" cy="380555"/>
          </a:xfrm>
          <a:prstGeom prst="rect">
            <a:avLst/>
          </a:prstGeom>
        </p:spPr>
        <p:txBody>
          <a:bodyPr anchor="t" rtlCol="false" tIns="0" lIns="0" bIns="0" rIns="0">
            <a:spAutoFit/>
          </a:bodyPr>
          <a:lstStyle/>
          <a:p>
            <a:pPr algn="ctr">
              <a:lnSpc>
                <a:spcPts val="3174"/>
              </a:lnSpc>
              <a:spcBef>
                <a:spcPct val="0"/>
              </a:spcBef>
            </a:pPr>
            <a:r>
              <a:rPr lang="en-US" b="true" sz="2267">
                <a:solidFill>
                  <a:srgbClr val="DD3D4E"/>
                </a:solidFill>
                <a:latin typeface="Open Sans Bold"/>
                <a:ea typeface="Open Sans Bold"/>
                <a:cs typeface="Open Sans Bold"/>
                <a:sym typeface="Open Sans Bold"/>
              </a:rPr>
              <a:t> representa la población total</a:t>
            </a:r>
          </a:p>
        </p:txBody>
      </p:sp>
      <p:sp>
        <p:nvSpPr>
          <p:cNvPr name="TextBox 8" id="8"/>
          <p:cNvSpPr txBox="true"/>
          <p:nvPr/>
        </p:nvSpPr>
        <p:spPr>
          <a:xfrm rot="0">
            <a:off x="1511945" y="9201150"/>
            <a:ext cx="13529767" cy="481329"/>
          </a:xfrm>
          <a:prstGeom prst="rect">
            <a:avLst/>
          </a:prstGeom>
        </p:spPr>
        <p:txBody>
          <a:bodyPr anchor="t" rtlCol="false" tIns="0" lIns="0" bIns="0" rIns="0">
            <a:spAutoFit/>
          </a:bodyPr>
          <a:lstStyle/>
          <a:p>
            <a:pPr algn="ctr">
              <a:lnSpc>
                <a:spcPts val="3920"/>
              </a:lnSpc>
              <a:spcBef>
                <a:spcPct val="0"/>
              </a:spcBef>
            </a:pPr>
            <a:r>
              <a:rPr lang="en-US" sz="2800">
                <a:solidFill>
                  <a:srgbClr val="FFB000"/>
                </a:solidFill>
                <a:latin typeface="Open Sans"/>
                <a:ea typeface="Open Sans"/>
                <a:cs typeface="Open Sans"/>
                <a:sym typeface="Open Sans"/>
              </a:rPr>
              <a:t>librería utilizadas para este calculo en Python </a:t>
            </a:r>
            <a:r>
              <a:rPr lang="en-US" sz="2800" i="true" u="sng">
                <a:solidFill>
                  <a:srgbClr val="004AAD"/>
                </a:solidFill>
                <a:latin typeface="Open Sans Italics"/>
                <a:ea typeface="Open Sans Italics"/>
                <a:cs typeface="Open Sans Italics"/>
                <a:sym typeface="Open Sans Italics"/>
              </a:rPr>
              <a:t>Math</a:t>
            </a:r>
            <a:r>
              <a:rPr lang="en-US" sz="2800" i="true">
                <a:solidFill>
                  <a:srgbClr val="004AAD"/>
                </a:solidFill>
                <a:latin typeface="Open Sans Italics"/>
                <a:ea typeface="Open Sans Italics"/>
                <a:cs typeface="Open Sans Italics"/>
                <a:sym typeface="Open Sans Italics"/>
              </a:rPr>
              <a:t>,</a:t>
            </a:r>
            <a:r>
              <a:rPr lang="en-US" sz="2800">
                <a:solidFill>
                  <a:srgbClr val="004AAD"/>
                </a:solidFill>
                <a:latin typeface="Open Sans"/>
                <a:ea typeface="Open Sans"/>
                <a:cs typeface="Open Sans"/>
                <a:sym typeface="Open Sans"/>
              </a:rPr>
              <a:t> </a:t>
            </a:r>
            <a:r>
              <a:rPr lang="en-US" sz="2800" i="true" u="sng">
                <a:solidFill>
                  <a:srgbClr val="004AAD"/>
                </a:solidFill>
                <a:latin typeface="Open Sans Italics"/>
                <a:ea typeface="Open Sans Italics"/>
                <a:cs typeface="Open Sans Italics"/>
                <a:sym typeface="Open Sans Italics"/>
              </a:rPr>
              <a:t>statsmodel.statspower, random</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508023" y="2881205"/>
          <a:ext cx="13853743" cy="5684969"/>
        </p:xfrm>
        <a:graphic>
          <a:graphicData uri="http://schemas.openxmlformats.org/drawingml/2006/table">
            <a:tbl>
              <a:tblPr/>
              <a:tblGrid>
                <a:gridCol w="2933854"/>
                <a:gridCol w="3639963"/>
                <a:gridCol w="3639963"/>
                <a:gridCol w="3639963"/>
              </a:tblGrid>
              <a:tr h="1556292">
                <a:tc>
                  <a:txBody>
                    <a:bodyPr anchor="t" rtlCol="false"/>
                    <a:lstStyle/>
                    <a:p>
                      <a:pPr algn="ctr">
                        <a:lnSpc>
                          <a:spcPts val="2659"/>
                        </a:lnSpc>
                        <a:defRPr/>
                      </a:pPr>
                      <a:r>
                        <a:rPr lang="en-US" sz="1899" b="true">
                          <a:solidFill>
                            <a:srgbClr val="FFFFFF"/>
                          </a:solidFill>
                          <a:latin typeface="Nunito Sans Bold"/>
                          <a:ea typeface="Nunito Sans Bold"/>
                          <a:cs typeface="Nunito Sans Bold"/>
                          <a:sym typeface="Nunito Sans Bold"/>
                        </a:rPr>
                        <a:t>Nivel de confianza</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solidFill>
                      <a:srgbClr val="5271FF"/>
                    </a:solidFill>
                  </a:tcPr>
                </a:tc>
                <a:tc>
                  <a:txBody>
                    <a:bodyPr anchor="t" rtlCol="false"/>
                    <a:lstStyle/>
                    <a:p>
                      <a:pPr algn="ctr">
                        <a:lnSpc>
                          <a:spcPts val="2659"/>
                        </a:lnSpc>
                        <a:defRPr/>
                      </a:pPr>
                      <a:r>
                        <a:rPr lang="en-US" sz="1899" b="true">
                          <a:solidFill>
                            <a:srgbClr val="FFFFFF"/>
                          </a:solidFill>
                          <a:latin typeface="Nunito Sans Bold"/>
                          <a:ea typeface="Nunito Sans Bold"/>
                          <a:cs typeface="Nunito Sans Bold"/>
                          <a:sym typeface="Nunito Sans Bold"/>
                        </a:rPr>
                        <a:t>Alpha</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solidFill>
                      <a:srgbClr val="5271FF"/>
                    </a:solidFill>
                  </a:tcPr>
                </a:tc>
                <a:tc>
                  <a:txBody>
                    <a:bodyPr anchor="t" rtlCol="false"/>
                    <a:lstStyle/>
                    <a:p>
                      <a:pPr algn="ctr">
                        <a:lnSpc>
                          <a:spcPts val="2659"/>
                        </a:lnSpc>
                        <a:defRPr/>
                      </a:pPr>
                      <a:r>
                        <a:rPr lang="en-US" sz="1899" b="true">
                          <a:solidFill>
                            <a:srgbClr val="FFFFFF"/>
                          </a:solidFill>
                          <a:latin typeface="Nunito Sans Bold"/>
                          <a:ea typeface="Nunito Sans Bold"/>
                          <a:cs typeface="Nunito Sans Bold"/>
                          <a:sym typeface="Nunito Sans Bold"/>
                        </a:rPr>
                        <a:t>a/2</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solidFill>
                      <a:srgbClr val="5271FF"/>
                    </a:solidFill>
                  </a:tcPr>
                </a:tc>
                <a:tc>
                  <a:txBody>
                    <a:bodyPr anchor="t" rtlCol="false"/>
                    <a:lstStyle/>
                    <a:p>
                      <a:pPr algn="ctr">
                        <a:lnSpc>
                          <a:spcPts val="2659"/>
                        </a:lnSpc>
                        <a:defRPr/>
                      </a:pPr>
                      <a:r>
                        <a:rPr lang="en-US" sz="1899" b="true">
                          <a:solidFill>
                            <a:srgbClr val="FFFFFF"/>
                          </a:solidFill>
                          <a:latin typeface="Nunito Sans Bold"/>
                          <a:ea typeface="Nunito Sans Bold"/>
                          <a:cs typeface="Nunito Sans Bold"/>
                          <a:sym typeface="Nunito Sans Bold"/>
                        </a:rPr>
                        <a:t>Z</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solidFill>
                      <a:srgbClr val="5271FF"/>
                    </a:solidFill>
                  </a:tcPr>
                </a:tc>
              </a:tr>
              <a:tr h="1376226">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90%</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0.10</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0.5</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1.64</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r>
              <a:tr h="1376226">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95%</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0.05</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0.025</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1.96</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r>
              <a:tr h="1376226">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99%</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0.01</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0.005</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Nunito Sans"/>
                          <a:ea typeface="Nunito Sans"/>
                          <a:cs typeface="Nunito Sans"/>
                          <a:sym typeface="Nunito Sans"/>
                        </a:rPr>
                        <a:t>2.57</a:t>
                      </a:r>
                      <a:endParaRPr lang="en-US" sz="1100"/>
                    </a:p>
                  </a:txBody>
                  <a:tcPr marL="190500" marR="190500" marT="190500" marB="190500" anchor="ctr">
                    <a:lnL cmpd="sng" algn="ctr" cap="flat" w="38100">
                      <a:solidFill>
                        <a:srgbClr val="FFB000"/>
                      </a:solidFill>
                      <a:prstDash val="solid"/>
                      <a:round/>
                      <a:headEnd type="none" w="med" len="med"/>
                      <a:tailEnd type="none" w="med" len="med"/>
                    </a:lnL>
                    <a:lnR cmpd="sng" algn="ctr" cap="flat" w="38100">
                      <a:solidFill>
                        <a:srgbClr val="FFB000"/>
                      </a:solidFill>
                      <a:prstDash val="solid"/>
                      <a:round/>
                      <a:headEnd type="none" w="med" len="med"/>
                      <a:tailEnd type="none" w="med" len="med"/>
                    </a:lnR>
                    <a:lnT cmpd="sng" algn="ctr" cap="flat" w="38100">
                      <a:solidFill>
                        <a:srgbClr val="FFB000"/>
                      </a:solidFill>
                      <a:prstDash val="solid"/>
                      <a:round/>
                      <a:headEnd type="none" w="med" len="med"/>
                      <a:tailEnd type="none" w="med" len="med"/>
                    </a:lnT>
                    <a:lnB cmpd="sng" algn="ctr" cap="flat" w="38100">
                      <a:solidFill>
                        <a:srgbClr val="FFB000"/>
                      </a:solidFill>
                      <a:prstDash val="solid"/>
                      <a:round/>
                      <a:headEnd type="none" w="med" len="med"/>
                      <a:tailEnd type="none" w="med" len="med"/>
                    </a:lnB>
                  </a:tcPr>
                </a:tc>
              </a:tr>
            </a:tbl>
          </a:graphicData>
        </a:graphic>
      </p:graphicFrame>
      <p:sp>
        <p:nvSpPr>
          <p:cNvPr name="TextBox 3" id="3"/>
          <p:cNvSpPr txBox="true"/>
          <p:nvPr/>
        </p:nvSpPr>
        <p:spPr>
          <a:xfrm rot="0">
            <a:off x="1028700" y="952500"/>
            <a:ext cx="4770140" cy="695961"/>
          </a:xfrm>
          <a:prstGeom prst="rect">
            <a:avLst/>
          </a:prstGeom>
        </p:spPr>
        <p:txBody>
          <a:bodyPr anchor="t" rtlCol="false" tIns="0" lIns="0" bIns="0" rIns="0">
            <a:spAutoFit/>
          </a:bodyPr>
          <a:lstStyle/>
          <a:p>
            <a:pPr algn="ctr">
              <a:lnSpc>
                <a:spcPts val="5739"/>
              </a:lnSpc>
            </a:pPr>
            <a:r>
              <a:rPr lang="en-US" sz="4099" b="true">
                <a:solidFill>
                  <a:srgbClr val="004AAD"/>
                </a:solidFill>
                <a:latin typeface="Open Sans Bold"/>
                <a:ea typeface="Open Sans Bold"/>
                <a:cs typeface="Open Sans Bold"/>
                <a:sym typeface="Open Sans Bold"/>
              </a:rPr>
              <a:t>Nivel de confianza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228775" y="3385216"/>
            <a:ext cx="11347417" cy="4248149"/>
          </a:xfrm>
          <a:prstGeom prst="rect">
            <a:avLst/>
          </a:prstGeom>
        </p:spPr>
        <p:txBody>
          <a:bodyPr anchor="t" rtlCol="false" tIns="0" lIns="0" bIns="0" rIns="0">
            <a:spAutoFit/>
          </a:bodyPr>
          <a:lstStyle/>
          <a:p>
            <a:pPr algn="l">
              <a:lnSpc>
                <a:spcPts val="4200"/>
              </a:lnSpc>
              <a:spcBef>
                <a:spcPct val="0"/>
              </a:spcBef>
            </a:pPr>
            <a:r>
              <a:rPr lang="en-US" sz="3000">
                <a:solidFill>
                  <a:srgbClr val="004AAD"/>
                </a:solidFill>
                <a:latin typeface="Open Sans"/>
                <a:ea typeface="Open Sans"/>
                <a:cs typeface="Open Sans"/>
                <a:sym typeface="Open Sans"/>
              </a:rPr>
              <a:t>· Definir la variante A y B</a:t>
            </a:r>
          </a:p>
          <a:p>
            <a:pPr algn="l">
              <a:lnSpc>
                <a:spcPts val="4200"/>
              </a:lnSpc>
              <a:spcBef>
                <a:spcPct val="0"/>
              </a:spcBef>
            </a:pPr>
            <a:r>
              <a:rPr lang="en-US" sz="3000">
                <a:solidFill>
                  <a:srgbClr val="004AAD"/>
                </a:solidFill>
                <a:latin typeface="Open Sans"/>
                <a:ea typeface="Open Sans"/>
                <a:cs typeface="Open Sans"/>
                <a:sym typeface="Open Sans"/>
              </a:rPr>
              <a:t>· asignación aleatorias de de usuario. Grupo A(control) y Grupo B(tratamiento). En este paso se distribuye a los participantes en cada grupo de manera aleatoria.</a:t>
            </a:r>
          </a:p>
          <a:p>
            <a:pPr algn="l">
              <a:lnSpc>
                <a:spcPts val="4200"/>
              </a:lnSpc>
              <a:spcBef>
                <a:spcPct val="0"/>
              </a:spcBef>
            </a:pPr>
            <a:r>
              <a:rPr lang="en-US" sz="3000">
                <a:solidFill>
                  <a:srgbClr val="004AAD"/>
                </a:solidFill>
                <a:latin typeface="Open Sans"/>
                <a:ea typeface="Open Sans"/>
                <a:cs typeface="Open Sans"/>
                <a:sym typeface="Open Sans"/>
              </a:rPr>
              <a:t>· Asegurarse que el usuario no se encuentre en ambos grupos</a:t>
            </a:r>
          </a:p>
          <a:p>
            <a:pPr algn="l">
              <a:lnSpc>
                <a:spcPts val="4200"/>
              </a:lnSpc>
              <a:spcBef>
                <a:spcPct val="0"/>
              </a:spcBef>
            </a:pPr>
            <a:r>
              <a:rPr lang="en-US" sz="3000">
                <a:solidFill>
                  <a:srgbClr val="004AAD"/>
                </a:solidFill>
                <a:latin typeface="Open Sans"/>
                <a:ea typeface="Open Sans"/>
                <a:cs typeface="Open Sans"/>
                <a:sym typeface="Open Sans"/>
              </a:rPr>
              <a:t>· Asegurar la proporción para cada grupo 50/50 o </a:t>
            </a:r>
            <a:r>
              <a:rPr lang="en-US" sz="3000">
                <a:solidFill>
                  <a:srgbClr val="DD3D4E"/>
                </a:solidFill>
                <a:latin typeface="Open Sans"/>
                <a:ea typeface="Open Sans"/>
                <a:cs typeface="Open Sans"/>
                <a:sym typeface="Open Sans"/>
              </a:rPr>
              <a:t>puede variar no necesariamente tiene que ser igual</a:t>
            </a:r>
          </a:p>
          <a:p>
            <a:pPr algn="l">
              <a:lnSpc>
                <a:spcPts val="4200"/>
              </a:lnSpc>
              <a:spcBef>
                <a:spcPct val="0"/>
              </a:spcBef>
            </a:pPr>
            <a:r>
              <a:rPr lang="en-US" sz="3000">
                <a:solidFill>
                  <a:srgbClr val="004AAD"/>
                </a:solidFill>
                <a:latin typeface="Open Sans"/>
                <a:ea typeface="Open Sans"/>
                <a:cs typeface="Open Sans"/>
                <a:sym typeface="Open Sans"/>
              </a:rPr>
              <a:t>· Estimar la proporción esperada de éxito</a:t>
            </a:r>
          </a:p>
        </p:txBody>
      </p:sp>
      <p:sp>
        <p:nvSpPr>
          <p:cNvPr name="Freeform 3" id="3"/>
          <p:cNvSpPr/>
          <p:nvPr/>
        </p:nvSpPr>
        <p:spPr>
          <a:xfrm flipH="false" flipV="false" rot="0">
            <a:off x="14691286" y="7854654"/>
            <a:ext cx="2251354" cy="1403646"/>
          </a:xfrm>
          <a:custGeom>
            <a:avLst/>
            <a:gdLst/>
            <a:ahLst/>
            <a:cxnLst/>
            <a:rect r="r" b="b" t="t" l="l"/>
            <a:pathLst>
              <a:path h="1403646" w="2251354">
                <a:moveTo>
                  <a:pt x="0" y="0"/>
                </a:moveTo>
                <a:lnTo>
                  <a:pt x="2251353" y="0"/>
                </a:lnTo>
                <a:lnTo>
                  <a:pt x="2251353" y="1403646"/>
                </a:lnTo>
                <a:lnTo>
                  <a:pt x="0" y="14036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755898" y="1425626"/>
            <a:ext cx="945753" cy="1493520"/>
          </a:xfrm>
          <a:prstGeom prst="rect">
            <a:avLst/>
          </a:prstGeom>
        </p:spPr>
        <p:txBody>
          <a:bodyPr anchor="t" rtlCol="false" tIns="0" lIns="0" bIns="0" rIns="0">
            <a:spAutoFit/>
          </a:bodyPr>
          <a:lstStyle/>
          <a:p>
            <a:pPr algn="ctr">
              <a:lnSpc>
                <a:spcPts val="12180"/>
              </a:lnSpc>
            </a:pPr>
            <a:r>
              <a:rPr lang="en-US" sz="8700" b="true">
                <a:solidFill>
                  <a:srgbClr val="004AAD"/>
                </a:solidFill>
                <a:latin typeface="Open Sans Bold"/>
                <a:ea typeface="Open Sans Bold"/>
                <a:cs typeface="Open Sans Bold"/>
                <a:sym typeface="Open Sans Bold"/>
              </a:rPr>
              <a:t>5.</a:t>
            </a:r>
          </a:p>
        </p:txBody>
      </p:sp>
      <p:sp>
        <p:nvSpPr>
          <p:cNvPr name="TextBox 5" id="5"/>
          <p:cNvSpPr txBox="true"/>
          <p:nvPr/>
        </p:nvSpPr>
        <p:spPr>
          <a:xfrm rot="0">
            <a:off x="2084646" y="1845997"/>
            <a:ext cx="5676504" cy="738504"/>
          </a:xfrm>
          <a:prstGeom prst="rect">
            <a:avLst/>
          </a:prstGeom>
        </p:spPr>
        <p:txBody>
          <a:bodyPr anchor="t" rtlCol="false" tIns="0" lIns="0" bIns="0" rIns="0">
            <a:spAutoFit/>
          </a:bodyPr>
          <a:lstStyle/>
          <a:p>
            <a:pPr algn="ctr">
              <a:lnSpc>
                <a:spcPts val="6020"/>
              </a:lnSpc>
            </a:pPr>
            <a:r>
              <a:rPr lang="en-US" sz="4300" b="true">
                <a:solidFill>
                  <a:srgbClr val="004AAD"/>
                </a:solidFill>
                <a:latin typeface="Open Sans Bold"/>
                <a:ea typeface="Open Sans Bold"/>
                <a:cs typeface="Open Sans Bold"/>
                <a:sym typeface="Open Sans Bold"/>
              </a:rPr>
              <a:t>Diseño experimental</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55898" y="1425626"/>
            <a:ext cx="945753" cy="1493520"/>
          </a:xfrm>
          <a:prstGeom prst="rect">
            <a:avLst/>
          </a:prstGeom>
        </p:spPr>
        <p:txBody>
          <a:bodyPr anchor="t" rtlCol="false" tIns="0" lIns="0" bIns="0" rIns="0">
            <a:spAutoFit/>
          </a:bodyPr>
          <a:lstStyle/>
          <a:p>
            <a:pPr algn="ctr">
              <a:lnSpc>
                <a:spcPts val="12180"/>
              </a:lnSpc>
            </a:pPr>
            <a:r>
              <a:rPr lang="en-US" sz="8700" b="true">
                <a:solidFill>
                  <a:srgbClr val="004AAD"/>
                </a:solidFill>
                <a:latin typeface="Open Sans Bold"/>
                <a:ea typeface="Open Sans Bold"/>
                <a:cs typeface="Open Sans Bold"/>
                <a:sym typeface="Open Sans Bold"/>
              </a:rPr>
              <a:t>6.</a:t>
            </a:r>
          </a:p>
        </p:txBody>
      </p:sp>
      <p:sp>
        <p:nvSpPr>
          <p:cNvPr name="TextBox 3" id="3"/>
          <p:cNvSpPr txBox="true"/>
          <p:nvPr/>
        </p:nvSpPr>
        <p:spPr>
          <a:xfrm rot="0">
            <a:off x="2027460" y="1511351"/>
            <a:ext cx="9750047" cy="2262504"/>
          </a:xfrm>
          <a:prstGeom prst="rect">
            <a:avLst/>
          </a:prstGeom>
        </p:spPr>
        <p:txBody>
          <a:bodyPr anchor="t" rtlCol="false" tIns="0" lIns="0" bIns="0" rIns="0">
            <a:spAutoFit/>
          </a:bodyPr>
          <a:lstStyle/>
          <a:p>
            <a:pPr algn="l">
              <a:lnSpc>
                <a:spcPts val="6020"/>
              </a:lnSpc>
            </a:pPr>
            <a:r>
              <a:rPr lang="en-US" sz="4300" b="true">
                <a:solidFill>
                  <a:srgbClr val="004AAD"/>
                </a:solidFill>
                <a:latin typeface="Open Sans Bold"/>
                <a:ea typeface="Open Sans Bold"/>
                <a:cs typeface="Open Sans Bold"/>
                <a:sym typeface="Open Sans Bold"/>
              </a:rPr>
              <a:t>Ejecución del experimento y recolección de data</a:t>
            </a:r>
          </a:p>
          <a:p>
            <a:pPr algn="l">
              <a:lnSpc>
                <a:spcPts val="6020"/>
              </a:lnSpc>
            </a:pPr>
          </a:p>
        </p:txBody>
      </p:sp>
      <p:sp>
        <p:nvSpPr>
          <p:cNvPr name="TextBox 4" id="4"/>
          <p:cNvSpPr txBox="true"/>
          <p:nvPr/>
        </p:nvSpPr>
        <p:spPr>
          <a:xfrm rot="0">
            <a:off x="1028700" y="3716706"/>
            <a:ext cx="12719815" cy="3714749"/>
          </a:xfrm>
          <a:prstGeom prst="rect">
            <a:avLst/>
          </a:prstGeom>
        </p:spPr>
        <p:txBody>
          <a:bodyPr anchor="t" rtlCol="false" tIns="0" lIns="0" bIns="0" rIns="0">
            <a:spAutoFit/>
          </a:bodyPr>
          <a:lstStyle/>
          <a:p>
            <a:pPr algn="l">
              <a:lnSpc>
                <a:spcPts val="4200"/>
              </a:lnSpc>
              <a:spcBef>
                <a:spcPct val="0"/>
              </a:spcBef>
            </a:pPr>
            <a:r>
              <a:rPr lang="en-US" sz="3000">
                <a:solidFill>
                  <a:srgbClr val="004AAD"/>
                </a:solidFill>
                <a:latin typeface="Open Sans"/>
                <a:ea typeface="Open Sans"/>
                <a:cs typeface="Open Sans"/>
                <a:sym typeface="Open Sans"/>
              </a:rPr>
              <a:t>Se</a:t>
            </a:r>
            <a:r>
              <a:rPr lang="en-US" sz="3000">
                <a:solidFill>
                  <a:srgbClr val="004AAD"/>
                </a:solidFill>
                <a:latin typeface="Open Sans"/>
                <a:ea typeface="Open Sans"/>
                <a:cs typeface="Open Sans"/>
                <a:sym typeface="Open Sans"/>
              </a:rPr>
              <a:t> corre el experimento hasta que se complete el proceso. Durante el mismo evitar el peecking ya que es frecuentista.</a:t>
            </a:r>
          </a:p>
          <a:p>
            <a:pPr algn="l">
              <a:lnSpc>
                <a:spcPts val="4200"/>
              </a:lnSpc>
              <a:spcBef>
                <a:spcPct val="0"/>
              </a:spcBef>
            </a:pPr>
          </a:p>
          <a:p>
            <a:pPr algn="l" marL="647711" indent="-323856" lvl="1">
              <a:lnSpc>
                <a:spcPts val="4200"/>
              </a:lnSpc>
              <a:buFont typeface="Arial"/>
              <a:buChar char="•"/>
            </a:pPr>
            <a:r>
              <a:rPr lang="en-US" sz="3000">
                <a:solidFill>
                  <a:srgbClr val="004AAD"/>
                </a:solidFill>
                <a:latin typeface="Open Sans"/>
                <a:ea typeface="Open Sans"/>
                <a:cs typeface="Open Sans"/>
                <a:sym typeface="Open Sans"/>
              </a:rPr>
              <a:t>clásico no se actualiza durante la ejecución para evitar error Tipo I.</a:t>
            </a:r>
          </a:p>
          <a:p>
            <a:pPr algn="l" marL="647711" indent="-323856" lvl="1">
              <a:lnSpc>
                <a:spcPts val="4200"/>
              </a:lnSpc>
              <a:buFont typeface="Arial"/>
              <a:buChar char="•"/>
            </a:pPr>
            <a:r>
              <a:rPr lang="en-US" sz="3000">
                <a:solidFill>
                  <a:srgbClr val="004AAD"/>
                </a:solidFill>
                <a:latin typeface="Open Sans"/>
                <a:ea typeface="Open Sans"/>
                <a:cs typeface="Open Sans"/>
                <a:sym typeface="Open Sans"/>
              </a:rPr>
              <a:t>Puedes monitorear métricas descriptivas, pero sin hacer pruebas de significancia antes del tamaño final.</a:t>
            </a:r>
          </a:p>
          <a:p>
            <a:pPr algn="l">
              <a:lnSpc>
                <a:spcPts val="420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43322" y="3081807"/>
            <a:ext cx="12174025" cy="4586466"/>
          </a:xfrm>
          <a:prstGeom prst="rect">
            <a:avLst/>
          </a:prstGeom>
        </p:spPr>
        <p:txBody>
          <a:bodyPr anchor="t" rtlCol="false" tIns="0" lIns="0" bIns="0" rIns="0">
            <a:spAutoFit/>
          </a:bodyPr>
          <a:lstStyle/>
          <a:p>
            <a:pPr algn="l">
              <a:lnSpc>
                <a:spcPts val="5215"/>
              </a:lnSpc>
              <a:spcBef>
                <a:spcPct val="0"/>
              </a:spcBef>
            </a:pPr>
            <a:r>
              <a:rPr lang="en-US" sz="3725">
                <a:solidFill>
                  <a:srgbClr val="004AAD"/>
                </a:solidFill>
                <a:latin typeface="Open Sans"/>
                <a:ea typeface="Open Sans"/>
                <a:cs typeface="Open Sans"/>
                <a:sym typeface="Open Sans"/>
              </a:rPr>
              <a:t>• Programar experimento</a:t>
            </a:r>
          </a:p>
          <a:p>
            <a:pPr algn="l">
              <a:lnSpc>
                <a:spcPts val="5215"/>
              </a:lnSpc>
              <a:spcBef>
                <a:spcPct val="0"/>
              </a:spcBef>
            </a:pPr>
            <a:r>
              <a:rPr lang="en-US" sz="3725">
                <a:solidFill>
                  <a:srgbClr val="004AAD"/>
                </a:solidFill>
                <a:latin typeface="Open Sans"/>
                <a:ea typeface="Open Sans"/>
                <a:cs typeface="Open Sans"/>
                <a:sym typeface="Open Sans"/>
              </a:rPr>
              <a:t>• Llamar y registrar</a:t>
            </a:r>
          </a:p>
          <a:p>
            <a:pPr algn="l">
              <a:lnSpc>
                <a:spcPts val="5215"/>
              </a:lnSpc>
              <a:spcBef>
                <a:spcPct val="0"/>
              </a:spcBef>
            </a:pPr>
            <a:r>
              <a:rPr lang="en-US" sz="3725">
                <a:solidFill>
                  <a:srgbClr val="004AAD"/>
                </a:solidFill>
                <a:latin typeface="Open Sans"/>
                <a:ea typeface="Open Sans"/>
                <a:cs typeface="Open Sans"/>
                <a:sym typeface="Open Sans"/>
              </a:rPr>
              <a:t>• Monitorear diariamente</a:t>
            </a:r>
          </a:p>
          <a:p>
            <a:pPr algn="l">
              <a:lnSpc>
                <a:spcPts val="5215"/>
              </a:lnSpc>
              <a:spcBef>
                <a:spcPct val="0"/>
              </a:spcBef>
            </a:pPr>
            <a:r>
              <a:rPr lang="en-US" sz="3725">
                <a:solidFill>
                  <a:srgbClr val="004AAD"/>
                </a:solidFill>
                <a:latin typeface="Open Sans"/>
                <a:ea typeface="Open Sans"/>
                <a:cs typeface="Open Sans"/>
                <a:sym typeface="Open Sans"/>
              </a:rPr>
              <a:t>• Mantener consistencia</a:t>
            </a:r>
          </a:p>
          <a:p>
            <a:pPr algn="l">
              <a:lnSpc>
                <a:spcPts val="5215"/>
              </a:lnSpc>
              <a:spcBef>
                <a:spcPct val="0"/>
              </a:spcBef>
            </a:pPr>
            <a:r>
              <a:rPr lang="en-US" sz="3725">
                <a:solidFill>
                  <a:srgbClr val="004AAD"/>
                </a:solidFill>
                <a:latin typeface="Open Sans"/>
                <a:ea typeface="Open Sans"/>
                <a:cs typeface="Open Sans"/>
                <a:sym typeface="Open Sans"/>
              </a:rPr>
              <a:t>• Cerrar cuando todos usuarios hayan tenido oportunidad de participar dentro del periodo definido</a:t>
            </a:r>
          </a:p>
          <a:p>
            <a:pPr algn="l">
              <a:lnSpc>
                <a:spcPts val="5215"/>
              </a:lnSpc>
              <a:spcBef>
                <a:spcPct val="0"/>
              </a:spcBef>
            </a:pPr>
            <a:r>
              <a:rPr lang="en-US" sz="3725">
                <a:solidFill>
                  <a:srgbClr val="004AAD"/>
                </a:solidFill>
                <a:latin typeface="Open Sans"/>
                <a:ea typeface="Open Sans"/>
                <a:cs typeface="Open Sans"/>
                <a:sym typeface="Open Sans"/>
              </a:rPr>
              <a:t>• Analizar con test estadístico </a:t>
            </a:r>
          </a:p>
        </p:txBody>
      </p:sp>
      <p:sp>
        <p:nvSpPr>
          <p:cNvPr name="Freeform 3" id="3"/>
          <p:cNvSpPr/>
          <p:nvPr/>
        </p:nvSpPr>
        <p:spPr>
          <a:xfrm flipH="false" flipV="false" rot="0">
            <a:off x="16019623" y="7668274"/>
            <a:ext cx="1540880" cy="1590026"/>
          </a:xfrm>
          <a:custGeom>
            <a:avLst/>
            <a:gdLst/>
            <a:ahLst/>
            <a:cxnLst/>
            <a:rect r="r" b="b" t="t" l="l"/>
            <a:pathLst>
              <a:path h="1590026" w="1540880">
                <a:moveTo>
                  <a:pt x="0" y="0"/>
                </a:moveTo>
                <a:lnTo>
                  <a:pt x="1540880" y="0"/>
                </a:lnTo>
                <a:lnTo>
                  <a:pt x="1540880" y="1590026"/>
                </a:lnTo>
                <a:lnTo>
                  <a:pt x="0" y="15900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43322" y="1882923"/>
            <a:ext cx="5784850" cy="646430"/>
          </a:xfrm>
          <a:prstGeom prst="rect">
            <a:avLst/>
          </a:prstGeom>
        </p:spPr>
        <p:txBody>
          <a:bodyPr anchor="t" rtlCol="false" tIns="0" lIns="0" bIns="0" rIns="0">
            <a:spAutoFit/>
          </a:bodyPr>
          <a:lstStyle/>
          <a:p>
            <a:pPr algn="ctr">
              <a:lnSpc>
                <a:spcPts val="5319"/>
              </a:lnSpc>
            </a:pPr>
            <a:r>
              <a:rPr lang="en-US" sz="3799" b="true">
                <a:solidFill>
                  <a:srgbClr val="004AAD"/>
                </a:solidFill>
                <a:latin typeface="Open Sans Bold"/>
                <a:ea typeface="Open Sans Bold"/>
                <a:cs typeface="Open Sans Bold"/>
                <a:sym typeface="Open Sans Bold"/>
              </a:rPr>
              <a:t>Durante el experimento</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670612" y="942975"/>
            <a:ext cx="16617388" cy="2078355"/>
          </a:xfrm>
          <a:prstGeom prst="rect">
            <a:avLst/>
          </a:prstGeom>
        </p:spPr>
        <p:txBody>
          <a:bodyPr anchor="t" rtlCol="false" tIns="0" lIns="0" bIns="0" rIns="0">
            <a:spAutoFit/>
          </a:bodyPr>
          <a:lstStyle/>
          <a:p>
            <a:pPr algn="l">
              <a:lnSpc>
                <a:spcPts val="6019"/>
              </a:lnSpc>
            </a:pPr>
            <a:r>
              <a:rPr lang="en-US" sz="4299" b="true">
                <a:solidFill>
                  <a:srgbClr val="004AAD"/>
                </a:solidFill>
                <a:latin typeface="Open Sans Bold"/>
                <a:ea typeface="Open Sans Bold"/>
                <a:cs typeface="Open Sans Bold"/>
                <a:sym typeface="Open Sans Bold"/>
              </a:rPr>
              <a:t>Analisis de resultados</a:t>
            </a:r>
          </a:p>
          <a:p>
            <a:pPr algn="l">
              <a:lnSpc>
                <a:spcPts val="5319"/>
              </a:lnSpc>
            </a:pPr>
          </a:p>
          <a:p>
            <a:pPr algn="l">
              <a:lnSpc>
                <a:spcPts val="5319"/>
              </a:lnSpc>
            </a:pPr>
          </a:p>
        </p:txBody>
      </p:sp>
      <p:sp>
        <p:nvSpPr>
          <p:cNvPr name="TextBox 3" id="3"/>
          <p:cNvSpPr txBox="true"/>
          <p:nvPr/>
        </p:nvSpPr>
        <p:spPr>
          <a:xfrm rot="0">
            <a:off x="374842" y="2470203"/>
            <a:ext cx="12965242" cy="1581149"/>
          </a:xfrm>
          <a:prstGeom prst="rect">
            <a:avLst/>
          </a:prstGeom>
        </p:spPr>
        <p:txBody>
          <a:bodyPr anchor="t" rtlCol="false" tIns="0" lIns="0" bIns="0" rIns="0">
            <a:spAutoFit/>
          </a:bodyPr>
          <a:lstStyle/>
          <a:p>
            <a:pPr algn="l">
              <a:lnSpc>
                <a:spcPts val="4200"/>
              </a:lnSpc>
              <a:spcBef>
                <a:spcPct val="0"/>
              </a:spcBef>
            </a:pPr>
            <a:r>
              <a:rPr lang="en-US" sz="3000">
                <a:solidFill>
                  <a:srgbClr val="004AAD"/>
                </a:solidFill>
                <a:latin typeface="Open Sans"/>
                <a:ea typeface="Open Sans"/>
                <a:cs typeface="Open Sans"/>
                <a:sym typeface="Open Sans"/>
              </a:rPr>
              <a:t>Transformación de los datos crudos de los resultados con evidencia estadística para decidir si tu modelo (Tratamiento B) es realmente mejor que el (Control A).</a:t>
            </a:r>
          </a:p>
        </p:txBody>
      </p:sp>
      <p:sp>
        <p:nvSpPr>
          <p:cNvPr name="TextBox 4" id="4"/>
          <p:cNvSpPr txBox="true"/>
          <p:nvPr/>
        </p:nvSpPr>
        <p:spPr>
          <a:xfrm rot="0">
            <a:off x="-7279994" y="590550"/>
            <a:ext cx="16617388" cy="1434465"/>
          </a:xfrm>
          <a:prstGeom prst="rect">
            <a:avLst/>
          </a:prstGeom>
        </p:spPr>
        <p:txBody>
          <a:bodyPr anchor="t" rtlCol="false" tIns="0" lIns="0" bIns="0" rIns="0">
            <a:spAutoFit/>
          </a:bodyPr>
          <a:lstStyle/>
          <a:p>
            <a:pPr algn="ctr">
              <a:lnSpc>
                <a:spcPts val="11760"/>
              </a:lnSpc>
            </a:pPr>
            <a:r>
              <a:rPr lang="en-US" sz="8400" b="true">
                <a:solidFill>
                  <a:srgbClr val="004AAD"/>
                </a:solidFill>
                <a:latin typeface="Open Sans Bold"/>
                <a:ea typeface="Open Sans Bold"/>
                <a:cs typeface="Open Sans Bold"/>
                <a:sym typeface="Open Sans Bold"/>
              </a:rPr>
              <a:t>7.</a:t>
            </a:r>
          </a:p>
        </p:txBody>
      </p:sp>
      <p:sp>
        <p:nvSpPr>
          <p:cNvPr name="TextBox 5" id="5"/>
          <p:cNvSpPr txBox="true"/>
          <p:nvPr/>
        </p:nvSpPr>
        <p:spPr>
          <a:xfrm rot="0">
            <a:off x="374842" y="4857751"/>
            <a:ext cx="3422253" cy="514349"/>
          </a:xfrm>
          <a:prstGeom prst="rect">
            <a:avLst/>
          </a:prstGeom>
        </p:spPr>
        <p:txBody>
          <a:bodyPr anchor="t" rtlCol="false" tIns="0" lIns="0" bIns="0" rIns="0">
            <a:spAutoFit/>
          </a:bodyPr>
          <a:lstStyle/>
          <a:p>
            <a:pPr algn="ctr">
              <a:lnSpc>
                <a:spcPts val="4200"/>
              </a:lnSpc>
              <a:spcBef>
                <a:spcPct val="0"/>
              </a:spcBef>
            </a:pPr>
            <a:r>
              <a:rPr lang="en-US" b="true" sz="3000">
                <a:solidFill>
                  <a:srgbClr val="004AAD"/>
                </a:solidFill>
                <a:latin typeface="Open Sans Bold"/>
                <a:ea typeface="Open Sans Bold"/>
                <a:cs typeface="Open Sans Bold"/>
                <a:sym typeface="Open Sans Bold"/>
              </a:rPr>
              <a:t>Calcular métricas </a:t>
            </a:r>
          </a:p>
        </p:txBody>
      </p:sp>
      <p:sp>
        <p:nvSpPr>
          <p:cNvPr name="TextBox 6" id="6"/>
          <p:cNvSpPr txBox="true"/>
          <p:nvPr/>
        </p:nvSpPr>
        <p:spPr>
          <a:xfrm rot="0">
            <a:off x="374842" y="6296024"/>
            <a:ext cx="6924621" cy="1581149"/>
          </a:xfrm>
          <a:prstGeom prst="rect">
            <a:avLst/>
          </a:prstGeom>
        </p:spPr>
        <p:txBody>
          <a:bodyPr anchor="t" rtlCol="false" tIns="0" lIns="0" bIns="0" rIns="0">
            <a:spAutoFit/>
          </a:bodyPr>
          <a:lstStyle/>
          <a:p>
            <a:pPr algn="l">
              <a:lnSpc>
                <a:spcPts val="4200"/>
              </a:lnSpc>
              <a:spcBef>
                <a:spcPct val="0"/>
              </a:spcBef>
            </a:pPr>
            <a:r>
              <a:rPr lang="en-US" b="true" sz="3000">
                <a:solidFill>
                  <a:srgbClr val="004AAD"/>
                </a:solidFill>
                <a:latin typeface="Open Sans Bold"/>
                <a:ea typeface="Open Sans Bold"/>
                <a:cs typeface="Open Sans Bold"/>
                <a:sym typeface="Open Sans Bold"/>
              </a:rPr>
              <a:t>Calcular diferencias de proporciones (es la magnitud del efecto observado)</a:t>
            </a:r>
          </a:p>
        </p:txBody>
      </p:sp>
      <p:sp>
        <p:nvSpPr>
          <p:cNvPr name="TextBox 7" id="7"/>
          <p:cNvSpPr txBox="true"/>
          <p:nvPr/>
        </p:nvSpPr>
        <p:spPr>
          <a:xfrm rot="0">
            <a:off x="374842" y="8801098"/>
            <a:ext cx="4437559" cy="514349"/>
          </a:xfrm>
          <a:prstGeom prst="rect">
            <a:avLst/>
          </a:prstGeom>
        </p:spPr>
        <p:txBody>
          <a:bodyPr anchor="t" rtlCol="false" tIns="0" lIns="0" bIns="0" rIns="0">
            <a:spAutoFit/>
          </a:bodyPr>
          <a:lstStyle/>
          <a:p>
            <a:pPr algn="ctr">
              <a:lnSpc>
                <a:spcPts val="4200"/>
              </a:lnSpc>
              <a:spcBef>
                <a:spcPct val="0"/>
              </a:spcBef>
            </a:pPr>
            <a:r>
              <a:rPr lang="en-US" b="true" sz="3000">
                <a:solidFill>
                  <a:srgbClr val="004AAD"/>
                </a:solidFill>
                <a:latin typeface="Open Sans Bold"/>
                <a:ea typeface="Open Sans Bold"/>
                <a:cs typeface="Open Sans Bold"/>
                <a:sym typeface="Open Sans Bold"/>
              </a:rPr>
              <a:t>Calcular error estándar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DAGwci1oIxI</dc:identifier>
  <dcterms:modified xsi:type="dcterms:W3CDTF">2011-08-01T06:04:30Z</dcterms:modified>
  <cp:revision>1</cp:revision>
  <dc:title>Metodo Frecuentista</dc:title>
</cp:coreProperties>
</file>