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FF89D-AB90-4C13-95ED-DCE490131784}" v="2386" dt="2023-06-12T15:10:47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ējs stils 2 - izcēlum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5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7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ava/java_encapsulation.asp" TargetMode="External"/><Relationship Id="rId3" Type="http://schemas.openxmlformats.org/officeDocument/2006/relationships/hyperlink" Target="https://www.w3schools.com/java/java_classes.asp" TargetMode="External"/><Relationship Id="rId7" Type="http://schemas.openxmlformats.org/officeDocument/2006/relationships/hyperlink" Target="https://www.w3schools.com/java/java_modifiers.asp" TargetMode="External"/><Relationship Id="rId2" Type="http://schemas.openxmlformats.org/officeDocument/2006/relationships/hyperlink" Target="https://www.w3schools.com/java/java_oop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ava/java_constructors.asp" TargetMode="External"/><Relationship Id="rId5" Type="http://schemas.openxmlformats.org/officeDocument/2006/relationships/hyperlink" Target="https://www.w3schools.com/java/java_class_methods.asp" TargetMode="External"/><Relationship Id="rId4" Type="http://schemas.openxmlformats.org/officeDocument/2006/relationships/hyperlink" Target="https://www.w3schools.com/java/java_class_attributes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575318" cy="1566615"/>
          </a:xfrm>
        </p:spPr>
        <p:txBody>
          <a:bodyPr>
            <a:normAutofit/>
          </a:bodyPr>
          <a:lstStyle/>
          <a:p>
            <a:r>
              <a:rPr lang="lv-LV" sz="3200" dirty="0"/>
              <a:t>Objektorientētā</a:t>
            </a:r>
            <a:br>
              <a:rPr lang="lv-LV" sz="3200" dirty="0"/>
            </a:br>
            <a:r>
              <a:rPr lang="lv-LV" sz="3200" dirty="0"/>
              <a:t>programmēšana </a:t>
            </a: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4066822" cy="952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v-LV" sz="1600" dirty="0"/>
              <a:t>Veidoja: Viljams </a:t>
            </a:r>
            <a:r>
              <a:rPr lang="lv-LV" sz="1600" dirty="0" err="1"/>
              <a:t>Trukšāns</a:t>
            </a:r>
          </a:p>
        </p:txBody>
      </p: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57475DC1-0781-626A-119D-D3EBBA083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6" r="11" b="11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23043EC-628D-9A77-9D85-DAE1F7DA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Encapsulēšana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EB42195-9280-863B-3A16-FAAD84D4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v-LV" dirty="0"/>
              <a:t>To izmanto lai lietotājs nevarētu piekļūt datiem, kā piemēram parolei.</a:t>
            </a:r>
          </a:p>
          <a:p>
            <a:r>
              <a:rPr lang="lv-LV" dirty="0"/>
              <a:t>Datus definē ar </a:t>
            </a:r>
            <a:r>
              <a:rPr lang="lv-LV" dirty="0" err="1"/>
              <a:t>private</a:t>
            </a:r>
            <a:r>
              <a:rPr lang="lv-LV" dirty="0"/>
              <a:t> </a:t>
            </a:r>
            <a:r>
              <a:rPr lang="lv-LV" dirty="0" err="1"/>
              <a:t>modifikātoru</a:t>
            </a:r>
            <a:r>
              <a:rPr lang="lv-LV" dirty="0"/>
              <a:t> un lai piekļūtu datiem tiek izmantotas </a:t>
            </a:r>
            <a:r>
              <a:rPr lang="lv-LV" dirty="0" err="1"/>
              <a:t>get</a:t>
            </a:r>
            <a:r>
              <a:rPr lang="lv-LV" dirty="0"/>
              <a:t> un set metodes.</a:t>
            </a:r>
          </a:p>
        </p:txBody>
      </p:sp>
      <p:pic>
        <p:nvPicPr>
          <p:cNvPr id="4" name="Attēls 4" descr="Attēls, kurā ir teksts&#10;&#10;Apraksts ģenerēts automātiski">
            <a:extLst>
              <a:ext uri="{FF2B5EF4-FFF2-40B4-BE49-F238E27FC236}">
                <a16:creationId xmlns:a16="http://schemas.microsoft.com/office/drawing/2014/main" id="{F403F552-4933-6366-F2A2-587C83D38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3" y="3429587"/>
            <a:ext cx="4961819" cy="26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2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9155030-39AD-A1AF-DBFF-0151FADE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Mantošana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8EDC68E-8472-28F2-6A2E-2DD5810C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v-LV" dirty="0"/>
              <a:t>Mantošanu izmanto koda atkārtotai </a:t>
            </a:r>
            <a:r>
              <a:rPr lang="lv-LV" dirty="0" err="1"/>
              <a:t>izmantošainai</a:t>
            </a:r>
            <a:r>
              <a:rPr lang="lv-LV" dirty="0"/>
              <a:t>.</a:t>
            </a:r>
          </a:p>
          <a:p>
            <a:r>
              <a:rPr lang="lv-LV" dirty="0"/>
              <a:t>Mantošanā ir </a:t>
            </a:r>
            <a:r>
              <a:rPr lang="lv-LV" dirty="0" err="1"/>
              <a:t>virsklase</a:t>
            </a:r>
            <a:r>
              <a:rPr lang="lv-LV" dirty="0"/>
              <a:t> un apakšklase, un lai mantotu citas klases metodes un atribūtus, izmanto atslēgvārdu "</a:t>
            </a:r>
            <a:r>
              <a:rPr lang="lv-LV" dirty="0" err="1"/>
              <a:t>extends</a:t>
            </a:r>
            <a:r>
              <a:rPr lang="lv-LV" dirty="0"/>
              <a:t>"</a:t>
            </a:r>
          </a:p>
        </p:txBody>
      </p:sp>
      <p:pic>
        <p:nvPicPr>
          <p:cNvPr id="4" name="Attēls 4" descr="Attēls, kurā ir teksts, ekrānuzņēmums, monitors, sudrabs&#10;&#10;Apraksts ģenerēts automātiski">
            <a:extLst>
              <a:ext uri="{FF2B5EF4-FFF2-40B4-BE49-F238E27FC236}">
                <a16:creationId xmlns:a16="http://schemas.microsoft.com/office/drawing/2014/main" id="{44260223-9C11-19CF-B72F-25FE7E853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33" y="3307625"/>
            <a:ext cx="4577644" cy="33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9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ABA9F7D-7A26-CE05-1B5C-7869A7D3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Izmantotā literatūra: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0BB367F7-860C-EF33-DA68-6842DF32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lv-LV" dirty="0">
                <a:ea typeface="+mn-lt"/>
                <a:cs typeface="+mn-lt"/>
                <a:hlinkClick r:id="rId2"/>
              </a:rPr>
              <a:t>https://www.w3schools.com/java/java_oop.asp</a:t>
            </a:r>
            <a:endParaRPr lang="lv-LV">
              <a:ea typeface="+mn-lt"/>
              <a:cs typeface="+mn-lt"/>
            </a:endParaRPr>
          </a:p>
          <a:p>
            <a:pPr marL="0" indent="0">
              <a:buNone/>
            </a:pPr>
            <a:r>
              <a:rPr lang="lv-LV" dirty="0">
                <a:ea typeface="+mn-lt"/>
                <a:cs typeface="+mn-lt"/>
                <a:hlinkClick r:id="rId3"/>
              </a:rPr>
              <a:t>https://www.w3schools.com/java/java_classes.asp</a:t>
            </a:r>
            <a:endParaRPr lang="lv-LV">
              <a:ea typeface="+mn-lt"/>
              <a:cs typeface="+mn-lt"/>
            </a:endParaRPr>
          </a:p>
          <a:p>
            <a:pPr marL="0" indent="0">
              <a:buNone/>
            </a:pPr>
            <a:r>
              <a:rPr lang="lv-LV" dirty="0">
                <a:ea typeface="+mn-lt"/>
                <a:cs typeface="+mn-lt"/>
                <a:hlinkClick r:id="rId4"/>
              </a:rPr>
              <a:t>https://www.w3schools.com/java/java_class_attributes.asp</a:t>
            </a:r>
            <a:endParaRPr lang="lv-LV">
              <a:ea typeface="+mn-lt"/>
              <a:cs typeface="+mn-lt"/>
            </a:endParaRPr>
          </a:p>
          <a:p>
            <a:pPr marL="0" indent="0">
              <a:buNone/>
            </a:pPr>
            <a:r>
              <a:rPr lang="lv-LV" dirty="0">
                <a:ea typeface="+mn-lt"/>
                <a:cs typeface="+mn-lt"/>
                <a:hlinkClick r:id="rId5"/>
              </a:rPr>
              <a:t>https://www.w3schools.com/java/java_class_methods.asp</a:t>
            </a:r>
            <a:endParaRPr lang="lv-LV">
              <a:ea typeface="+mn-lt"/>
              <a:cs typeface="+mn-lt"/>
            </a:endParaRPr>
          </a:p>
          <a:p>
            <a:pPr marL="0" indent="0">
              <a:buNone/>
            </a:pPr>
            <a:r>
              <a:rPr lang="lv-LV" dirty="0">
                <a:ea typeface="+mn-lt"/>
                <a:cs typeface="+mn-lt"/>
                <a:hlinkClick r:id="rId6"/>
              </a:rPr>
              <a:t>https://www.w3schools.com/java/java_constructors.asp</a:t>
            </a:r>
            <a:endParaRPr lang="lv-LV">
              <a:ea typeface="+mn-lt"/>
              <a:cs typeface="+mn-lt"/>
            </a:endParaRPr>
          </a:p>
          <a:p>
            <a:pPr marL="0" indent="0">
              <a:buNone/>
            </a:pPr>
            <a:r>
              <a:rPr lang="lv-LV" dirty="0">
                <a:ea typeface="+mn-lt"/>
                <a:cs typeface="+mn-lt"/>
                <a:hlinkClick r:id="rId7"/>
              </a:rPr>
              <a:t>https://www.w3schools.com/java/java_modifiers.asp</a:t>
            </a:r>
            <a:endParaRPr lang="lv-LV">
              <a:ea typeface="+mn-lt"/>
              <a:cs typeface="+mn-lt"/>
            </a:endParaRPr>
          </a:p>
          <a:p>
            <a:pPr marL="0" indent="0">
              <a:buNone/>
            </a:pPr>
            <a:r>
              <a:rPr lang="lv-LV" dirty="0">
                <a:ea typeface="+mn-lt"/>
                <a:cs typeface="+mn-lt"/>
                <a:hlinkClick r:id="rId8"/>
              </a:rPr>
              <a:t>https://www.w3schools.com/java/java_encapsulation.asp</a:t>
            </a:r>
            <a:endParaRPr lang="lv-LV">
              <a:ea typeface="+mn-lt"/>
              <a:cs typeface="+mn-lt"/>
            </a:endParaRPr>
          </a:p>
          <a:p>
            <a:pPr marL="0" indent="0">
              <a:buNone/>
            </a:pPr>
            <a:r>
              <a:rPr lang="lv-LV" dirty="0">
                <a:ea typeface="+mn-lt"/>
                <a:cs typeface="+mn-lt"/>
              </a:rPr>
              <a:t>https://www.w3schools.com/java/java_inheritance.asp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422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D8E86BE-03A3-1CA9-5D21-BA2330F5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objektorientētā programmēšana?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3D99670-62F7-DFF3-415D-DABF805D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273770"/>
            <a:ext cx="8915402" cy="1079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lv-LV" dirty="0">
                <a:ea typeface="+mn-lt"/>
                <a:cs typeface="+mn-lt"/>
              </a:rPr>
              <a:t>Procedūru programmēšana ir saistīta ar procedūru vai metožu rakstīšanu, kas veic darbības ar datiem, savukārt objektorientētā programmēšana ir par objektu izveidi, kas satur gan datus, gan metodes.</a:t>
            </a:r>
            <a:endParaRPr lang="lv-LV" dirty="0"/>
          </a:p>
        </p:txBody>
      </p:sp>
      <p:pic>
        <p:nvPicPr>
          <p:cNvPr id="4" name="Attēls 4">
            <a:extLst>
              <a:ext uri="{FF2B5EF4-FFF2-40B4-BE49-F238E27FC236}">
                <a16:creationId xmlns:a16="http://schemas.microsoft.com/office/drawing/2014/main" id="{3FA9C93A-959C-6181-3870-464E6183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08" y="4168739"/>
            <a:ext cx="6026385" cy="20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1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3525409-C7B5-3AC5-DED6-ACC86EAC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OOP priekšrocības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63DEE2A5-B13B-D25C-5D75-1D499CF9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v-LV" dirty="0"/>
              <a:t>OOP ir ātrāks un to ir vieglāk izmantot.</a:t>
            </a:r>
          </a:p>
          <a:p>
            <a:r>
              <a:rPr lang="lv-LV" dirty="0"/>
              <a:t>OOP nodrošina skaidru programmas struktūru.</a:t>
            </a:r>
          </a:p>
          <a:p>
            <a:r>
              <a:rPr lang="en-US" dirty="0"/>
              <a:t>OOP </a:t>
            </a:r>
            <a:r>
              <a:rPr lang="en-US" dirty="0" err="1"/>
              <a:t>palīdz</a:t>
            </a:r>
            <a:r>
              <a:rPr lang="en-US" dirty="0"/>
              <a:t> </a:t>
            </a:r>
            <a:r>
              <a:rPr lang="en-US" dirty="0" err="1"/>
              <a:t>saglabāt</a:t>
            </a:r>
            <a:r>
              <a:rPr lang="en-US" dirty="0"/>
              <a:t> Java </a:t>
            </a:r>
            <a:r>
              <a:rPr lang="en-US" dirty="0" err="1"/>
              <a:t>kodu</a:t>
            </a:r>
            <a:r>
              <a:rPr lang="en-US" dirty="0"/>
              <a:t> ,</a:t>
            </a:r>
            <a:r>
              <a:rPr lang="en-US" dirty="0" err="1"/>
              <a:t>neatkārtojot</a:t>
            </a:r>
            <a:r>
              <a:rPr lang="en-US" dirty="0"/>
              <a:t> </a:t>
            </a:r>
            <a:r>
              <a:rPr lang="en-US" dirty="0" err="1"/>
              <a:t>sevi</a:t>
            </a:r>
            <a:r>
              <a:rPr lang="en-US" dirty="0"/>
              <a:t>, un </a:t>
            </a:r>
            <a:r>
              <a:rPr lang="en-US" dirty="0" err="1"/>
              <a:t>atvieglo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uzturēšanu</a:t>
            </a:r>
            <a:r>
              <a:rPr lang="en-US" dirty="0"/>
              <a:t>, </a:t>
            </a:r>
            <a:r>
              <a:rPr lang="en-US" dirty="0" err="1"/>
              <a:t>modificēšanu</a:t>
            </a:r>
            <a:r>
              <a:rPr lang="en-US" dirty="0"/>
              <a:t> un </a:t>
            </a:r>
            <a:r>
              <a:rPr lang="en-US" dirty="0" err="1"/>
              <a:t>atkļūdošanu</a:t>
            </a:r>
            <a:r>
              <a:rPr lang="en-US" dirty="0"/>
              <a:t>.</a:t>
            </a:r>
          </a:p>
          <a:p>
            <a:r>
              <a:rPr lang="en-US" dirty="0">
                <a:ea typeface="+mn-lt"/>
                <a:cs typeface="+mn-lt"/>
              </a:rPr>
              <a:t>OOP </a:t>
            </a:r>
            <a:r>
              <a:rPr lang="en-US" dirty="0" err="1">
                <a:ea typeface="+mn-lt"/>
                <a:cs typeface="+mn-lt"/>
              </a:rPr>
              <a:t>ļauj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izveidot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pilnas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atkārtoti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lietojamas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lietojumprogrammas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mazāku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kodu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īsāku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izstrādes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laiku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9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9280EAD-7F50-CFD8-093F-187B19D3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</a:t>
            </a:r>
            <a:r>
              <a:rPr lang="lv-LV" dirty="0" err="1"/>
              <a:t>classes</a:t>
            </a:r>
            <a:r>
              <a:rPr lang="lv-LV" dirty="0"/>
              <a:t> un objekti?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33DBE3FE-C111-C410-F741-352C5730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v-LV" dirty="0"/>
              <a:t>Klases un objekti ir 2 primārie aspekti objektu orientētā programmēšanā.</a:t>
            </a:r>
          </a:p>
          <a:p>
            <a:r>
              <a:rPr lang="lv-LV" dirty="0"/>
              <a:t>Klase ir šablons/veidne priekš objektiem, un objekts ir klases instance.</a:t>
            </a:r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r>
              <a:rPr lang="lv-LV" dirty="0"/>
              <a:t>Ja nezināji, tad masīvi arī ir objekti!</a:t>
            </a:r>
          </a:p>
        </p:txBody>
      </p:sp>
      <p:pic>
        <p:nvPicPr>
          <p:cNvPr id="4" name="Attēls 4">
            <a:extLst>
              <a:ext uri="{FF2B5EF4-FFF2-40B4-BE49-F238E27FC236}">
                <a16:creationId xmlns:a16="http://schemas.microsoft.com/office/drawing/2014/main" id="{E5B70F7D-6960-FB8A-3F7A-F5A0257B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29" y="3211353"/>
            <a:ext cx="8575792" cy="16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3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F1FFB08-E8BA-5F87-AFF2-9E93E1B0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Objekta izveide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0B977C6A-102E-C690-97C4-AA275963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3308587" cy="4137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lv-LV" dirty="0"/>
              <a:t>Izveido klasi, un pēc izvēles var iedot klasei gan mainīgos, gan metodes.</a:t>
            </a:r>
          </a:p>
          <a:p>
            <a:pPr marL="0" indent="0">
              <a:buNone/>
            </a:pPr>
            <a:r>
              <a:rPr lang="lv-LV" dirty="0"/>
              <a:t>Jaunu objekts tiek definēts ar atslēgvārdu "</a:t>
            </a:r>
            <a:r>
              <a:rPr lang="lv-LV" dirty="0" err="1"/>
              <a:t>new</a:t>
            </a:r>
            <a:r>
              <a:rPr lang="lv-LV" dirty="0"/>
              <a:t>", kas izraisa jaunu klases </a:t>
            </a:r>
            <a:r>
              <a:rPr lang="lv-LV" dirty="0" err="1"/>
              <a:t>gadijumu</a:t>
            </a:r>
            <a:r>
              <a:rPr lang="lv-LV" dirty="0"/>
              <a:t>.</a:t>
            </a:r>
          </a:p>
          <a:p>
            <a:pPr marL="0" indent="0">
              <a:buNone/>
            </a:pPr>
            <a:r>
              <a:rPr lang="lv-LV" dirty="0"/>
              <a:t>Mainīgos var arī mainīt.</a:t>
            </a:r>
          </a:p>
          <a:p>
            <a:endParaRPr lang="lv-LV" dirty="0"/>
          </a:p>
        </p:txBody>
      </p:sp>
      <p:pic>
        <p:nvPicPr>
          <p:cNvPr id="5" name="Attēls 5" descr="Attēls, kurā ir teksts&#10;&#10;Apraksts ģenerēts automātiski">
            <a:extLst>
              <a:ext uri="{FF2B5EF4-FFF2-40B4-BE49-F238E27FC236}">
                <a16:creationId xmlns:a16="http://schemas.microsoft.com/office/drawing/2014/main" id="{05989FB8-29FC-1DBA-3766-DBEDB734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07" y="2059389"/>
            <a:ext cx="3975571" cy="2306482"/>
          </a:xfrm>
          <a:prstGeom prst="rect">
            <a:avLst/>
          </a:prstGeom>
        </p:spPr>
      </p:pic>
      <p:pic>
        <p:nvPicPr>
          <p:cNvPr id="6" name="Attēls 6">
            <a:extLst>
              <a:ext uri="{FF2B5EF4-FFF2-40B4-BE49-F238E27FC236}">
                <a16:creationId xmlns:a16="http://schemas.microsoft.com/office/drawing/2014/main" id="{B45D092D-7F00-4076-E363-4256B1023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808" y="4527315"/>
            <a:ext cx="4128087" cy="7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1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F1FFB08-E8BA-5F87-AFF2-9E93E1B0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Objekta izveide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0B977C6A-102E-C690-97C4-AA275963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3308587" cy="4137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lv-LV" dirty="0"/>
              <a:t>Ja negribi lai mainīgais tiktu mainīts, definē to ar "</a:t>
            </a:r>
            <a:r>
              <a:rPr lang="lv-LV" dirty="0" err="1"/>
              <a:t>final</a:t>
            </a:r>
            <a:r>
              <a:rPr lang="lv-LV" dirty="0"/>
              <a:t>" .</a:t>
            </a:r>
          </a:p>
          <a:p>
            <a:pPr marL="0" indent="0">
              <a:buNone/>
            </a:pPr>
            <a:r>
              <a:rPr lang="lv-LV" dirty="0"/>
              <a:t>Vari arī veidot vairākus objektus.</a:t>
            </a:r>
          </a:p>
          <a:p>
            <a:endParaRPr lang="lv-LV" dirty="0"/>
          </a:p>
        </p:txBody>
      </p:sp>
      <p:pic>
        <p:nvPicPr>
          <p:cNvPr id="7" name="Attēls 7">
            <a:extLst>
              <a:ext uri="{FF2B5EF4-FFF2-40B4-BE49-F238E27FC236}">
                <a16:creationId xmlns:a16="http://schemas.microsoft.com/office/drawing/2014/main" id="{B1CA40B2-3F9E-ACAE-6DE1-71A3AEF3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767" y="2147946"/>
            <a:ext cx="3950170" cy="737070"/>
          </a:xfrm>
          <a:prstGeom prst="rect">
            <a:avLst/>
          </a:prstGeom>
        </p:spPr>
      </p:pic>
      <p:pic>
        <p:nvPicPr>
          <p:cNvPr id="4" name="Attēls 7" descr="Attēls, kurā ir teksts&#10;&#10;Apraksts ģenerēts automātiski">
            <a:extLst>
              <a:ext uri="{FF2B5EF4-FFF2-40B4-BE49-F238E27FC236}">
                <a16:creationId xmlns:a16="http://schemas.microsoft.com/office/drawing/2014/main" id="{536739C7-D65E-B21C-9582-E86CB2E1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78" y="3016984"/>
            <a:ext cx="4841051" cy="22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2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C498930-3F7A-8209-D710-4539BD83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0" dirty="0" err="1">
                <a:ea typeface="+mj-lt"/>
                <a:cs typeface="+mj-lt"/>
              </a:rPr>
              <a:t>Static</a:t>
            </a:r>
            <a:r>
              <a:rPr lang="lv-LV" b="0" dirty="0">
                <a:ea typeface="+mj-lt"/>
                <a:cs typeface="+mj-lt"/>
              </a:rPr>
              <a:t> </a:t>
            </a:r>
            <a:r>
              <a:rPr lang="lv-LV" b="0" dirty="0" err="1">
                <a:ea typeface="+mj-lt"/>
                <a:cs typeface="+mj-lt"/>
              </a:rPr>
              <a:t>vs</a:t>
            </a:r>
            <a:r>
              <a:rPr lang="lv-LV" b="0" dirty="0">
                <a:ea typeface="+mj-lt"/>
                <a:cs typeface="+mj-lt"/>
              </a:rPr>
              <a:t>. </a:t>
            </a:r>
            <a:r>
              <a:rPr lang="lv-LV" b="0" dirty="0" err="1">
                <a:ea typeface="+mj-lt"/>
                <a:cs typeface="+mj-lt"/>
              </a:rPr>
              <a:t>Public</a:t>
            </a:r>
            <a:endParaRPr lang="lv-LV" dirty="0" err="1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63A2EA9-95ED-C07C-DBA7-C5DAD231C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04437"/>
            <a:ext cx="8915402" cy="4137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v-LV" dirty="0">
                <a:ea typeface="+mn-lt"/>
                <a:cs typeface="+mn-lt"/>
              </a:rPr>
              <a:t>Statiskai metodei/atribūtam var piekļūt, neveidojot klases objektu, atšķirībā no publiskās, kurai var piekļūt tikai objekti.</a:t>
            </a:r>
            <a:endParaRPr lang="lv-LV" dirty="0"/>
          </a:p>
        </p:txBody>
      </p:sp>
      <p:pic>
        <p:nvPicPr>
          <p:cNvPr id="4" name="Attēls 4" descr="Attēls, kurā ir teksts, monitors, ekrānuzņēmums, melns&#10;&#10;Apraksts ģenerēts automātiski">
            <a:extLst>
              <a:ext uri="{FF2B5EF4-FFF2-40B4-BE49-F238E27FC236}">
                <a16:creationId xmlns:a16="http://schemas.microsoft.com/office/drawing/2014/main" id="{7A311AD4-2504-A026-B0E3-E92AC042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7" y="3429563"/>
            <a:ext cx="3674533" cy="2614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11742-0762-E22E-A200-84A8048014B5}"/>
              </a:ext>
            </a:extLst>
          </p:cNvPr>
          <p:cNvSpPr txBox="1"/>
          <p:nvPr/>
        </p:nvSpPr>
        <p:spPr>
          <a:xfrm>
            <a:off x="1674518" y="3019777"/>
            <a:ext cx="3339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v-LV" dirty="0" err="1"/>
              <a:t>static</a:t>
            </a:r>
          </a:p>
        </p:txBody>
      </p:sp>
      <p:pic>
        <p:nvPicPr>
          <p:cNvPr id="6" name="Attēls 6" descr="Attēls, kurā ir teksts, monitors, ekrānuzņēmums, melns&#10;&#10;Apraksts ģenerēts automātiski">
            <a:extLst>
              <a:ext uri="{FF2B5EF4-FFF2-40B4-BE49-F238E27FC236}">
                <a16:creationId xmlns:a16="http://schemas.microsoft.com/office/drawing/2014/main" id="{B4DBF72E-709E-2386-0ECD-57BE1829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04" y="3433015"/>
            <a:ext cx="3317051" cy="2607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D870F-647F-F14D-DE27-AF386EA6E3D7}"/>
              </a:ext>
            </a:extLst>
          </p:cNvPr>
          <p:cNvSpPr txBox="1"/>
          <p:nvPr/>
        </p:nvSpPr>
        <p:spPr>
          <a:xfrm>
            <a:off x="6086592" y="3000962"/>
            <a:ext cx="101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v-LV" dirty="0" err="1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1622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EBC44D9-A81B-7495-D631-92E7B11C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Klases konstruktors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CAC260B-3394-D36D-A0D8-17972521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3647254" cy="4137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v-LV" dirty="0"/>
              <a:t>Konstruktoru izmanto lai inicializētu objektu</a:t>
            </a:r>
          </a:p>
        </p:txBody>
      </p:sp>
      <p:pic>
        <p:nvPicPr>
          <p:cNvPr id="5" name="Attēls 5" descr="Attēls, kurā ir teksts&#10;&#10;Apraksts ģenerēts automātiski">
            <a:extLst>
              <a:ext uri="{FF2B5EF4-FFF2-40B4-BE49-F238E27FC236}">
                <a16:creationId xmlns:a16="http://schemas.microsoft.com/office/drawing/2014/main" id="{4C418FBE-C1FD-9167-7241-754953FD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733" y="2059141"/>
            <a:ext cx="4304829" cy="43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8AA00C25-2C37-BBF3-ADBC-9BBC662C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Modifikātori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9ECA5A28-F880-EF5A-3B1A-E462E6057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err="1"/>
              <a:t>ACCess</a:t>
            </a:r>
            <a:r>
              <a:rPr lang="lv-LV" dirty="0"/>
              <a:t> </a:t>
            </a:r>
            <a:r>
              <a:rPr lang="lv-LV" dirty="0" err="1"/>
              <a:t>modifiers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5BF90177-5315-07C1-CC21-5143B80D83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lv-LV" b="1" err="1"/>
              <a:t>public</a:t>
            </a:r>
            <a:r>
              <a:rPr lang="lv-LV" b="1" dirty="0"/>
              <a:t> </a:t>
            </a:r>
            <a:r>
              <a:rPr lang="lv-LV" dirty="0"/>
              <a:t>- visām klasēm ir piekļuve kodam.</a:t>
            </a:r>
          </a:p>
          <a:p>
            <a:r>
              <a:rPr lang="lv-LV" b="1" err="1"/>
              <a:t>private</a:t>
            </a:r>
            <a:r>
              <a:rPr lang="lv-LV" b="1" dirty="0"/>
              <a:t> </a:t>
            </a:r>
            <a:r>
              <a:rPr lang="lv-LV" dirty="0"/>
              <a:t>– kodam var piekļūt tikai no deklarētās klases.</a:t>
            </a:r>
          </a:p>
          <a:p>
            <a:r>
              <a:rPr lang="lv-LV" b="1" dirty="0" err="1"/>
              <a:t>default</a:t>
            </a:r>
            <a:r>
              <a:rPr lang="lv-LV" b="1" dirty="0"/>
              <a:t> </a:t>
            </a:r>
            <a:r>
              <a:rPr lang="lv-LV" dirty="0"/>
              <a:t>– var piekļūt tikai no tās pašas </a:t>
            </a:r>
            <a:r>
              <a:rPr lang="lv-LV" dirty="0" err="1"/>
              <a:t>pakotnes</a:t>
            </a:r>
            <a:r>
              <a:rPr lang="lv-LV" dirty="0"/>
              <a:t>.</a:t>
            </a:r>
          </a:p>
          <a:p>
            <a:r>
              <a:rPr lang="lv-LV" b="1" dirty="0" err="1"/>
              <a:t>Protected</a:t>
            </a:r>
            <a:r>
              <a:rPr lang="lv-LV" b="1" dirty="0"/>
              <a:t> </a:t>
            </a:r>
            <a:r>
              <a:rPr lang="lv-LV" dirty="0"/>
              <a:t>– var piekļūt tikai no tās pašas </a:t>
            </a:r>
            <a:r>
              <a:rPr lang="lv-LV" dirty="0" err="1"/>
              <a:t>pakotnes</a:t>
            </a:r>
            <a:r>
              <a:rPr lang="lv-LV" dirty="0"/>
              <a:t> un apakšklases.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3BA48366-260C-B181-6316-F774F0FAA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lv-LV" dirty="0"/>
              <a:t>Non-</a:t>
            </a:r>
            <a:r>
              <a:rPr lang="lv-LV" dirty="0" err="1"/>
              <a:t>access</a:t>
            </a:r>
            <a:r>
              <a:rPr lang="lv-LV" dirty="0"/>
              <a:t> </a:t>
            </a:r>
            <a:r>
              <a:rPr lang="lv-LV" dirty="0" err="1"/>
              <a:t>modifiers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C139EDB9-DD47-14D3-5204-80EADD052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5385464" cy="344125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lv-LV" b="1" dirty="0" err="1"/>
              <a:t>final</a:t>
            </a:r>
            <a:r>
              <a:rPr lang="lv-LV" b="1" dirty="0"/>
              <a:t> </a:t>
            </a:r>
            <a:r>
              <a:rPr lang="lv-LV" dirty="0"/>
              <a:t>– nevar tikt modificēts.</a:t>
            </a:r>
          </a:p>
          <a:p>
            <a:r>
              <a:rPr lang="lv-LV" b="1" dirty="0" err="1"/>
              <a:t>Static</a:t>
            </a:r>
            <a:r>
              <a:rPr lang="lv-LV" b="1" dirty="0"/>
              <a:t> </a:t>
            </a:r>
            <a:r>
              <a:rPr lang="lv-LV" dirty="0"/>
              <a:t>– metodes/</a:t>
            </a:r>
            <a:r>
              <a:rPr lang="lv-LV" dirty="0" err="1"/>
              <a:t>atribūtes</a:t>
            </a:r>
            <a:r>
              <a:rPr lang="lv-LV" dirty="0"/>
              <a:t> pieder klasei. </a:t>
            </a:r>
          </a:p>
          <a:p>
            <a:r>
              <a:rPr lang="lv-LV" b="1" dirty="0" err="1"/>
              <a:t>abstract</a:t>
            </a:r>
            <a:r>
              <a:rPr lang="lv-LV" b="1" dirty="0"/>
              <a:t> </a:t>
            </a:r>
            <a:r>
              <a:rPr lang="lv-LV" dirty="0"/>
              <a:t>– var izmantot tikai abstraktā klasē.</a:t>
            </a:r>
          </a:p>
          <a:p>
            <a:r>
              <a:rPr lang="lv-LV" b="1" dirty="0" err="1"/>
              <a:t>transient</a:t>
            </a:r>
            <a:r>
              <a:rPr lang="lv-LV" b="1" dirty="0"/>
              <a:t> </a:t>
            </a:r>
            <a:r>
              <a:rPr lang="lv-LV" dirty="0"/>
              <a:t>- atribūti/metodes tiek </a:t>
            </a:r>
            <a:r>
              <a:rPr lang="lv-LV" dirty="0" err="1"/>
              <a:t>izlaistes</a:t>
            </a:r>
            <a:r>
              <a:rPr lang="lv-LV" dirty="0"/>
              <a:t>, kad </a:t>
            </a:r>
            <a:r>
              <a:rPr lang="lv-LV" dirty="0" err="1"/>
              <a:t>serializē</a:t>
            </a:r>
            <a:r>
              <a:rPr lang="lv-LV" dirty="0"/>
              <a:t> objektu.</a:t>
            </a:r>
          </a:p>
          <a:p>
            <a:r>
              <a:rPr lang="lv-LV" b="1" dirty="0" err="1"/>
              <a:t>synchronized</a:t>
            </a:r>
            <a:r>
              <a:rPr lang="lv-LV" b="1" dirty="0"/>
              <a:t> </a:t>
            </a:r>
            <a:r>
              <a:rPr lang="lv-LV" dirty="0"/>
              <a:t>– metodēm var piekļūt </a:t>
            </a:r>
            <a:r>
              <a:rPr lang="lv-LV" dirty="0" err="1"/>
              <a:t>tikais</a:t>
            </a:r>
            <a:r>
              <a:rPr lang="lv-LV" dirty="0"/>
              <a:t> vien pavediens vienlaikus.</a:t>
            </a:r>
          </a:p>
          <a:p>
            <a:r>
              <a:rPr lang="lv-LV" b="1" dirty="0" err="1"/>
              <a:t>volatile</a:t>
            </a:r>
            <a:r>
              <a:rPr lang="lv-LV" b="1" dirty="0"/>
              <a:t> </a:t>
            </a:r>
            <a:r>
              <a:rPr lang="lv-LV" dirty="0"/>
              <a:t>- </a:t>
            </a:r>
            <a:r>
              <a:rPr lang="lv-LV" dirty="0">
                <a:ea typeface="+mn-lt"/>
                <a:cs typeface="+mn-lt"/>
              </a:rPr>
              <a:t>Atribūta vērtība netiek lokāli saglabāta pavedienu kešatmiņā un vienmēr tiek nolasīta no "galvenās atmiņas".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589020969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Platekrāna</PresentationFormat>
  <Paragraphs>0</Paragraphs>
  <Slides>12</Slides>
  <Notes>0</Notes>
  <HiddenSlides>0</HiddenSlides>
  <MMClips>0</MMClips>
  <ScaleCrop>false</ScaleCrop>
  <HeadingPairs>
    <vt:vector size="4" baseType="variant">
      <vt:variant>
        <vt:lpstr>Dizains</vt:lpstr>
      </vt:variant>
      <vt:variant>
        <vt:i4>1</vt:i4>
      </vt:variant>
      <vt:variant>
        <vt:lpstr>Slaidu virsraksti</vt:lpstr>
      </vt:variant>
      <vt:variant>
        <vt:i4>12</vt:i4>
      </vt:variant>
    </vt:vector>
  </HeadingPairs>
  <TitlesOfParts>
    <vt:vector size="13" baseType="lpstr">
      <vt:lpstr>EncaseVTI</vt:lpstr>
      <vt:lpstr>Objektorientētā programmēšana </vt:lpstr>
      <vt:lpstr>Kas ir objektorientētā programmēšana?</vt:lpstr>
      <vt:lpstr>OOP priekšrocības</vt:lpstr>
      <vt:lpstr>Kas ir classes un objekti?</vt:lpstr>
      <vt:lpstr>Objekta izveide</vt:lpstr>
      <vt:lpstr>Objekta izveide</vt:lpstr>
      <vt:lpstr>Static vs. Public</vt:lpstr>
      <vt:lpstr>Klases konstruktors</vt:lpstr>
      <vt:lpstr>Modifikātori</vt:lpstr>
      <vt:lpstr>Encapsulēšana</vt:lpstr>
      <vt:lpstr>Mantošana</vt:lpstr>
      <vt:lpstr>Izmantotā literatūra: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/>
  <cp:lastModifiedBy/>
  <cp:revision>496</cp:revision>
  <dcterms:created xsi:type="dcterms:W3CDTF">2023-06-12T10:16:10Z</dcterms:created>
  <dcterms:modified xsi:type="dcterms:W3CDTF">2023-06-12T15:10:59Z</dcterms:modified>
</cp:coreProperties>
</file>