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1" r:id="rId3"/>
    <p:sldId id="262" r:id="rId4"/>
    <p:sldId id="263" r:id="rId5"/>
    <p:sldId id="264" r:id="rId6"/>
    <p:sldId id="265" r:id="rId7"/>
    <p:sldId id="256" r:id="rId8"/>
    <p:sldId id="257" r:id="rId9"/>
    <p:sldId id="266" r:id="rId10"/>
    <p:sldId id="258" r:id="rId11"/>
    <p:sldId id="259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19" autoAdjust="0"/>
  </p:normalViewPr>
  <p:slideViewPr>
    <p:cSldViewPr snapToGrid="0">
      <p:cViewPr varScale="1">
        <p:scale>
          <a:sx n="75" d="100"/>
          <a:sy n="75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B33CD-B01C-48F2-A0CA-FECF1456BB8D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8C759-89A5-4D02-993F-674D43684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14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C759-89A5-4D02-993F-674D43684B9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31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Extrapolation step: the method moves along the direction of the difference between the last two iterates, that is </a:t>
            </a:r>
            <a:r>
              <a:rPr lang="en-US" dirty="0" err="1"/>
              <a:t>yk</a:t>
            </a:r>
            <a:r>
              <a:rPr lang="en-US" dirty="0"/>
              <a:t> = </a:t>
            </a:r>
            <a:r>
              <a:rPr lang="en-US" dirty="0" err="1"/>
              <a:t>xk</a:t>
            </a:r>
            <a:r>
              <a:rPr lang="en-US" dirty="0"/>
              <a:t> + βk(</a:t>
            </a:r>
            <a:r>
              <a:rPr lang="en-US" dirty="0" err="1"/>
              <a:t>xk</a:t>
            </a:r>
            <a:r>
              <a:rPr lang="en-US" dirty="0"/>
              <a:t> − xk−1), with βk chosen depending on the properties of f ; </a:t>
            </a:r>
          </a:p>
          <a:p>
            <a:endParaRPr lang="en-US" dirty="0"/>
          </a:p>
          <a:p>
            <a:r>
              <a:rPr lang="en-US" dirty="0"/>
              <a:t>2 Gradient step: the method perform a gradient-like step at </a:t>
            </a:r>
            <a:r>
              <a:rPr lang="en-US" dirty="0" err="1"/>
              <a:t>yk</a:t>
            </a:r>
            <a:r>
              <a:rPr lang="en-US" dirty="0"/>
              <a:t> to get xk+1, that is xk+1 = </a:t>
            </a:r>
            <a:r>
              <a:rPr lang="en-US" dirty="0" err="1"/>
              <a:t>yk</a:t>
            </a:r>
            <a:r>
              <a:rPr lang="en-US" dirty="0"/>
              <a:t> − α</a:t>
            </a:r>
            <a:r>
              <a:rPr lang="en-US" dirty="0" err="1"/>
              <a:t>k∇f</a:t>
            </a:r>
            <a:r>
              <a:rPr lang="en-US" dirty="0"/>
              <a:t>(</a:t>
            </a:r>
            <a:r>
              <a:rPr lang="en-US" dirty="0" err="1"/>
              <a:t>yk</a:t>
            </a:r>
            <a:r>
              <a:rPr lang="en-US" dirty="0"/>
              <a:t>), with αk = 1/L and L Lipschitz constant of the gradient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C759-89A5-4D02-993F-674D43684B9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08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C759-89A5-4D02-993F-674D43684B9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18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C759-89A5-4D02-993F-674D43684B9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51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Justify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stepsize</a:t>
            </a:r>
            <a:r>
              <a:rPr lang="it-IT" dirty="0"/>
              <a:t> = 4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from LU code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C759-89A5-4D02-993F-674D43684B9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469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Ricorda di  dire che abbiamo il plot invertito rispetto  a LU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C759-89A5-4D02-993F-674D43684B9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3874A-6481-49DA-8C9C-488A823DB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8911D6-9F54-4DF8-A8AA-723A1EB27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EA8F8C-F30B-4CB6-9CA3-024710F3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C85EB9-C784-423F-A7A6-ACFD4106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65F9-7C6D-4F60-85A1-C48DA1F5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05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C2A51-2B59-477D-879E-81F80699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1AD2F7-5CFC-4C08-80AE-193E439F9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47439A-985A-4D42-B1B6-F8201E8B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CAB765-60F9-4CF7-B8F8-F9417423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5C0143-BA3A-42AF-8960-DB88A35E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13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62CFC09-7A70-4223-B865-D44A2AD95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004BDD-C9D5-4AEE-BDE6-1EDE44BB1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0C9066-52E4-4695-ACE5-04BF8997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D2A2F8-D233-477F-BC73-794DE717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D110C8-BBBD-40DB-A691-FE4B8614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08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98E0B-2A9A-4554-BFE2-AA83B103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F3DBB7-067B-422C-886B-80034E0E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6749F-4E7C-40B5-9733-0E00BA98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D9661B-DDC2-42B7-88A2-E40D7C43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A0ED0F-839A-4B1F-8546-9D00F81F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20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3A721-0914-4567-B2B8-574B005F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64041B-D46B-47CD-8DED-6246DBF0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1A2D5E-235F-41BD-A765-C23B465E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C3B566-2F4B-4D71-94FB-06FDCFB9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28FDA9-CF3A-494F-870E-EB3D7F0C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3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B643E-A666-45C7-BCDB-2FDEA99D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211D3D-C7EA-4F53-8802-946C1732C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4DE3BC-8334-48D8-9C19-7A2E282A0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5C9E19-B2B8-42C5-97BF-9E9B111F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38B19B-02A4-4549-8981-97636998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46E2AD-BF91-4051-A1C9-F712A294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0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A8FA0-9405-43E7-A975-0D005231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D6947-0915-4E64-8D09-D65C4437A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87AB955-C626-4DB1-815B-F39CBD192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042BC48-26AB-4C33-B73A-6A3245866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AA7A22-1F1E-4415-AD27-7A4E6CC1A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33363A-F85C-43B1-AC77-28441665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C13654-58B5-4A2B-B1C0-0224CFF3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D727F62-5EFD-4A95-837B-5E6FF9D1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3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7B122-C031-4C9E-89CA-5175AA25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2FDCD1-7B5E-4C2C-8F90-0ECE1931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A253F5-425F-43A1-A4AD-547D52FE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57EE94-F6FF-4EEE-A044-57C26991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20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525A4A-17DD-4185-A814-F5F812E8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605CF4-0337-40FF-B9DF-8803B33A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77DAA3-230F-468D-ACB0-D3FB0E7D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83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DA2488-7056-4A2A-8870-1F6E335F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D0080A-4824-494D-A561-8B026D10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4DA447-BE3B-4804-BB7C-F49070DBD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EA12B1-3DE1-4D33-A0A9-1DF212E9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06E841-FC9E-4A5B-9EC1-1CD53E4B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C83C5F-5C71-412C-9C5F-782BC139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41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D1F98-312C-47B5-88E0-3DA89792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A2C5A8-459E-405E-A8E9-E9A6A4E77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EE874F-8B5E-4F2F-94C8-AF1FE7DA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B6DB34-222B-4652-9F5A-AD9E07AA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77A5CD-8769-4C30-BD63-8C8F6113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CB3358-11FF-482F-B662-594568E9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67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5B869D-10D9-4266-B588-9A1BA200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CBA9C1-5A8B-4517-B8E6-F59E70FD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F3D9D7-1026-4562-9165-18379D2F4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FB18E-FD15-40D7-99B3-B0C651D1EE69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E615A1-E1E7-433D-97A1-C5B191EEF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850805-04D1-4672-A58B-E13F0E4B9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49B2-D6CF-4222-8948-C26E571FF6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24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F01448-BE52-4CF7-B5F7-E776D807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0"/>
            <a:ext cx="10515600" cy="6280772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Gradient boosting machines: a comparison between different approaches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Francesco Maria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Calistroni</a:t>
            </a:r>
            <a:br>
              <a:rPr lang="en-US" sz="2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Giuseppe Capizzi</a:t>
            </a:r>
            <a:br>
              <a:rPr lang="en-US" sz="2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Lorenzo Tausani</a:t>
            </a:r>
            <a:br>
              <a:rPr lang="en-US" sz="2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Elisa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Tremolada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Optimization for data science – Final project</a:t>
            </a:r>
            <a:br>
              <a:rPr lang="en-US" sz="2200" dirty="0">
                <a:solidFill>
                  <a:prstClr val="black"/>
                </a:solidFill>
                <a:latin typeface="Calibri" panose="020F0502020204030204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degree 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in Data Science</a:t>
            </a:r>
            <a:br>
              <a:rPr lang="en-US" sz="2200" dirty="0">
                <a:solidFill>
                  <a:prstClr val="black"/>
                </a:solidFill>
                <a:latin typeface="Calibri" panose="020F0502020204030204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2021/06/22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it-IT" dirty="0">
              <a:latin typeface="+mn-lt"/>
            </a:endParaRPr>
          </a:p>
        </p:txBody>
      </p:sp>
      <p:pic>
        <p:nvPicPr>
          <p:cNvPr id="5" name="Picture 2" descr="Data Science University of Padova - Home | Facebook">
            <a:extLst>
              <a:ext uri="{FF2B5EF4-FFF2-40B4-BE49-F238E27FC236}">
                <a16:creationId xmlns:a16="http://schemas.microsoft.com/office/drawing/2014/main" id="{4E6BDF13-1489-4671-8A6C-D98CB536B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9" y="5149202"/>
            <a:ext cx="4604262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15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A80623FC-5EC8-4180-B3E7-E98B956C0F00}"/>
              </a:ext>
            </a:extLst>
          </p:cNvPr>
          <p:cNvGrpSpPr/>
          <p:nvPr/>
        </p:nvGrpSpPr>
        <p:grpSpPr>
          <a:xfrm>
            <a:off x="123826" y="223984"/>
            <a:ext cx="6257924" cy="4387343"/>
            <a:chOff x="123826" y="223984"/>
            <a:chExt cx="6257924" cy="438734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B83EC3D-B420-4A82-8C6A-2B13B3DAA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9" t="9028" r="9352"/>
            <a:stretch/>
          </p:blipFill>
          <p:spPr>
            <a:xfrm>
              <a:off x="123826" y="772445"/>
              <a:ext cx="5222052" cy="3838882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3A532B9B-5053-47F9-84BE-DF57CDFB7A1A}"/>
                </a:ext>
              </a:extLst>
            </p:cNvPr>
            <p:cNvSpPr txBox="1"/>
            <p:nvPr/>
          </p:nvSpPr>
          <p:spPr>
            <a:xfrm>
              <a:off x="266700" y="223984"/>
              <a:ext cx="611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AGBM vs GBM, </a:t>
              </a:r>
              <a:r>
                <a:rPr lang="it-IT" b="1" dirty="0" err="1"/>
                <a:t>different</a:t>
              </a:r>
              <a:r>
                <a:rPr lang="it-IT" b="1" dirty="0"/>
                <a:t> </a:t>
              </a:r>
              <a:r>
                <a:rPr lang="el-GR" sz="1800" i="1" dirty="0">
                  <a:cs typeface="Calibri" panose="020F0502020204030204" pitchFamily="34" charset="0"/>
                </a:rPr>
                <a:t>η</a:t>
              </a:r>
              <a:r>
                <a:rPr lang="it-IT" b="1" dirty="0"/>
                <a:t> : </a:t>
              </a:r>
              <a:r>
                <a:rPr lang="it-IT" b="1" dirty="0" err="1"/>
                <a:t>our</a:t>
              </a:r>
              <a:r>
                <a:rPr lang="it-IT" b="1" dirty="0"/>
                <a:t> </a:t>
              </a:r>
              <a:r>
                <a:rPr lang="it-IT" b="1" dirty="0" err="1"/>
                <a:t>results</a:t>
              </a:r>
              <a:r>
                <a:rPr lang="it-IT" b="1" dirty="0"/>
                <a:t>…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C8B13E7-4A02-4685-9566-AAEA35809A4F}"/>
              </a:ext>
            </a:extLst>
          </p:cNvPr>
          <p:cNvGrpSpPr/>
          <p:nvPr/>
        </p:nvGrpSpPr>
        <p:grpSpPr>
          <a:xfrm>
            <a:off x="5393861" y="224496"/>
            <a:ext cx="6798139" cy="3875552"/>
            <a:chOff x="5393861" y="224496"/>
            <a:chExt cx="6798139" cy="3875552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E7523FD-9A04-4108-B4F0-35F0683EEB00}"/>
                </a:ext>
              </a:extLst>
            </p:cNvPr>
            <p:cNvSpPr txBox="1"/>
            <p:nvPr/>
          </p:nvSpPr>
          <p:spPr>
            <a:xfrm>
              <a:off x="5497830" y="224496"/>
              <a:ext cx="611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AGBM vs GBM , </a:t>
              </a:r>
              <a:r>
                <a:rPr lang="it-IT" b="1" dirty="0" err="1"/>
                <a:t>different</a:t>
              </a:r>
              <a:r>
                <a:rPr lang="it-IT" b="1" dirty="0"/>
                <a:t> </a:t>
              </a:r>
              <a:r>
                <a:rPr lang="el-GR" sz="1800" i="1" dirty="0">
                  <a:cs typeface="Calibri" panose="020F0502020204030204" pitchFamily="34" charset="0"/>
                </a:rPr>
                <a:t>η</a:t>
              </a:r>
              <a:r>
                <a:rPr lang="it-IT" b="1" dirty="0"/>
                <a:t> : Lu et al., 2020</a:t>
              </a:r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564E3688-68C0-420D-AFDF-A8CF07BF5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861" y="1002887"/>
              <a:ext cx="6798139" cy="3097161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DC1971-3B77-4171-995F-34679639AA4B}"/>
              </a:ext>
            </a:extLst>
          </p:cNvPr>
          <p:cNvSpPr txBox="1"/>
          <p:nvPr/>
        </p:nvSpPr>
        <p:spPr>
          <a:xfrm>
            <a:off x="266700" y="4827639"/>
            <a:ext cx="1175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SFRM1000"/>
              </a:rPr>
              <a:t>AGBM </a:t>
            </a:r>
            <a:r>
              <a:rPr lang="it-IT" sz="1800" b="0" i="0" u="none" strike="noStrike" baseline="0" dirty="0" err="1">
                <a:latin typeface="SFRM1000"/>
              </a:rPr>
              <a:t>method</a:t>
            </a:r>
            <a:r>
              <a:rPr lang="it-IT" sz="1800" b="0" i="0" u="none" strike="noStrike" baseline="0" dirty="0">
                <a:latin typeface="SFRM1000"/>
              </a:rPr>
              <a:t> </a:t>
            </a:r>
            <a:r>
              <a:rPr lang="it-IT" sz="1800" b="0" i="0" u="none" strike="noStrike" baseline="0" dirty="0" err="1">
                <a:latin typeface="SFRM1000"/>
              </a:rPr>
              <a:t>reaches</a:t>
            </a:r>
            <a:r>
              <a:rPr lang="it-IT" dirty="0">
                <a:latin typeface="SFRM1000"/>
              </a:rPr>
              <a:t> </a:t>
            </a:r>
            <a:r>
              <a:rPr lang="en-US" sz="1800" b="0" i="0" u="none" strike="noStrike" baseline="0" dirty="0">
                <a:latin typeface="SFRM1000"/>
              </a:rPr>
              <a:t>minimum test loss with less iterations compared to GBM.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SFRM1000"/>
              </a:rPr>
              <a:t>AGBM </a:t>
            </a:r>
            <a:r>
              <a:rPr lang="it-IT" sz="1800" b="0" i="0" u="none" strike="noStrike" baseline="0" dirty="0" err="1">
                <a:latin typeface="SFRM1000"/>
              </a:rPr>
              <a:t>tends</a:t>
            </a:r>
            <a:r>
              <a:rPr lang="it-IT" sz="1800" b="0" i="0" u="none" strike="noStrike" baseline="0" dirty="0">
                <a:latin typeface="SFRM1000"/>
              </a:rPr>
              <a:t> to </a:t>
            </a:r>
            <a:r>
              <a:rPr lang="it-IT" sz="1800" b="0" i="0" u="none" strike="noStrike" baseline="0" dirty="0" err="1">
                <a:latin typeface="SFRM1000"/>
              </a:rPr>
              <a:t>overfit</a:t>
            </a:r>
            <a:r>
              <a:rPr lang="it-IT" dirty="0">
                <a:latin typeface="SFRM1000"/>
              </a:rPr>
              <a:t> </a:t>
            </a:r>
            <a:r>
              <a:rPr lang="en-US" sz="1800" b="0" i="0" u="none" strike="noStrike" baseline="0" dirty="0">
                <a:latin typeface="SFRM1000"/>
              </a:rPr>
              <a:t>with a higher number of iterations. </a:t>
            </a:r>
            <a:r>
              <a:rPr lang="en-US" sz="1800" b="1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early stopping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Comparison with Lu et al., 2020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our AGBM models tend to reach the minimum test loss value in less iterations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SFRM1000"/>
              </a:rPr>
              <a:t>show a stronger overfitting behavior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  <a:latin typeface="SFRM1000"/>
              </a:rPr>
              <a:t>Our results might be motivated by the fact that we use all the observations instead of extracting 100 quantiles for fitting the decision trees</a:t>
            </a:r>
            <a:endParaRPr lang="it-IT" sz="1800" b="1" i="0" u="none" strike="noStrike" baseline="0" dirty="0">
              <a:solidFill>
                <a:srgbClr val="00B050"/>
              </a:solidFill>
              <a:latin typeface="SFRM1000"/>
            </a:endParaRPr>
          </a:p>
        </p:txBody>
      </p:sp>
    </p:spTree>
    <p:extLst>
      <p:ext uri="{BB962C8B-B14F-4D97-AF65-F5344CB8AC3E}">
        <p14:creationId xmlns:p14="http://schemas.microsoft.com/office/powerpoint/2010/main" val="34930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1EC4C003-54BA-4B25-BC82-EB0365E635CC}"/>
              </a:ext>
            </a:extLst>
          </p:cNvPr>
          <p:cNvGrpSpPr/>
          <p:nvPr/>
        </p:nvGrpSpPr>
        <p:grpSpPr>
          <a:xfrm>
            <a:off x="5802626" y="196215"/>
            <a:ext cx="6296049" cy="3566772"/>
            <a:chOff x="5802626" y="196215"/>
            <a:chExt cx="6296049" cy="3566772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082733F3-112B-4C7C-8233-EB54A5527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9300" y="824524"/>
              <a:ext cx="6269375" cy="2938463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20C299F-A9B9-4A51-8B8F-6441B21DDF37}"/>
                </a:ext>
              </a:extLst>
            </p:cNvPr>
            <p:cNvSpPr txBox="1"/>
            <p:nvPr/>
          </p:nvSpPr>
          <p:spPr>
            <a:xfrm>
              <a:off x="5802626" y="196215"/>
              <a:ext cx="611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AGBM vs GBM , </a:t>
              </a:r>
              <a:r>
                <a:rPr lang="it-IT" b="1" dirty="0" err="1"/>
                <a:t>different</a:t>
              </a:r>
              <a:r>
                <a:rPr lang="it-IT" b="1" dirty="0"/>
                <a:t> datasets : Lu et al., 2020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D23E5A0-EBDD-47F1-937C-4D0CFAEBEF8A}"/>
              </a:ext>
            </a:extLst>
          </p:cNvPr>
          <p:cNvSpPr txBox="1"/>
          <p:nvPr/>
        </p:nvSpPr>
        <p:spPr>
          <a:xfrm>
            <a:off x="348792" y="4110087"/>
            <a:ext cx="1151955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SFRM1000"/>
              </a:rPr>
              <a:t>for a small number of weak learners (iterations), AGBM clearly outperforms GBM on different datasets</a:t>
            </a:r>
          </a:p>
          <a:p>
            <a:pPr algn="l"/>
            <a:endParaRPr lang="en-US" sz="2000" b="0" i="0" u="none" strike="noStrike" baseline="0" dirty="0">
              <a:latin typeface="SFRM100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000" dirty="0" err="1"/>
              <a:t>Despite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did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optimize</a:t>
            </a:r>
            <a:r>
              <a:rPr lang="it-IT" sz="2000" dirty="0"/>
              <a:t> the </a:t>
            </a:r>
            <a:r>
              <a:rPr lang="it-IT" sz="2000" dirty="0" err="1"/>
              <a:t>model’s</a:t>
            </a:r>
            <a:r>
              <a:rPr lang="it-IT" sz="2000" dirty="0"/>
              <a:t> </a:t>
            </a:r>
            <a:r>
              <a:rPr lang="it-IT" sz="2000" dirty="0" err="1"/>
              <a:t>parameters</a:t>
            </a:r>
            <a:r>
              <a:rPr lang="it-IT" sz="2000" dirty="0"/>
              <a:t> with random </a:t>
            </a:r>
            <a:r>
              <a:rPr lang="it-IT" sz="2000" dirty="0" err="1"/>
              <a:t>search</a:t>
            </a:r>
            <a:r>
              <a:rPr lang="it-IT" sz="2000" dirty="0"/>
              <a:t>, </a:t>
            </a:r>
            <a:r>
              <a:rPr lang="en-US" sz="2000" dirty="0">
                <a:latin typeface="SFRM1000"/>
              </a:rPr>
              <a:t>t</a:t>
            </a:r>
            <a:r>
              <a:rPr lang="en-US" sz="2000" b="0" i="0" u="none" strike="noStrike" baseline="0" dirty="0">
                <a:latin typeface="SFRM1000"/>
              </a:rPr>
              <a:t>he trend observed in our losses clearly follows the one reported in Lu et al. 2020</a:t>
            </a:r>
            <a:r>
              <a:rPr lang="it-IT" sz="20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algn="l"/>
            <a:endParaRPr lang="it-IT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A28583F-107D-47A0-8AD4-145029DA4655}"/>
              </a:ext>
            </a:extLst>
          </p:cNvPr>
          <p:cNvGrpSpPr/>
          <p:nvPr/>
        </p:nvGrpSpPr>
        <p:grpSpPr>
          <a:xfrm>
            <a:off x="243840" y="195703"/>
            <a:ext cx="6137910" cy="3688251"/>
            <a:chOff x="243840" y="195703"/>
            <a:chExt cx="6137910" cy="3688251"/>
          </a:xfrm>
        </p:grpSpPr>
        <p:pic>
          <p:nvPicPr>
            <p:cNvPr id="5" name="Immagine 4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0A62D6A6-B305-4283-A378-C1C7B9B8A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" y="824524"/>
              <a:ext cx="5273388" cy="3059430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28AD5D0-2490-4924-9CD4-B83DE2CD6DFD}"/>
                </a:ext>
              </a:extLst>
            </p:cNvPr>
            <p:cNvSpPr txBox="1"/>
            <p:nvPr/>
          </p:nvSpPr>
          <p:spPr>
            <a:xfrm>
              <a:off x="266700" y="195703"/>
              <a:ext cx="611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AGBM vs GBM, </a:t>
              </a:r>
              <a:r>
                <a:rPr lang="it-IT" b="1" dirty="0" err="1"/>
                <a:t>different</a:t>
              </a:r>
              <a:r>
                <a:rPr lang="it-IT" b="1" dirty="0"/>
                <a:t> datasets: </a:t>
              </a:r>
              <a:r>
                <a:rPr lang="it-IT" b="1" dirty="0" err="1"/>
                <a:t>our</a:t>
              </a:r>
              <a:r>
                <a:rPr lang="it-IT" b="1" dirty="0"/>
                <a:t> </a:t>
              </a:r>
              <a:r>
                <a:rPr lang="it-IT" b="1" dirty="0" err="1"/>
                <a:t>results</a:t>
              </a:r>
              <a:r>
                <a:rPr lang="it-IT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3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EBE5F35-9ED0-421B-B305-446E9E69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RGBM: a brief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EC63D5D-1411-49B2-8A10-C543A26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8155"/>
          </a:xfrm>
        </p:spPr>
        <p:txBody>
          <a:bodyPr/>
          <a:lstStyle/>
          <a:p>
            <a:r>
              <a:rPr lang="it-IT" dirty="0"/>
              <a:t>A major cost in GBM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finding</a:t>
            </a:r>
            <a:r>
              <a:rPr lang="it-IT" dirty="0"/>
              <a:t> the </a:t>
            </a:r>
            <a:r>
              <a:rPr lang="it-IT" dirty="0" err="1"/>
              <a:t>parameters</a:t>
            </a:r>
            <a:r>
              <a:rPr lang="it-IT" dirty="0"/>
              <a:t> of the best WL 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ABCBB9-90F6-4E30-8F34-A67FCB9A0A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54" b="31287"/>
          <a:stretch/>
        </p:blipFill>
        <p:spPr>
          <a:xfrm>
            <a:off x="3627114" y="2562330"/>
            <a:ext cx="5433060" cy="552659"/>
          </a:xfrm>
          <a:prstGeom prst="rect">
            <a:avLst/>
          </a:prstGeom>
        </p:spPr>
      </p:pic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DB476A9-7732-47B8-B289-22DBCC1DFC44}"/>
              </a:ext>
            </a:extLst>
          </p:cNvPr>
          <p:cNvSpPr/>
          <p:nvPr/>
        </p:nvSpPr>
        <p:spPr>
          <a:xfrm>
            <a:off x="5657222" y="3245618"/>
            <a:ext cx="713433" cy="9545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F0581F5-1F68-4D7C-AC96-9E63E6BB397C}"/>
              </a:ext>
            </a:extLst>
          </p:cNvPr>
          <p:cNvSpPr txBox="1"/>
          <p:nvPr/>
        </p:nvSpPr>
        <p:spPr>
          <a:xfrm>
            <a:off x="1292888" y="4146174"/>
            <a:ext cx="96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rgbClr val="FF0000"/>
                </a:solidFill>
              </a:rPr>
              <a:t>IDEA</a:t>
            </a:r>
            <a:r>
              <a:rPr lang="it-IT" b="1" dirty="0">
                <a:solidFill>
                  <a:srgbClr val="FF0000"/>
                </a:solidFill>
              </a:rPr>
              <a:t>: </a:t>
            </a:r>
            <a:r>
              <a:rPr lang="it-IT" b="1" dirty="0" err="1">
                <a:solidFill>
                  <a:srgbClr val="FF0000"/>
                </a:solidFill>
              </a:rPr>
              <a:t>diminish</a:t>
            </a:r>
            <a:r>
              <a:rPr lang="it-IT" b="1" dirty="0">
                <a:solidFill>
                  <a:srgbClr val="FF0000"/>
                </a:solidFill>
              </a:rPr>
              <a:t> the </a:t>
            </a:r>
            <a:r>
              <a:rPr lang="it-IT" b="1" dirty="0" err="1">
                <a:solidFill>
                  <a:srgbClr val="FF0000"/>
                </a:solidFill>
              </a:rPr>
              <a:t>computational</a:t>
            </a:r>
            <a:r>
              <a:rPr lang="it-IT" b="1" dirty="0">
                <a:solidFill>
                  <a:srgbClr val="FF0000"/>
                </a:solidFill>
              </a:rPr>
              <a:t> cost by </a:t>
            </a:r>
            <a:r>
              <a:rPr lang="it-IT" b="1" dirty="0" err="1">
                <a:solidFill>
                  <a:srgbClr val="FF0000"/>
                </a:solidFill>
              </a:rPr>
              <a:t>reducing</a:t>
            </a:r>
            <a:r>
              <a:rPr lang="it-IT" b="1" dirty="0">
                <a:solidFill>
                  <a:srgbClr val="FF0000"/>
                </a:solidFill>
              </a:rPr>
              <a:t> the </a:t>
            </a:r>
            <a:r>
              <a:rPr lang="it-IT" b="1" dirty="0" err="1">
                <a:solidFill>
                  <a:srgbClr val="FF0000"/>
                </a:solidFill>
              </a:rPr>
              <a:t>cardinality</a:t>
            </a:r>
            <a:r>
              <a:rPr lang="it-IT" b="1" dirty="0">
                <a:solidFill>
                  <a:srgbClr val="FF0000"/>
                </a:solidFill>
              </a:rPr>
              <a:t> of the </a:t>
            </a:r>
            <a:r>
              <a:rPr lang="it-IT" b="1" dirty="0" err="1">
                <a:solidFill>
                  <a:srgbClr val="FF0000"/>
                </a:solidFill>
              </a:rPr>
              <a:t>parameter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space</a:t>
            </a:r>
            <a:r>
              <a:rPr lang="it-IT" b="1" dirty="0">
                <a:solidFill>
                  <a:srgbClr val="FF0000"/>
                </a:solidFill>
              </a:rPr>
              <a:t> of the WL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9AEB784-C873-41D0-A504-674EA401DB92}"/>
              </a:ext>
            </a:extLst>
          </p:cNvPr>
          <p:cNvSpPr txBox="1"/>
          <p:nvPr/>
        </p:nvSpPr>
        <p:spPr>
          <a:xfrm>
            <a:off x="1326383" y="4672484"/>
            <a:ext cx="96062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it-IT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THEN GREEDY APPROACH: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Randomly</a:t>
            </a:r>
            <a:r>
              <a:rPr lang="it-IT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</a:t>
            </a:r>
            <a:r>
              <a:rPr lang="it-IT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subset of </a:t>
            </a:r>
            <a:r>
              <a:rPr lang="it-IT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WLs</a:t>
            </a:r>
            <a:endParaRPr lang="it-IT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it-IT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best WL </a:t>
            </a:r>
            <a:r>
              <a:rPr lang="it-IT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it-IT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among</a:t>
            </a:r>
            <a:r>
              <a:rPr lang="it-IT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r>
              <a:rPr lang="it-IT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  <a:endParaRPr lang="it-IT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5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B22743-9A65-4B89-AB8F-0CE30C6B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9" y="396951"/>
            <a:ext cx="11113477" cy="528951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AE4C5D3-9C2A-41D9-8877-1431AA4CADBA}"/>
              </a:ext>
            </a:extLst>
          </p:cNvPr>
          <p:cNvSpPr/>
          <p:nvPr/>
        </p:nvSpPr>
        <p:spPr>
          <a:xfrm>
            <a:off x="823965" y="2170444"/>
            <a:ext cx="10812026" cy="783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990C399-0CD2-471A-A8A3-F811F7D3FE18}"/>
              </a:ext>
            </a:extLst>
          </p:cNvPr>
          <p:cNvSpPr/>
          <p:nvPr/>
        </p:nvSpPr>
        <p:spPr>
          <a:xfrm>
            <a:off x="823965" y="2954215"/>
            <a:ext cx="10828772" cy="361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57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F9719-41F9-438B-B41A-BA6FC43F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RGBM vs GBM: </a:t>
            </a:r>
            <a:r>
              <a:rPr lang="it-IT" dirty="0" err="1"/>
              <a:t>comparisons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4304A9-5025-4597-B5BF-BCBCD958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err="1"/>
              <a:t>Iterations</a:t>
            </a:r>
            <a:r>
              <a:rPr lang="it-IT" dirty="0"/>
              <a:t> vs. Running-Time</a:t>
            </a:r>
          </a:p>
          <a:p>
            <a:pPr lvl="1"/>
            <a:r>
              <a:rPr lang="it-IT" dirty="0" err="1"/>
              <a:t>Classification</a:t>
            </a:r>
            <a:r>
              <a:rPr lang="it-IT" dirty="0"/>
              <a:t> task: </a:t>
            </a:r>
            <a:r>
              <a:rPr lang="en-US" sz="2400" dirty="0"/>
              <a:t>(dataset </a:t>
            </a:r>
            <a:r>
              <a:rPr lang="en-US" sz="2400" i="1" dirty="0"/>
              <a:t>a9a; </a:t>
            </a:r>
            <a:r>
              <a:rPr lang="en-US" sz="2400" dirty="0"/>
              <a:t>loss function= </a:t>
            </a:r>
            <a:r>
              <a:rPr lang="en-US" sz="2400" i="1" dirty="0"/>
              <a:t>logistic loss</a:t>
            </a:r>
            <a:r>
              <a:rPr lang="en-US" sz="2400" dirty="0"/>
              <a:t>)</a:t>
            </a:r>
          </a:p>
          <a:p>
            <a:pPr lvl="1"/>
            <a:r>
              <a:rPr lang="it-IT" sz="2400" dirty="0" err="1">
                <a:cs typeface="Calibri" panose="020F0502020204030204" pitchFamily="34" charset="0"/>
              </a:rPr>
              <a:t>WLs</a:t>
            </a:r>
            <a:r>
              <a:rPr lang="it-IT" sz="2400" dirty="0">
                <a:cs typeface="Calibri" panose="020F0502020204030204" pitchFamily="34" charset="0"/>
              </a:rPr>
              <a:t> : </a:t>
            </a:r>
            <a:r>
              <a:rPr lang="it-IT" sz="2400" dirty="0" err="1">
                <a:cs typeface="Calibri" panose="020F0502020204030204" pitchFamily="34" charset="0"/>
              </a:rPr>
              <a:t>decision</a:t>
            </a:r>
            <a:r>
              <a:rPr lang="it-IT" sz="2400" dirty="0">
                <a:cs typeface="Calibri" panose="020F0502020204030204" pitchFamily="34" charset="0"/>
              </a:rPr>
              <a:t> </a:t>
            </a:r>
            <a:r>
              <a:rPr lang="it-IT" sz="2400" dirty="0" err="1">
                <a:cs typeface="Calibri" panose="020F0502020204030204" pitchFamily="34" charset="0"/>
              </a:rPr>
              <a:t>trees</a:t>
            </a:r>
            <a:r>
              <a:rPr lang="it-IT" sz="2400" dirty="0">
                <a:cs typeface="Calibri" panose="020F0502020204030204" pitchFamily="34" charset="0"/>
              </a:rPr>
              <a:t> with </a:t>
            </a:r>
            <a:r>
              <a:rPr lang="it-IT" sz="2400" i="1" dirty="0">
                <a:cs typeface="Calibri" panose="020F0502020204030204" pitchFamily="34" charset="0"/>
              </a:rPr>
              <a:t>max </a:t>
            </a:r>
            <a:r>
              <a:rPr lang="it-IT" sz="2400" i="1" dirty="0" err="1">
                <a:cs typeface="Calibri" panose="020F0502020204030204" pitchFamily="34" charset="0"/>
              </a:rPr>
              <a:t>depth</a:t>
            </a:r>
            <a:r>
              <a:rPr lang="it-IT" sz="2400" i="1" dirty="0">
                <a:cs typeface="Calibri" panose="020F0502020204030204" pitchFamily="34" charset="0"/>
              </a:rPr>
              <a:t> = 1 (</a:t>
            </a:r>
            <a:r>
              <a:rPr lang="it-IT" sz="2400" i="1" dirty="0" err="1">
                <a:cs typeface="Calibri" panose="020F0502020204030204" pitchFamily="34" charset="0"/>
              </a:rPr>
              <a:t>stumps</a:t>
            </a:r>
            <a:r>
              <a:rPr lang="it-IT" sz="2400" i="1" dirty="0"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400" dirty="0"/>
              <a:t>Selection rule : Type 3 (</a:t>
            </a:r>
            <a:r>
              <a:rPr lang="it-IT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Random multiple group </a:t>
            </a:r>
            <a:r>
              <a:rPr lang="it-IT" b="0" i="1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it-IT" sz="1800" b="0" i="0" u="none" strike="noStrike" baseline="0" dirty="0">
                <a:latin typeface="CMTI10"/>
              </a:rPr>
              <a:t>)</a:t>
            </a:r>
            <a:endParaRPr lang="en-US" sz="2400" dirty="0"/>
          </a:p>
          <a:p>
            <a:pPr lvl="1"/>
            <a:r>
              <a:rPr lang="it-IT" sz="2400" dirty="0" err="1">
                <a:cs typeface="Calibri" panose="020F0502020204030204" pitchFamily="34" charset="0"/>
              </a:rPr>
              <a:t>Number</a:t>
            </a:r>
            <a:r>
              <a:rPr lang="it-IT" sz="2400" dirty="0">
                <a:cs typeface="Calibri" panose="020F0502020204030204" pitchFamily="34" charset="0"/>
              </a:rPr>
              <a:t> of </a:t>
            </a:r>
            <a:r>
              <a:rPr lang="it-IT" sz="2400" dirty="0" err="1">
                <a:cs typeface="Calibri" panose="020F0502020204030204" pitchFamily="34" charset="0"/>
              </a:rPr>
              <a:t>WLs</a:t>
            </a:r>
            <a:r>
              <a:rPr lang="it-IT" sz="2400" dirty="0">
                <a:cs typeface="Calibri" panose="020F0502020204030204" pitchFamily="34" charset="0"/>
              </a:rPr>
              <a:t> = 50  \ </a:t>
            </a:r>
            <a:r>
              <a:rPr lang="it-IT" dirty="0" err="1">
                <a:cs typeface="Calibri" panose="020F0502020204030204" pitchFamily="34" charset="0"/>
              </a:rPr>
              <a:t>Runninng</a:t>
            </a:r>
            <a:r>
              <a:rPr lang="it-IT" dirty="0">
                <a:cs typeface="Calibri" panose="020F0502020204030204" pitchFamily="34" charset="0"/>
              </a:rPr>
              <a:t> time = 50 </a:t>
            </a:r>
            <a:r>
              <a:rPr lang="it-IT" dirty="0" err="1">
                <a:cs typeface="Calibri" panose="020F0502020204030204" pitchFamily="34" charset="0"/>
              </a:rPr>
              <a:t>secs</a:t>
            </a:r>
            <a:endParaRPr lang="it-IT" dirty="0">
              <a:cs typeface="Calibri" panose="020F0502020204030204" pitchFamily="34" charset="0"/>
            </a:endParaRPr>
          </a:p>
          <a:p>
            <a:pPr lvl="1"/>
            <a:r>
              <a:rPr lang="it-IT" dirty="0" err="1">
                <a:cs typeface="Calibri" panose="020F0502020204030204" pitchFamily="34" charset="0"/>
              </a:rPr>
              <a:t>Fixed</a:t>
            </a:r>
            <a:r>
              <a:rPr lang="it-IT" dirty="0">
                <a:cs typeface="Calibri" panose="020F0502020204030204" pitchFamily="34" charset="0"/>
              </a:rPr>
              <a:t> </a:t>
            </a:r>
            <a:r>
              <a:rPr lang="it-IT" dirty="0" err="1">
                <a:cs typeface="Calibri" panose="020F0502020204030204" pitchFamily="34" charset="0"/>
              </a:rPr>
              <a:t>stepsize</a:t>
            </a:r>
            <a:r>
              <a:rPr lang="it-IT" dirty="0">
                <a:cs typeface="Calibri" panose="020F0502020204030204" pitchFamily="34" charset="0"/>
              </a:rPr>
              <a:t> = 4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cs typeface="Calibri" panose="020F0502020204030204" pitchFamily="34" charset="0"/>
              </a:rPr>
              <a:t> Running time with </a:t>
            </a:r>
            <a:r>
              <a:rPr lang="it-IT" dirty="0" err="1">
                <a:cs typeface="Calibri" panose="020F0502020204030204" pitchFamily="34" charset="0"/>
              </a:rPr>
              <a:t>different</a:t>
            </a:r>
            <a:r>
              <a:rPr lang="it-IT" dirty="0">
                <a:cs typeface="Calibri" panose="020F0502020204030204" pitchFamily="34" charset="0"/>
              </a:rPr>
              <a:t> datasets</a:t>
            </a:r>
          </a:p>
          <a:p>
            <a:pPr lvl="1"/>
            <a:r>
              <a:rPr lang="it-IT" dirty="0">
                <a:cs typeface="Calibri" panose="020F0502020204030204" pitchFamily="34" charset="0"/>
              </a:rPr>
              <a:t>4 </a:t>
            </a:r>
            <a:r>
              <a:rPr lang="it-IT" dirty="0" err="1">
                <a:cs typeface="Calibri" panose="020F0502020204030204" pitchFamily="34" charset="0"/>
              </a:rPr>
              <a:t>different</a:t>
            </a:r>
            <a:r>
              <a:rPr lang="it-IT" dirty="0">
                <a:cs typeface="Calibri" panose="020F0502020204030204" pitchFamily="34" charset="0"/>
              </a:rPr>
              <a:t> datasets </a:t>
            </a:r>
          </a:p>
          <a:p>
            <a:pPr lvl="1"/>
            <a:r>
              <a:rPr lang="it-IT" dirty="0">
                <a:cs typeface="Calibri" panose="020F0502020204030204" pitchFamily="34" charset="0"/>
              </a:rPr>
              <a:t>3 </a:t>
            </a:r>
            <a:r>
              <a:rPr lang="it-IT" dirty="0" err="1">
                <a:cs typeface="Calibri" panose="020F0502020204030204" pitchFamily="34" charset="0"/>
              </a:rPr>
              <a:t>classification</a:t>
            </a:r>
            <a:r>
              <a:rPr lang="it-IT" dirty="0">
                <a:cs typeface="Calibri" panose="020F0502020204030204" pitchFamily="34" charset="0"/>
              </a:rPr>
              <a:t> task and 1 </a:t>
            </a:r>
            <a:r>
              <a:rPr lang="it-IT" dirty="0" err="1">
                <a:cs typeface="Calibri" panose="020F0502020204030204" pitchFamily="34" charset="0"/>
              </a:rPr>
              <a:t>regression</a:t>
            </a:r>
            <a:r>
              <a:rPr lang="it-IT" dirty="0">
                <a:cs typeface="Calibri" panose="020F0502020204030204" pitchFamily="34" charset="0"/>
              </a:rPr>
              <a:t> task </a:t>
            </a:r>
          </a:p>
          <a:p>
            <a:pPr lvl="1"/>
            <a:r>
              <a:rPr lang="it-IT" dirty="0" err="1">
                <a:cs typeface="Calibri" panose="020F0502020204030204" pitchFamily="34" charset="0"/>
              </a:rPr>
              <a:t>Fixed</a:t>
            </a:r>
            <a:r>
              <a:rPr lang="it-IT" dirty="0">
                <a:cs typeface="Calibri" panose="020F0502020204030204" pitchFamily="34" charset="0"/>
              </a:rPr>
              <a:t> </a:t>
            </a:r>
            <a:r>
              <a:rPr lang="it-IT" dirty="0" err="1">
                <a:cs typeface="Calibri" panose="020F0502020204030204" pitchFamily="34" charset="0"/>
              </a:rPr>
              <a:t>stepsize</a:t>
            </a:r>
            <a:r>
              <a:rPr lang="it-IT" dirty="0">
                <a:cs typeface="Calibri" panose="020F0502020204030204" pitchFamily="34" charset="0"/>
              </a:rPr>
              <a:t>: </a:t>
            </a:r>
            <a:r>
              <a:rPr lang="it-IT" dirty="0" err="1">
                <a:cs typeface="Calibri" panose="020F0502020204030204" pitchFamily="34" charset="0"/>
              </a:rPr>
              <a:t>classification</a:t>
            </a:r>
            <a:r>
              <a:rPr lang="it-IT" dirty="0">
                <a:cs typeface="Calibri" panose="020F0502020204030204" pitchFamily="34" charset="0"/>
              </a:rPr>
              <a:t> = 4; </a:t>
            </a:r>
            <a:r>
              <a:rPr lang="it-IT" dirty="0" err="1">
                <a:cs typeface="Calibri" panose="020F0502020204030204" pitchFamily="34" charset="0"/>
              </a:rPr>
              <a:t>regression</a:t>
            </a:r>
            <a:r>
              <a:rPr lang="it-IT" dirty="0">
                <a:cs typeface="Calibri" panose="020F0502020204030204" pitchFamily="34" charset="0"/>
              </a:rPr>
              <a:t> = 1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43A6D5-E299-45B7-B10B-BEFAC69DE2D4}"/>
              </a:ext>
            </a:extLst>
          </p:cNvPr>
          <p:cNvSpPr txBox="1"/>
          <p:nvPr/>
        </p:nvSpPr>
        <p:spPr>
          <a:xfrm>
            <a:off x="7767376" y="365125"/>
            <a:ext cx="45217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b="1" u="sng" dirty="0">
                <a:solidFill>
                  <a:srgbClr val="FF0000"/>
                </a:solidFill>
              </a:rPr>
              <a:t>Note:</a:t>
            </a:r>
            <a:r>
              <a:rPr lang="it-IT" sz="1500" b="1" dirty="0">
                <a:solidFill>
                  <a:srgbClr val="FF0000"/>
                </a:solidFill>
              </a:rPr>
              <a:t> </a:t>
            </a:r>
            <a:r>
              <a:rPr lang="en-US" sz="1500" dirty="0">
                <a:solidFill>
                  <a:srgbClr val="FF0000"/>
                </a:solidFill>
              </a:rPr>
              <a:t>in the following comparisons GBM corresponds to RGBM with all features used to fit the WLs. </a:t>
            </a:r>
            <a:endParaRPr lang="it-IT" sz="1500" u="sng" dirty="0">
              <a:solidFill>
                <a:srgbClr val="FF0000"/>
              </a:solidFill>
            </a:endParaRPr>
          </a:p>
          <a:p>
            <a:r>
              <a:rPr lang="it-IT" sz="1500" dirty="0" err="1">
                <a:solidFill>
                  <a:srgbClr val="FF0000"/>
                </a:solidFill>
              </a:rPr>
              <a:t>We</a:t>
            </a:r>
            <a:r>
              <a:rPr lang="it-IT" sz="1500" dirty="0">
                <a:solidFill>
                  <a:srgbClr val="FF0000"/>
                </a:solidFill>
              </a:rPr>
              <a:t> </a:t>
            </a:r>
            <a:r>
              <a:rPr lang="it-IT" sz="1500" dirty="0" err="1">
                <a:solidFill>
                  <a:srgbClr val="FF0000"/>
                </a:solidFill>
              </a:rPr>
              <a:t>controlled</a:t>
            </a:r>
            <a:r>
              <a:rPr lang="it-IT" sz="1500" dirty="0">
                <a:solidFill>
                  <a:srgbClr val="FF0000"/>
                </a:solidFill>
              </a:rPr>
              <a:t> on dataset a9a </a:t>
            </a:r>
            <a:r>
              <a:rPr lang="it-IT" sz="1500" dirty="0" err="1">
                <a:solidFill>
                  <a:srgbClr val="FF0000"/>
                </a:solidFill>
              </a:rPr>
              <a:t>that</a:t>
            </a:r>
            <a:r>
              <a:rPr lang="it-IT" sz="1500" dirty="0">
                <a:solidFill>
                  <a:srgbClr val="FF0000"/>
                </a:solidFill>
              </a:rPr>
              <a:t> </a:t>
            </a:r>
            <a:r>
              <a:rPr lang="it-IT" sz="1500" dirty="0" err="1">
                <a:solidFill>
                  <a:srgbClr val="FF0000"/>
                </a:solidFill>
              </a:rPr>
              <a:t>this</a:t>
            </a:r>
            <a:r>
              <a:rPr lang="it-IT" sz="1500" dirty="0">
                <a:solidFill>
                  <a:srgbClr val="FF0000"/>
                </a:solidFill>
              </a:rPr>
              <a:t> </a:t>
            </a:r>
            <a:r>
              <a:rPr lang="it-IT" sz="1500" dirty="0" err="1">
                <a:solidFill>
                  <a:srgbClr val="FF0000"/>
                </a:solidFill>
              </a:rPr>
              <a:t>implementation</a:t>
            </a:r>
            <a:r>
              <a:rPr lang="it-IT" sz="1500" dirty="0">
                <a:solidFill>
                  <a:srgbClr val="FF0000"/>
                </a:solidFill>
              </a:rPr>
              <a:t> </a:t>
            </a:r>
            <a:r>
              <a:rPr lang="it-IT" sz="1500" dirty="0" err="1">
                <a:solidFill>
                  <a:srgbClr val="FF0000"/>
                </a:solidFill>
              </a:rPr>
              <a:t>produces</a:t>
            </a:r>
            <a:r>
              <a:rPr lang="it-IT" sz="1500" dirty="0">
                <a:solidFill>
                  <a:srgbClr val="FF0000"/>
                </a:solidFill>
              </a:rPr>
              <a:t> the </a:t>
            </a:r>
            <a:r>
              <a:rPr lang="it-IT" sz="1500" dirty="0" err="1">
                <a:solidFill>
                  <a:srgbClr val="FF0000"/>
                </a:solidFill>
              </a:rPr>
              <a:t>same</a:t>
            </a:r>
            <a:r>
              <a:rPr lang="it-IT" sz="1500" dirty="0">
                <a:solidFill>
                  <a:srgbClr val="FF0000"/>
                </a:solidFill>
              </a:rPr>
              <a:t> </a:t>
            </a:r>
            <a:r>
              <a:rPr lang="it-IT" sz="1500" dirty="0" err="1">
                <a:solidFill>
                  <a:srgbClr val="FF0000"/>
                </a:solidFill>
              </a:rPr>
              <a:t>results</a:t>
            </a:r>
            <a:r>
              <a:rPr lang="it-IT" sz="1500" dirty="0">
                <a:solidFill>
                  <a:srgbClr val="FF0000"/>
                </a:solidFill>
              </a:rPr>
              <a:t> of the first GBM </a:t>
            </a:r>
            <a:r>
              <a:rPr lang="it-IT" sz="1500" dirty="0" err="1">
                <a:solidFill>
                  <a:srgbClr val="FF0000"/>
                </a:solidFill>
              </a:rPr>
              <a:t>implementation</a:t>
            </a:r>
            <a:r>
              <a:rPr lang="it-IT" sz="1500" dirty="0">
                <a:solidFill>
                  <a:srgbClr val="FF0000"/>
                </a:solidFill>
              </a:rPr>
              <a:t> </a:t>
            </a:r>
            <a:r>
              <a:rPr lang="it-IT" sz="1500" dirty="0" err="1">
                <a:solidFill>
                  <a:srgbClr val="FF0000"/>
                </a:solidFill>
              </a:rPr>
              <a:t>we</a:t>
            </a:r>
            <a:r>
              <a:rPr lang="it-IT" sz="1500" dirty="0">
                <a:solidFill>
                  <a:srgbClr val="FF0000"/>
                </a:solidFill>
              </a:rPr>
              <a:t> </a:t>
            </a:r>
            <a:r>
              <a:rPr lang="it-IT" sz="1500" dirty="0" err="1">
                <a:solidFill>
                  <a:srgbClr val="FF0000"/>
                </a:solidFill>
              </a:rPr>
              <a:t>presented</a:t>
            </a:r>
            <a:r>
              <a:rPr lang="it-IT" sz="1500" dirty="0">
                <a:solidFill>
                  <a:srgbClr val="FF0000"/>
                </a:solidFill>
              </a:rPr>
              <a:t>.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7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6371C-269C-442A-B14B-E65145E6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Iteration</a:t>
            </a:r>
            <a:r>
              <a:rPr lang="it-IT" dirty="0"/>
              <a:t> vs. Running time: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6ACACF8-022D-48A6-B5CB-0B831BE56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3" y="1403594"/>
            <a:ext cx="5723738" cy="4022516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4A4C4EA-E047-4074-BD66-655B66A550B2}"/>
              </a:ext>
            </a:extLst>
          </p:cNvPr>
          <p:cNvSpPr txBox="1"/>
          <p:nvPr/>
        </p:nvSpPr>
        <p:spPr>
          <a:xfrm>
            <a:off x="838200" y="5687158"/>
            <a:ext cx="1064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RGBM </a:t>
            </a:r>
            <a:r>
              <a:rPr lang="it-IT" dirty="0" err="1"/>
              <a:t>converges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GBM in </a:t>
            </a:r>
            <a:r>
              <a:rPr lang="it-IT" dirty="0" err="1"/>
              <a:t>terms</a:t>
            </a:r>
            <a:r>
              <a:rPr lang="it-IT" dirty="0"/>
              <a:t> of running time, </a:t>
            </a:r>
            <a:r>
              <a:rPr lang="it-IT" dirty="0" err="1"/>
              <a:t>instead</a:t>
            </a:r>
            <a:r>
              <a:rPr lang="it-IT" dirty="0"/>
              <a:t>  GBM </a:t>
            </a:r>
            <a:r>
              <a:rPr lang="it-IT" dirty="0" err="1"/>
              <a:t>converges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iteration</a:t>
            </a:r>
            <a:r>
              <a:rPr lang="it-IT" dirty="0"/>
              <a:t>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CBB2E7A-5336-46FC-BEC8-A86C5FE33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38" y="1548667"/>
            <a:ext cx="5187365" cy="37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0CF8BE-BD8A-44FE-B439-FF886FA74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7" y="22629"/>
            <a:ext cx="4672483" cy="681274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18ACA5B-0770-4C8B-A830-5C394864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13" y="0"/>
            <a:ext cx="4079875" cy="685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8DF8F2-AEEB-494C-B47B-864835E91E14}"/>
              </a:ext>
            </a:extLst>
          </p:cNvPr>
          <p:cNvSpPr txBox="1"/>
          <p:nvPr/>
        </p:nvSpPr>
        <p:spPr>
          <a:xfrm>
            <a:off x="4619937" y="2201544"/>
            <a:ext cx="323305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u="none" strike="noStrike" baseline="0" dirty="0">
                <a:latin typeface="SFRM1000"/>
              </a:rPr>
              <a:t>Also on other datasets, RGBM converges before GBM in terms of running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i="0" u="none" strike="noStrike" baseline="0" dirty="0">
                <a:latin typeface="SFRM1000"/>
              </a:rPr>
              <a:t>Our results show major differences with the results on specific datasets analyzed in Lu et </a:t>
            </a:r>
            <a:r>
              <a:rPr lang="en-US" sz="1500" b="0" i="0" u="none" strike="noStrike" baseline="0" dirty="0" err="1">
                <a:latin typeface="SFRM1000"/>
              </a:rPr>
              <a:t>Mazumder</a:t>
            </a:r>
            <a:r>
              <a:rPr lang="en-US" sz="1500" b="0" i="0" u="none" strike="noStrike" baseline="0" dirty="0">
                <a:latin typeface="SFRM1000"/>
              </a:rPr>
              <a:t> 2020.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500" b="0" i="0" u="none" strike="noStrike" baseline="0" dirty="0">
                <a:solidFill>
                  <a:srgbClr val="00B050"/>
                </a:solidFill>
                <a:latin typeface="SFRM1000"/>
              </a:rPr>
              <a:t>We do not have a coherent interpretation for the reasons </a:t>
            </a:r>
            <a:r>
              <a:rPr lang="it-IT" sz="1500" b="0" i="0" u="none" strike="noStrike" baseline="0" dirty="0" err="1">
                <a:solidFill>
                  <a:srgbClr val="00B050"/>
                </a:solidFill>
                <a:latin typeface="SFRM1000"/>
              </a:rPr>
              <a:t>behind</a:t>
            </a:r>
            <a:r>
              <a:rPr lang="it-IT" sz="1500" b="0" i="0" u="none" strike="noStrike" baseline="0" dirty="0">
                <a:solidFill>
                  <a:srgbClr val="00B050"/>
                </a:solidFill>
                <a:latin typeface="SFRM1000"/>
              </a:rPr>
              <a:t> </a:t>
            </a:r>
            <a:r>
              <a:rPr lang="it-IT" sz="1500" b="0" i="0" u="none" strike="noStrike" baseline="0" dirty="0" err="1">
                <a:solidFill>
                  <a:srgbClr val="00B050"/>
                </a:solidFill>
                <a:latin typeface="SFRM1000"/>
              </a:rPr>
              <a:t>these</a:t>
            </a:r>
            <a:r>
              <a:rPr lang="it-IT" sz="1500" b="0" i="0" u="none" strike="noStrike" baseline="0" dirty="0">
                <a:solidFill>
                  <a:srgbClr val="00B050"/>
                </a:solidFill>
                <a:latin typeface="SFRM1000"/>
              </a:rPr>
              <a:t> </a:t>
            </a:r>
            <a:r>
              <a:rPr lang="it-IT" sz="1500" b="0" i="0" u="none" strike="noStrike" baseline="0" dirty="0" err="1">
                <a:solidFill>
                  <a:srgbClr val="00B050"/>
                </a:solidFill>
                <a:latin typeface="SFRM1000"/>
              </a:rPr>
              <a:t>differences</a:t>
            </a:r>
            <a:r>
              <a:rPr lang="it-IT" sz="1500" b="0" i="0" u="none" strike="noStrike" baseline="0" dirty="0">
                <a:solidFill>
                  <a:srgbClr val="00B050"/>
                </a:solidFill>
                <a:latin typeface="SFRM1000"/>
              </a:rPr>
              <a:t>.</a:t>
            </a:r>
            <a:endParaRPr lang="it-IT" sz="1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FDEAD-1E23-4A41-B157-E87D28C5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C58F87-6482-41D9-A8C5-04AADBC9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GBM, AGBM and RGBM </a:t>
            </a:r>
            <a:r>
              <a:rPr lang="it-IT" dirty="0" err="1"/>
              <a:t>methods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replicated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the </a:t>
            </a:r>
            <a:r>
              <a:rPr lang="it-IT" dirty="0" err="1"/>
              <a:t>theoretical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works of Lu et al., 2020, and Lu and </a:t>
            </a:r>
            <a:r>
              <a:rPr lang="it-IT" dirty="0" err="1"/>
              <a:t>Mazumder</a:t>
            </a:r>
            <a:r>
              <a:rPr lang="it-IT" dirty="0"/>
              <a:t>, 2020.</a:t>
            </a:r>
          </a:p>
          <a:p>
            <a:r>
              <a:rPr lang="it-IT" dirty="0" err="1"/>
              <a:t>Despite</a:t>
            </a:r>
            <a:r>
              <a:rPr lang="it-IT" dirty="0"/>
              <a:t> the </a:t>
            </a:r>
            <a:r>
              <a:rPr lang="it-IT" dirty="0" err="1"/>
              <a:t>differences</a:t>
            </a:r>
            <a:r>
              <a:rPr lang="it-IT" dirty="0"/>
              <a:t> in the </a:t>
            </a:r>
            <a:r>
              <a:rPr lang="it-IT" dirty="0" err="1"/>
              <a:t>implementations</a:t>
            </a:r>
            <a:r>
              <a:rPr lang="it-IT" dirty="0"/>
              <a:t>, </a:t>
            </a:r>
            <a:r>
              <a:rPr lang="it-IT" dirty="0" err="1"/>
              <a:t>most</a:t>
            </a:r>
            <a:r>
              <a:rPr lang="it-IT" dirty="0"/>
              <a:t> (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) </a:t>
            </a:r>
            <a:r>
              <a:rPr lang="it-IT" dirty="0" err="1"/>
              <a:t>differences</a:t>
            </a:r>
            <a:r>
              <a:rPr lang="it-IT" dirty="0"/>
              <a:t> in the </a:t>
            </a:r>
            <a:r>
              <a:rPr lang="it-IT" dirty="0" err="1"/>
              <a:t>results</a:t>
            </a:r>
            <a:r>
              <a:rPr lang="it-IT" dirty="0"/>
              <a:t> can be </a:t>
            </a:r>
            <a:r>
              <a:rPr lang="it-IT" dirty="0" err="1"/>
              <a:t>reconduced</a:t>
            </a:r>
            <a:r>
              <a:rPr lang="it-IT" dirty="0"/>
              <a:t> to </a:t>
            </a:r>
            <a:r>
              <a:rPr lang="it-IT" dirty="0" err="1"/>
              <a:t>reasonable</a:t>
            </a:r>
            <a:r>
              <a:rPr lang="it-IT" dirty="0"/>
              <a:t> </a:t>
            </a:r>
            <a:r>
              <a:rPr lang="it-IT" dirty="0" err="1"/>
              <a:t>interpretations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72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A984A-7E16-40AE-845F-90915C14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boosting</a:t>
            </a:r>
            <a:r>
              <a:rPr lang="it-IT" dirty="0"/>
              <a:t> (GBM)?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1944D3F-A879-41D5-BF8D-343D1E79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9039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SFRM1000"/>
              </a:rPr>
              <a:t>combining  multiple </a:t>
            </a:r>
            <a:r>
              <a:rPr lang="en-US" sz="2200" b="0" i="0" u="none" strike="noStrike" baseline="0" dirty="0">
                <a:latin typeface="SFTI1000"/>
              </a:rPr>
              <a:t>weak </a:t>
            </a:r>
            <a:r>
              <a:rPr lang="en-US" sz="2200" b="0" i="0" u="none" strike="noStrike" baseline="0" dirty="0">
                <a:latin typeface="SFRM1000"/>
              </a:rPr>
              <a:t>learners (i.e. an </a:t>
            </a:r>
            <a:r>
              <a:rPr lang="en-US" sz="2200" b="1" i="0" u="none" strike="noStrike" baseline="0" dirty="0">
                <a:latin typeface="SFRM1000"/>
              </a:rPr>
              <a:t>ensemble of weak learners (WL)</a:t>
            </a:r>
            <a:r>
              <a:rPr lang="en-US" sz="2200" i="0" u="none" strike="noStrike" baseline="0" dirty="0">
                <a:latin typeface="SFRM1000"/>
              </a:rPr>
              <a:t>) </a:t>
            </a:r>
            <a:r>
              <a:rPr lang="en-US" sz="2200" b="0" i="0" u="none" strike="noStrike" baseline="0" dirty="0">
                <a:latin typeface="SFRM1000"/>
              </a:rPr>
              <a:t>together produces a strong machine</a:t>
            </a:r>
            <a:r>
              <a:rPr lang="en-US" sz="2200" b="0" i="0" u="none" strike="noStrike" dirty="0">
                <a:latin typeface="SFRM1000"/>
              </a:rPr>
              <a:t> learning</a:t>
            </a:r>
            <a:r>
              <a:rPr lang="en-US" sz="2200" b="0" i="0" u="none" strike="noStrike" baseline="0" dirty="0">
                <a:latin typeface="SFRM1000"/>
              </a:rPr>
              <a:t> model </a:t>
            </a:r>
            <a:endParaRPr lang="it-IT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297F79D-76FB-4F99-974B-E10EE74249BB}"/>
                  </a:ext>
                </a:extLst>
              </p:cNvPr>
              <p:cNvSpPr txBox="1"/>
              <p:nvPr/>
            </p:nvSpPr>
            <p:spPr>
              <a:xfrm>
                <a:off x="2185436" y="3852365"/>
                <a:ext cx="3364762" cy="995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300" b="0" i="1" smtClean="0">
                          <a:latin typeface="Cambria Math" panose="02040503050406030204" pitchFamily="18" charset="0"/>
                        </a:rPr>
                        <m:t>) =</m:t>
                      </m:r>
                      <m:nary>
                        <m:naryPr>
                          <m:chr m:val="∑"/>
                          <m:ctrlPr>
                            <a:rPr lang="pt-BR" sz="23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3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l-GR" sz="23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30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it-IT" sz="2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it-IT" sz="2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it-IT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3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it-IT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3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23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it-IT" sz="23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297F79D-76FB-4F99-974B-E10EE742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436" y="3852365"/>
                <a:ext cx="3364762" cy="995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o 26">
            <a:extLst>
              <a:ext uri="{FF2B5EF4-FFF2-40B4-BE49-F238E27FC236}">
                <a16:creationId xmlns:a16="http://schemas.microsoft.com/office/drawing/2014/main" id="{5A44595F-F676-480A-ACD9-6D9AEE3C2211}"/>
              </a:ext>
            </a:extLst>
          </p:cNvPr>
          <p:cNvGrpSpPr/>
          <p:nvPr/>
        </p:nvGrpSpPr>
        <p:grpSpPr>
          <a:xfrm>
            <a:off x="3400178" y="4562441"/>
            <a:ext cx="3215018" cy="570391"/>
            <a:chOff x="5380342" y="3594912"/>
            <a:chExt cx="3215018" cy="570391"/>
          </a:xfrm>
        </p:grpSpPr>
        <p:sp>
          <p:nvSpPr>
            <p:cNvPr id="9" name="Parentesi graffa aperta 8">
              <a:extLst>
                <a:ext uri="{FF2B5EF4-FFF2-40B4-BE49-F238E27FC236}">
                  <a16:creationId xmlns:a16="http://schemas.microsoft.com/office/drawing/2014/main" id="{AE494EC2-5DD8-49D8-B70E-A135A6A5DA68}"/>
                </a:ext>
              </a:extLst>
            </p:cNvPr>
            <p:cNvSpPr/>
            <p:nvPr/>
          </p:nvSpPr>
          <p:spPr>
            <a:xfrm rot="16200000">
              <a:off x="6700549" y="3225285"/>
              <a:ext cx="233641" cy="97289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2CDC47B1-A204-4240-88C5-87949C02B84C}"/>
                </a:ext>
              </a:extLst>
            </p:cNvPr>
            <p:cNvSpPr txBox="1"/>
            <p:nvPr/>
          </p:nvSpPr>
          <p:spPr>
            <a:xfrm>
              <a:off x="5380342" y="3888304"/>
              <a:ext cx="3215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err="1">
                  <a:solidFill>
                    <a:schemeClr val="accent1"/>
                  </a:solidFill>
                </a:rPr>
                <a:t>Parametrized</a:t>
              </a:r>
              <a:r>
                <a:rPr lang="it-IT" sz="1200" dirty="0">
                  <a:solidFill>
                    <a:schemeClr val="accent1"/>
                  </a:solidFill>
                </a:rPr>
                <a:t> model </a:t>
              </a:r>
              <a:r>
                <a:rPr lang="it-IT" sz="1200" dirty="0" err="1">
                  <a:solidFill>
                    <a:schemeClr val="accent1"/>
                  </a:solidFill>
                </a:rPr>
                <a:t>function</a:t>
              </a:r>
              <a:r>
                <a:rPr lang="it-IT" sz="1200" dirty="0">
                  <a:solidFill>
                    <a:schemeClr val="accent1"/>
                  </a:solidFill>
                </a:rPr>
                <a:t> (e.g. </a:t>
              </a:r>
              <a:r>
                <a:rPr lang="it-IT" sz="1200" b="1" dirty="0" err="1">
                  <a:solidFill>
                    <a:schemeClr val="accent1"/>
                  </a:solidFill>
                </a:rPr>
                <a:t>decision</a:t>
              </a:r>
              <a:r>
                <a:rPr lang="it-IT" sz="1200" b="1" dirty="0">
                  <a:solidFill>
                    <a:schemeClr val="accent1"/>
                  </a:solidFill>
                </a:rPr>
                <a:t> </a:t>
              </a:r>
              <a:r>
                <a:rPr lang="it-IT" sz="1200" b="1" dirty="0" err="1">
                  <a:solidFill>
                    <a:schemeClr val="accent1"/>
                  </a:solidFill>
                </a:rPr>
                <a:t>tree</a:t>
              </a:r>
              <a:r>
                <a:rPr lang="it-IT" sz="1200" dirty="0">
                  <a:solidFill>
                    <a:schemeClr val="accent1"/>
                  </a:solidFill>
                </a:rPr>
                <a:t>) </a:t>
              </a:r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414A2D1F-F54D-4FF0-8EA1-2839BF773D25}"/>
              </a:ext>
            </a:extLst>
          </p:cNvPr>
          <p:cNvGrpSpPr/>
          <p:nvPr/>
        </p:nvGrpSpPr>
        <p:grpSpPr>
          <a:xfrm>
            <a:off x="4053419" y="3542576"/>
            <a:ext cx="1119205" cy="709147"/>
            <a:chOff x="5970679" y="2638573"/>
            <a:chExt cx="1119205" cy="709147"/>
          </a:xfrm>
        </p:grpSpPr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EC0BC3F6-AC59-42C6-89B9-222DDEC2D743}"/>
                </a:ext>
              </a:extLst>
            </p:cNvPr>
            <p:cNvCxnSpPr>
              <a:cxnSpLocks/>
            </p:cNvCxnSpPr>
            <p:nvPr/>
          </p:nvCxnSpPr>
          <p:spPr>
            <a:xfrm>
              <a:off x="6583681" y="2888416"/>
              <a:ext cx="1" cy="45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0A069D25-BFA5-44C9-80A6-2B23434D0B3B}"/>
                </a:ext>
              </a:extLst>
            </p:cNvPr>
            <p:cNvSpPr txBox="1"/>
            <p:nvPr/>
          </p:nvSpPr>
          <p:spPr>
            <a:xfrm>
              <a:off x="5970679" y="2638573"/>
              <a:ext cx="1119205" cy="28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accent1"/>
                  </a:solidFill>
                </a:rPr>
                <a:t>Input </a:t>
              </a:r>
              <a:r>
                <a:rPr lang="it-IT" sz="1200" dirty="0" err="1">
                  <a:solidFill>
                    <a:schemeClr val="accent1"/>
                  </a:solidFill>
                </a:rPr>
                <a:t>variables</a:t>
              </a:r>
              <a:endParaRPr lang="it-IT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D7577009-8546-4817-9355-FD16EF41656D}"/>
              </a:ext>
            </a:extLst>
          </p:cNvPr>
          <p:cNvGrpSpPr/>
          <p:nvPr/>
        </p:nvGrpSpPr>
        <p:grpSpPr>
          <a:xfrm>
            <a:off x="5111584" y="3618544"/>
            <a:ext cx="2296077" cy="660084"/>
            <a:chOff x="6978542" y="2687636"/>
            <a:chExt cx="2296077" cy="660084"/>
          </a:xfrm>
        </p:grpSpPr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715C6F6D-B9BE-495A-9FBF-D767A592F5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542" y="2888416"/>
              <a:ext cx="972902" cy="45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0F81716-6133-4317-B944-50982C29B443}"/>
                </a:ext>
              </a:extLst>
            </p:cNvPr>
            <p:cNvSpPr txBox="1"/>
            <p:nvPr/>
          </p:nvSpPr>
          <p:spPr>
            <a:xfrm>
              <a:off x="7916101" y="2687636"/>
              <a:ext cx="1358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err="1">
                  <a:solidFill>
                    <a:schemeClr val="accent1"/>
                  </a:solidFill>
                </a:rPr>
                <a:t>Parameters</a:t>
              </a:r>
              <a:r>
                <a:rPr lang="it-IT" sz="1200" dirty="0">
                  <a:solidFill>
                    <a:schemeClr val="accent1"/>
                  </a:solidFill>
                </a:rPr>
                <a:t> of </a:t>
              </a:r>
              <a:r>
                <a:rPr lang="it-IT" sz="1200" b="1" i="1" dirty="0">
                  <a:solidFill>
                    <a:schemeClr val="accent1"/>
                  </a:solidFill>
                </a:rPr>
                <a:t>b</a:t>
              </a:r>
              <a:endParaRPr lang="it-IT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946B6F98-FA39-40C5-9B99-22A04E82AC57}"/>
              </a:ext>
            </a:extLst>
          </p:cNvPr>
          <p:cNvGrpSpPr/>
          <p:nvPr/>
        </p:nvGrpSpPr>
        <p:grpSpPr>
          <a:xfrm>
            <a:off x="3176900" y="3179809"/>
            <a:ext cx="1119205" cy="1044281"/>
            <a:chOff x="5146747" y="2243689"/>
            <a:chExt cx="1119205" cy="1044281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787262C1-78FE-4E09-99A2-79D3FF517F8F}"/>
                </a:ext>
              </a:extLst>
            </p:cNvPr>
            <p:cNvCxnSpPr>
              <a:cxnSpLocks/>
            </p:cNvCxnSpPr>
            <p:nvPr/>
          </p:nvCxnSpPr>
          <p:spPr>
            <a:xfrm>
              <a:off x="5834715" y="2737614"/>
              <a:ext cx="213865" cy="550356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F6CFE574-9A46-4498-9272-1CD51A0D603E}"/>
                </a:ext>
              </a:extLst>
            </p:cNvPr>
            <p:cNvSpPr txBox="1"/>
            <p:nvPr/>
          </p:nvSpPr>
          <p:spPr>
            <a:xfrm>
              <a:off x="5146747" y="2243689"/>
              <a:ext cx="111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rgbClr val="00B050"/>
                  </a:solidFill>
                </a:rPr>
                <a:t>Weight </a:t>
              </a:r>
              <a:r>
                <a:rPr lang="it-IT" sz="1200" dirty="0" err="1">
                  <a:solidFill>
                    <a:srgbClr val="00B050"/>
                  </a:solidFill>
                </a:rPr>
                <a:t>coefficient</a:t>
              </a:r>
              <a:endParaRPr lang="it-IT" sz="1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E8C2E938-83DD-4390-BB55-5C8DEED8FF61}"/>
              </a:ext>
            </a:extLst>
          </p:cNvPr>
          <p:cNvSpPr/>
          <p:nvPr/>
        </p:nvSpPr>
        <p:spPr>
          <a:xfrm>
            <a:off x="3363566" y="3852364"/>
            <a:ext cx="501302" cy="1022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53F2ABB8-65B8-4D72-A797-920CEED80086}"/>
              </a:ext>
            </a:extLst>
          </p:cNvPr>
          <p:cNvGrpSpPr/>
          <p:nvPr/>
        </p:nvGrpSpPr>
        <p:grpSpPr>
          <a:xfrm>
            <a:off x="117059" y="4463917"/>
            <a:ext cx="3135177" cy="646331"/>
            <a:chOff x="1782263" y="3651117"/>
            <a:chExt cx="3135177" cy="646331"/>
          </a:xfrm>
        </p:grpSpPr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BD2D26C5-35CB-4219-9705-0148713360FB}"/>
                </a:ext>
              </a:extLst>
            </p:cNvPr>
            <p:cNvCxnSpPr/>
            <p:nvPr/>
          </p:nvCxnSpPr>
          <p:spPr>
            <a:xfrm>
              <a:off x="3850640" y="3983283"/>
              <a:ext cx="1066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196D423B-55FA-4C42-9B5A-1C6E20B75D12}"/>
                </a:ext>
              </a:extLst>
            </p:cNvPr>
            <p:cNvSpPr txBox="1"/>
            <p:nvPr/>
          </p:nvSpPr>
          <p:spPr>
            <a:xfrm>
              <a:off x="1782263" y="3651117"/>
              <a:ext cx="2268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</a:rPr>
                <a:t>WL are </a:t>
              </a:r>
              <a:r>
                <a:rPr lang="it-IT" b="1" dirty="0" err="1">
                  <a:solidFill>
                    <a:srgbClr val="FF0000"/>
                  </a:solidFill>
                </a:rPr>
                <a:t>combined</a:t>
              </a:r>
              <a:r>
                <a:rPr lang="it-IT" b="1" dirty="0">
                  <a:solidFill>
                    <a:srgbClr val="FF0000"/>
                  </a:solidFill>
                </a:rPr>
                <a:t> </a:t>
              </a:r>
              <a:r>
                <a:rPr lang="it-IT" dirty="0">
                  <a:solidFill>
                    <a:srgbClr val="FF0000"/>
                  </a:solidFill>
                </a:rPr>
                <a:t>by</a:t>
              </a:r>
              <a:r>
                <a:rPr lang="it-IT" b="1" dirty="0">
                  <a:solidFill>
                    <a:srgbClr val="FF0000"/>
                  </a:solidFill>
                </a:rPr>
                <a:t> </a:t>
              </a:r>
              <a:r>
                <a:rPr lang="it-IT" sz="1800" b="1" i="0" u="none" strike="noStrike" baseline="0" dirty="0">
                  <a:solidFill>
                    <a:srgbClr val="FF0000"/>
                  </a:solidFill>
                  <a:latin typeface="NCENRMX"/>
                </a:rPr>
                <a:t>additive </a:t>
              </a:r>
              <a:r>
                <a:rPr lang="it-IT" sz="1800" b="1" i="0" u="none" strike="noStrike" baseline="0" dirty="0" err="1">
                  <a:solidFill>
                    <a:srgbClr val="FF0000"/>
                  </a:solidFill>
                  <a:latin typeface="NCENRMX"/>
                </a:rPr>
                <a:t>expansions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7" name="Picture 2" descr="Gradient Boosting Trees for Classification: A Beginner&amp;#39;s Guide">
            <a:extLst>
              <a:ext uri="{FF2B5EF4-FFF2-40B4-BE49-F238E27FC236}">
                <a16:creationId xmlns:a16="http://schemas.microsoft.com/office/drawing/2014/main" id="{630CE8D9-2A3A-488B-BEE6-94EA9766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531" y="2689601"/>
            <a:ext cx="4550850" cy="331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28A47A-BC36-4A8F-A6DB-2B4B11B4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boosting</a:t>
            </a:r>
            <a:r>
              <a:rPr lang="it-IT" dirty="0"/>
              <a:t>: </a:t>
            </a:r>
            <a:r>
              <a:rPr lang="it-IT" dirty="0" err="1"/>
              <a:t>applications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422993-E7E0-4EC1-A509-76BB523C8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200" dirty="0" err="1"/>
              <a:t>Very</a:t>
            </a:r>
            <a:r>
              <a:rPr lang="it-IT" sz="2200" dirty="0"/>
              <a:t> </a:t>
            </a:r>
            <a:r>
              <a:rPr lang="it-IT" sz="2200" dirty="0" err="1"/>
              <a:t>flexible</a:t>
            </a:r>
            <a:r>
              <a:rPr lang="it-IT" sz="2200" dirty="0"/>
              <a:t> </a:t>
            </a:r>
            <a:r>
              <a:rPr lang="it-IT" sz="2200" dirty="0" err="1"/>
              <a:t>method</a:t>
            </a:r>
            <a:r>
              <a:rPr lang="it-IT" sz="2200" dirty="0"/>
              <a:t>: GBM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applicable</a:t>
            </a:r>
            <a:r>
              <a:rPr lang="it-IT" sz="2200" dirty="0"/>
              <a:t> to </a:t>
            </a:r>
            <a:r>
              <a:rPr lang="it-IT" sz="2200" dirty="0" err="1"/>
              <a:t>various</a:t>
            </a:r>
            <a:r>
              <a:rPr lang="it-IT" sz="2200" dirty="0"/>
              <a:t> </a:t>
            </a:r>
            <a:r>
              <a:rPr lang="it-IT" sz="2200" dirty="0" err="1"/>
              <a:t>forms</a:t>
            </a:r>
            <a:r>
              <a:rPr lang="it-IT" sz="2200" dirty="0"/>
              <a:t> of </a:t>
            </a:r>
            <a:r>
              <a:rPr lang="it-IT" sz="2200" dirty="0" err="1"/>
              <a:t>classification</a:t>
            </a:r>
            <a:r>
              <a:rPr lang="it-IT" sz="2200" dirty="0"/>
              <a:t> and </a:t>
            </a:r>
            <a:r>
              <a:rPr lang="it-IT" sz="2200" dirty="0" err="1"/>
              <a:t>regression</a:t>
            </a:r>
            <a:r>
              <a:rPr lang="it-IT" sz="2200" dirty="0"/>
              <a:t> tasks. </a:t>
            </a:r>
            <a:r>
              <a:rPr lang="it-IT" sz="2200" dirty="0" err="1"/>
              <a:t>Moreover</a:t>
            </a:r>
            <a:r>
              <a:rPr lang="it-IT" sz="2200" dirty="0"/>
              <a:t>, </a:t>
            </a:r>
            <a:r>
              <a:rPr lang="it-IT" sz="2200" dirty="0" err="1"/>
              <a:t>it</a:t>
            </a:r>
            <a:r>
              <a:rPr lang="it-IT" sz="2200" dirty="0"/>
              <a:t> can be </a:t>
            </a:r>
            <a:r>
              <a:rPr lang="it-IT" sz="2200" dirty="0" err="1"/>
              <a:t>used</a:t>
            </a:r>
            <a:r>
              <a:rPr lang="it-IT" sz="2200" dirty="0"/>
              <a:t> with a </a:t>
            </a:r>
            <a:r>
              <a:rPr lang="it-IT" sz="2200" dirty="0" err="1"/>
              <a:t>variety</a:t>
            </a:r>
            <a:r>
              <a:rPr lang="it-IT" sz="2200" dirty="0"/>
              <a:t> of </a:t>
            </a:r>
            <a:r>
              <a:rPr lang="it-IT" sz="2200" dirty="0" err="1"/>
              <a:t>weak</a:t>
            </a:r>
            <a:r>
              <a:rPr lang="it-IT" sz="2200" dirty="0"/>
              <a:t> </a:t>
            </a:r>
            <a:r>
              <a:rPr lang="it-IT" sz="2200" dirty="0" err="1"/>
              <a:t>learners</a:t>
            </a:r>
            <a:r>
              <a:rPr lang="it-IT" sz="2200" dirty="0"/>
              <a:t> (e.g. </a:t>
            </a:r>
            <a:r>
              <a:rPr lang="it-IT" sz="2200" dirty="0" err="1"/>
              <a:t>decision</a:t>
            </a:r>
            <a:r>
              <a:rPr lang="it-IT" sz="2200" dirty="0"/>
              <a:t> </a:t>
            </a:r>
            <a:r>
              <a:rPr lang="it-IT" sz="2200" dirty="0" err="1"/>
              <a:t>trees</a:t>
            </a:r>
            <a:r>
              <a:rPr lang="it-IT" sz="2200" dirty="0"/>
              <a:t> (the </a:t>
            </a:r>
            <a:r>
              <a:rPr lang="it-IT" sz="2200" dirty="0" err="1"/>
              <a:t>most</a:t>
            </a:r>
            <a:r>
              <a:rPr lang="it-IT" sz="2200" dirty="0"/>
              <a:t> common), </a:t>
            </a:r>
            <a:r>
              <a:rPr lang="it-IT" sz="2200" dirty="0" err="1"/>
              <a:t>but</a:t>
            </a:r>
            <a:r>
              <a:rPr lang="it-IT" sz="2200" dirty="0"/>
              <a:t> </a:t>
            </a:r>
            <a:r>
              <a:rPr lang="it-IT" sz="2200" dirty="0" err="1"/>
              <a:t>also</a:t>
            </a:r>
            <a:r>
              <a:rPr lang="it-IT" sz="2200" dirty="0"/>
              <a:t> </a:t>
            </a:r>
            <a:r>
              <a:rPr lang="it-IT" sz="2200" dirty="0" err="1"/>
              <a:t>other</a:t>
            </a:r>
            <a:r>
              <a:rPr lang="it-IT" sz="2200" dirty="0"/>
              <a:t> models, </a:t>
            </a:r>
            <a:r>
              <a:rPr lang="it-IT" sz="2200" dirty="0" err="1"/>
              <a:t>such</a:t>
            </a:r>
            <a:r>
              <a:rPr lang="it-IT" sz="2200" dirty="0"/>
              <a:t> </a:t>
            </a:r>
            <a:r>
              <a:rPr lang="it-IT" sz="2200" dirty="0" err="1"/>
              <a:t>as</a:t>
            </a:r>
            <a:r>
              <a:rPr lang="it-IT" sz="2200" dirty="0"/>
              <a:t> support </a:t>
            </a:r>
            <a:r>
              <a:rPr lang="it-IT" sz="2200" dirty="0" err="1"/>
              <a:t>vector</a:t>
            </a:r>
            <a:r>
              <a:rPr lang="it-IT" sz="2200" dirty="0"/>
              <a:t> machines)</a:t>
            </a:r>
          </a:p>
          <a:p>
            <a:endParaRPr lang="it-IT" sz="2200" dirty="0"/>
          </a:p>
          <a:p>
            <a:r>
              <a:rPr lang="it-IT" sz="2200" dirty="0" err="1"/>
              <a:t>Numerous</a:t>
            </a:r>
            <a:r>
              <a:rPr lang="it-IT" sz="2200" dirty="0"/>
              <a:t> </a:t>
            </a:r>
            <a:r>
              <a:rPr lang="it-IT" sz="2200" dirty="0" err="1"/>
              <a:t>variants</a:t>
            </a:r>
            <a:r>
              <a:rPr lang="it-IT" sz="2200" dirty="0"/>
              <a:t> of GBM </a:t>
            </a:r>
            <a:r>
              <a:rPr lang="it-IT" sz="2200" dirty="0" err="1"/>
              <a:t>have</a:t>
            </a:r>
            <a:r>
              <a:rPr lang="it-IT" sz="2200" dirty="0"/>
              <a:t> </a:t>
            </a:r>
            <a:r>
              <a:rPr lang="it-IT" sz="2200" dirty="0" err="1"/>
              <a:t>been</a:t>
            </a:r>
            <a:r>
              <a:rPr lang="it-IT" sz="2200" dirty="0"/>
              <a:t> </a:t>
            </a:r>
            <a:r>
              <a:rPr lang="it-IT" sz="2200" dirty="0" err="1"/>
              <a:t>developed</a:t>
            </a:r>
            <a:r>
              <a:rPr lang="it-IT" sz="2200" dirty="0"/>
              <a:t> in </a:t>
            </a:r>
            <a:r>
              <a:rPr lang="it-IT" sz="2200" dirty="0" err="1"/>
              <a:t>recent</a:t>
            </a:r>
            <a:r>
              <a:rPr lang="it-IT" sz="2200" dirty="0"/>
              <a:t> </a:t>
            </a:r>
            <a:r>
              <a:rPr lang="it-IT" sz="2200" dirty="0" err="1"/>
              <a:t>years</a:t>
            </a:r>
            <a:r>
              <a:rPr lang="it-IT" sz="2200" dirty="0"/>
              <a:t>. In </a:t>
            </a:r>
            <a:r>
              <a:rPr lang="it-IT" sz="2200" dirty="0" err="1"/>
              <a:t>particular</a:t>
            </a:r>
            <a:r>
              <a:rPr lang="it-IT" sz="2200" dirty="0"/>
              <a:t>:</a:t>
            </a:r>
          </a:p>
          <a:p>
            <a:pPr marL="0" indent="0">
              <a:buNone/>
            </a:pP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B050"/>
                </a:solidFill>
              </a:rPr>
              <a:t>Accelerated Gradient Boosting Machine (AGBM)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B050"/>
                </a:solidFill>
              </a:rPr>
              <a:t>Randomized Gradient Boosting Machine (RGBM)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DCE81C-E857-427B-98EB-386F1BC39FEC}"/>
              </a:ext>
            </a:extLst>
          </p:cNvPr>
          <p:cNvSpPr txBox="1"/>
          <p:nvPr/>
        </p:nvSpPr>
        <p:spPr>
          <a:xfrm>
            <a:off x="7406640" y="4031774"/>
            <a:ext cx="4124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↔ </a:t>
            </a:r>
            <a:r>
              <a:rPr lang="en-US" sz="22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Nesterov’s</a:t>
            </a:r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momentum</a:t>
            </a:r>
            <a:endParaRPr lang="it-IT" sz="220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2150B6-9272-4164-8DAC-2819057F4C67}"/>
              </a:ext>
            </a:extLst>
          </p:cNvPr>
          <p:cNvSpPr txBox="1"/>
          <p:nvPr/>
        </p:nvSpPr>
        <p:spPr>
          <a:xfrm>
            <a:off x="6924040" y="4768324"/>
            <a:ext cx="6167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↔ </a:t>
            </a:r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(Random and greedy) batch</a:t>
            </a:r>
          </a:p>
          <a:p>
            <a:pPr lvl="1"/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gradient descent</a:t>
            </a:r>
            <a:endParaRPr lang="it-IT" sz="2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6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E156B-6C00-4B24-9A61-76464893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Aim</a:t>
            </a:r>
            <a:r>
              <a:rPr lang="it-IT" dirty="0"/>
              <a:t> of the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4F9D7-9F82-4A5E-9F51-BFC09CA4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develop the codes for GBM, AGBM, RGBM</a:t>
            </a:r>
          </a:p>
          <a:p>
            <a:endParaRPr lang="en-US" dirty="0"/>
          </a:p>
          <a:p>
            <a:r>
              <a:rPr lang="en-US" dirty="0"/>
              <a:t>Compare the algorithms following the work of Lu et al., 2020 ,  and Lu and </a:t>
            </a:r>
            <a:r>
              <a:rPr lang="en-US" dirty="0" err="1"/>
              <a:t>Mazumder</a:t>
            </a:r>
            <a:r>
              <a:rPr lang="en-US" dirty="0"/>
              <a:t> 2020.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C9B614-B977-40B0-ADED-E3DC185B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Programming </a:t>
            </a:r>
            <a:r>
              <a:rPr lang="it-IT" dirty="0" err="1"/>
              <a:t>implementations</a:t>
            </a:r>
            <a:r>
              <a:rPr lang="it-IT" dirty="0"/>
              <a:t> </a:t>
            </a:r>
            <a:r>
              <a:rPr lang="it-IT" dirty="0" err="1"/>
              <a:t>details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A041A-C690-4B6B-822F-792441FC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codes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the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following </a:t>
            </a:r>
            <a:r>
              <a:rPr lang="it-IT" dirty="0" err="1"/>
              <a:t>step-by-step</a:t>
            </a:r>
            <a:r>
              <a:rPr lang="it-IT" dirty="0"/>
              <a:t> the </a:t>
            </a:r>
            <a:r>
              <a:rPr lang="it-IT" dirty="0" err="1"/>
              <a:t>pseudocodes</a:t>
            </a:r>
            <a:r>
              <a:rPr lang="it-IT" dirty="0"/>
              <a:t> of the </a:t>
            </a:r>
            <a:r>
              <a:rPr lang="it-IT" dirty="0" err="1"/>
              <a:t>articles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work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Python programming </a:t>
            </a:r>
            <a:r>
              <a:rPr lang="it-IT" dirty="0" err="1"/>
              <a:t>language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Differently</a:t>
            </a:r>
            <a:r>
              <a:rPr lang="it-IT" dirty="0"/>
              <a:t> from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of  </a:t>
            </a:r>
            <a:r>
              <a:rPr lang="en-US" dirty="0"/>
              <a:t>Lu et al., 2020 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Scikit-learn</a:t>
            </a:r>
            <a:r>
              <a:rPr lang="it-IT" dirty="0"/>
              <a:t> </a:t>
            </a:r>
            <a:r>
              <a:rPr lang="it-IT" dirty="0" err="1"/>
              <a:t>Python’s</a:t>
            </a:r>
            <a:r>
              <a:rPr lang="it-IT" dirty="0"/>
              <a:t> library for the </a:t>
            </a:r>
            <a:r>
              <a:rPr lang="it-IT" dirty="0" err="1"/>
              <a:t>implemetation</a:t>
            </a:r>
            <a:r>
              <a:rPr lang="it-IT" dirty="0"/>
              <a:t> of the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52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02B5D-D4B4-40AB-9D55-16D605E6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GBM: </a:t>
            </a:r>
            <a:r>
              <a:rPr lang="it-IT" dirty="0" err="1"/>
              <a:t>implementation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CECD46A-FD28-4447-AB67-0BE51CCA4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2" y="1741488"/>
            <a:ext cx="5433060" cy="4046220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EF7DA4-3E8F-4649-9E18-2EAD0144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54" y="1741488"/>
            <a:ext cx="5756560" cy="4046220"/>
          </a:xfrm>
          <a:prstGeom prst="rect">
            <a:avLst/>
          </a:prstGeom>
        </p:spPr>
      </p:pic>
      <p:grpSp>
        <p:nvGrpSpPr>
          <p:cNvPr id="49" name="Gruppo 48">
            <a:extLst>
              <a:ext uri="{FF2B5EF4-FFF2-40B4-BE49-F238E27FC236}">
                <a16:creationId xmlns:a16="http://schemas.microsoft.com/office/drawing/2014/main" id="{FF9A815D-41BF-4A18-9F9E-B57BFF5904B8}"/>
              </a:ext>
            </a:extLst>
          </p:cNvPr>
          <p:cNvGrpSpPr/>
          <p:nvPr/>
        </p:nvGrpSpPr>
        <p:grpSpPr>
          <a:xfrm>
            <a:off x="629920" y="1670368"/>
            <a:ext cx="11214100" cy="1062672"/>
            <a:chOff x="629920" y="1670368"/>
            <a:chExt cx="11214100" cy="1062672"/>
          </a:xfrm>
        </p:grpSpPr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E0E06CB7-9A5F-4997-8C34-951BE3913263}"/>
                </a:ext>
              </a:extLst>
            </p:cNvPr>
            <p:cNvSpPr/>
            <p:nvPr/>
          </p:nvSpPr>
          <p:spPr>
            <a:xfrm>
              <a:off x="629920" y="2397760"/>
              <a:ext cx="4165600" cy="335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FDAF5D13-FE0C-46AC-9E3C-5F9BB47FE943}"/>
                </a:ext>
              </a:extLst>
            </p:cNvPr>
            <p:cNvSpPr/>
            <p:nvPr/>
          </p:nvSpPr>
          <p:spPr>
            <a:xfrm>
              <a:off x="6410960" y="1670368"/>
              <a:ext cx="5433060" cy="335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CF53BE1B-D8B0-41BF-B33A-F9944545C558}"/>
              </a:ext>
            </a:extLst>
          </p:cNvPr>
          <p:cNvGrpSpPr/>
          <p:nvPr/>
        </p:nvGrpSpPr>
        <p:grpSpPr>
          <a:xfrm>
            <a:off x="626173" y="2230120"/>
            <a:ext cx="11217847" cy="820262"/>
            <a:chOff x="629920" y="1912778"/>
            <a:chExt cx="11217847" cy="820262"/>
          </a:xfrm>
        </p:grpSpPr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1E9386F-B84B-41AA-BAF1-583F0D6AEAFF}"/>
                </a:ext>
              </a:extLst>
            </p:cNvPr>
            <p:cNvSpPr/>
            <p:nvPr/>
          </p:nvSpPr>
          <p:spPr>
            <a:xfrm>
              <a:off x="629920" y="2397760"/>
              <a:ext cx="4165600" cy="335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97C8908C-4CD2-4C1D-9DB9-D1F9021324D1}"/>
                </a:ext>
              </a:extLst>
            </p:cNvPr>
            <p:cNvSpPr/>
            <p:nvPr/>
          </p:nvSpPr>
          <p:spPr>
            <a:xfrm>
              <a:off x="6414707" y="1912778"/>
              <a:ext cx="5433060" cy="335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026FC2B1-F8C0-4C86-9B40-4D1C73114AD8}"/>
              </a:ext>
            </a:extLst>
          </p:cNvPr>
          <p:cNvGrpSpPr/>
          <p:nvPr/>
        </p:nvGrpSpPr>
        <p:grpSpPr>
          <a:xfrm>
            <a:off x="626173" y="2715102"/>
            <a:ext cx="11217847" cy="1308894"/>
            <a:chOff x="578007" y="1912778"/>
            <a:chExt cx="11217847" cy="1308894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5F515EB1-3C8D-45C3-ADEB-051985B15511}"/>
                </a:ext>
              </a:extLst>
            </p:cNvPr>
            <p:cNvSpPr/>
            <p:nvPr/>
          </p:nvSpPr>
          <p:spPr>
            <a:xfrm>
              <a:off x="578007" y="2397760"/>
              <a:ext cx="5249287" cy="823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F592B17B-33B3-4CD6-A226-B31B1D9D2B32}"/>
                </a:ext>
              </a:extLst>
            </p:cNvPr>
            <p:cNvSpPr/>
            <p:nvPr/>
          </p:nvSpPr>
          <p:spPr>
            <a:xfrm>
              <a:off x="6362794" y="1912778"/>
              <a:ext cx="5433060" cy="7138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FF338D54-E8B7-4C8B-9528-EFEE72E20E66}"/>
              </a:ext>
            </a:extLst>
          </p:cNvPr>
          <p:cNvGrpSpPr/>
          <p:nvPr/>
        </p:nvGrpSpPr>
        <p:grpSpPr>
          <a:xfrm>
            <a:off x="680497" y="4852353"/>
            <a:ext cx="11176047" cy="532131"/>
            <a:chOff x="578007" y="2319177"/>
            <a:chExt cx="11176047" cy="532131"/>
          </a:xfrm>
        </p:grpSpPr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603D287-D244-4756-845B-8790D6EDC39A}"/>
                </a:ext>
              </a:extLst>
            </p:cNvPr>
            <p:cNvSpPr/>
            <p:nvPr/>
          </p:nvSpPr>
          <p:spPr>
            <a:xfrm>
              <a:off x="578007" y="2460784"/>
              <a:ext cx="5249287" cy="3905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D4D4937F-88FA-4D17-AA22-B611242953C7}"/>
                </a:ext>
              </a:extLst>
            </p:cNvPr>
            <p:cNvSpPr/>
            <p:nvPr/>
          </p:nvSpPr>
          <p:spPr>
            <a:xfrm>
              <a:off x="6320994" y="2319177"/>
              <a:ext cx="5433060" cy="5321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B1DD0469-22C6-4689-AF6A-D06A592C7DEE}"/>
              </a:ext>
            </a:extLst>
          </p:cNvPr>
          <p:cNvGrpSpPr/>
          <p:nvPr/>
        </p:nvGrpSpPr>
        <p:grpSpPr>
          <a:xfrm>
            <a:off x="630994" y="3335975"/>
            <a:ext cx="11213026" cy="1273172"/>
            <a:chOff x="630994" y="3335975"/>
            <a:chExt cx="11213026" cy="1273172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30D479B1-1636-49F7-8A2D-58BCF2A3F13F}"/>
                </a:ext>
              </a:extLst>
            </p:cNvPr>
            <p:cNvGrpSpPr/>
            <p:nvPr/>
          </p:nvGrpSpPr>
          <p:grpSpPr>
            <a:xfrm>
              <a:off x="630994" y="3335975"/>
              <a:ext cx="11213026" cy="1246185"/>
              <a:chOff x="578007" y="1731327"/>
              <a:chExt cx="11213026" cy="1246185"/>
            </a:xfrm>
          </p:grpSpPr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5247423A-35E1-40ED-A531-89C182DC43F4}"/>
                  </a:ext>
                </a:extLst>
              </p:cNvPr>
              <p:cNvSpPr/>
              <p:nvPr/>
            </p:nvSpPr>
            <p:spPr>
              <a:xfrm>
                <a:off x="578007" y="2397760"/>
                <a:ext cx="5249287" cy="57975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4A81FFA1-7604-4488-897C-DF9C36FF3938}"/>
                  </a:ext>
                </a:extLst>
              </p:cNvPr>
              <p:cNvSpPr/>
              <p:nvPr/>
            </p:nvSpPr>
            <p:spPr>
              <a:xfrm>
                <a:off x="6357973" y="1731327"/>
                <a:ext cx="5433060" cy="48418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050" name="Picture 2" descr="scikit-learn - Wikipedia">
              <a:extLst>
                <a:ext uri="{FF2B5EF4-FFF2-40B4-BE49-F238E27FC236}">
                  <a16:creationId xmlns:a16="http://schemas.microsoft.com/office/drawing/2014/main" id="{E376B78C-24D6-406E-8C2D-7E5198A5F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0521" y="3891280"/>
              <a:ext cx="1333499" cy="71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955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140967-D1D3-4C79-9375-CCE340E4F20F}"/>
              </a:ext>
            </a:extLst>
          </p:cNvPr>
          <p:cNvSpPr txBox="1"/>
          <p:nvPr/>
        </p:nvSpPr>
        <p:spPr>
          <a:xfrm>
            <a:off x="3360198" y="914400"/>
            <a:ext cx="54716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u="sng" dirty="0"/>
              <a:t>A</a:t>
            </a:r>
            <a:r>
              <a:rPr lang="it-IT" sz="2600" b="1" dirty="0"/>
              <a:t>GBM = GBM + </a:t>
            </a:r>
            <a:r>
              <a:rPr lang="it-IT" sz="2600" b="1" dirty="0" err="1"/>
              <a:t>Nesterov</a:t>
            </a:r>
            <a:r>
              <a:rPr lang="it-IT" sz="2600" b="1" dirty="0"/>
              <a:t> </a:t>
            </a:r>
            <a:r>
              <a:rPr lang="it-IT" sz="2600" b="1" dirty="0" err="1"/>
              <a:t>momentum</a:t>
            </a:r>
            <a:r>
              <a:rPr lang="it-IT" sz="2600" b="1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F7E3D0-40D6-4E61-9D2E-83F930E4E17B}"/>
              </a:ext>
            </a:extLst>
          </p:cNvPr>
          <p:cNvSpPr txBox="1"/>
          <p:nvPr/>
        </p:nvSpPr>
        <p:spPr>
          <a:xfrm>
            <a:off x="7335915" y="51352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better rates of convergence than the gradient</a:t>
            </a:r>
            <a:endParaRPr lang="it-IT" dirty="0">
              <a:solidFill>
                <a:srgbClr val="00B050"/>
              </a:solidFill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440C481-CC71-4D91-8694-E1AF1DF3EAA4}"/>
              </a:ext>
            </a:extLst>
          </p:cNvPr>
          <p:cNvGrpSpPr/>
          <p:nvPr/>
        </p:nvGrpSpPr>
        <p:grpSpPr>
          <a:xfrm>
            <a:off x="1626713" y="1309169"/>
            <a:ext cx="3752850" cy="4010774"/>
            <a:chOff x="1626713" y="1309169"/>
            <a:chExt cx="3752850" cy="4010774"/>
          </a:xfrm>
        </p:grpSpPr>
        <p:pic>
          <p:nvPicPr>
            <p:cNvPr id="1026" name="Picture 2" descr="Gradient Boosting Trees for Classification: A Beginner&amp;#39;s Guide">
              <a:extLst>
                <a:ext uri="{FF2B5EF4-FFF2-40B4-BE49-F238E27FC236}">
                  <a16:creationId xmlns:a16="http://schemas.microsoft.com/office/drawing/2014/main" id="{0DF6AEFC-4BB1-4098-A621-058808F44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713" y="2586268"/>
              <a:ext cx="3752850" cy="27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ccia in giù 8">
              <a:extLst>
                <a:ext uri="{FF2B5EF4-FFF2-40B4-BE49-F238E27FC236}">
                  <a16:creationId xmlns:a16="http://schemas.microsoft.com/office/drawing/2014/main" id="{1A43DD9D-8216-4DA0-863F-5D279C536F0F}"/>
                </a:ext>
              </a:extLst>
            </p:cNvPr>
            <p:cNvSpPr/>
            <p:nvPr/>
          </p:nvSpPr>
          <p:spPr>
            <a:xfrm rot="1800000">
              <a:off x="4243476" y="1309169"/>
              <a:ext cx="484632" cy="1840015"/>
            </a:xfrm>
            <a:prstGeom prst="downArrow">
              <a:avLst>
                <a:gd name="adj1" fmla="val 23289"/>
                <a:gd name="adj2" fmla="val 688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93FEC47-6ACE-4573-B2FE-10A95B4F0D45}"/>
              </a:ext>
            </a:extLst>
          </p:cNvPr>
          <p:cNvGrpSpPr/>
          <p:nvPr/>
        </p:nvGrpSpPr>
        <p:grpSpPr>
          <a:xfrm>
            <a:off x="7239978" y="1272547"/>
            <a:ext cx="4536584" cy="3642352"/>
            <a:chOff x="7239978" y="1272547"/>
            <a:chExt cx="4536584" cy="3642352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18D6D71-23F8-48D5-A571-C8972DEA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5433" y="2466974"/>
              <a:ext cx="4031129" cy="2447925"/>
            </a:xfrm>
            <a:prstGeom prst="rect">
              <a:avLst/>
            </a:prstGeom>
          </p:spPr>
        </p:pic>
        <p:sp>
          <p:nvSpPr>
            <p:cNvPr id="12" name="Freccia in giù 11">
              <a:extLst>
                <a:ext uri="{FF2B5EF4-FFF2-40B4-BE49-F238E27FC236}">
                  <a16:creationId xmlns:a16="http://schemas.microsoft.com/office/drawing/2014/main" id="{39B38B76-CC43-4E48-AD35-DF0D02B68177}"/>
                </a:ext>
              </a:extLst>
            </p:cNvPr>
            <p:cNvSpPr/>
            <p:nvPr/>
          </p:nvSpPr>
          <p:spPr>
            <a:xfrm rot="19800000">
              <a:off x="7239978" y="1272547"/>
              <a:ext cx="484632" cy="1840015"/>
            </a:xfrm>
            <a:prstGeom prst="downArrow">
              <a:avLst>
                <a:gd name="adj1" fmla="val 23289"/>
                <a:gd name="adj2" fmla="val 688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2870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9F4308D-E658-4351-945C-9A694CC2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938212"/>
            <a:ext cx="11258550" cy="4981575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D13D8928-676A-40A3-92AB-42FFDA7E913D}"/>
              </a:ext>
            </a:extLst>
          </p:cNvPr>
          <p:cNvGrpSpPr/>
          <p:nvPr/>
        </p:nvGrpSpPr>
        <p:grpSpPr>
          <a:xfrm>
            <a:off x="3000866" y="2697638"/>
            <a:ext cx="6058293" cy="1415590"/>
            <a:chOff x="3000866" y="2697638"/>
            <a:chExt cx="6058293" cy="141559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6EB6E53D-E344-4E0C-A031-5F1D30C373DE}"/>
                </a:ext>
              </a:extLst>
            </p:cNvPr>
            <p:cNvSpPr/>
            <p:nvPr/>
          </p:nvSpPr>
          <p:spPr>
            <a:xfrm>
              <a:off x="5393703" y="2697638"/>
              <a:ext cx="3665456" cy="34879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11DA59FD-A477-4751-AEBE-B2C4D0B57961}"/>
                </a:ext>
              </a:extLst>
            </p:cNvPr>
            <p:cNvSpPr/>
            <p:nvPr/>
          </p:nvSpPr>
          <p:spPr>
            <a:xfrm>
              <a:off x="3000866" y="3764437"/>
              <a:ext cx="3095134" cy="34879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C99A35D-07F7-4933-9DED-4AE807AD1D46}"/>
              </a:ext>
            </a:extLst>
          </p:cNvPr>
          <p:cNvGrpSpPr/>
          <p:nvPr/>
        </p:nvGrpSpPr>
        <p:grpSpPr>
          <a:xfrm>
            <a:off x="4210638" y="1366887"/>
            <a:ext cx="4561396" cy="4014787"/>
            <a:chOff x="4210638" y="1366887"/>
            <a:chExt cx="4561396" cy="4014787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529D7602-3499-408E-9856-41DB8B9DC095}"/>
                </a:ext>
              </a:extLst>
            </p:cNvPr>
            <p:cNvSpPr/>
            <p:nvPr/>
          </p:nvSpPr>
          <p:spPr>
            <a:xfrm>
              <a:off x="5571241" y="1366887"/>
              <a:ext cx="3200793" cy="3487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05ED6513-929E-44A2-96ED-8DD2A2BE86E6}"/>
                </a:ext>
              </a:extLst>
            </p:cNvPr>
            <p:cNvSpPr/>
            <p:nvPr/>
          </p:nvSpPr>
          <p:spPr>
            <a:xfrm>
              <a:off x="4934932" y="4457064"/>
              <a:ext cx="3095134" cy="3487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6518F987-B77D-456E-9B70-6ACB96929F8C}"/>
                </a:ext>
              </a:extLst>
            </p:cNvPr>
            <p:cNvSpPr/>
            <p:nvPr/>
          </p:nvSpPr>
          <p:spPr>
            <a:xfrm>
              <a:off x="4210638" y="5032883"/>
              <a:ext cx="3641889" cy="3487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6485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32D2B-82A3-443E-BCF3-309097C9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AGBM vs GBM: </a:t>
            </a:r>
            <a:r>
              <a:rPr lang="it-IT" dirty="0" err="1"/>
              <a:t>comparisons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1CFC06-FBF3-475C-B664-5E59A135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Comparison between different learning rates (</a:t>
            </a:r>
            <a:r>
              <a:rPr lang="el-GR" sz="2000" i="1" dirty="0">
                <a:cs typeface="Calibri" panose="020F0502020204030204" pitchFamily="34" charset="0"/>
              </a:rPr>
              <a:t>η</a:t>
            </a:r>
            <a:r>
              <a:rPr lang="it-IT" sz="2000" i="1" dirty="0">
                <a:cs typeface="Calibri" panose="020F0502020204030204" pitchFamily="34" charset="0"/>
              </a:rPr>
              <a:t> </a:t>
            </a:r>
            <a:r>
              <a:rPr lang="it-IT" sz="2000" dirty="0">
                <a:cs typeface="Calibri" panose="020F0502020204030204" pitchFamily="34" charset="0"/>
              </a:rPr>
              <a:t>= 0.01, 0.1, 1)</a:t>
            </a:r>
            <a:endParaRPr lang="en-US" sz="2000" i="1" dirty="0"/>
          </a:p>
          <a:p>
            <a:pPr lvl="1"/>
            <a:r>
              <a:rPr lang="en-US" sz="2000" dirty="0"/>
              <a:t>Classification task (dataset </a:t>
            </a:r>
            <a:r>
              <a:rPr lang="en-US" sz="2000" i="1" dirty="0"/>
              <a:t>a1a; </a:t>
            </a:r>
            <a:r>
              <a:rPr lang="en-US" sz="2000" dirty="0"/>
              <a:t>loss function= </a:t>
            </a:r>
            <a:r>
              <a:rPr lang="en-US" sz="2000" i="1" dirty="0"/>
              <a:t>logistic loss</a:t>
            </a:r>
            <a:r>
              <a:rPr lang="en-US" sz="2000" dirty="0"/>
              <a:t>)</a:t>
            </a:r>
          </a:p>
          <a:p>
            <a:pPr lvl="1"/>
            <a:r>
              <a:rPr lang="it-IT" sz="2000" dirty="0" err="1">
                <a:cs typeface="Calibri" panose="020F0502020204030204" pitchFamily="34" charset="0"/>
              </a:rPr>
              <a:t>WLs</a:t>
            </a:r>
            <a:r>
              <a:rPr lang="it-IT" sz="2000" dirty="0">
                <a:cs typeface="Calibri" panose="020F0502020204030204" pitchFamily="34" charset="0"/>
              </a:rPr>
              <a:t> : </a:t>
            </a:r>
            <a:r>
              <a:rPr lang="it-IT" sz="2000" dirty="0" err="1">
                <a:cs typeface="Calibri" panose="020F0502020204030204" pitchFamily="34" charset="0"/>
              </a:rPr>
              <a:t>decision</a:t>
            </a:r>
            <a:r>
              <a:rPr lang="it-IT" sz="2000" dirty="0">
                <a:cs typeface="Calibri" panose="020F0502020204030204" pitchFamily="34" charset="0"/>
              </a:rPr>
              <a:t> </a:t>
            </a:r>
            <a:r>
              <a:rPr lang="it-IT" sz="2000" dirty="0" err="1">
                <a:cs typeface="Calibri" panose="020F0502020204030204" pitchFamily="34" charset="0"/>
              </a:rPr>
              <a:t>trees</a:t>
            </a:r>
            <a:r>
              <a:rPr lang="it-IT" sz="2000" dirty="0">
                <a:cs typeface="Calibri" panose="020F0502020204030204" pitchFamily="34" charset="0"/>
              </a:rPr>
              <a:t> with </a:t>
            </a:r>
            <a:r>
              <a:rPr lang="it-IT" sz="2000" i="1" dirty="0">
                <a:cs typeface="Calibri" panose="020F0502020204030204" pitchFamily="34" charset="0"/>
              </a:rPr>
              <a:t>max </a:t>
            </a:r>
            <a:r>
              <a:rPr lang="it-IT" sz="2000" i="1" dirty="0" err="1">
                <a:cs typeface="Calibri" panose="020F0502020204030204" pitchFamily="34" charset="0"/>
              </a:rPr>
              <a:t>depth</a:t>
            </a:r>
            <a:r>
              <a:rPr lang="it-IT" sz="2000" i="1" dirty="0">
                <a:cs typeface="Calibri" panose="020F0502020204030204" pitchFamily="34" charset="0"/>
              </a:rPr>
              <a:t> = 4</a:t>
            </a:r>
          </a:p>
          <a:p>
            <a:pPr lvl="1"/>
            <a:r>
              <a:rPr lang="it-IT" sz="2000" dirty="0" err="1">
                <a:cs typeface="Calibri" panose="020F0502020204030204" pitchFamily="34" charset="0"/>
              </a:rPr>
              <a:t>Number</a:t>
            </a:r>
            <a:r>
              <a:rPr lang="it-IT" sz="2000" dirty="0">
                <a:cs typeface="Calibri" panose="020F0502020204030204" pitchFamily="34" charset="0"/>
              </a:rPr>
              <a:t> of </a:t>
            </a:r>
            <a:r>
              <a:rPr lang="it-IT" sz="2000" dirty="0" err="1">
                <a:cs typeface="Calibri" panose="020F0502020204030204" pitchFamily="34" charset="0"/>
              </a:rPr>
              <a:t>WLs</a:t>
            </a:r>
            <a:r>
              <a:rPr lang="it-IT" sz="2000" dirty="0">
                <a:cs typeface="Calibri" panose="020F0502020204030204" pitchFamily="34" charset="0"/>
              </a:rPr>
              <a:t> = 1000</a:t>
            </a:r>
            <a:endParaRPr lang="en-US" sz="2000" dirty="0"/>
          </a:p>
          <a:p>
            <a:pPr lvl="1"/>
            <a:r>
              <a:rPr lang="en-US" sz="2000" dirty="0"/>
              <a:t>GBM vs AGBM with 3 different </a:t>
            </a:r>
            <a:r>
              <a:rPr lang="el-GR" sz="2000" i="1" dirty="0">
                <a:cs typeface="Calibri" panose="020F0502020204030204" pitchFamily="34" charset="0"/>
              </a:rPr>
              <a:t>γ</a:t>
            </a:r>
            <a:r>
              <a:rPr lang="it-IT" sz="2000" i="1" dirty="0">
                <a:cs typeface="Calibri" panose="020F0502020204030204" pitchFamily="34" charset="0"/>
              </a:rPr>
              <a:t> </a:t>
            </a:r>
            <a:r>
              <a:rPr lang="it-IT" sz="2000" dirty="0">
                <a:cs typeface="Calibri" panose="020F0502020204030204" pitchFamily="34" charset="0"/>
              </a:rPr>
              <a:t>(</a:t>
            </a:r>
            <a:r>
              <a:rPr lang="el-GR" sz="2000" i="1" dirty="0">
                <a:cs typeface="Calibri" panose="020F0502020204030204" pitchFamily="34" charset="0"/>
              </a:rPr>
              <a:t>γ</a:t>
            </a:r>
            <a:r>
              <a:rPr lang="it-IT" sz="2000" dirty="0">
                <a:cs typeface="Calibri" panose="020F0502020204030204" pitchFamily="34" charset="0"/>
              </a:rPr>
              <a:t> = 0.1, 0.3, 0.5)</a:t>
            </a:r>
          </a:p>
          <a:p>
            <a:pPr marL="457200" lvl="1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t-IT" sz="2000" dirty="0" err="1"/>
              <a:t>Comparison</a:t>
            </a:r>
            <a:r>
              <a:rPr lang="it-IT" sz="2000" dirty="0"/>
              <a:t> on multiple datasets</a:t>
            </a:r>
          </a:p>
          <a:p>
            <a:pPr lvl="1"/>
            <a:r>
              <a:rPr lang="en-US" sz="2000" dirty="0"/>
              <a:t>5 classification problems and 1 regression problem (in the latter case loss function =</a:t>
            </a:r>
            <a:r>
              <a:rPr lang="en-US" sz="2000" i="1" dirty="0"/>
              <a:t> least squares loss</a:t>
            </a:r>
            <a:r>
              <a:rPr lang="en-US" sz="2000" dirty="0"/>
              <a:t>)</a:t>
            </a:r>
          </a:p>
          <a:p>
            <a:pPr lvl="1"/>
            <a:r>
              <a:rPr lang="it-IT" sz="2000" dirty="0" err="1">
                <a:cs typeface="Calibri" panose="020F0502020204030204" pitchFamily="34" charset="0"/>
              </a:rPr>
              <a:t>Number</a:t>
            </a:r>
            <a:r>
              <a:rPr lang="it-IT" sz="2000" dirty="0">
                <a:cs typeface="Calibri" panose="020F0502020204030204" pitchFamily="34" charset="0"/>
              </a:rPr>
              <a:t> of </a:t>
            </a:r>
            <a:r>
              <a:rPr lang="it-IT" sz="2000" dirty="0" err="1">
                <a:cs typeface="Calibri" panose="020F0502020204030204" pitchFamily="34" charset="0"/>
              </a:rPr>
              <a:t>WLs</a:t>
            </a:r>
            <a:r>
              <a:rPr lang="it-IT" sz="2000" dirty="0">
                <a:cs typeface="Calibri" panose="020F0502020204030204" pitchFamily="34" charset="0"/>
              </a:rPr>
              <a:t> = 30, 50, 100</a:t>
            </a:r>
          </a:p>
          <a:p>
            <a:pPr lvl="1"/>
            <a:r>
              <a:rPr lang="it-IT" sz="2000" dirty="0">
                <a:cs typeface="Calibri" panose="020F0502020204030204" pitchFamily="34" charset="0"/>
              </a:rPr>
              <a:t>GBM vs AGBM with </a:t>
            </a:r>
            <a:r>
              <a:rPr lang="el-GR" sz="2000" i="1" dirty="0">
                <a:cs typeface="Calibri" panose="020F0502020204030204" pitchFamily="34" charset="0"/>
              </a:rPr>
              <a:t>γ</a:t>
            </a:r>
            <a:r>
              <a:rPr lang="it-IT" sz="2000" dirty="0">
                <a:cs typeface="Calibri" panose="020F0502020204030204" pitchFamily="34" charset="0"/>
              </a:rPr>
              <a:t> =0.3 (</a:t>
            </a:r>
            <a:r>
              <a:rPr lang="it-IT" sz="2000" b="1" u="sng" dirty="0">
                <a:cs typeface="Calibri" panose="020F0502020204030204" pitchFamily="34" charset="0"/>
              </a:rPr>
              <a:t>Note</a:t>
            </a:r>
            <a:r>
              <a:rPr lang="it-IT" sz="2000" u="sng" dirty="0">
                <a:cs typeface="Calibri" panose="020F0502020204030204" pitchFamily="34" charset="0"/>
              </a:rPr>
              <a:t>: no </a:t>
            </a:r>
            <a:r>
              <a:rPr lang="en-US" sz="2000" u="sng" dirty="0">
                <a:cs typeface="Calibri" panose="020F0502020204030204" pitchFamily="34" charset="0"/>
              </a:rPr>
              <a:t>random search with cross validation to find the optimal parameters as in </a:t>
            </a:r>
            <a:r>
              <a:rPr lang="en-US" sz="2000" i="1" u="sng" dirty="0">
                <a:cs typeface="Calibri" panose="020F0502020204030204" pitchFamily="34" charset="0"/>
              </a:rPr>
              <a:t>Lu et al., 2020  </a:t>
            </a:r>
            <a:r>
              <a:rPr lang="en-US" sz="2000" u="sng" dirty="0">
                <a:cs typeface="Calibri" panose="020F0502020204030204" pitchFamily="34" charset="0"/>
              </a:rPr>
              <a:t>due to our different implementation)</a:t>
            </a:r>
          </a:p>
          <a:p>
            <a:pPr lvl="1"/>
            <a:r>
              <a:rPr lang="it-IT" sz="2000" dirty="0">
                <a:cs typeface="Calibri" panose="020F0502020204030204" pitchFamily="34" charset="0"/>
              </a:rPr>
              <a:t>Models </a:t>
            </a:r>
            <a:r>
              <a:rPr lang="it-IT" sz="2000" dirty="0" err="1">
                <a:cs typeface="Calibri" panose="020F0502020204030204" pitchFamily="34" charset="0"/>
              </a:rPr>
              <a:t>were</a:t>
            </a:r>
            <a:r>
              <a:rPr lang="it-IT" sz="2000" dirty="0">
                <a:cs typeface="Calibri" panose="020F0502020204030204" pitchFamily="34" charset="0"/>
              </a:rPr>
              <a:t> </a:t>
            </a:r>
            <a:r>
              <a:rPr lang="it-IT" sz="2000" dirty="0" err="1">
                <a:cs typeface="Calibri" panose="020F0502020204030204" pitchFamily="34" charset="0"/>
              </a:rPr>
              <a:t>trained</a:t>
            </a:r>
            <a:r>
              <a:rPr lang="it-IT" sz="2000" dirty="0">
                <a:cs typeface="Calibri" panose="020F0502020204030204" pitchFamily="34" charset="0"/>
              </a:rPr>
              <a:t> and test on 5 </a:t>
            </a:r>
            <a:r>
              <a:rPr lang="it-IT" sz="2000" dirty="0" err="1">
                <a:cs typeface="Calibri" panose="020F0502020204030204" pitchFamily="34" charset="0"/>
              </a:rPr>
              <a:t>different</a:t>
            </a:r>
            <a:r>
              <a:rPr lang="it-IT" sz="2000" dirty="0">
                <a:cs typeface="Calibri" panose="020F0502020204030204" pitchFamily="34" charset="0"/>
              </a:rPr>
              <a:t> </a:t>
            </a:r>
            <a:r>
              <a:rPr lang="it-IT" sz="2000" dirty="0" err="1">
                <a:cs typeface="Calibri" panose="020F0502020204030204" pitchFamily="34" charset="0"/>
              </a:rPr>
              <a:t>splittings</a:t>
            </a:r>
            <a:r>
              <a:rPr lang="it-IT" sz="2000" dirty="0">
                <a:cs typeface="Calibri" panose="020F0502020204030204" pitchFamily="34" charset="0"/>
              </a:rPr>
              <a:t> of the dataset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280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1035</Words>
  <Application>Microsoft Office PowerPoint</Application>
  <PresentationFormat>Widescreen</PresentationFormat>
  <Paragraphs>100</Paragraphs>
  <Slides>17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CMTI10</vt:lpstr>
      <vt:lpstr>NCENRMX</vt:lpstr>
      <vt:lpstr>SFRM1000</vt:lpstr>
      <vt:lpstr>SFTI1000</vt:lpstr>
      <vt:lpstr>Wingdings</vt:lpstr>
      <vt:lpstr>Tema di Office</vt:lpstr>
      <vt:lpstr>Gradient boosting machines: a comparison between different approaches  Francesco Maria Calistroni Giuseppe Capizzi Lorenzo Tausani Elisa Tremolada  Optimization for data science – Final project Master degree in Data Science 2021/06/22 </vt:lpstr>
      <vt:lpstr>What is gradient boosting (GBM)?</vt:lpstr>
      <vt:lpstr>Gradient boosting: applications</vt:lpstr>
      <vt:lpstr>Aim of the work</vt:lpstr>
      <vt:lpstr>Programming implementations details</vt:lpstr>
      <vt:lpstr>GBM: implementation</vt:lpstr>
      <vt:lpstr>Presentazione standard di PowerPoint</vt:lpstr>
      <vt:lpstr>Presentazione standard di PowerPoint</vt:lpstr>
      <vt:lpstr>AGBM vs GBM: comparisons</vt:lpstr>
      <vt:lpstr>Presentazione standard di PowerPoint</vt:lpstr>
      <vt:lpstr>Presentazione standard di PowerPoint</vt:lpstr>
      <vt:lpstr>RGBM: a brief introduction</vt:lpstr>
      <vt:lpstr>Presentazione standard di PowerPoint</vt:lpstr>
      <vt:lpstr>RGBM vs GBM: comparisons</vt:lpstr>
      <vt:lpstr>Iteration vs. Running time: results</vt:lpstr>
      <vt:lpstr>Presentazione standard di PowerPoint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Tausani Lorenzo</dc:creator>
  <cp:lastModifiedBy>Tausani Lorenzo</cp:lastModifiedBy>
  <cp:revision>52</cp:revision>
  <dcterms:created xsi:type="dcterms:W3CDTF">2021-06-23T17:29:33Z</dcterms:created>
  <dcterms:modified xsi:type="dcterms:W3CDTF">2021-06-26T16:52:08Z</dcterms:modified>
</cp:coreProperties>
</file>