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340" r:id="rId1"/>
  </p:sldMasterIdLst>
  <p:notesMasterIdLst>
    <p:notesMasterId r:id="rId15"/>
  </p:notesMasterIdLst>
  <p:sldIdLst>
    <p:sldId id="256" r:id="rId2"/>
    <p:sldId id="257" r:id="rId3"/>
    <p:sldId id="271" r:id="rId4"/>
    <p:sldId id="267" r:id="rId5"/>
    <p:sldId id="259" r:id="rId6"/>
    <p:sldId id="260" r:id="rId7"/>
    <p:sldId id="270" r:id="rId8"/>
    <p:sldId id="268" r:id="rId9"/>
    <p:sldId id="261" r:id="rId10"/>
    <p:sldId id="262" r:id="rId11"/>
    <p:sldId id="264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13A"/>
    <a:srgbClr val="C8E90C"/>
    <a:srgbClr val="5F9D9D"/>
    <a:srgbClr val="9E5E9B"/>
    <a:srgbClr val="875E9E"/>
    <a:srgbClr val="6D5E9E"/>
    <a:srgbClr val="5F699D"/>
    <a:srgbClr val="5F839E"/>
    <a:srgbClr val="F69201"/>
    <a:srgbClr val="54D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5"/>
    <p:restoredTop sz="86972"/>
  </p:normalViewPr>
  <p:slideViewPr>
    <p:cSldViewPr snapToGrid="0">
      <p:cViewPr varScale="1">
        <p:scale>
          <a:sx n="106" d="100"/>
          <a:sy n="10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/>
      <dgm:t>
        <a:bodyPr/>
        <a:lstStyle/>
        <a:p>
          <a:r>
            <a:rPr lang="en-US" sz="14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/>
      <dgm:t>
        <a:bodyPr/>
        <a:lstStyle/>
        <a:p>
          <a:r>
            <a:rPr lang="en-US" sz="14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/>
      <dgm:t>
        <a:bodyPr/>
        <a:lstStyle/>
        <a:p>
          <a:r>
            <a:rPr lang="en-US" sz="14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4861896-020A-8940-9517-6B294324C0FC}">
      <dgm:prSet custT="1"/>
      <dgm:spPr/>
      <dgm:t>
        <a:bodyPr/>
        <a:lstStyle/>
        <a:p>
          <a:r>
            <a:rPr lang="en-US" sz="14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EE6F26D-0D66-9D4A-949B-F6ACCE0F97A0}">
      <dgm:prSet custT="1"/>
      <dgm:spPr/>
      <dgm:t>
        <a:bodyPr/>
        <a:lstStyle/>
        <a:p>
          <a:r>
            <a:rPr lang="en-US" sz="14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5413569-85DF-F54A-86C7-00E435A9B228}">
      <dgm:prSet custT="1"/>
      <dgm:spPr/>
      <dgm:t>
        <a:bodyPr/>
        <a:lstStyle/>
        <a:p>
          <a:r>
            <a:rPr lang="en-US" sz="14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43071B-2E06-874F-992C-89C0380EF748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9FB4C7DB-ECED-9D45-8657-09F84290943B}">
      <dgm:prSet phldrT="[Text]" custT="1"/>
      <dgm:spPr>
        <a:solidFill>
          <a:schemeClr val="accent5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Data Wrangling</a:t>
          </a:r>
        </a:p>
      </dgm:t>
    </dgm:pt>
    <dgm:pt modelId="{2D7EDED4-64C7-3B43-80AF-B709BA624353}" type="par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C6406A-C633-CB41-AE3E-6947F1C3AD1F}" type="sibTrans" cxnId="{684B22F9-1C2F-2B43-83B6-BEAE598758D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8192221-6F81-D145-97B0-FAE87FF481A1}">
      <dgm:prSet phldrT="[Text]" custT="1"/>
      <dgm:spPr>
        <a:solidFill>
          <a:schemeClr val="accent5">
            <a:hueOff val="1462127"/>
            <a:satOff val="159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EDA</a:t>
          </a:r>
        </a:p>
      </dgm:t>
    </dgm:pt>
    <dgm:pt modelId="{A93590B2-62D2-5A40-B33E-4CDEE73EAEA0}" type="par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0B5D49-D483-1C4D-9261-02FB9EE8F8E1}" type="sibTrans" cxnId="{857C56F0-A4D2-F446-B1D0-D1266068E46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9DAC01A-2468-A648-80CA-63C006D3BFE2}">
      <dgm:prSet phldrT="[Text]" custT="1"/>
      <dgm:spPr>
        <a:solidFill>
          <a:schemeClr val="accent5">
            <a:hueOff val="2924253"/>
            <a:satOff val="318"/>
            <a:lumOff val="0"/>
            <a:alpha val="25000"/>
          </a:schemeClr>
        </a:solidFill>
      </dgm:spPr>
      <dgm:t>
        <a:bodyPr/>
        <a:lstStyle/>
        <a:p>
          <a:r>
            <a:rPr lang="en-US" sz="1200" dirty="0"/>
            <a:t>Preprocess</a:t>
          </a:r>
        </a:p>
      </dgm:t>
    </dgm:pt>
    <dgm:pt modelId="{1B792EF9-CBB8-AB42-B842-539FEBC2384A}" type="par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0AC81C-9434-5346-8703-BEAB11A5D09F}" type="sibTrans" cxnId="{099A6B72-C32C-0C4A-ADFF-A348E2A192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4861896-020A-8940-9517-6B294324C0FC}">
      <dgm:prSet custT="1"/>
      <dgm:spPr>
        <a:solidFill>
          <a:schemeClr val="accent5">
            <a:hueOff val="4386380"/>
            <a:satOff val="477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Model</a:t>
          </a:r>
        </a:p>
      </dgm:t>
    </dgm:pt>
    <dgm:pt modelId="{6F3AE83C-A827-F640-AC0A-0A15EE42D7AA}" type="par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7BCE06-61E3-7B4E-A9F7-42BDBF093ECA}" type="sibTrans" cxnId="{0C063E5E-C2B9-3E49-AB8A-B26A83B5D40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EE6F26D-0D66-9D4A-949B-F6ACCE0F97A0}">
      <dgm:prSet custT="1"/>
      <dgm:spPr>
        <a:solidFill>
          <a:schemeClr val="accent5">
            <a:hueOff val="7310633"/>
            <a:satOff val="795"/>
            <a:lumOff val="-1"/>
          </a:schemeClr>
        </a:solidFill>
      </dgm:spPr>
      <dgm:t>
        <a:bodyPr/>
        <a:lstStyle/>
        <a:p>
          <a:r>
            <a:rPr lang="en-US" sz="1200" dirty="0"/>
            <a:t>Future Development</a:t>
          </a:r>
        </a:p>
      </dgm:t>
    </dgm:pt>
    <dgm:pt modelId="{A3A0C751-BF15-D546-ADB2-7DF96AA33C8F}" type="par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751CFF-4D8F-C64D-AA21-B8EBE770F421}" type="sibTrans" cxnId="{C7EC3EB5-0D4B-5A44-815E-AF350F70995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413569-85DF-F54A-86C7-00E435A9B228}">
      <dgm:prSet custT="1"/>
      <dgm:spPr>
        <a:solidFill>
          <a:schemeClr val="accent5">
            <a:hueOff val="5848507"/>
            <a:satOff val="636"/>
            <a:lumOff val="-1"/>
            <a:alpha val="25000"/>
          </a:schemeClr>
        </a:solidFill>
      </dgm:spPr>
      <dgm:t>
        <a:bodyPr/>
        <a:lstStyle/>
        <a:p>
          <a:r>
            <a:rPr lang="en-US" sz="1200" dirty="0"/>
            <a:t>Evaluation &amp; Selection</a:t>
          </a:r>
        </a:p>
      </dgm:t>
    </dgm:pt>
    <dgm:pt modelId="{9E3B0974-4ACE-834B-B2A1-527522725E8A}" type="par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19F602-205C-3E44-B99B-C03699639A1A}" type="sibTrans" cxnId="{34C3B9FB-F076-3A46-858C-69E3348326C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884DB2-4271-AB42-9D43-5B3E2547B2A6}" type="pres">
      <dgm:prSet presAssocID="{9043071B-2E06-874F-992C-89C0380EF748}" presName="Name0" presStyleCnt="0">
        <dgm:presLayoutVars>
          <dgm:dir/>
          <dgm:animLvl val="lvl"/>
          <dgm:resizeHandles val="exact"/>
        </dgm:presLayoutVars>
      </dgm:prSet>
      <dgm:spPr/>
    </dgm:pt>
    <dgm:pt modelId="{C12C3863-DBBA-F64F-A98E-AD232983E1FB}" type="pres">
      <dgm:prSet presAssocID="{9FB4C7DB-ECED-9D45-8657-09F8429094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8B9EE8-970E-6B45-9866-E550AF3EECB9}" type="pres">
      <dgm:prSet presAssocID="{F6C6406A-C633-CB41-AE3E-6947F1C3AD1F}" presName="parTxOnlySpace" presStyleCnt="0"/>
      <dgm:spPr/>
    </dgm:pt>
    <dgm:pt modelId="{B94264B3-0F22-9D48-92AD-589A51E6DC2E}" type="pres">
      <dgm:prSet presAssocID="{48192221-6F81-D145-97B0-FAE87FF481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8222F61-5C8F-4246-9797-24B628112337}" type="pres">
      <dgm:prSet presAssocID="{B60B5D49-D483-1C4D-9261-02FB9EE8F8E1}" presName="parTxOnlySpace" presStyleCnt="0"/>
      <dgm:spPr/>
    </dgm:pt>
    <dgm:pt modelId="{86F43A11-BF3E-E148-9829-6EFB1CB34B4D}" type="pres">
      <dgm:prSet presAssocID="{D9DAC01A-2468-A648-80CA-63C006D3BFE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AC19A1-0DCA-394B-A926-C9035A51D1A8}" type="pres">
      <dgm:prSet presAssocID="{2D0AC81C-9434-5346-8703-BEAB11A5D09F}" presName="parTxOnlySpace" presStyleCnt="0"/>
      <dgm:spPr/>
    </dgm:pt>
    <dgm:pt modelId="{BB045A2E-1465-8E4C-984B-5EC22325E05C}" type="pres">
      <dgm:prSet presAssocID="{C4861896-020A-8940-9517-6B294324C0F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138C7AE-94CD-E34F-88B9-40221D3EECC2}" type="pres">
      <dgm:prSet presAssocID="{EE7BCE06-61E3-7B4E-A9F7-42BDBF093ECA}" presName="parTxOnlySpace" presStyleCnt="0"/>
      <dgm:spPr/>
    </dgm:pt>
    <dgm:pt modelId="{AEA4049A-F491-524E-AFE1-86B1FC24D6F8}" type="pres">
      <dgm:prSet presAssocID="{15413569-85DF-F54A-86C7-00E435A9B22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2F228B1-6D80-9F4C-8E27-D90FC4B86F49}" type="pres">
      <dgm:prSet presAssocID="{4619F602-205C-3E44-B99B-C03699639A1A}" presName="parTxOnlySpace" presStyleCnt="0"/>
      <dgm:spPr/>
    </dgm:pt>
    <dgm:pt modelId="{0603B32B-1775-8F44-AF60-2A68EAC6D512}" type="pres">
      <dgm:prSet presAssocID="{3EE6F26D-0D66-9D4A-949B-F6ACCE0F97A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659D07-B414-1248-A2B7-C3B46057B1A8}" type="presOf" srcId="{3EE6F26D-0D66-9D4A-949B-F6ACCE0F97A0}" destId="{0603B32B-1775-8F44-AF60-2A68EAC6D512}" srcOrd="0" destOrd="0" presId="urn:microsoft.com/office/officeart/2005/8/layout/chevron1"/>
    <dgm:cxn modelId="{B045640C-48FE-CE47-BCEB-2207A7745BB4}" type="presOf" srcId="{D9DAC01A-2468-A648-80CA-63C006D3BFE2}" destId="{86F43A11-BF3E-E148-9829-6EFB1CB34B4D}" srcOrd="0" destOrd="0" presId="urn:microsoft.com/office/officeart/2005/8/layout/chevron1"/>
    <dgm:cxn modelId="{F5986A1C-FF9D-2449-BB1F-5A14D8FE6806}" type="presOf" srcId="{15413569-85DF-F54A-86C7-00E435A9B228}" destId="{AEA4049A-F491-524E-AFE1-86B1FC24D6F8}" srcOrd="0" destOrd="0" presId="urn:microsoft.com/office/officeart/2005/8/layout/chevron1"/>
    <dgm:cxn modelId="{32A9DF47-E4AF-2F4B-BEFA-F6FF9C41014E}" type="presOf" srcId="{9043071B-2E06-874F-992C-89C0380EF748}" destId="{07884DB2-4271-AB42-9D43-5B3E2547B2A6}" srcOrd="0" destOrd="0" presId="urn:microsoft.com/office/officeart/2005/8/layout/chevron1"/>
    <dgm:cxn modelId="{0C063E5E-C2B9-3E49-AB8A-B26A83B5D404}" srcId="{9043071B-2E06-874F-992C-89C0380EF748}" destId="{C4861896-020A-8940-9517-6B294324C0FC}" srcOrd="3" destOrd="0" parTransId="{6F3AE83C-A827-F640-AC0A-0A15EE42D7AA}" sibTransId="{EE7BCE06-61E3-7B4E-A9F7-42BDBF093ECA}"/>
    <dgm:cxn modelId="{73AF0B60-1FBF-C84D-9AA7-404D92624E3C}" type="presOf" srcId="{C4861896-020A-8940-9517-6B294324C0FC}" destId="{BB045A2E-1465-8E4C-984B-5EC22325E05C}" srcOrd="0" destOrd="0" presId="urn:microsoft.com/office/officeart/2005/8/layout/chevron1"/>
    <dgm:cxn modelId="{099A6B72-C32C-0C4A-ADFF-A348E2A192B2}" srcId="{9043071B-2E06-874F-992C-89C0380EF748}" destId="{D9DAC01A-2468-A648-80CA-63C006D3BFE2}" srcOrd="2" destOrd="0" parTransId="{1B792EF9-CBB8-AB42-B842-539FEBC2384A}" sibTransId="{2D0AC81C-9434-5346-8703-BEAB11A5D09F}"/>
    <dgm:cxn modelId="{3D5E7AA6-029F-E241-9395-8513F4BE0027}" type="presOf" srcId="{9FB4C7DB-ECED-9D45-8657-09F84290943B}" destId="{C12C3863-DBBA-F64F-A98E-AD232983E1FB}" srcOrd="0" destOrd="0" presId="urn:microsoft.com/office/officeart/2005/8/layout/chevron1"/>
    <dgm:cxn modelId="{C7EC3EB5-0D4B-5A44-815E-AF350F709951}" srcId="{9043071B-2E06-874F-992C-89C0380EF748}" destId="{3EE6F26D-0D66-9D4A-949B-F6ACCE0F97A0}" srcOrd="5" destOrd="0" parTransId="{A3A0C751-BF15-D546-ADB2-7DF96AA33C8F}" sibTransId="{2E751CFF-4D8F-C64D-AA21-B8EBE770F421}"/>
    <dgm:cxn modelId="{941B5CDB-2E1D-5846-9F5D-4EF1BC8A6CB9}" type="presOf" srcId="{48192221-6F81-D145-97B0-FAE87FF481A1}" destId="{B94264B3-0F22-9D48-92AD-589A51E6DC2E}" srcOrd="0" destOrd="0" presId="urn:microsoft.com/office/officeart/2005/8/layout/chevron1"/>
    <dgm:cxn modelId="{857C56F0-A4D2-F446-B1D0-D1266068E460}" srcId="{9043071B-2E06-874F-992C-89C0380EF748}" destId="{48192221-6F81-D145-97B0-FAE87FF481A1}" srcOrd="1" destOrd="0" parTransId="{A93590B2-62D2-5A40-B33E-4CDEE73EAEA0}" sibTransId="{B60B5D49-D483-1C4D-9261-02FB9EE8F8E1}"/>
    <dgm:cxn modelId="{684B22F9-1C2F-2B43-83B6-BEAE598758D8}" srcId="{9043071B-2E06-874F-992C-89C0380EF748}" destId="{9FB4C7DB-ECED-9D45-8657-09F84290943B}" srcOrd="0" destOrd="0" parTransId="{2D7EDED4-64C7-3B43-80AF-B709BA624353}" sibTransId="{F6C6406A-C633-CB41-AE3E-6947F1C3AD1F}"/>
    <dgm:cxn modelId="{34C3B9FB-F076-3A46-858C-69E3348326C6}" srcId="{9043071B-2E06-874F-992C-89C0380EF748}" destId="{15413569-85DF-F54A-86C7-00E435A9B228}" srcOrd="4" destOrd="0" parTransId="{9E3B0974-4ACE-834B-B2A1-527522725E8A}" sibTransId="{4619F602-205C-3E44-B99B-C03699639A1A}"/>
    <dgm:cxn modelId="{D93260DC-29C0-9A4C-8068-6A2C8F8C6B74}" type="presParOf" srcId="{07884DB2-4271-AB42-9D43-5B3E2547B2A6}" destId="{C12C3863-DBBA-F64F-A98E-AD232983E1FB}" srcOrd="0" destOrd="0" presId="urn:microsoft.com/office/officeart/2005/8/layout/chevron1"/>
    <dgm:cxn modelId="{0F18D0D5-D537-A540-80EE-4A3D54350F30}" type="presParOf" srcId="{07884DB2-4271-AB42-9D43-5B3E2547B2A6}" destId="{778B9EE8-970E-6B45-9866-E550AF3EECB9}" srcOrd="1" destOrd="0" presId="urn:microsoft.com/office/officeart/2005/8/layout/chevron1"/>
    <dgm:cxn modelId="{B387828D-3F12-DE4E-8EE5-3A5591E36680}" type="presParOf" srcId="{07884DB2-4271-AB42-9D43-5B3E2547B2A6}" destId="{B94264B3-0F22-9D48-92AD-589A51E6DC2E}" srcOrd="2" destOrd="0" presId="urn:microsoft.com/office/officeart/2005/8/layout/chevron1"/>
    <dgm:cxn modelId="{8E945513-12CF-854E-8331-64401B48744F}" type="presParOf" srcId="{07884DB2-4271-AB42-9D43-5B3E2547B2A6}" destId="{F8222F61-5C8F-4246-9797-24B628112337}" srcOrd="3" destOrd="0" presId="urn:microsoft.com/office/officeart/2005/8/layout/chevron1"/>
    <dgm:cxn modelId="{E758206E-16DC-7542-8D6E-4279F6C52030}" type="presParOf" srcId="{07884DB2-4271-AB42-9D43-5B3E2547B2A6}" destId="{86F43A11-BF3E-E148-9829-6EFB1CB34B4D}" srcOrd="4" destOrd="0" presId="urn:microsoft.com/office/officeart/2005/8/layout/chevron1"/>
    <dgm:cxn modelId="{16B6719A-6036-6B43-BB3D-20097854C1ED}" type="presParOf" srcId="{07884DB2-4271-AB42-9D43-5B3E2547B2A6}" destId="{77AC19A1-0DCA-394B-A926-C9035A51D1A8}" srcOrd="5" destOrd="0" presId="urn:microsoft.com/office/officeart/2005/8/layout/chevron1"/>
    <dgm:cxn modelId="{2C27A20D-AB81-C949-B54B-53A5D1C647AD}" type="presParOf" srcId="{07884DB2-4271-AB42-9D43-5B3E2547B2A6}" destId="{BB045A2E-1465-8E4C-984B-5EC22325E05C}" srcOrd="6" destOrd="0" presId="urn:microsoft.com/office/officeart/2005/8/layout/chevron1"/>
    <dgm:cxn modelId="{00519465-BE59-254C-9867-1DBD222A40C6}" type="presParOf" srcId="{07884DB2-4271-AB42-9D43-5B3E2547B2A6}" destId="{4138C7AE-94CD-E34F-88B9-40221D3EECC2}" srcOrd="7" destOrd="0" presId="urn:microsoft.com/office/officeart/2005/8/layout/chevron1"/>
    <dgm:cxn modelId="{94A4CAC6-632C-1449-AD78-53B6CF57A603}" type="presParOf" srcId="{07884DB2-4271-AB42-9D43-5B3E2547B2A6}" destId="{AEA4049A-F491-524E-AFE1-86B1FC24D6F8}" srcOrd="8" destOrd="0" presId="urn:microsoft.com/office/officeart/2005/8/layout/chevron1"/>
    <dgm:cxn modelId="{24827B48-71E2-9B43-A31D-D4927770E2EA}" type="presParOf" srcId="{07884DB2-4271-AB42-9D43-5B3E2547B2A6}" destId="{A2F228B1-6D80-9F4C-8E27-D90FC4B86F49}" srcOrd="9" destOrd="0" presId="urn:microsoft.com/office/officeart/2005/8/layout/chevron1"/>
    <dgm:cxn modelId="{448AD4B7-DE0E-8C4C-B5AA-326908C91B9B}" type="presParOf" srcId="{07884DB2-4271-AB42-9D43-5B3E2547B2A6}" destId="{0603B32B-1775-8F44-AF60-2A68EAC6D5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731" y="280975"/>
          <a:ext cx="2132191" cy="8528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Wrangling</a:t>
          </a:r>
        </a:p>
      </dsp:txBody>
      <dsp:txXfrm>
        <a:off x="432169" y="280975"/>
        <a:ext cx="1279315" cy="852876"/>
      </dsp:txXfrm>
    </dsp:sp>
    <dsp:sp modelId="{B94264B3-0F22-9D48-92AD-589A51E6DC2E}">
      <dsp:nvSpPr>
        <dsp:cNvPr id="0" name=""/>
        <dsp:cNvSpPr/>
      </dsp:nvSpPr>
      <dsp:spPr>
        <a:xfrm>
          <a:off x="1924704" y="280975"/>
          <a:ext cx="2132191" cy="852876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</dsp:txBody>
      <dsp:txXfrm>
        <a:off x="2351142" y="280975"/>
        <a:ext cx="1279315" cy="852876"/>
      </dsp:txXfrm>
    </dsp:sp>
    <dsp:sp modelId="{86F43A11-BF3E-E148-9829-6EFB1CB34B4D}">
      <dsp:nvSpPr>
        <dsp:cNvPr id="0" name=""/>
        <dsp:cNvSpPr/>
      </dsp:nvSpPr>
      <dsp:spPr>
        <a:xfrm>
          <a:off x="3843676" y="280975"/>
          <a:ext cx="2132191" cy="852876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Preprocess</a:t>
          </a:r>
        </a:p>
      </dsp:txBody>
      <dsp:txXfrm>
        <a:off x="4270114" y="280975"/>
        <a:ext cx="1279315" cy="852876"/>
      </dsp:txXfrm>
    </dsp:sp>
    <dsp:sp modelId="{BB045A2E-1465-8E4C-984B-5EC22325E05C}">
      <dsp:nvSpPr>
        <dsp:cNvPr id="0" name=""/>
        <dsp:cNvSpPr/>
      </dsp:nvSpPr>
      <dsp:spPr>
        <a:xfrm>
          <a:off x="5762649" y="280975"/>
          <a:ext cx="2132191" cy="852876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</dsp:txBody>
      <dsp:txXfrm>
        <a:off x="6189087" y="280975"/>
        <a:ext cx="1279315" cy="852876"/>
      </dsp:txXfrm>
    </dsp:sp>
    <dsp:sp modelId="{AEA4049A-F491-524E-AFE1-86B1FC24D6F8}">
      <dsp:nvSpPr>
        <dsp:cNvPr id="0" name=""/>
        <dsp:cNvSpPr/>
      </dsp:nvSpPr>
      <dsp:spPr>
        <a:xfrm>
          <a:off x="7681621" y="280975"/>
          <a:ext cx="2132191" cy="852876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 &amp; Selection</a:t>
          </a:r>
        </a:p>
      </dsp:txBody>
      <dsp:txXfrm>
        <a:off x="8108059" y="280975"/>
        <a:ext cx="1279315" cy="852876"/>
      </dsp:txXfrm>
    </dsp:sp>
    <dsp:sp modelId="{0603B32B-1775-8F44-AF60-2A68EAC6D512}">
      <dsp:nvSpPr>
        <dsp:cNvPr id="0" name=""/>
        <dsp:cNvSpPr/>
      </dsp:nvSpPr>
      <dsp:spPr>
        <a:xfrm>
          <a:off x="9600594" y="280975"/>
          <a:ext cx="2132191" cy="852876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Development</a:t>
          </a:r>
        </a:p>
      </dsp:txBody>
      <dsp:txXfrm>
        <a:off x="10027032" y="280975"/>
        <a:ext cx="1279315" cy="852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863-DBBA-F64F-A98E-AD232983E1FB}">
      <dsp:nvSpPr>
        <dsp:cNvPr id="0" name=""/>
        <dsp:cNvSpPr/>
      </dsp:nvSpPr>
      <dsp:spPr>
        <a:xfrm>
          <a:off x="5223" y="0"/>
          <a:ext cx="1943279" cy="42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</a:t>
          </a:r>
        </a:p>
      </dsp:txBody>
      <dsp:txXfrm>
        <a:off x="219967" y="0"/>
        <a:ext cx="1513791" cy="429488"/>
      </dsp:txXfrm>
    </dsp:sp>
    <dsp:sp modelId="{B94264B3-0F22-9D48-92AD-589A51E6DC2E}">
      <dsp:nvSpPr>
        <dsp:cNvPr id="0" name=""/>
        <dsp:cNvSpPr/>
      </dsp:nvSpPr>
      <dsp:spPr>
        <a:xfrm>
          <a:off x="1754175" y="0"/>
          <a:ext cx="1943279" cy="429488"/>
        </a:xfrm>
        <a:prstGeom prst="chevron">
          <a:avLst/>
        </a:prstGeom>
        <a:solidFill>
          <a:schemeClr val="accent5">
            <a:hueOff val="1462127"/>
            <a:satOff val="159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968919" y="0"/>
        <a:ext cx="1513791" cy="429488"/>
      </dsp:txXfrm>
    </dsp:sp>
    <dsp:sp modelId="{86F43A11-BF3E-E148-9829-6EFB1CB34B4D}">
      <dsp:nvSpPr>
        <dsp:cNvPr id="0" name=""/>
        <dsp:cNvSpPr/>
      </dsp:nvSpPr>
      <dsp:spPr>
        <a:xfrm>
          <a:off x="3503127" y="0"/>
          <a:ext cx="1943279" cy="429488"/>
        </a:xfrm>
        <a:prstGeom prst="chevron">
          <a:avLst/>
        </a:prstGeom>
        <a:solidFill>
          <a:schemeClr val="accent5">
            <a:hueOff val="2924253"/>
            <a:satOff val="318"/>
            <a:lumOff val="0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</a:t>
          </a:r>
        </a:p>
      </dsp:txBody>
      <dsp:txXfrm>
        <a:off x="3717871" y="0"/>
        <a:ext cx="1513791" cy="429488"/>
      </dsp:txXfrm>
    </dsp:sp>
    <dsp:sp modelId="{BB045A2E-1465-8E4C-984B-5EC22325E05C}">
      <dsp:nvSpPr>
        <dsp:cNvPr id="0" name=""/>
        <dsp:cNvSpPr/>
      </dsp:nvSpPr>
      <dsp:spPr>
        <a:xfrm>
          <a:off x="5252079" y="0"/>
          <a:ext cx="1943279" cy="429488"/>
        </a:xfrm>
        <a:prstGeom prst="chevron">
          <a:avLst/>
        </a:prstGeom>
        <a:solidFill>
          <a:schemeClr val="accent5">
            <a:hueOff val="4386380"/>
            <a:satOff val="477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</a:t>
          </a:r>
        </a:p>
      </dsp:txBody>
      <dsp:txXfrm>
        <a:off x="5466823" y="0"/>
        <a:ext cx="1513791" cy="429488"/>
      </dsp:txXfrm>
    </dsp:sp>
    <dsp:sp modelId="{AEA4049A-F491-524E-AFE1-86B1FC24D6F8}">
      <dsp:nvSpPr>
        <dsp:cNvPr id="0" name=""/>
        <dsp:cNvSpPr/>
      </dsp:nvSpPr>
      <dsp:spPr>
        <a:xfrm>
          <a:off x="7001031" y="0"/>
          <a:ext cx="1943279" cy="429488"/>
        </a:xfrm>
        <a:prstGeom prst="chevron">
          <a:avLst/>
        </a:prstGeom>
        <a:solidFill>
          <a:schemeClr val="accent5">
            <a:hueOff val="5848507"/>
            <a:satOff val="636"/>
            <a:lumOff val="-1"/>
            <a:alpha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Evaluation &amp; Selection</a:t>
          </a:r>
        </a:p>
      </dsp:txBody>
      <dsp:txXfrm>
        <a:off x="7215775" y="0"/>
        <a:ext cx="1513791" cy="429488"/>
      </dsp:txXfrm>
    </dsp:sp>
    <dsp:sp modelId="{0603B32B-1775-8F44-AF60-2A68EAC6D512}">
      <dsp:nvSpPr>
        <dsp:cNvPr id="0" name=""/>
        <dsp:cNvSpPr/>
      </dsp:nvSpPr>
      <dsp:spPr>
        <a:xfrm>
          <a:off x="8749983" y="0"/>
          <a:ext cx="1943279" cy="429488"/>
        </a:xfrm>
        <a:prstGeom prst="chevron">
          <a:avLst/>
        </a:prstGeom>
        <a:solidFill>
          <a:schemeClr val="accent5">
            <a:hueOff val="7310633"/>
            <a:satOff val="795"/>
            <a:lumOff val="-1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Development</a:t>
          </a:r>
        </a:p>
      </dsp:txBody>
      <dsp:txXfrm>
        <a:off x="8964727" y="0"/>
        <a:ext cx="1513791" cy="42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64E9-244A-7046-9754-66E42773ADBF}" type="datetimeFigureOut">
              <a:rPr lang="en-US" smtClean="0"/>
              <a:t>10/15/24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E193C-32AC-B84A-88D1-7AFD9138C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E193C-32AC-B84A-88D1-7AFD9138C4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E193C-32AC-B84A-88D1-7AFD9138C4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5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8A6FE48-DB80-D244-80BE-D3FEB2C8BC34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79B-82BF-634A-BED3-9B566BB58F25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365B-FA7B-C249-B3C1-88C4C295B56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8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46BB-A2C6-A647-8AC3-C15347B48B88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6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2D24-B0C0-CD44-8FA5-87D184E30EC8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5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ABFA-753B-2847-BFBF-E6D67757C19F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0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101B-5512-1D4B-AD6F-70A8384081E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6E4-947A-E64E-AA0B-4FBAB79BED86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71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D4D9-9522-BC43-BC88-9DE42C51899E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6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F76-6EB8-0443-A7C3-4C49121CEFD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2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2173-AD41-6749-8FC7-232A8924A822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D02E-01AE-2147-BC85-C042013CE29C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D3E2-4121-5045-8964-67BA31CD3C88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FE07-3A47-0147-AC8E-28C5F1BCB6F8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FCE-1BC8-A841-84F1-3F84CEEE1701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5BC8-B63C-F04A-809F-EF523F84BCA2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D19F-393E-7D45-AFDA-4EA56821C3B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DA96-EC32-5246-B49A-986240738BDB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5D9374-C000-D24C-A362-F18E8ECDE7B6}" type="datetime1">
              <a:rPr lang="en-US" smtClean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1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  <p:sldLayoutId id="2147485352" r:id="rId12"/>
    <p:sldLayoutId id="2147485353" r:id="rId13"/>
    <p:sldLayoutId id="2147485354" r:id="rId14"/>
    <p:sldLayoutId id="2147485355" r:id="rId15"/>
    <p:sldLayoutId id="2147485356" r:id="rId16"/>
    <p:sldLayoutId id="2147485357" r:id="rId17"/>
    <p:sldLayoutId id="214748535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aa.gov/news-release/noaa-confirms-4th-global-coral-bleaching-eve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www.aims.gov.au/research-topics/environmental-issues/coral-bleaching/coral-bleaching-even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D39-E4DD-B554-14B9-B7BAFD536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Coral Bleaching Classification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ACE7-D15E-706C-CFFB-602108F77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01AF-4294-E7BC-5B45-80DE24B2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A18A-352D-DE09-87DE-8C78819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best indicators?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E367-F074-F04B-E8AE-50A24268E0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79574" y="2367092"/>
            <a:ext cx="4488972" cy="3424107"/>
          </a:xfrm>
        </p:spPr>
        <p:txBody>
          <a:bodyPr>
            <a:normAutofit/>
          </a:bodyPr>
          <a:lstStyle/>
          <a:p>
            <a:r>
              <a:rPr lang="en-US" dirty="0"/>
              <a:t>Regions/Realms</a:t>
            </a:r>
          </a:p>
          <a:p>
            <a:pPr lvl="1"/>
            <a:r>
              <a:rPr lang="en-US" dirty="0"/>
              <a:t>Tropical Atlantic (Caribbean)</a:t>
            </a:r>
          </a:p>
          <a:p>
            <a:pPr lvl="1"/>
            <a:r>
              <a:rPr lang="en-US" dirty="0"/>
              <a:t>Australasia (Great Barrier Reef) </a:t>
            </a:r>
          </a:p>
          <a:p>
            <a:r>
              <a:rPr lang="en-US" dirty="0"/>
              <a:t>Thermal Stress Anomaly Degree Heating Week</a:t>
            </a:r>
          </a:p>
          <a:p>
            <a:pPr lvl="1"/>
            <a:r>
              <a:rPr lang="en-US" dirty="0"/>
              <a:t>How frequently a thermal anomaly occurred in the previous 12 weeks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768E6-A1AB-7151-21E6-837347D8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4" y="2367092"/>
            <a:ext cx="6621195" cy="37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79A804-68A6-58A9-2EB6-71C5DF0C6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467279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6DB2-F274-1896-DE3C-88F66CC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BA36-8574-9803-1CC6-01435DA7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EDBD-0630-002A-E3DE-807E755BC2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36726"/>
          </a:xfrm>
        </p:spPr>
        <p:txBody>
          <a:bodyPr>
            <a:normAutofit/>
          </a:bodyPr>
          <a:lstStyle/>
          <a:p>
            <a:r>
              <a:rPr lang="en-US" dirty="0"/>
              <a:t>Extreme Gradient Boost (XGBoost) with full features performed the best overall amongst all metrics, including the above cross validated F1, as well as checking for overfitting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4C88D5-7D23-BDBE-ECAE-E8DB0C5FE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222569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E60718-4AAA-E373-CFBE-3D5DBC67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2801"/>
              </p:ext>
            </p:extLst>
          </p:nvPr>
        </p:nvGraphicFramePr>
        <p:xfrm>
          <a:off x="1898465" y="3245867"/>
          <a:ext cx="8395070" cy="2743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14396">
                  <a:extLst>
                    <a:ext uri="{9D8B030D-6E8A-4147-A177-3AD203B41FA5}">
                      <a16:colId xmlns:a16="http://schemas.microsoft.com/office/drawing/2014/main" val="985877523"/>
                    </a:ext>
                  </a:extLst>
                </a:gridCol>
                <a:gridCol w="1893558">
                  <a:extLst>
                    <a:ext uri="{9D8B030D-6E8A-4147-A177-3AD203B41FA5}">
                      <a16:colId xmlns:a16="http://schemas.microsoft.com/office/drawing/2014/main" val="2947349314"/>
                    </a:ext>
                  </a:extLst>
                </a:gridCol>
                <a:gridCol w="1893558">
                  <a:extLst>
                    <a:ext uri="{9D8B030D-6E8A-4147-A177-3AD203B41FA5}">
                      <a16:colId xmlns:a16="http://schemas.microsoft.com/office/drawing/2014/main" val="1784244374"/>
                    </a:ext>
                  </a:extLst>
                </a:gridCol>
                <a:gridCol w="1893558">
                  <a:extLst>
                    <a:ext uri="{9D8B030D-6E8A-4147-A177-3AD203B41FA5}">
                      <a16:colId xmlns:a16="http://schemas.microsoft.com/office/drawing/2014/main" val="27179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endParaRPr lang="en-US" sz="1400" b="1" u="none" strike="noStrike" kern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Validation </a:t>
                      </a:r>
                    </a:p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F1-score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Validation </a:t>
                      </a:r>
                    </a:p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Train/Test </a:t>
                      </a:r>
                    </a:p>
                    <a:p>
                      <a:pPr marL="0" algn="l" defTabSz="4572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Differential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2074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Decision Tree (full)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0.8472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0.0064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0.1338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2649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Decision Tree (reduced)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0.8257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0.0018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0.1409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590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Random Forest (full)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0.8978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0.0036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0.0883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8369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Random Forest (reduced)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0.8701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0.0030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0.1149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94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>
                          <a:solidFill>
                            <a:srgbClr val="404040"/>
                          </a:solidFill>
                          <a:effectLst/>
                        </a:rPr>
                        <a:t>XGBoost (full)</a:t>
                      </a:r>
                      <a:endParaRPr lang="en-US" sz="1400" b="1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0.8987</a:t>
                      </a:r>
                      <a:endParaRPr lang="en-US" sz="1400" b="1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0.0042</a:t>
                      </a:r>
                      <a:endParaRPr lang="en-US" sz="1400" b="1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0.0817</a:t>
                      </a:r>
                      <a:endParaRPr lang="en-US" sz="1400" b="1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204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XGBoost (reduced)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0.8477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0.0091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solidFill>
                            <a:srgbClr val="404040"/>
                          </a:solidFill>
                          <a:effectLst/>
                        </a:rPr>
                        <a:t>0.1044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16218589"/>
                  </a:ext>
                </a:extLst>
              </a:tr>
            </a:tbl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9A1A1452-B0A7-3D8A-7761-BA24D55C4808}"/>
              </a:ext>
            </a:extLst>
          </p:cNvPr>
          <p:cNvSpPr/>
          <p:nvPr/>
        </p:nvSpPr>
        <p:spPr>
          <a:xfrm rot="10800000">
            <a:off x="6280475" y="332295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solidFill>
            <a:srgbClr val="098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7B820E6-A7F7-23BE-2691-4BF6AB1934A9}"/>
              </a:ext>
            </a:extLst>
          </p:cNvPr>
          <p:cNvSpPr/>
          <p:nvPr/>
        </p:nvSpPr>
        <p:spPr>
          <a:xfrm>
            <a:off x="6164881" y="342271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2234566-088B-07D2-9FF8-7CAB109BEE03}"/>
              </a:ext>
            </a:extLst>
          </p:cNvPr>
          <p:cNvSpPr/>
          <p:nvPr/>
        </p:nvSpPr>
        <p:spPr>
          <a:xfrm rot="10800000">
            <a:off x="8158985" y="332295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8161C7B-84FF-3C9E-39D7-724027D5A67C}"/>
              </a:ext>
            </a:extLst>
          </p:cNvPr>
          <p:cNvSpPr/>
          <p:nvPr/>
        </p:nvSpPr>
        <p:spPr>
          <a:xfrm>
            <a:off x="8043391" y="342271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solidFill>
            <a:srgbClr val="098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891B4D9-677B-F627-BF70-51AC2A1E8425}"/>
              </a:ext>
            </a:extLst>
          </p:cNvPr>
          <p:cNvSpPr/>
          <p:nvPr/>
        </p:nvSpPr>
        <p:spPr>
          <a:xfrm rot="10800000">
            <a:off x="10062959" y="332295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F93152B-7E49-BCCB-C2B7-E2A3CEB20127}"/>
              </a:ext>
            </a:extLst>
          </p:cNvPr>
          <p:cNvSpPr/>
          <p:nvPr/>
        </p:nvSpPr>
        <p:spPr>
          <a:xfrm>
            <a:off x="9947365" y="3422714"/>
            <a:ext cx="140446" cy="254000"/>
          </a:xfrm>
          <a:prstGeom prst="downArrow">
            <a:avLst>
              <a:gd name="adj1" fmla="val 25148"/>
              <a:gd name="adj2" fmla="val 74849"/>
            </a:avLst>
          </a:prstGeom>
          <a:solidFill>
            <a:srgbClr val="098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03AE-DCE9-9BF0-D534-AF9850E7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1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DFF-7997-C526-5921-E88DB8F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9E70-14C0-3157-C75B-0AC3BA40A1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MT"/>
              </a:rPr>
              <a:t>Improve </a:t>
            </a:r>
            <a:r>
              <a:rPr lang="en-US" dirty="0">
                <a:latin typeface="ArialMT"/>
              </a:rPr>
              <a:t>current model: </a:t>
            </a:r>
          </a:p>
          <a:p>
            <a:pPr lvl="1"/>
            <a:r>
              <a:rPr lang="en-US" dirty="0">
                <a:effectLst/>
                <a:latin typeface="ArialMT"/>
              </a:rPr>
              <a:t>Feature engineering to reduce the number of features</a:t>
            </a:r>
          </a:p>
          <a:p>
            <a:pPr lvl="1"/>
            <a:r>
              <a:rPr lang="en-US" dirty="0">
                <a:effectLst/>
                <a:latin typeface="ArialMT"/>
              </a:rPr>
              <a:t>Unsupervised learning – uncover unseen clusters/patterns</a:t>
            </a:r>
            <a:endParaRPr lang="en-US" sz="1800" dirty="0">
              <a:effectLst/>
              <a:latin typeface="ArialMT"/>
            </a:endParaRPr>
          </a:p>
          <a:p>
            <a:r>
              <a:rPr lang="en-US" sz="1800" dirty="0">
                <a:effectLst/>
                <a:latin typeface="ArialMT"/>
              </a:rPr>
              <a:t>Combine with other coral health data formats (images and audio) 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D64A1D-1F58-153B-74AE-69A9CE877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0443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9FF6F8B-FE53-490F-EEEB-102487D78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172" y="4079145"/>
            <a:ext cx="5837712" cy="2027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DAA9988-01D5-8F23-AA64-1A771031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14" y="2883448"/>
            <a:ext cx="2969705" cy="23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8470-15F7-6D48-014E-281639A6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5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05276-12F4-D52E-54A9-0793CCE9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4273F-3091-08BD-E087-10D68A5B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B788F-1040-A914-7012-E40A46A7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Coral Bleaching?</a:t>
            </a:r>
            <a:br>
              <a:rPr lang="en-US" dirty="0"/>
            </a:br>
            <a:r>
              <a:rPr lang="en-US" dirty="0"/>
              <a:t>Why do we care?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D948E-9942-CAF1-6FDC-8470874265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629902" cy="342410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Coral reefs are critical to marine life, housing diverse sea life</a:t>
            </a:r>
            <a:endParaRPr lang="en-US" dirty="0"/>
          </a:p>
          <a:p>
            <a:r>
              <a:rPr lang="en-US" dirty="0"/>
              <a:t>Coral bleaching damages the reefs and biodiversity</a:t>
            </a:r>
          </a:p>
          <a:p>
            <a:pPr lvl="1"/>
            <a:r>
              <a:rPr lang="en-US" dirty="0">
                <a:effectLst/>
              </a:rPr>
              <a:t>Occurs in changing water conditions and rising temperatures</a:t>
            </a:r>
          </a:p>
          <a:p>
            <a:r>
              <a:rPr lang="en-US" sz="1800" dirty="0">
                <a:effectLst/>
              </a:rPr>
              <a:t>Currently experiencing a global bleaching event</a:t>
            </a:r>
            <a:r>
              <a:rPr lang="en-US" sz="1800" baseline="30000" dirty="0">
                <a:effectLst/>
              </a:rPr>
              <a:t>1</a:t>
            </a:r>
            <a:r>
              <a:rPr lang="en-US" sz="1800" dirty="0">
                <a:effectLst/>
              </a:rPr>
              <a:t> </a:t>
            </a:r>
          </a:p>
          <a:p>
            <a:r>
              <a:rPr lang="en-US" sz="1800" dirty="0">
                <a:effectLst/>
              </a:rPr>
              <a:t>Bleaching can be reversable if monitored and managed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Using Satellites to Predict Coral Bleaching - HSAT">
            <a:extLst>
              <a:ext uri="{FF2B5EF4-FFF2-40B4-BE49-F238E27FC236}">
                <a16:creationId xmlns:a16="http://schemas.microsoft.com/office/drawing/2014/main" id="{249FB45E-3333-8675-A531-A44AEC18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37" y="2638986"/>
            <a:ext cx="4946864" cy="2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91FB1-914C-721C-0B38-25ACB9D86231}"/>
              </a:ext>
            </a:extLst>
          </p:cNvPr>
          <p:cNvSpPr txBox="1"/>
          <p:nvPr/>
        </p:nvSpPr>
        <p:spPr>
          <a:xfrm>
            <a:off x="913774" y="6276622"/>
            <a:ext cx="1099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baseline="30000" dirty="0"/>
              <a:t>1</a:t>
            </a:r>
            <a:r>
              <a:rPr lang="en-US" sz="1200" i="1" dirty="0"/>
              <a:t> Source: “</a:t>
            </a:r>
            <a:r>
              <a:rPr lang="en-US" sz="1200" i="1" dirty="0">
                <a:hlinkClick r:id="rId3"/>
              </a:rPr>
              <a:t>NOAA Confirms 4th Global Coral Bleaching Event.</a:t>
            </a:r>
            <a:r>
              <a:rPr lang="en-US" sz="1200" i="1" dirty="0"/>
              <a:t>” National Oceanic and Atmospheric Administration, 15 Apr. 2024.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30FC-9651-AC6A-FEE6-C127BFB5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D01532-CAC1-D52D-FCB2-FF4972EE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206E7E2-FBDE-A94A-41E9-9C92EFF4E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Predict the presence of bleaching* based on environmental conditions to:</a:t>
                </a:r>
              </a:p>
              <a:p>
                <a:pPr marL="457200" indent="-457200">
                  <a:buAutoNum type="arabicPeriod"/>
                </a:pPr>
                <a:r>
                  <a:rPr lang="en-US" b="1" dirty="0"/>
                  <a:t>better understand what factors are most critical to coral bleaching, and</a:t>
                </a:r>
              </a:p>
              <a:p>
                <a:pPr marL="457200" indent="-457200">
                  <a:buAutoNum type="arabicPeriod"/>
                </a:pPr>
                <a:r>
                  <a:rPr lang="en-US" b="1" dirty="0"/>
                  <a:t>identify areas that are more susceptible to coral bleaching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*defined as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5% bleaching observed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206E7E2-FBDE-A94A-41E9-9C92EFF4E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4D52-C991-331B-9B95-244AB07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1F6A-EF9D-A16D-6787-0372985A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7BB8C-4386-0EF7-220F-7780ECBE7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53595"/>
              </p:ext>
            </p:extLst>
          </p:nvPr>
        </p:nvGraphicFramePr>
        <p:xfrm>
          <a:off x="226741" y="2486461"/>
          <a:ext cx="11738518" cy="141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39197B-7FF6-0BCC-783A-3E1B10F0BFC5}"/>
              </a:ext>
            </a:extLst>
          </p:cNvPr>
          <p:cNvSpPr/>
          <p:nvPr/>
        </p:nvSpPr>
        <p:spPr>
          <a:xfrm>
            <a:off x="387936" y="3961973"/>
            <a:ext cx="1578724" cy="2048808"/>
          </a:xfrm>
          <a:prstGeom prst="rect">
            <a:avLst/>
          </a:prstGeom>
          <a:solidFill>
            <a:srgbClr val="5F9D9D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 and clean the dataset. Understand where missing values occur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3473A-51A2-88A4-2FFA-28FDA59A6DB8}"/>
              </a:ext>
            </a:extLst>
          </p:cNvPr>
          <p:cNvSpPr/>
          <p:nvPr/>
        </p:nvSpPr>
        <p:spPr>
          <a:xfrm>
            <a:off x="2300206" y="3961973"/>
            <a:ext cx="1578724" cy="2048808"/>
          </a:xfrm>
          <a:prstGeom prst="rect">
            <a:avLst/>
          </a:prstGeom>
          <a:solidFill>
            <a:srgbClr val="5F839E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Identify patterns and trends that appear in the data.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92676-E916-7CE9-5603-762216C1756D}"/>
              </a:ext>
            </a:extLst>
          </p:cNvPr>
          <p:cNvSpPr/>
          <p:nvPr/>
        </p:nvSpPr>
        <p:spPr>
          <a:xfrm>
            <a:off x="4212476" y="3961973"/>
            <a:ext cx="1578724" cy="2048808"/>
          </a:xfrm>
          <a:prstGeom prst="rect">
            <a:avLst/>
          </a:prstGeom>
          <a:solidFill>
            <a:srgbClr val="5F699D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Prepare for modeling  (sampling methods, handle missing data, scaling, and dummy variables)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B4059-B6E3-E5D8-CA0C-E16289EB01D5}"/>
              </a:ext>
            </a:extLst>
          </p:cNvPr>
          <p:cNvSpPr/>
          <p:nvPr/>
        </p:nvSpPr>
        <p:spPr>
          <a:xfrm>
            <a:off x="6124746" y="3961973"/>
            <a:ext cx="1578724" cy="2048808"/>
          </a:xfrm>
          <a:prstGeom prst="rect">
            <a:avLst/>
          </a:prstGeom>
          <a:solidFill>
            <a:srgbClr val="6D5E9E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Compare performance and fine tune hyper-parameters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3F463-6515-7A76-3498-37EE30D3910A}"/>
              </a:ext>
            </a:extLst>
          </p:cNvPr>
          <p:cNvSpPr/>
          <p:nvPr/>
        </p:nvSpPr>
        <p:spPr>
          <a:xfrm>
            <a:off x="8037016" y="3961973"/>
            <a:ext cx="1578724" cy="2048808"/>
          </a:xfrm>
          <a:prstGeom prst="rect">
            <a:avLst/>
          </a:prstGeom>
          <a:solidFill>
            <a:srgbClr val="875E9E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Determine the best performing model (F1 score)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C16E5-C968-B7BB-4688-2EFBBAFB9C8F}"/>
              </a:ext>
            </a:extLst>
          </p:cNvPr>
          <p:cNvSpPr/>
          <p:nvPr/>
        </p:nvSpPr>
        <p:spPr>
          <a:xfrm>
            <a:off x="9949286" y="3961973"/>
            <a:ext cx="1578724" cy="2048808"/>
          </a:xfrm>
          <a:prstGeom prst="rect">
            <a:avLst/>
          </a:prstGeom>
          <a:solidFill>
            <a:srgbClr val="9E5E9B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Consider further analyses that could supplement or improve the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679955-9416-6994-5363-B9A6B0F5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CD3-7949-E6B0-4077-179AA5C3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DEE8-715D-25E6-933D-171EB84A57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479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The Global Coral-Bleaching Database (GCBD) was compiled from seven data sources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effectLst/>
              </a:rPr>
              <a:t>34,846 coral bleaching records from 14,405 sites in 93 countries, from 1980–2020</a:t>
            </a:r>
          </a:p>
          <a:p>
            <a:r>
              <a:rPr lang="en-US" dirty="0"/>
              <a:t>Observations include:</a:t>
            </a:r>
          </a:p>
          <a:p>
            <a:pPr lvl="1"/>
            <a:r>
              <a:rPr lang="en-US" dirty="0"/>
              <a:t>Percent coral bleaching observed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Temperature: sea surface temp., frequency and anomaly metrics</a:t>
            </a:r>
            <a:endParaRPr lang="en-US" dirty="0"/>
          </a:p>
          <a:p>
            <a:pPr lvl="1"/>
            <a:r>
              <a:rPr lang="en-US" sz="1600" dirty="0">
                <a:effectLst/>
              </a:rPr>
              <a:t>Environment: site exposure, depth, distance to land, turbidit</a:t>
            </a:r>
            <a:r>
              <a:rPr lang="en-US" dirty="0"/>
              <a:t>y, windspeeds, cyclone frequency</a:t>
            </a:r>
          </a:p>
          <a:p>
            <a:pPr lvl="1"/>
            <a:r>
              <a:rPr lang="en-US" sz="1600" dirty="0">
                <a:effectLst/>
              </a:rPr>
              <a:t>Global regions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88FA3-3117-2AF7-0DDF-7CC03A348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312040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1890-A664-69B0-4DF3-AF40C25B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0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0DF2-E3DE-29F5-AF0B-75B30E0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&amp; where bleaching occurred?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528D-D480-14F7-179B-CF73B33A92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9250" y="2367092"/>
            <a:ext cx="5848350" cy="3424107"/>
          </a:xfrm>
        </p:spPr>
        <p:txBody>
          <a:bodyPr>
            <a:normAutofit/>
          </a:bodyPr>
          <a:lstStyle/>
          <a:p>
            <a:r>
              <a:rPr lang="en-US" dirty="0"/>
              <a:t>Global bleaching events:</a:t>
            </a:r>
          </a:p>
          <a:p>
            <a:pPr lvl="1"/>
            <a:r>
              <a:rPr lang="en-US" dirty="0"/>
              <a:t>First major event recorded in 1998</a:t>
            </a:r>
          </a:p>
          <a:p>
            <a:pPr lvl="1"/>
            <a:r>
              <a:rPr lang="en-US" dirty="0"/>
              <a:t>Subsequent global events in 2010, 2014-17, and most recently 2023-24</a:t>
            </a:r>
          </a:p>
          <a:p>
            <a:r>
              <a:rPr lang="en-US" dirty="0"/>
              <a:t>Notable local events:</a:t>
            </a:r>
          </a:p>
          <a:p>
            <a:pPr lvl="1"/>
            <a:r>
              <a:rPr lang="en-US" dirty="0"/>
              <a:t>Australia in 2002 and 2006</a:t>
            </a:r>
          </a:p>
          <a:p>
            <a:pPr lvl="1"/>
            <a:r>
              <a:rPr lang="en-US" dirty="0"/>
              <a:t>Caribbean in 2005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874CC3-83ED-46F8-F7D2-1584F6CB6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964618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 descr="page4image49885168">
            <a:extLst>
              <a:ext uri="{FF2B5EF4-FFF2-40B4-BE49-F238E27FC236}">
                <a16:creationId xmlns:a16="http://schemas.microsoft.com/office/drawing/2014/main" id="{7477BF31-1A69-50C0-985C-1E710C10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7" y="2367092"/>
            <a:ext cx="4588963" cy="37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1FEEB-E194-1C26-1B50-90BC8331062D}"/>
              </a:ext>
            </a:extLst>
          </p:cNvPr>
          <p:cNvSpPr txBox="1"/>
          <p:nvPr/>
        </p:nvSpPr>
        <p:spPr>
          <a:xfrm>
            <a:off x="5429250" y="5829684"/>
            <a:ext cx="627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“</a:t>
            </a:r>
            <a:r>
              <a:rPr lang="en-US" sz="1200" i="1" dirty="0">
                <a:hlinkClick r:id="rId9"/>
              </a:rPr>
              <a:t>Coral bleaching events.</a:t>
            </a:r>
            <a:r>
              <a:rPr lang="en-US" sz="1200" i="1" dirty="0"/>
              <a:t>” Australian Institute of Marine Science.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2F63-05C7-CC26-9897-121DB86D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85DE-1168-BF58-E05E-7A9042D5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4image49877472">
            <a:extLst>
              <a:ext uri="{FF2B5EF4-FFF2-40B4-BE49-F238E27FC236}">
                <a16:creationId xmlns:a16="http://schemas.microsoft.com/office/drawing/2014/main" id="{0D7A6839-B5BC-CE30-8E2C-829BD952E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51" b="90471"/>
          <a:stretch/>
        </p:blipFill>
        <p:spPr bwMode="auto">
          <a:xfrm>
            <a:off x="729836" y="514822"/>
            <a:ext cx="9642889" cy="58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page4image49877472">
            <a:extLst>
              <a:ext uri="{FF2B5EF4-FFF2-40B4-BE49-F238E27FC236}">
                <a16:creationId xmlns:a16="http://schemas.microsoft.com/office/drawing/2014/main" id="{8AF865A9-8ACF-4178-141B-844C0767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/>
          <a:stretch/>
        </p:blipFill>
        <p:spPr bwMode="auto">
          <a:xfrm>
            <a:off x="729836" y="1224431"/>
            <a:ext cx="10732328" cy="555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EC082-57FA-55BF-C90D-C564E7E3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1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57E5-291F-7F7D-D8A6-B7B39127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73CF-CE63-2550-5378-E306FCED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2BC1-4520-915A-D71A-958C162BA4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332034" cy="3424107"/>
          </a:xfrm>
        </p:spPr>
        <p:txBody>
          <a:bodyPr>
            <a:normAutofit/>
          </a:bodyPr>
          <a:lstStyle/>
          <a:p>
            <a:r>
              <a:rPr lang="en-US" dirty="0"/>
              <a:t>Sampling methods to mitigate imbalanced data</a:t>
            </a:r>
          </a:p>
          <a:p>
            <a:pPr lvl="1"/>
            <a:r>
              <a:rPr lang="en-US" dirty="0"/>
              <a:t>Random under sampling</a:t>
            </a:r>
          </a:p>
          <a:p>
            <a:pPr lvl="1"/>
            <a:r>
              <a:rPr lang="en-US" dirty="0"/>
              <a:t>SMOTE (over sampling)</a:t>
            </a:r>
          </a:p>
          <a:p>
            <a:r>
              <a:rPr lang="en-US" dirty="0"/>
              <a:t>Train/Test split (80/20)</a:t>
            </a:r>
          </a:p>
          <a:p>
            <a:r>
              <a:rPr lang="en-US" dirty="0"/>
              <a:t>Handling missing data and categorical variables</a:t>
            </a:r>
          </a:p>
          <a:p>
            <a:pPr marL="342900" lvl="1" indent="-342900"/>
            <a:r>
              <a:rPr lang="en-US" sz="1800" dirty="0"/>
              <a:t>Scale for logistic regression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51284F-F775-A15F-B611-25520DFD3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215004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310C9C4-2E13-5B29-F854-97FBA61A77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257"/>
          <a:stretch/>
        </p:blipFill>
        <p:spPr>
          <a:xfrm>
            <a:off x="7245807" y="2367092"/>
            <a:ext cx="4211782" cy="3850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99ADE-7F09-24CF-DE70-EDD5399D76A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439" t="6987" r="3404" b="89654"/>
          <a:stretch/>
        </p:blipFill>
        <p:spPr>
          <a:xfrm rot="16200000">
            <a:off x="7261225" y="3863974"/>
            <a:ext cx="469899" cy="1365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09AA-11C8-DF12-E1BF-05C2AB01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2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CA26-1D77-3795-FE05-59B7DD35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D09E-7774-2E1E-3AC6-3244E573D1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67826" cy="3424107"/>
          </a:xfrm>
        </p:spPr>
        <p:txBody>
          <a:bodyPr/>
          <a:lstStyle/>
          <a:p>
            <a:r>
              <a:rPr lang="en-US" dirty="0"/>
              <a:t>Consider various classification algorithms: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Tree-based algorithms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07AD28-F87B-4880-B2A0-42F312B7D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925573"/>
              </p:ext>
            </p:extLst>
          </p:nvPr>
        </p:nvGraphicFramePr>
        <p:xfrm>
          <a:off x="746756" y="6303818"/>
          <a:ext cx="10698487" cy="42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" descr="page6image49885792">
            <a:extLst>
              <a:ext uri="{FF2B5EF4-FFF2-40B4-BE49-F238E27FC236}">
                <a16:creationId xmlns:a16="http://schemas.microsoft.com/office/drawing/2014/main" id="{6DCED287-DAE8-B0C5-5CF3-21D36E70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16" y="2367092"/>
            <a:ext cx="5943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4D8122-3790-8C6F-5C1D-5904B856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14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{345DDCEE-5B02-B34C-A7ED-A185ED59B734}tf10001070</Template>
  <TotalTime>1878</TotalTime>
  <Words>613</Words>
  <Application>Microsoft Macintosh PowerPoint</Application>
  <PresentationFormat>Widescreen</PresentationFormat>
  <Paragraphs>158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ArialMT</vt:lpstr>
      <vt:lpstr>Calibri</vt:lpstr>
      <vt:lpstr>Cambria Math</vt:lpstr>
      <vt:lpstr>Century Gothic</vt:lpstr>
      <vt:lpstr>Wingdings 3</vt:lpstr>
      <vt:lpstr>Ion Boardroom</vt:lpstr>
      <vt:lpstr>Coral Bleaching Classification with Machine Learning</vt:lpstr>
      <vt:lpstr>What is Coral Bleaching? Why do we care?</vt:lpstr>
      <vt:lpstr>Goals</vt:lpstr>
      <vt:lpstr>Methodology &amp; Approach</vt:lpstr>
      <vt:lpstr>The Data</vt:lpstr>
      <vt:lpstr>When &amp; where bleaching occurred?</vt:lpstr>
      <vt:lpstr>PowerPoint Presentation</vt:lpstr>
      <vt:lpstr>Preparing data for modeling </vt:lpstr>
      <vt:lpstr>Modeling</vt:lpstr>
      <vt:lpstr>What are the best indicators?</vt:lpstr>
      <vt:lpstr>Final Performance</vt:lpstr>
      <vt:lpstr>Future Developments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Lila Berry</dc:creator>
  <cp:lastModifiedBy>Lila Berry</cp:lastModifiedBy>
  <cp:revision>12</cp:revision>
  <cp:lastPrinted>2024-10-16T02:32:35Z</cp:lastPrinted>
  <dcterms:created xsi:type="dcterms:W3CDTF">2024-07-05T16:17:34Z</dcterms:created>
  <dcterms:modified xsi:type="dcterms:W3CDTF">2024-10-16T02:45:10Z</dcterms:modified>
</cp:coreProperties>
</file>