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72" r:id="rId5"/>
    <p:sldId id="261" r:id="rId6"/>
    <p:sldId id="260" r:id="rId7"/>
    <p:sldId id="263" r:id="rId8"/>
    <p:sldId id="264" r:id="rId9"/>
    <p:sldId id="265" r:id="rId10"/>
    <p:sldId id="266" r:id="rId11"/>
    <p:sldId id="276"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6FF"/>
    <a:srgbClr val="EF4035"/>
    <a:srgbClr val="A52C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5493"/>
  </p:normalViewPr>
  <p:slideViewPr>
    <p:cSldViewPr snapToGrid="0">
      <p:cViewPr varScale="1">
        <p:scale>
          <a:sx n="105" d="100"/>
          <a:sy n="105"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B50ED-CB70-5249-A6A9-E434C284720D}" type="datetimeFigureOut">
              <a:rPr lang="en-US" smtClean="0"/>
              <a:t>11/27/24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70976-B100-9C49-9AE1-67813B376E31}" type="slidenum">
              <a:rPr lang="en-US" smtClean="0"/>
              <a:t>‹#›</a:t>
            </a:fld>
            <a:endParaRPr lang="en-US" dirty="0"/>
          </a:p>
        </p:txBody>
      </p:sp>
    </p:spTree>
    <p:extLst>
      <p:ext uri="{BB962C8B-B14F-4D97-AF65-F5344CB8AC3E}">
        <p14:creationId xmlns:p14="http://schemas.microsoft.com/office/powerpoint/2010/main" val="1700457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D70976-B100-9C49-9AE1-67813B376E31}" type="slidenum">
              <a:rPr lang="en-US" smtClean="0"/>
              <a:t>2</a:t>
            </a:fld>
            <a:endParaRPr lang="en-US" dirty="0"/>
          </a:p>
        </p:txBody>
      </p:sp>
    </p:spTree>
    <p:extLst>
      <p:ext uri="{BB962C8B-B14F-4D97-AF65-F5344CB8AC3E}">
        <p14:creationId xmlns:p14="http://schemas.microsoft.com/office/powerpoint/2010/main" val="255218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2A36B-415A-8F07-FBD7-300FB668EA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7644F-4BA4-2348-A052-58F7AC686E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4ADFC0-285E-B1FF-49FC-13D8B32BF9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57684D-2575-E446-E8A2-407AAC7F2D42}"/>
              </a:ext>
            </a:extLst>
          </p:cNvPr>
          <p:cNvSpPr>
            <a:spLocks noGrp="1"/>
          </p:cNvSpPr>
          <p:nvPr>
            <p:ph type="sldNum" sz="quarter" idx="5"/>
          </p:nvPr>
        </p:nvSpPr>
        <p:spPr/>
        <p:txBody>
          <a:bodyPr/>
          <a:lstStyle/>
          <a:p>
            <a:fld id="{3DD70976-B100-9C49-9AE1-67813B376E31}" type="slidenum">
              <a:rPr lang="en-US" smtClean="0"/>
              <a:t>4</a:t>
            </a:fld>
            <a:endParaRPr lang="en-US" dirty="0"/>
          </a:p>
        </p:txBody>
      </p:sp>
    </p:spTree>
    <p:extLst>
      <p:ext uri="{BB962C8B-B14F-4D97-AF65-F5344CB8AC3E}">
        <p14:creationId xmlns:p14="http://schemas.microsoft.com/office/powerpoint/2010/main" val="65369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D70976-B100-9C49-9AE1-67813B376E31}" type="slidenum">
              <a:rPr lang="en-US" smtClean="0"/>
              <a:t>5</a:t>
            </a:fld>
            <a:endParaRPr lang="en-US" dirty="0"/>
          </a:p>
        </p:txBody>
      </p:sp>
    </p:spTree>
    <p:extLst>
      <p:ext uri="{BB962C8B-B14F-4D97-AF65-F5344CB8AC3E}">
        <p14:creationId xmlns:p14="http://schemas.microsoft.com/office/powerpoint/2010/main" val="573358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D70976-B100-9C49-9AE1-67813B376E31}" type="slidenum">
              <a:rPr lang="en-US" smtClean="0"/>
              <a:t>6</a:t>
            </a:fld>
            <a:endParaRPr lang="en-US" dirty="0"/>
          </a:p>
        </p:txBody>
      </p:sp>
    </p:spTree>
    <p:extLst>
      <p:ext uri="{BB962C8B-B14F-4D97-AF65-F5344CB8AC3E}">
        <p14:creationId xmlns:p14="http://schemas.microsoft.com/office/powerpoint/2010/main" val="3690972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12000"/>
              </a:lnSpc>
              <a:spcAft>
                <a:spcPts val="50"/>
              </a:spcAft>
            </a:pPr>
            <a:endParaRPr lang="en-US" sz="1800" kern="100" dirty="0">
              <a:solidFill>
                <a:srgbClr val="000000"/>
              </a:solidFill>
              <a:effectLst/>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3DD70976-B100-9C49-9AE1-67813B376E31}" type="slidenum">
              <a:rPr lang="en-US" smtClean="0"/>
              <a:t>7</a:t>
            </a:fld>
            <a:endParaRPr lang="en-US" dirty="0"/>
          </a:p>
        </p:txBody>
      </p:sp>
    </p:spTree>
    <p:extLst>
      <p:ext uri="{BB962C8B-B14F-4D97-AF65-F5344CB8AC3E}">
        <p14:creationId xmlns:p14="http://schemas.microsoft.com/office/powerpoint/2010/main" val="2697030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a:p>
                <a:endParaRPr lang="en-US" dirty="0"/>
              </a:p>
            </p:txBody>
          </p:sp>
        </mc:Choice>
        <mc:Fallback xmlns="">
          <p:sp>
            <p:nvSpPr>
              <p:cNvPr id="3" name="Notes Placeholder 2"/>
              <p:cNvSpPr>
                <a:spLocks noGrp="1"/>
              </p:cNvSpPr>
              <p:nvPr>
                <p:ph type="body" idx="1"/>
              </p:nvPr>
            </p:nvSpPr>
            <p:spPr/>
            <p:txBody>
              <a:bodyPr/>
              <a:lstStyle/>
              <a:p>
                <a:pPr marL="0" marR="0" indent="0">
                  <a:lnSpc>
                    <a:spcPct val="107000"/>
                  </a:lnSpc>
                  <a:spcAft>
                    <a:spcPts val="50"/>
                  </a:spcAft>
                </a:pPr>
                <a:r>
                  <a:rPr lang="en-US" sz="1800" u="sng" kern="100" dirty="0">
                    <a:solidFill>
                      <a:srgbClr val="000000"/>
                    </a:solidFill>
                    <a:effectLst/>
                    <a:latin typeface="Arial" panose="020B0604020202020204" pitchFamily="34" charset="0"/>
                    <a:ea typeface="Arial" panose="020B0604020202020204" pitchFamily="34" charset="0"/>
                  </a:rPr>
                  <a:t>Choosing Metrics</a:t>
                </a:r>
                <a:endParaRPr lang="en-US" sz="1800" kern="100" dirty="0">
                  <a:solidFill>
                    <a:srgbClr val="000000"/>
                  </a:solidFill>
                  <a:effectLst/>
                  <a:latin typeface="Arial" panose="020B0604020202020204" pitchFamily="34" charset="0"/>
                  <a:ea typeface="Arial" panose="020B0604020202020204" pitchFamily="34" charset="0"/>
                </a:endParaRPr>
              </a:p>
              <a:p>
                <a:pPr marL="0" marR="0" indent="0">
                  <a:lnSpc>
                    <a:spcPct val="107000"/>
                  </a:lnSpc>
                  <a:spcAft>
                    <a:spcPts val="50"/>
                  </a:spcAft>
                </a:pPr>
                <a:r>
                  <a:rPr lang="en-US" sz="1800" kern="100" dirty="0">
                    <a:solidFill>
                      <a:srgbClr val="000000"/>
                    </a:solidFill>
                    <a:effectLst/>
                    <a:latin typeface="Arial" panose="020B0604020202020204" pitchFamily="34" charset="0"/>
                    <a:ea typeface="Arial" panose="020B0604020202020204" pitchFamily="34" charset="0"/>
                  </a:rPr>
                  <a:t> </a:t>
                </a:r>
              </a:p>
              <a:p>
                <a:pPr marL="0" marR="0" indent="0">
                  <a:lnSpc>
                    <a:spcPct val="112000"/>
                  </a:lnSpc>
                  <a:spcAft>
                    <a:spcPts val="50"/>
                  </a:spcAft>
                </a:pPr>
                <a:r>
                  <a:rPr lang="en-US" sz="1800" kern="100" dirty="0">
                    <a:solidFill>
                      <a:srgbClr val="000000"/>
                    </a:solidFill>
                    <a:effectLst/>
                    <a:latin typeface="Arial" panose="020B0604020202020204" pitchFamily="34" charset="0"/>
                    <a:ea typeface="Arial" panose="020B0604020202020204" pitchFamily="34" charset="0"/>
                  </a:rPr>
                  <a:t>Common evaluation metrics for NLP and text generation, such as accuracy and relevancy, are not so applicable for this project. Fictional stories are not intended to be accurate, and the generated text is not meant to strictly adhere to the relevancy of the context retrieved. With the goal of this project focused on the appropriateness of stories for children, I primarily considered readability metrics as the most appropriate measure of the generated outputs.</a:t>
                </a:r>
              </a:p>
              <a:p>
                <a:pPr marL="0" marR="0" indent="0">
                  <a:lnSpc>
                    <a:spcPct val="112000"/>
                  </a:lnSpc>
                  <a:spcAft>
                    <a:spcPts val="50"/>
                  </a:spcAft>
                </a:pPr>
                <a:r>
                  <a:rPr lang="en-US" sz="1800" kern="100" dirty="0">
                    <a:solidFill>
                      <a:srgbClr val="000000"/>
                    </a:solidFill>
                    <a:effectLst/>
                    <a:latin typeface="Arial" panose="020B0604020202020204" pitchFamily="34" charset="0"/>
                    <a:ea typeface="Arial" panose="020B0604020202020204" pitchFamily="34" charset="0"/>
                  </a:rPr>
                  <a:t> </a:t>
                </a:r>
              </a:p>
              <a:p>
                <a:pPr marL="0" marR="0" indent="0">
                  <a:lnSpc>
                    <a:spcPct val="112000"/>
                  </a:lnSpc>
                  <a:spcAft>
                    <a:spcPts val="50"/>
                  </a:spcAft>
                </a:pPr>
                <a:r>
                  <a:rPr lang="en-US" sz="1800" kern="100" dirty="0">
                    <a:solidFill>
                      <a:srgbClr val="000000"/>
                    </a:solidFill>
                    <a:effectLst/>
                    <a:latin typeface="Arial" panose="020B0604020202020204" pitchFamily="34" charset="0"/>
                    <a:ea typeface="Arial" panose="020B0604020202020204" pitchFamily="34" charset="0"/>
                  </a:rPr>
                  <a:t>The Flesch–Kincaid readability test is a well-established, yet simple, measure of reading complexity based on word and sentence lengths:</a:t>
                </a:r>
              </a:p>
              <a:p>
                <a:pPr marL="0" marR="0" indent="0">
                  <a:lnSpc>
                    <a:spcPct val="112000"/>
                  </a:lnSpc>
                  <a:spcAft>
                    <a:spcPts val="50"/>
                  </a:spcAft>
                </a:pPr>
                <a:r>
                  <a:rPr lang="en-US" sz="1800" kern="100" dirty="0">
                    <a:solidFill>
                      <a:srgbClr val="000000"/>
                    </a:solidFill>
                    <a:effectLst/>
                    <a:latin typeface="Arial" panose="020B0604020202020204" pitchFamily="34" charset="0"/>
                    <a:ea typeface="Arial" panose="020B0604020202020204" pitchFamily="34" charset="0"/>
                  </a:rPr>
                  <a:t> </a:t>
                </a:r>
              </a:p>
              <a:p>
                <a:pPr marL="0" marR="0" indent="0">
                  <a:lnSpc>
                    <a:spcPct val="112000"/>
                  </a:lnSpc>
                  <a:spcAft>
                    <a:spcPts val="50"/>
                  </a:spcAft>
                </a:pPr>
                <a:r>
                  <a:rPr lang="en-US" sz="1800" i="0" kern="100">
                    <a:solidFill>
                      <a:srgbClr val="000000"/>
                    </a:solidFill>
                    <a:effectLst/>
                    <a:latin typeface="Cambria Math" panose="02040503050406030204" pitchFamily="18" charset="0"/>
                    <a:ea typeface="Arial" panose="020B0604020202020204" pitchFamily="34" charset="0"/>
                  </a:rPr>
                  <a:t>0.39</a:t>
                </a:r>
                <a:r>
                  <a:rPr lang="en-US" sz="1800" i="0" kern="100">
                    <a:solidFill>
                      <a:srgbClr val="000000"/>
                    </a:solidFill>
                    <a:effectLst/>
                    <a:latin typeface="Cambria Math" panose="02040503050406030204" pitchFamily="18" charset="0"/>
                  </a:rPr>
                  <a:t>((</a:t>
                </a:r>
                <a:r>
                  <a:rPr lang="en-US" sz="1800" i="0" kern="100">
                    <a:solidFill>
                      <a:srgbClr val="000000"/>
                    </a:solidFill>
                    <a:effectLst/>
                    <a:latin typeface="Cambria Math" panose="02040503050406030204" pitchFamily="18" charset="0"/>
                    <a:ea typeface="Arial" panose="020B0604020202020204" pitchFamily="34" charset="0"/>
                  </a:rPr>
                  <a:t>𝑡𝑜𝑡𝑎𝑙 𝑤𝑜𝑟𝑑𝑠)/(𝑡𝑜𝑡𝑎𝑙 𝑠𝑒𝑛𝑡𝑒𝑛𝑐𝑒𝑠))+ 11.80</a:t>
                </a:r>
                <a:r>
                  <a:rPr lang="en-US" sz="1800" i="0" kern="100">
                    <a:solidFill>
                      <a:srgbClr val="000000"/>
                    </a:solidFill>
                    <a:effectLst/>
                    <a:latin typeface="Cambria Math" panose="02040503050406030204" pitchFamily="18" charset="0"/>
                  </a:rPr>
                  <a:t>((</a:t>
                </a:r>
                <a:r>
                  <a:rPr lang="en-US" sz="1800" i="0" kern="100">
                    <a:solidFill>
                      <a:srgbClr val="000000"/>
                    </a:solidFill>
                    <a:effectLst/>
                    <a:latin typeface="Cambria Math" panose="02040503050406030204" pitchFamily="18" charset="0"/>
                    <a:ea typeface="Arial" panose="020B0604020202020204" pitchFamily="34" charset="0"/>
                  </a:rPr>
                  <a:t>𝑡𝑜𝑡𝑎𝑙 𝑠𝑦𝑙𝑙𝑎𝑏𝑙𝑒𝑠)/(𝑡𝑜𝑡𝑎𝑙 𝑤𝑜𝑟𝑑𝑠))−15.59</a:t>
                </a:r>
                <a:endParaRPr lang="en-US" sz="1800" kern="100" dirty="0">
                  <a:solidFill>
                    <a:srgbClr val="000000"/>
                  </a:solidFill>
                  <a:effectLst/>
                  <a:latin typeface="Arial" panose="020B0604020202020204" pitchFamily="34" charset="0"/>
                  <a:ea typeface="Arial" panose="020B0604020202020204" pitchFamily="34" charset="0"/>
                </a:endParaRPr>
              </a:p>
              <a:p>
                <a:pPr marL="0" marR="0" indent="0">
                  <a:lnSpc>
                    <a:spcPct val="112000"/>
                  </a:lnSpc>
                  <a:spcAft>
                    <a:spcPts val="50"/>
                  </a:spcAft>
                </a:pPr>
                <a:r>
                  <a:rPr lang="en-US" sz="1800" kern="100" dirty="0">
                    <a:solidFill>
                      <a:srgbClr val="000000"/>
                    </a:solidFill>
                    <a:effectLst/>
                    <a:latin typeface="Arial" panose="020B0604020202020204" pitchFamily="34" charset="0"/>
                    <a:ea typeface="Arial" panose="020B0604020202020204" pitchFamily="34" charset="0"/>
                  </a:rPr>
                  <a:t> </a:t>
                </a:r>
              </a:p>
              <a:p>
                <a:pPr marL="0" marR="0" indent="0">
                  <a:lnSpc>
                    <a:spcPct val="112000"/>
                  </a:lnSpc>
                  <a:spcAft>
                    <a:spcPts val="50"/>
                  </a:spcAft>
                </a:pPr>
                <a:r>
                  <a:rPr lang="en-US" sz="1800" kern="100" dirty="0">
                    <a:solidFill>
                      <a:srgbClr val="000000"/>
                    </a:solidFill>
                    <a:effectLst/>
                    <a:latin typeface="Arial" panose="020B0604020202020204" pitchFamily="34" charset="0"/>
                    <a:ea typeface="Arial" panose="020B0604020202020204" pitchFamily="34" charset="0"/>
                  </a:rPr>
                  <a:t>When applying this formula to the original texts, the mean grade level score of the original texts is 3.8, with a standard deviation 0.8. My goal is for the generated stories to be within the range 3.0 - 4.6, or within one standard deviation of the original mean.</a:t>
                </a:r>
              </a:p>
              <a:p>
                <a:endParaRPr lang="en-US" dirty="0"/>
              </a:p>
              <a:p>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3DD70976-B100-9C49-9AE1-67813B376E31}" type="slidenum">
              <a:rPr lang="en-US" smtClean="0"/>
              <a:t>8</a:t>
            </a:fld>
            <a:endParaRPr lang="en-US" dirty="0"/>
          </a:p>
        </p:txBody>
      </p:sp>
    </p:spTree>
    <p:extLst>
      <p:ext uri="{BB962C8B-B14F-4D97-AF65-F5344CB8AC3E}">
        <p14:creationId xmlns:p14="http://schemas.microsoft.com/office/powerpoint/2010/main" val="3923501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D70976-B100-9C49-9AE1-67813B376E31}" type="slidenum">
              <a:rPr lang="en-US" smtClean="0"/>
              <a:t>9</a:t>
            </a:fld>
            <a:endParaRPr lang="en-US" dirty="0"/>
          </a:p>
        </p:txBody>
      </p:sp>
    </p:spTree>
    <p:extLst>
      <p:ext uri="{BB962C8B-B14F-4D97-AF65-F5344CB8AC3E}">
        <p14:creationId xmlns:p14="http://schemas.microsoft.com/office/powerpoint/2010/main" val="329485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91F8-7EA5-1459-DFC6-0BB84C254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D5C628-4AC9-D8E6-136D-2D513123B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BCBA0-BF0F-0C73-0AF3-3FCCF0DC3777}"/>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5" name="Footer Placeholder 4">
            <a:extLst>
              <a:ext uri="{FF2B5EF4-FFF2-40B4-BE49-F238E27FC236}">
                <a16:creationId xmlns:a16="http://schemas.microsoft.com/office/drawing/2014/main" id="{8721B2DB-52D2-4AAF-CE66-4EADFB901B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013B3B-CAAE-2078-BA46-8F8013E7898C}"/>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1369241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D1D6-A610-E492-89C2-6E9F37D357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B21DDF-AA6A-1A68-87EA-2AA0E5027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80D47-3F91-7D05-5054-0BC734C1A43E}"/>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5" name="Footer Placeholder 4">
            <a:extLst>
              <a:ext uri="{FF2B5EF4-FFF2-40B4-BE49-F238E27FC236}">
                <a16:creationId xmlns:a16="http://schemas.microsoft.com/office/drawing/2014/main" id="{89C495C4-3828-2111-337C-84ED411711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FFAAA-C81B-A782-3B08-B032A43B13E5}"/>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370473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B3335E-5E7A-B1F6-25CC-7333F78920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CE686E-A563-5A4C-334A-A0F33FF2F7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47074-A903-8803-85FC-418028330311}"/>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5" name="Footer Placeholder 4">
            <a:extLst>
              <a:ext uri="{FF2B5EF4-FFF2-40B4-BE49-F238E27FC236}">
                <a16:creationId xmlns:a16="http://schemas.microsoft.com/office/drawing/2014/main" id="{E23EF9BE-A158-F643-B7DF-72E3226557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B6E922-7581-3501-2744-831D2F3DC300}"/>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316092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7152-010F-78DD-7A6D-908945854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2D7945-49CB-D57E-2CD6-B9670874EC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3B425-70C5-1993-279F-F274669E7721}"/>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5" name="Footer Placeholder 4">
            <a:extLst>
              <a:ext uri="{FF2B5EF4-FFF2-40B4-BE49-F238E27FC236}">
                <a16:creationId xmlns:a16="http://schemas.microsoft.com/office/drawing/2014/main" id="{AAC633D3-EAEE-4F2C-F9F2-90F23C642E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2B3FE9-74AF-B8D6-B637-F012FFC23C79}"/>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375682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FA57-2ECB-70B1-505F-B3DB24A53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869B1-9A7D-12EC-C7EF-A45A353D70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CF6F1F-A3A4-005E-F59C-2663F4ED7482}"/>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5" name="Footer Placeholder 4">
            <a:extLst>
              <a:ext uri="{FF2B5EF4-FFF2-40B4-BE49-F238E27FC236}">
                <a16:creationId xmlns:a16="http://schemas.microsoft.com/office/drawing/2014/main" id="{62AC540D-90D2-C755-DF1D-B6F14A45F8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D6433F-B12D-1405-16B5-E418A76651DE}"/>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358519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B4DA-FB89-DB6F-DE72-AE1FDB04F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1A4BAB-7F29-B7E3-C1D8-D17EFAD859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4EAFC7-DD64-E277-227E-69E56D777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11086-7500-13A8-9D29-938EEAD06FA8}"/>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6" name="Footer Placeholder 5">
            <a:extLst>
              <a:ext uri="{FF2B5EF4-FFF2-40B4-BE49-F238E27FC236}">
                <a16:creationId xmlns:a16="http://schemas.microsoft.com/office/drawing/2014/main" id="{9E4EF975-0DCF-C970-C9CE-6A75FBE2B6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70E7F5-8878-99EC-DDA7-55837D96EEB6}"/>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3166890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60B4-CA9D-698C-8748-B201A482A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CAB48-3F44-A696-CC1F-087D9DDAA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92BDED-E912-89E5-FF08-872B3F0623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2F8E8-28BD-C731-3E9D-CF362EDDB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9A1DA4-9DD8-A819-1C09-ABD2B0876B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B144C0-2141-616F-EA7B-0D2D41A0B963}"/>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8" name="Footer Placeholder 7">
            <a:extLst>
              <a:ext uri="{FF2B5EF4-FFF2-40B4-BE49-F238E27FC236}">
                <a16:creationId xmlns:a16="http://schemas.microsoft.com/office/drawing/2014/main" id="{4F498EEB-5BAC-12C4-6CD7-483552D0855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371B2B-D5A1-BCFF-0287-B64D78F7155A}"/>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349238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ABCB-D0F4-71E8-F32B-F6AD5C6398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ADDD8-F05F-16AC-B746-714175D3D63B}"/>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4" name="Footer Placeholder 3">
            <a:extLst>
              <a:ext uri="{FF2B5EF4-FFF2-40B4-BE49-F238E27FC236}">
                <a16:creationId xmlns:a16="http://schemas.microsoft.com/office/drawing/2014/main" id="{D0C5E7EC-A80C-5D18-15C7-D23FF3E9E0C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FDC0FB-6B1E-E52C-6184-6C76158AF9F0}"/>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353197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E7C2B-86ED-4C5B-9181-07FCE6CCFE55}"/>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3" name="Footer Placeholder 2">
            <a:extLst>
              <a:ext uri="{FF2B5EF4-FFF2-40B4-BE49-F238E27FC236}">
                <a16:creationId xmlns:a16="http://schemas.microsoft.com/office/drawing/2014/main" id="{6F420513-9ECB-A903-0F51-651BC79C2AF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E292708-1006-B19B-250B-8511D0D5950C}"/>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304714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34EE8-04D4-A3FB-C34F-90785B7FC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F62732-1069-C523-02B3-BF74A4EA6A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3089AD-925A-38B1-E42D-0BFFA7B3A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B1675-B3A1-56A0-71BB-30F56F3FB2B3}"/>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6" name="Footer Placeholder 5">
            <a:extLst>
              <a:ext uri="{FF2B5EF4-FFF2-40B4-BE49-F238E27FC236}">
                <a16:creationId xmlns:a16="http://schemas.microsoft.com/office/drawing/2014/main" id="{2D1309F5-1168-0890-6782-4DE81986EC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1910EE-BC69-1F34-93C6-B128053278B3}"/>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15568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8F5B-6DF4-ACFC-1B62-3E4906873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AAAA4C-4737-5B7E-B929-3DBEB9980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693E229-39B5-4942-C7A5-EF144C751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AFE3E-167A-B382-DB52-7D2DE462FE49}"/>
              </a:ext>
            </a:extLst>
          </p:cNvPr>
          <p:cNvSpPr>
            <a:spLocks noGrp="1"/>
          </p:cNvSpPr>
          <p:nvPr>
            <p:ph type="dt" sz="half" idx="10"/>
          </p:nvPr>
        </p:nvSpPr>
        <p:spPr/>
        <p:txBody>
          <a:bodyPr/>
          <a:lstStyle/>
          <a:p>
            <a:fld id="{737124F9-4005-924D-AB05-57C0D1DC7A37}" type="datetimeFigureOut">
              <a:rPr lang="en-US" smtClean="0"/>
              <a:t>11/27/24</a:t>
            </a:fld>
            <a:endParaRPr lang="en-US" dirty="0"/>
          </a:p>
        </p:txBody>
      </p:sp>
      <p:sp>
        <p:nvSpPr>
          <p:cNvPr id="6" name="Footer Placeholder 5">
            <a:extLst>
              <a:ext uri="{FF2B5EF4-FFF2-40B4-BE49-F238E27FC236}">
                <a16:creationId xmlns:a16="http://schemas.microsoft.com/office/drawing/2014/main" id="{57B43CE5-3987-2C5F-9FDB-324CD5014C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EC6C49E-DE39-DEBB-191E-B4C62DEAD8E8}"/>
              </a:ext>
            </a:extLst>
          </p:cNvPr>
          <p:cNvSpPr>
            <a:spLocks noGrp="1"/>
          </p:cNvSpPr>
          <p:nvPr>
            <p:ph type="sldNum" sz="quarter" idx="12"/>
          </p:nvPr>
        </p:nvSpPr>
        <p:spPr/>
        <p:txBody>
          <a:bodyPr/>
          <a:lstStyle/>
          <a:p>
            <a:fld id="{E902DE8E-F4FF-374F-8B0A-90686EF1DAFC}" type="slidenum">
              <a:rPr lang="en-US" smtClean="0"/>
              <a:t>‹#›</a:t>
            </a:fld>
            <a:endParaRPr lang="en-US" dirty="0"/>
          </a:p>
        </p:txBody>
      </p:sp>
    </p:spTree>
    <p:extLst>
      <p:ext uri="{BB962C8B-B14F-4D97-AF65-F5344CB8AC3E}">
        <p14:creationId xmlns:p14="http://schemas.microsoft.com/office/powerpoint/2010/main" val="173394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FB60B7-1B41-B465-38AA-35F4402564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541A6-A098-0521-A160-A6B7907E7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51D3F-3FFC-BF6F-2706-EB327CF7D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24F9-4005-924D-AB05-57C0D1DC7A37}" type="datetimeFigureOut">
              <a:rPr lang="en-US" smtClean="0"/>
              <a:t>11/27/24</a:t>
            </a:fld>
            <a:endParaRPr lang="en-US" dirty="0"/>
          </a:p>
        </p:txBody>
      </p:sp>
      <p:sp>
        <p:nvSpPr>
          <p:cNvPr id="5" name="Footer Placeholder 4">
            <a:extLst>
              <a:ext uri="{FF2B5EF4-FFF2-40B4-BE49-F238E27FC236}">
                <a16:creationId xmlns:a16="http://schemas.microsoft.com/office/drawing/2014/main" id="{D4BB4935-4DD3-DC62-EB38-DAD74079B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559E4F7-1911-59CB-0AE2-91F4FB2F00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2DE8E-F4FF-374F-8B0A-90686EF1DAFC}" type="slidenum">
              <a:rPr lang="en-US" smtClean="0"/>
              <a:t>‹#›</a:t>
            </a:fld>
            <a:endParaRPr lang="en-US" dirty="0"/>
          </a:p>
        </p:txBody>
      </p:sp>
    </p:spTree>
    <p:extLst>
      <p:ext uri="{BB962C8B-B14F-4D97-AF65-F5344CB8AC3E}">
        <p14:creationId xmlns:p14="http://schemas.microsoft.com/office/powerpoint/2010/main" val="1582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5" Type="http://schemas.microsoft.com/office/2007/relationships/hdphoto" Target="../media/hdphoto3.wdp"/><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emf"/><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svg"/><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64253BFF-B0BD-6584-EA60-47C76904E6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125" r="-1"/>
          <a:stretch/>
        </p:blipFill>
        <p:spPr bwMode="auto">
          <a:xfrm>
            <a:off x="5982403" y="367671"/>
            <a:ext cx="4561108" cy="62290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D74159-CC60-22AF-E808-28088736414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412" b="98353" l="462" r="51538">
                        <a14:foregroundMark x1="12154" y1="4235" x2="3846" y2="4471"/>
                        <a14:foregroundMark x1="3846" y1="4471" x2="0" y2="11765"/>
                        <a14:foregroundMark x1="0" y1="11765" x2="1231" y2="96706"/>
                        <a14:foregroundMark x1="1231" y1="96706" x2="20769" y2="98353"/>
                        <a14:foregroundMark x1="20769" y1="98353" x2="44154" y2="90824"/>
                        <a14:foregroundMark x1="47754" y1="84471" x2="48154" y2="83765"/>
                        <a14:foregroundMark x1="47488" y1="84941" x2="47754" y2="84471"/>
                        <a14:foregroundMark x1="44154" y1="90824" x2="47488" y2="84941"/>
                        <a14:foregroundMark x1="48154" y1="83765" x2="48462" y2="73647"/>
                        <a14:foregroundMark x1="48462" y1="73647" x2="32462" y2="58588"/>
                        <a14:foregroundMark x1="32462" y1="58588" x2="28154" y2="50353"/>
                        <a14:foregroundMark x1="28154" y1="50353" x2="17538" y2="1412"/>
                        <a14:foregroundMark x1="47538" y1="91294" x2="12154" y2="90588"/>
                        <a14:foregroundMark x1="12154" y1="90588" x2="2000" y2="85412"/>
                        <a14:foregroundMark x1="2000" y1="85412" x2="769" y2="66118"/>
                        <a14:foregroundMark x1="769" y1="66118" x2="4154" y2="41882"/>
                        <a14:foregroundMark x1="4154" y1="41882" x2="3231" y2="40471"/>
                        <a14:foregroundMark x1="1077" y1="11294" x2="462" y2="56000"/>
                        <a14:foregroundMark x1="462" y1="56000" x2="1385" y2="59059"/>
                        <a14:foregroundMark x1="2000" y1="92471" x2="7231" y2="96000"/>
                        <a14:foregroundMark x1="7231" y1="96000" x2="12615" y2="90588"/>
                        <a14:foregroundMark x1="12615" y1="90588" x2="18462" y2="94353"/>
                        <a14:foregroundMark x1="18462" y1="94353" x2="29385" y2="94588"/>
                        <a14:foregroundMark x1="29385" y1="94588" x2="33385" y2="88235"/>
                        <a14:foregroundMark x1="33385" y1="88235" x2="42154" y2="96706"/>
                        <a14:foregroundMark x1="42154" y1="96706" x2="46462" y2="91294"/>
                        <a14:foregroundMark x1="47325" y1="84471" x2="48308" y2="76706"/>
                        <a14:foregroundMark x1="46462" y1="91294" x2="47325" y2="84471"/>
                        <a14:foregroundMark x1="48923" y1="97882" x2="1385" y2="95294"/>
                        <a14:foregroundMark x1="47077" y1="97176" x2="48308" y2="88471"/>
                        <a14:foregroundMark x1="48308" y1="88471" x2="50000" y2="98353"/>
                        <a14:foregroundMark x1="50308" y1="88941" x2="50308" y2="88941"/>
                        <a14:foregroundMark x1="50688" y1="87607" x2="51077" y2="88235"/>
                        <a14:foregroundMark x1="49766" y1="86118" x2="50281" y2="86949"/>
                        <a14:foregroundMark x1="49329" y1="85412" x2="49766" y2="86118"/>
                        <a14:foregroundMark x1="49037" y1="84941" x2="49329" y2="85412"/>
                        <a14:foregroundMark x1="48746" y1="84471" x2="49037" y2="84941"/>
                        <a14:foregroundMark x1="48308" y1="83765" x2="48746" y2="84471"/>
                        <a14:foregroundMark x1="50462" y1="91059" x2="50769" y2="89176"/>
                        <a14:foregroundMark x1="49782" y1="84471" x2="48615" y2="82353"/>
                        <a14:foregroundMark x1="50041" y1="84941" x2="49782" y2="84471"/>
                        <a14:foregroundMark x1="50300" y1="85412" x2="50041" y2="84941"/>
                        <a14:foregroundMark x1="50690" y1="86120" x2="50300" y2="85412"/>
                        <a14:foregroundMark x1="51077" y1="87529" x2="51231" y2="90588"/>
                        <a14:foregroundMark x1="50615" y1="91059" x2="51420" y2="86546"/>
                        <a14:foregroundMark x1="51077" y1="87529" x2="51231" y2="95529"/>
                        <a14:foregroundMark x1="51231" y1="95529" x2="51231" y2="87529"/>
                        <a14:foregroundMark x1="51231" y1="87529" x2="51030" y2="86914"/>
                        <a14:foregroundMark x1="50308" y1="86824" x2="49692" y2="84941"/>
                        <a14:foregroundMark x1="50308" y1="86588" x2="49692" y2="84471"/>
                        <a14:foregroundMark x1="49692" y1="84471" x2="51077" y2="86588"/>
                        <a14:foregroundMark x1="50923" y1="87059" x2="51077" y2="86353"/>
                        <a14:foregroundMark x1="51077" y1="86353" x2="51077" y2="86353"/>
                        <a14:foregroundMark x1="51077" y1="86824" x2="51077" y2="86353"/>
                        <a14:foregroundMark x1="50615" y1="85882" x2="50923" y2="86118"/>
                        <a14:foregroundMark x1="51077" y1="86588" x2="51385" y2="86824"/>
                      </a14:backgroundRemoval>
                    </a14:imgEffect>
                  </a14:imgLayer>
                </a14:imgProps>
              </a:ext>
              <a:ext uri="{28A0092B-C50C-407E-A947-70E740481C1C}">
                <a14:useLocalDpi xmlns:a14="http://schemas.microsoft.com/office/drawing/2010/main" val="0"/>
              </a:ext>
            </a:extLst>
          </a:blip>
          <a:srcRect l="1" r="48466"/>
          <a:stretch/>
        </p:blipFill>
        <p:spPr bwMode="auto">
          <a:xfrm>
            <a:off x="1288397" y="367671"/>
            <a:ext cx="4909454" cy="62290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03DFD5-44D9-B730-4A00-A0F5C2B5707F}"/>
              </a:ext>
            </a:extLst>
          </p:cNvPr>
          <p:cNvSpPr>
            <a:spLocks noGrp="1"/>
          </p:cNvSpPr>
          <p:nvPr>
            <p:ph type="ctrTitle"/>
          </p:nvPr>
        </p:nvSpPr>
        <p:spPr/>
        <p:txBody>
          <a:bodyPr/>
          <a:lstStyle/>
          <a:p>
            <a:r>
              <a:rPr lang="en-US" dirty="0"/>
              <a:t>Winnie the Pooh</a:t>
            </a:r>
            <a:br>
              <a:rPr lang="en-US" dirty="0"/>
            </a:br>
            <a:r>
              <a:rPr lang="en-US" dirty="0"/>
              <a:t>Story Generator </a:t>
            </a:r>
          </a:p>
        </p:txBody>
      </p:sp>
      <p:sp>
        <p:nvSpPr>
          <p:cNvPr id="5" name="Subtitle 4">
            <a:extLst>
              <a:ext uri="{FF2B5EF4-FFF2-40B4-BE49-F238E27FC236}">
                <a16:creationId xmlns:a16="http://schemas.microsoft.com/office/drawing/2014/main" id="{11894545-7641-046E-3A50-3FDEC0ECE5A8}"/>
              </a:ext>
            </a:extLst>
          </p:cNvPr>
          <p:cNvSpPr>
            <a:spLocks noGrp="1"/>
          </p:cNvSpPr>
          <p:nvPr>
            <p:ph type="subTitle" idx="1"/>
          </p:nvPr>
        </p:nvSpPr>
        <p:spPr/>
        <p:txBody>
          <a:bodyPr/>
          <a:lstStyle/>
          <a:p>
            <a:endParaRPr lang="en-US" dirty="0"/>
          </a:p>
          <a:p>
            <a:r>
              <a:rPr lang="en-US" dirty="0"/>
              <a:t>November 2024</a:t>
            </a:r>
          </a:p>
        </p:txBody>
      </p:sp>
    </p:spTree>
    <p:extLst>
      <p:ext uri="{BB962C8B-B14F-4D97-AF65-F5344CB8AC3E}">
        <p14:creationId xmlns:p14="http://schemas.microsoft.com/office/powerpoint/2010/main" val="221416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B155-EE98-FBC5-E001-FB0DC1CFEEA8}"/>
              </a:ext>
            </a:extLst>
          </p:cNvPr>
          <p:cNvSpPr>
            <a:spLocks noGrp="1"/>
          </p:cNvSpPr>
          <p:nvPr>
            <p:ph type="title"/>
          </p:nvPr>
        </p:nvSpPr>
        <p:spPr/>
        <p:txBody>
          <a:bodyPr/>
          <a:lstStyle/>
          <a:p>
            <a:r>
              <a:rPr lang="en-US" dirty="0"/>
              <a:t>User Interface with Gradio</a:t>
            </a:r>
          </a:p>
        </p:txBody>
      </p:sp>
      <p:pic>
        <p:nvPicPr>
          <p:cNvPr id="10" name="Picture 8">
            <a:extLst>
              <a:ext uri="{FF2B5EF4-FFF2-40B4-BE49-F238E27FC236}">
                <a16:creationId xmlns:a16="http://schemas.microsoft.com/office/drawing/2014/main" id="{49D69F75-972A-A777-3F5A-FD52E6C04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997439" y="5629046"/>
            <a:ext cx="2194560" cy="12289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DD2B0996-F360-41A9-3AA6-C1EF07903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34" y="5439401"/>
            <a:ext cx="1293763" cy="14185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57B7DD8-A037-68DA-FA81-1379FFC83E56}"/>
              </a:ext>
            </a:extLst>
          </p:cNvPr>
          <p:cNvPicPr>
            <a:picLocks noChangeAspect="1"/>
          </p:cNvPicPr>
          <p:nvPr/>
        </p:nvPicPr>
        <p:blipFill>
          <a:blip r:embed="rId4"/>
          <a:stretch>
            <a:fillRect/>
          </a:stretch>
        </p:blipFill>
        <p:spPr>
          <a:xfrm>
            <a:off x="824681" y="1520258"/>
            <a:ext cx="11075485" cy="4108788"/>
          </a:xfrm>
          <a:prstGeom prst="roundRect">
            <a:avLst>
              <a:gd name="adj" fmla="val 8594"/>
            </a:avLst>
          </a:prstGeom>
          <a:solidFill>
            <a:srgbClr val="FFFFFF">
              <a:shade val="85000"/>
            </a:srgbClr>
          </a:solidFill>
          <a:ln>
            <a:noFill/>
          </a:ln>
          <a:effectLst>
            <a:reflection blurRad="12700" endPos="0" dist="5000" dir="5400000" sy="-100000" algn="bl" rotWithShape="0"/>
          </a:effectLst>
        </p:spPr>
      </p:pic>
    </p:spTree>
    <p:extLst>
      <p:ext uri="{BB962C8B-B14F-4D97-AF65-F5344CB8AC3E}">
        <p14:creationId xmlns:p14="http://schemas.microsoft.com/office/powerpoint/2010/main" val="2414255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C7363FD-A870-D77C-D5D1-C901BB729AC7}"/>
              </a:ext>
            </a:extLst>
          </p:cNvPr>
          <p:cNvSpPr/>
          <p:nvPr/>
        </p:nvSpPr>
        <p:spPr>
          <a:xfrm>
            <a:off x="0" y="0"/>
            <a:ext cx="12192000" cy="6858000"/>
          </a:xfrm>
          <a:prstGeom prst="rect">
            <a:avLst/>
          </a:prstGeom>
          <a:solidFill>
            <a:srgbClr val="DED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7D1D8986-E477-A8F3-2F93-DC5E22EB5402}"/>
              </a:ext>
            </a:extLst>
          </p:cNvPr>
          <p:cNvGrpSpPr>
            <a:grpSpLocks noChangeAspect="1"/>
          </p:cNvGrpSpPr>
          <p:nvPr/>
        </p:nvGrpSpPr>
        <p:grpSpPr>
          <a:xfrm>
            <a:off x="835660" y="202937"/>
            <a:ext cx="9281160" cy="6452125"/>
            <a:chOff x="1295400" y="1"/>
            <a:chExt cx="9448800" cy="6568666"/>
          </a:xfrm>
        </p:grpSpPr>
        <p:pic>
          <p:nvPicPr>
            <p:cNvPr id="5" name="Picture 4">
              <a:extLst>
                <a:ext uri="{FF2B5EF4-FFF2-40B4-BE49-F238E27FC236}">
                  <a16:creationId xmlns:a16="http://schemas.microsoft.com/office/drawing/2014/main" id="{A8DAF892-E5AC-5D32-A701-4595CC016BDE}"/>
                </a:ext>
              </a:extLst>
            </p:cNvPr>
            <p:cNvPicPr>
              <a:picLocks noChangeAspect="1"/>
            </p:cNvPicPr>
            <p:nvPr/>
          </p:nvPicPr>
          <p:blipFill>
            <a:blip r:embed="rId2"/>
            <a:srcRect t="12277" b="7401"/>
            <a:stretch/>
          </p:blipFill>
          <p:spPr>
            <a:xfrm>
              <a:off x="1295400" y="1"/>
              <a:ext cx="9448800" cy="4935758"/>
            </a:xfrm>
            <a:prstGeom prst="rect">
              <a:avLst/>
            </a:prstGeom>
          </p:spPr>
        </p:pic>
        <p:pic>
          <p:nvPicPr>
            <p:cNvPr id="7" name="Picture 6">
              <a:extLst>
                <a:ext uri="{FF2B5EF4-FFF2-40B4-BE49-F238E27FC236}">
                  <a16:creationId xmlns:a16="http://schemas.microsoft.com/office/drawing/2014/main" id="{7030F8DD-3086-3888-8C1E-E19424668137}"/>
                </a:ext>
              </a:extLst>
            </p:cNvPr>
            <p:cNvPicPr>
              <a:picLocks noChangeAspect="1"/>
            </p:cNvPicPr>
            <p:nvPr/>
          </p:nvPicPr>
          <p:blipFill>
            <a:blip r:embed="rId3"/>
            <a:srcRect t="73428"/>
            <a:stretch/>
          </p:blipFill>
          <p:spPr>
            <a:xfrm>
              <a:off x="1295400" y="4935758"/>
              <a:ext cx="9448800" cy="1632909"/>
            </a:xfrm>
            <a:prstGeom prst="rect">
              <a:avLst/>
            </a:prstGeom>
          </p:spPr>
        </p:pic>
      </p:grpSp>
      <p:pic>
        <p:nvPicPr>
          <p:cNvPr id="12" name="Picture 2" descr="BibliOdyssey: Original Winnie The Pooh Drawings">
            <a:extLst>
              <a:ext uri="{FF2B5EF4-FFF2-40B4-BE49-F238E27FC236}">
                <a16:creationId xmlns:a16="http://schemas.microsoft.com/office/drawing/2014/main" id="{0EF9C788-DE85-DC4C-27FF-9EEDAEA7434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977" b="92111" l="10000" r="90000">
                        <a14:foregroundMark x1="60200" y1="28770" x2="46800" y2="38747"/>
                        <a14:foregroundMark x1="46800" y1="38747" x2="42200" y2="56381"/>
                        <a14:foregroundMark x1="42200" y1="56381" x2="37400" y2="62181"/>
                        <a14:foregroundMark x1="55800" y1="89327" x2="45400" y2="89791"/>
                        <a14:foregroundMark x1="45600" y1="92111" x2="55600" y2="91879"/>
                      </a14:backgroundRemoval>
                    </a14:imgEffect>
                  </a14:imgLayer>
                </a14:imgProps>
              </a:ext>
              <a:ext uri="{28A0092B-C50C-407E-A947-70E740481C1C}">
                <a14:useLocalDpi xmlns:a14="http://schemas.microsoft.com/office/drawing/2010/main" val="0"/>
              </a:ext>
            </a:extLst>
          </a:blip>
          <a:srcRect l="24918"/>
          <a:stretch/>
        </p:blipFill>
        <p:spPr bwMode="auto">
          <a:xfrm flipH="1">
            <a:off x="9784080" y="4245491"/>
            <a:ext cx="2255037" cy="2588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96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E5FF-034F-85B8-9F9B-751863187013}"/>
              </a:ext>
            </a:extLst>
          </p:cNvPr>
          <p:cNvSpPr>
            <a:spLocks noGrp="1"/>
          </p:cNvSpPr>
          <p:nvPr>
            <p:ph type="title"/>
          </p:nvPr>
        </p:nvSpPr>
        <p:spPr/>
        <p:txBody>
          <a:bodyPr/>
          <a:lstStyle/>
          <a:p>
            <a:pPr algn="ctr"/>
            <a:r>
              <a:rPr lang="en-US" dirty="0"/>
              <a:t>Thank you</a:t>
            </a:r>
          </a:p>
        </p:txBody>
      </p:sp>
      <p:pic>
        <p:nvPicPr>
          <p:cNvPr id="4" name="Picture 3">
            <a:extLst>
              <a:ext uri="{FF2B5EF4-FFF2-40B4-BE49-F238E27FC236}">
                <a16:creationId xmlns:a16="http://schemas.microsoft.com/office/drawing/2014/main" id="{94838C0A-D450-FECD-2156-A8EB5D6A0D92}"/>
              </a:ext>
            </a:extLst>
          </p:cNvPr>
          <p:cNvPicPr>
            <a:picLocks noChangeAspect="1"/>
          </p:cNvPicPr>
          <p:nvPr/>
        </p:nvPicPr>
        <p:blipFill>
          <a:blip r:embed="rId2"/>
          <a:srcRect t="20143" b="11343"/>
          <a:stretch/>
        </p:blipFill>
        <p:spPr>
          <a:xfrm>
            <a:off x="1784519" y="2261734"/>
            <a:ext cx="8622961" cy="4231141"/>
          </a:xfrm>
          <a:prstGeom prst="rect">
            <a:avLst/>
          </a:prstGeom>
        </p:spPr>
      </p:pic>
      <p:sp>
        <p:nvSpPr>
          <p:cNvPr id="5" name="Rectangle 4">
            <a:extLst>
              <a:ext uri="{FF2B5EF4-FFF2-40B4-BE49-F238E27FC236}">
                <a16:creationId xmlns:a16="http://schemas.microsoft.com/office/drawing/2014/main" id="{2A59F0E1-BC0C-4B08-7196-A265E46AAB1A}"/>
              </a:ext>
            </a:extLst>
          </p:cNvPr>
          <p:cNvSpPr/>
          <p:nvPr/>
        </p:nvSpPr>
        <p:spPr>
          <a:xfrm>
            <a:off x="7315199" y="5214257"/>
            <a:ext cx="2852058" cy="1524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602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4">
            <a:extLst>
              <a:ext uri="{FF2B5EF4-FFF2-40B4-BE49-F238E27FC236}">
                <a16:creationId xmlns:a16="http://schemas.microsoft.com/office/drawing/2014/main" id="{5B690E8F-6081-A212-1C86-CB16B5C55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851902" y="21836"/>
            <a:ext cx="3302838" cy="18089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3A7504-9F5B-8D60-1B94-9EB915788C0D}"/>
              </a:ext>
            </a:extLst>
          </p:cNvPr>
          <p:cNvSpPr>
            <a:spLocks noGrp="1"/>
          </p:cNvSpPr>
          <p:nvPr>
            <p:ph type="title"/>
          </p:nvPr>
        </p:nvSpPr>
        <p:spPr/>
        <p:txBody>
          <a:bodyPr/>
          <a:lstStyle/>
          <a:p>
            <a:r>
              <a:rPr lang="en-US" dirty="0"/>
              <a:t>The Problem</a:t>
            </a:r>
          </a:p>
        </p:txBody>
      </p:sp>
      <p:sp>
        <p:nvSpPr>
          <p:cNvPr id="9" name="Content Placeholder 8">
            <a:extLst>
              <a:ext uri="{FF2B5EF4-FFF2-40B4-BE49-F238E27FC236}">
                <a16:creationId xmlns:a16="http://schemas.microsoft.com/office/drawing/2014/main" id="{981F7C55-7E23-D4FA-07C2-A4EED17BFE3C}"/>
              </a:ext>
            </a:extLst>
          </p:cNvPr>
          <p:cNvSpPr>
            <a:spLocks noGrp="1"/>
          </p:cNvSpPr>
          <p:nvPr>
            <p:ph idx="1"/>
          </p:nvPr>
        </p:nvSpPr>
        <p:spPr/>
        <p:txBody>
          <a:bodyPr>
            <a:normAutofit/>
          </a:bodyPr>
          <a:lstStyle/>
          <a:p>
            <a:r>
              <a:rPr lang="en-US" dirty="0"/>
              <a:t>Bedtime stories are an integral part of many children's routine</a:t>
            </a:r>
          </a:p>
          <a:p>
            <a:r>
              <a:rPr lang="en-US" dirty="0"/>
              <a:t>Some children – like my niece – become bored with the same stories repeated night after night</a:t>
            </a:r>
          </a:p>
          <a:p>
            <a:pPr marL="0" indent="0">
              <a:buNone/>
            </a:pPr>
            <a:endParaRPr lang="en-US" dirty="0"/>
          </a:p>
          <a:p>
            <a:endParaRPr lang="en-US" dirty="0"/>
          </a:p>
          <a:p>
            <a:pPr marL="0" indent="0">
              <a:buNone/>
            </a:pPr>
            <a:r>
              <a:rPr lang="en-US" b="1" dirty="0"/>
              <a:t>Solution:</a:t>
            </a:r>
          </a:p>
          <a:p>
            <a:r>
              <a:rPr lang="en-US" dirty="0"/>
              <a:t>Build a program that generates new, customized stories that are appropriate for young children and based on classic Winnie-the-Pooh characters.</a:t>
            </a:r>
          </a:p>
        </p:txBody>
      </p:sp>
    </p:spTree>
    <p:extLst>
      <p:ext uri="{BB962C8B-B14F-4D97-AF65-F5344CB8AC3E}">
        <p14:creationId xmlns:p14="http://schemas.microsoft.com/office/powerpoint/2010/main" val="425212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F9A9-3EF5-B8C6-9757-3FD96E8BE93D}"/>
              </a:ext>
            </a:extLst>
          </p:cNvPr>
          <p:cNvSpPr>
            <a:spLocks noGrp="1"/>
          </p:cNvSpPr>
          <p:nvPr>
            <p:ph type="title"/>
          </p:nvPr>
        </p:nvSpPr>
        <p:spPr/>
        <p:txBody>
          <a:bodyPr/>
          <a:lstStyle/>
          <a:p>
            <a:r>
              <a:rPr lang="en-US" dirty="0"/>
              <a:t>Approach &amp; Components</a:t>
            </a:r>
          </a:p>
        </p:txBody>
      </p:sp>
      <p:sp>
        <p:nvSpPr>
          <p:cNvPr id="3" name="Content Placeholder 2">
            <a:extLst>
              <a:ext uri="{FF2B5EF4-FFF2-40B4-BE49-F238E27FC236}">
                <a16:creationId xmlns:a16="http://schemas.microsoft.com/office/drawing/2014/main" id="{E0B33ECF-88FD-0ED8-11D6-05EBE4CAD7CC}"/>
              </a:ext>
            </a:extLst>
          </p:cNvPr>
          <p:cNvSpPr>
            <a:spLocks noGrp="1"/>
          </p:cNvSpPr>
          <p:nvPr>
            <p:ph idx="1"/>
          </p:nvPr>
        </p:nvSpPr>
        <p:spPr>
          <a:xfrm>
            <a:off x="838200" y="1825625"/>
            <a:ext cx="10515600" cy="4667250"/>
          </a:xfrm>
        </p:spPr>
        <p:txBody>
          <a:bodyPr>
            <a:normAutofit lnSpcReduction="10000"/>
          </a:bodyPr>
          <a:lstStyle/>
          <a:p>
            <a:pPr marL="0" indent="0">
              <a:buNone/>
            </a:pPr>
            <a:r>
              <a:rPr lang="en-US" b="1" dirty="0"/>
              <a:t>Vector Database </a:t>
            </a:r>
            <a:r>
              <a:rPr lang="en-US" dirty="0"/>
              <a:t>– Chroma DB</a:t>
            </a:r>
          </a:p>
          <a:p>
            <a:r>
              <a:rPr lang="en-US" dirty="0"/>
              <a:t>Sample texts embedded and stored</a:t>
            </a:r>
          </a:p>
          <a:p>
            <a:pPr marL="457200" lvl="1" indent="0">
              <a:buNone/>
            </a:pPr>
            <a:endParaRPr lang="en-US" dirty="0"/>
          </a:p>
          <a:p>
            <a:pPr marL="0" indent="0">
              <a:buNone/>
            </a:pPr>
            <a:r>
              <a:rPr lang="en-US" b="1" dirty="0"/>
              <a:t>RAG Framework </a:t>
            </a:r>
            <a:r>
              <a:rPr lang="en-US" dirty="0"/>
              <a:t>– DSPy </a:t>
            </a:r>
          </a:p>
          <a:p>
            <a:r>
              <a:rPr lang="en-US" dirty="0"/>
              <a:t>Retrieves context from database and generates story with LLM </a:t>
            </a:r>
          </a:p>
          <a:p>
            <a:pPr marL="457200" lvl="1" indent="0">
              <a:buNone/>
            </a:pPr>
            <a:endParaRPr lang="en-US" dirty="0"/>
          </a:p>
          <a:p>
            <a:pPr marL="0" indent="0">
              <a:buNone/>
            </a:pPr>
            <a:r>
              <a:rPr lang="en-US" b="1" dirty="0"/>
              <a:t>Metric Evaluation </a:t>
            </a:r>
            <a:r>
              <a:rPr lang="en-US" dirty="0"/>
              <a:t>– DeepEval </a:t>
            </a:r>
          </a:p>
          <a:p>
            <a:r>
              <a:rPr lang="en-US" dirty="0"/>
              <a:t>Define and evaluate readability score</a:t>
            </a:r>
          </a:p>
          <a:p>
            <a:pPr marL="457200" lvl="1" indent="0">
              <a:buNone/>
            </a:pPr>
            <a:endParaRPr lang="en-US" dirty="0"/>
          </a:p>
          <a:p>
            <a:pPr marL="0" indent="0">
              <a:buNone/>
            </a:pPr>
            <a:r>
              <a:rPr lang="en-US" b="1" dirty="0"/>
              <a:t>User Interface </a:t>
            </a:r>
            <a:r>
              <a:rPr lang="en-US" dirty="0"/>
              <a:t>– Gradio </a:t>
            </a:r>
          </a:p>
        </p:txBody>
      </p:sp>
      <p:pic>
        <p:nvPicPr>
          <p:cNvPr id="5" name="Picture 12">
            <a:extLst>
              <a:ext uri="{FF2B5EF4-FFF2-40B4-BE49-F238E27FC236}">
                <a16:creationId xmlns:a16="http://schemas.microsoft.com/office/drawing/2014/main" id="{3E97CE19-2D1A-A46F-CBAF-3C3334097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8193" y="4097794"/>
            <a:ext cx="2703269" cy="248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39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AA68F-9A62-881C-3CCA-697020F9AD50}"/>
            </a:ext>
          </a:extLst>
        </p:cNvPr>
        <p:cNvGrpSpPr/>
        <p:nvPr/>
      </p:nvGrpSpPr>
      <p:grpSpPr>
        <a:xfrm>
          <a:off x="0" y="0"/>
          <a:ext cx="0" cy="0"/>
          <a:chOff x="0" y="0"/>
          <a:chExt cx="0" cy="0"/>
        </a:xfrm>
      </p:grpSpPr>
      <p:sp>
        <p:nvSpPr>
          <p:cNvPr id="1024" name="Rounded Rectangle 1023">
            <a:extLst>
              <a:ext uri="{FF2B5EF4-FFF2-40B4-BE49-F238E27FC236}">
                <a16:creationId xmlns:a16="http://schemas.microsoft.com/office/drawing/2014/main" id="{F413CE43-7F72-349B-E8D6-9BB91226F383}"/>
              </a:ext>
            </a:extLst>
          </p:cNvPr>
          <p:cNvSpPr/>
          <p:nvPr/>
        </p:nvSpPr>
        <p:spPr>
          <a:xfrm>
            <a:off x="9915787" y="5766099"/>
            <a:ext cx="1910028" cy="831904"/>
          </a:xfrm>
          <a:prstGeom prst="roundRect">
            <a:avLst/>
          </a:prstGeom>
          <a:solidFill>
            <a:schemeClr val="accent4">
              <a:lumMod val="40000"/>
              <a:lumOff val="60000"/>
            </a:schemeClr>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Final Story</a:t>
            </a:r>
          </a:p>
        </p:txBody>
      </p:sp>
      <p:cxnSp>
        <p:nvCxnSpPr>
          <p:cNvPr id="1029" name="Straight Arrow Connector 1028">
            <a:extLst>
              <a:ext uri="{FF2B5EF4-FFF2-40B4-BE49-F238E27FC236}">
                <a16:creationId xmlns:a16="http://schemas.microsoft.com/office/drawing/2014/main" id="{DDA270DE-D201-776A-52B7-ABE17CE71167}"/>
              </a:ext>
            </a:extLst>
          </p:cNvPr>
          <p:cNvCxnSpPr>
            <a:cxnSpLocks/>
            <a:stCxn id="60" idx="3"/>
            <a:endCxn id="59" idx="1"/>
          </p:cNvCxnSpPr>
          <p:nvPr/>
        </p:nvCxnSpPr>
        <p:spPr>
          <a:xfrm>
            <a:off x="1880792" y="4452276"/>
            <a:ext cx="590399" cy="34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0977F950-CBCC-D78C-583A-DAA872AD65F1}"/>
              </a:ext>
            </a:extLst>
          </p:cNvPr>
          <p:cNvCxnSpPr>
            <a:cxnSpLocks/>
            <a:stCxn id="59" idx="3"/>
            <a:endCxn id="61" idx="1"/>
          </p:cNvCxnSpPr>
          <p:nvPr/>
        </p:nvCxnSpPr>
        <p:spPr>
          <a:xfrm>
            <a:off x="6096982" y="4455716"/>
            <a:ext cx="1723629" cy="452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C256E0A8-7439-9CCD-C6E3-7FA88A70AD4A}"/>
              </a:ext>
            </a:extLst>
          </p:cNvPr>
          <p:cNvCxnSpPr>
            <a:cxnSpLocks/>
            <a:stCxn id="1025" idx="3"/>
            <a:endCxn id="58" idx="1"/>
          </p:cNvCxnSpPr>
          <p:nvPr/>
        </p:nvCxnSpPr>
        <p:spPr>
          <a:xfrm flipV="1">
            <a:off x="2471399" y="2156866"/>
            <a:ext cx="829079" cy="27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9" name="Straight Arrow Connector 1068">
            <a:extLst>
              <a:ext uri="{FF2B5EF4-FFF2-40B4-BE49-F238E27FC236}">
                <a16:creationId xmlns:a16="http://schemas.microsoft.com/office/drawing/2014/main" id="{E6E6702A-4F12-0240-8425-1C1D6FBB16A5}"/>
              </a:ext>
            </a:extLst>
          </p:cNvPr>
          <p:cNvCxnSpPr>
            <a:cxnSpLocks/>
            <a:stCxn id="63" idx="2"/>
            <a:endCxn id="1024" idx="0"/>
          </p:cNvCxnSpPr>
          <p:nvPr/>
        </p:nvCxnSpPr>
        <p:spPr>
          <a:xfrm>
            <a:off x="10870801" y="5121211"/>
            <a:ext cx="0" cy="6448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4" name="Straight Arrow Connector 1153">
            <a:extLst>
              <a:ext uri="{FF2B5EF4-FFF2-40B4-BE49-F238E27FC236}">
                <a16:creationId xmlns:a16="http://schemas.microsoft.com/office/drawing/2014/main" id="{12F3D169-8808-663F-CFB0-B8223E8CF86D}"/>
              </a:ext>
            </a:extLst>
          </p:cNvPr>
          <p:cNvCxnSpPr>
            <a:cxnSpLocks/>
            <a:stCxn id="61" idx="3"/>
          </p:cNvCxnSpPr>
          <p:nvPr/>
        </p:nvCxnSpPr>
        <p:spPr>
          <a:xfrm>
            <a:off x="9211118" y="4460239"/>
            <a:ext cx="1062223" cy="1608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036" name="Group 1035">
            <a:extLst>
              <a:ext uri="{FF2B5EF4-FFF2-40B4-BE49-F238E27FC236}">
                <a16:creationId xmlns:a16="http://schemas.microsoft.com/office/drawing/2014/main" id="{EDA36840-9C72-E3C2-6282-4D800B5E70D7}"/>
              </a:ext>
            </a:extLst>
          </p:cNvPr>
          <p:cNvGrpSpPr/>
          <p:nvPr/>
        </p:nvGrpSpPr>
        <p:grpSpPr>
          <a:xfrm>
            <a:off x="274610" y="1675271"/>
            <a:ext cx="2196789" cy="968615"/>
            <a:chOff x="-26709" y="1674009"/>
            <a:chExt cx="2196789" cy="968615"/>
          </a:xfrm>
        </p:grpSpPr>
        <p:sp>
          <p:nvSpPr>
            <p:cNvPr id="1025" name="Rounded Rectangle 1024">
              <a:extLst>
                <a:ext uri="{FF2B5EF4-FFF2-40B4-BE49-F238E27FC236}">
                  <a16:creationId xmlns:a16="http://schemas.microsoft.com/office/drawing/2014/main" id="{347DA3DF-31C3-3FE7-D1A7-20A5DFFFB13A}"/>
                </a:ext>
              </a:extLst>
            </p:cNvPr>
            <p:cNvSpPr/>
            <p:nvPr/>
          </p:nvSpPr>
          <p:spPr>
            <a:xfrm>
              <a:off x="650726" y="1674009"/>
              <a:ext cx="1519354" cy="96861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Documents</a:t>
              </a:r>
            </a:p>
            <a:p>
              <a:pPr algn="ctr"/>
              <a:r>
                <a:rPr lang="en-US" dirty="0">
                  <a:solidFill>
                    <a:schemeClr val="tx1"/>
                  </a:solidFill>
                </a:rPr>
                <a:t>(Winnie the Pooh texts)</a:t>
              </a:r>
            </a:p>
          </p:txBody>
        </p:sp>
        <p:pic>
          <p:nvPicPr>
            <p:cNvPr id="1194" name="Graphic 1193" descr="Books with solid fill">
              <a:extLst>
                <a:ext uri="{FF2B5EF4-FFF2-40B4-BE49-F238E27FC236}">
                  <a16:creationId xmlns:a16="http://schemas.microsoft.com/office/drawing/2014/main" id="{FD17B24C-DD2E-D23D-CA3A-5401BC2F56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09" y="1758442"/>
              <a:ext cx="759254" cy="759254"/>
            </a:xfrm>
            <a:prstGeom prst="rect">
              <a:avLst/>
            </a:prstGeom>
          </p:spPr>
        </p:pic>
      </p:grpSp>
      <p:grpSp>
        <p:nvGrpSpPr>
          <p:cNvPr id="1035" name="Group 1034">
            <a:extLst>
              <a:ext uri="{FF2B5EF4-FFF2-40B4-BE49-F238E27FC236}">
                <a16:creationId xmlns:a16="http://schemas.microsoft.com/office/drawing/2014/main" id="{51AEA3B4-A1DF-227F-CA2F-CAD3BE2EA0E4}"/>
              </a:ext>
            </a:extLst>
          </p:cNvPr>
          <p:cNvGrpSpPr/>
          <p:nvPr/>
        </p:nvGrpSpPr>
        <p:grpSpPr>
          <a:xfrm>
            <a:off x="564893" y="3118631"/>
            <a:ext cx="1315899" cy="1981652"/>
            <a:chOff x="729760" y="3087156"/>
            <a:chExt cx="1315899" cy="1981652"/>
          </a:xfrm>
        </p:grpSpPr>
        <p:sp>
          <p:nvSpPr>
            <p:cNvPr id="60" name="Rounded Rectangle 59">
              <a:extLst>
                <a:ext uri="{FF2B5EF4-FFF2-40B4-BE49-F238E27FC236}">
                  <a16:creationId xmlns:a16="http://schemas.microsoft.com/office/drawing/2014/main" id="{EB27A4F4-6030-9DA3-0848-7E90F4CD76E3}"/>
                </a:ext>
              </a:extLst>
            </p:cNvPr>
            <p:cNvSpPr/>
            <p:nvPr/>
          </p:nvSpPr>
          <p:spPr>
            <a:xfrm>
              <a:off x="729760" y="3772794"/>
              <a:ext cx="1315899" cy="129601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 Input</a:t>
              </a:r>
            </a:p>
            <a:p>
              <a:pPr algn="ctr"/>
              <a:r>
                <a:rPr lang="en-US" i="1" dirty="0">
                  <a:solidFill>
                    <a:schemeClr val="tx1"/>
                  </a:solidFill>
                </a:rPr>
                <a:t>name &amp; prompt</a:t>
              </a:r>
            </a:p>
          </p:txBody>
        </p:sp>
        <p:pic>
          <p:nvPicPr>
            <p:cNvPr id="1199" name="Graphic 1198" descr="User with solid fill">
              <a:extLst>
                <a:ext uri="{FF2B5EF4-FFF2-40B4-BE49-F238E27FC236}">
                  <a16:creationId xmlns:a16="http://schemas.microsoft.com/office/drawing/2014/main" id="{DEC41EC0-6873-9808-1A44-89B29B9DE6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0509" y="3087156"/>
              <a:ext cx="914400" cy="914400"/>
            </a:xfrm>
            <a:prstGeom prst="rect">
              <a:avLst/>
            </a:prstGeom>
          </p:spPr>
        </p:pic>
      </p:grpSp>
      <p:sp>
        <p:nvSpPr>
          <p:cNvPr id="1219" name="Title 1218">
            <a:extLst>
              <a:ext uri="{FF2B5EF4-FFF2-40B4-BE49-F238E27FC236}">
                <a16:creationId xmlns:a16="http://schemas.microsoft.com/office/drawing/2014/main" id="{C5DF6CB4-200C-133C-54A5-30F3C1B8EC06}"/>
              </a:ext>
            </a:extLst>
          </p:cNvPr>
          <p:cNvSpPr>
            <a:spLocks noGrp="1"/>
          </p:cNvSpPr>
          <p:nvPr>
            <p:ph type="title"/>
          </p:nvPr>
        </p:nvSpPr>
        <p:spPr/>
        <p:txBody>
          <a:bodyPr/>
          <a:lstStyle/>
          <a:p>
            <a:r>
              <a:rPr lang="en-US" dirty="0"/>
              <a:t>RAG Process Overview</a:t>
            </a:r>
          </a:p>
        </p:txBody>
      </p:sp>
      <p:cxnSp>
        <p:nvCxnSpPr>
          <p:cNvPr id="32" name="Elbow Connector 31">
            <a:extLst>
              <a:ext uri="{FF2B5EF4-FFF2-40B4-BE49-F238E27FC236}">
                <a16:creationId xmlns:a16="http://schemas.microsoft.com/office/drawing/2014/main" id="{A7C4E238-D7FC-27A8-8991-E397CA12747B}"/>
              </a:ext>
            </a:extLst>
          </p:cNvPr>
          <p:cNvCxnSpPr>
            <a:cxnSpLocks/>
            <a:stCxn id="61" idx="2"/>
            <a:endCxn id="59" idx="2"/>
          </p:cNvCxnSpPr>
          <p:nvPr/>
        </p:nvCxnSpPr>
        <p:spPr>
          <a:xfrm rot="5400000" flipH="1">
            <a:off x="6339356" y="3458402"/>
            <a:ext cx="121239" cy="4231778"/>
          </a:xfrm>
          <a:prstGeom prst="bentConnector3">
            <a:avLst>
              <a:gd name="adj1" fmla="val -287319"/>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30" name="Group 1029">
            <a:extLst>
              <a:ext uri="{FF2B5EF4-FFF2-40B4-BE49-F238E27FC236}">
                <a16:creationId xmlns:a16="http://schemas.microsoft.com/office/drawing/2014/main" id="{708CB88E-4FA7-A759-F39F-BFDD1DC6177B}"/>
              </a:ext>
            </a:extLst>
          </p:cNvPr>
          <p:cNvGrpSpPr/>
          <p:nvPr/>
        </p:nvGrpSpPr>
        <p:grpSpPr>
          <a:xfrm>
            <a:off x="7820611" y="3285567"/>
            <a:ext cx="1390507" cy="2349343"/>
            <a:chOff x="7985711" y="3258831"/>
            <a:chExt cx="1390507" cy="2349343"/>
          </a:xfrm>
        </p:grpSpPr>
        <p:sp>
          <p:nvSpPr>
            <p:cNvPr id="61" name="Rounded Rectangle 60">
              <a:extLst>
                <a:ext uri="{FF2B5EF4-FFF2-40B4-BE49-F238E27FC236}">
                  <a16:creationId xmlns:a16="http://schemas.microsoft.com/office/drawing/2014/main" id="{68A30433-AD6D-28A0-E223-955D25BEA58D}"/>
                </a:ext>
              </a:extLst>
            </p:cNvPr>
            <p:cNvSpPr/>
            <p:nvPr/>
          </p:nvSpPr>
          <p:spPr>
            <a:xfrm>
              <a:off x="7985711" y="3258831"/>
              <a:ext cx="1390507" cy="234934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Metric Evaluation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Readability Score</a:t>
              </a:r>
            </a:p>
            <a:p>
              <a:pPr algn="ctr"/>
              <a:endParaRPr lang="en-US" dirty="0">
                <a:solidFill>
                  <a:schemeClr val="tx1"/>
                </a:solidFill>
              </a:endParaRPr>
            </a:p>
          </p:txBody>
        </p:sp>
        <p:grpSp>
          <p:nvGrpSpPr>
            <p:cNvPr id="47" name="Group 46">
              <a:extLst>
                <a:ext uri="{FF2B5EF4-FFF2-40B4-BE49-F238E27FC236}">
                  <a16:creationId xmlns:a16="http://schemas.microsoft.com/office/drawing/2014/main" id="{63503277-23AD-5133-2F33-E12FBF0097E9}"/>
                </a:ext>
              </a:extLst>
            </p:cNvPr>
            <p:cNvGrpSpPr>
              <a:grpSpLocks noChangeAspect="1"/>
            </p:cNvGrpSpPr>
            <p:nvPr/>
          </p:nvGrpSpPr>
          <p:grpSpPr>
            <a:xfrm>
              <a:off x="8091884" y="4119556"/>
              <a:ext cx="1201310" cy="465615"/>
              <a:chOff x="4068491" y="3196878"/>
              <a:chExt cx="3923804" cy="1520825"/>
            </a:xfrm>
          </p:grpSpPr>
          <p:pic>
            <p:nvPicPr>
              <p:cNvPr id="48" name="Picture 8" descr="DeepEval Logo">
                <a:extLst>
                  <a:ext uri="{FF2B5EF4-FFF2-40B4-BE49-F238E27FC236}">
                    <a16:creationId xmlns:a16="http://schemas.microsoft.com/office/drawing/2014/main" id="{B5681226-3E22-51E3-DC4C-0312378EB72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458" r="38239"/>
              <a:stretch/>
            </p:blipFill>
            <p:spPr bwMode="auto">
              <a:xfrm>
                <a:off x="4609807" y="3196878"/>
                <a:ext cx="2841172" cy="152082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8" descr="DeepEval Logo">
                <a:extLst>
                  <a:ext uri="{FF2B5EF4-FFF2-40B4-BE49-F238E27FC236}">
                    <a16:creationId xmlns:a16="http://schemas.microsoft.com/office/drawing/2014/main" id="{8C449292-FAA9-A594-31BE-987031DB8ED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560"/>
              <a:stretch/>
            </p:blipFill>
            <p:spPr bwMode="auto">
              <a:xfrm>
                <a:off x="7450979" y="3196878"/>
                <a:ext cx="541316" cy="152082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DeepEval Logo">
                <a:extLst>
                  <a:ext uri="{FF2B5EF4-FFF2-40B4-BE49-F238E27FC236}">
                    <a16:creationId xmlns:a16="http://schemas.microsoft.com/office/drawing/2014/main" id="{E3747CCE-D34F-3CE1-988F-4575AD34606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5560"/>
              <a:stretch/>
            </p:blipFill>
            <p:spPr bwMode="auto">
              <a:xfrm>
                <a:off x="4068491" y="3196878"/>
                <a:ext cx="541316" cy="152082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9" name="Rounded Rectangle 58">
            <a:extLst>
              <a:ext uri="{FF2B5EF4-FFF2-40B4-BE49-F238E27FC236}">
                <a16:creationId xmlns:a16="http://schemas.microsoft.com/office/drawing/2014/main" id="{F1343595-BB0F-57A5-99F0-37E36C7AB237}"/>
              </a:ext>
            </a:extLst>
          </p:cNvPr>
          <p:cNvSpPr/>
          <p:nvPr/>
        </p:nvSpPr>
        <p:spPr>
          <a:xfrm>
            <a:off x="2471191" y="3397761"/>
            <a:ext cx="3625791" cy="2115910"/>
          </a:xfrm>
          <a:prstGeom prst="roundRect">
            <a:avLst/>
          </a:prstGeom>
          <a:solidFill>
            <a:srgbClr val="DED6FF">
              <a:alpha val="9804"/>
            </a:srgbClr>
          </a:solid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RAG Framework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Signature: </a:t>
            </a:r>
          </a:p>
          <a:p>
            <a:pPr algn="ctr"/>
            <a:r>
              <a:rPr lang="en-US" dirty="0">
                <a:solidFill>
                  <a:schemeClr val="tx1"/>
                </a:solidFill>
              </a:rPr>
              <a:t>name, prompt, context </a:t>
            </a:r>
            <a:r>
              <a:rPr lang="en-US" dirty="0">
                <a:solidFill>
                  <a:schemeClr val="tx1"/>
                </a:solidFill>
                <a:sym typeface="Wingdings" pitchFamily="2" charset="2"/>
              </a:rPr>
              <a:t> </a:t>
            </a:r>
            <a:r>
              <a:rPr lang="en-US" dirty="0">
                <a:solidFill>
                  <a:schemeClr val="tx1"/>
                </a:solidFill>
              </a:rPr>
              <a:t>story</a:t>
            </a:r>
          </a:p>
        </p:txBody>
      </p:sp>
      <p:pic>
        <p:nvPicPr>
          <p:cNvPr id="51" name="Picture 2" descr="DSPy">
            <a:extLst>
              <a:ext uri="{FF2B5EF4-FFF2-40B4-BE49-F238E27FC236}">
                <a16:creationId xmlns:a16="http://schemas.microsoft.com/office/drawing/2014/main" id="{63850AA7-CD97-3586-212F-EEC90F340E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4188" y="4141199"/>
            <a:ext cx="1266594" cy="405311"/>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FCB5E459-82C1-C40E-55B5-4DC9D6A713D3}"/>
              </a:ext>
            </a:extLst>
          </p:cNvPr>
          <p:cNvGrpSpPr/>
          <p:nvPr/>
        </p:nvGrpSpPr>
        <p:grpSpPr>
          <a:xfrm>
            <a:off x="10273341" y="3695594"/>
            <a:ext cx="1194920" cy="1425617"/>
            <a:chOff x="10146341" y="3720693"/>
            <a:chExt cx="1194920" cy="1425617"/>
          </a:xfrm>
        </p:grpSpPr>
        <p:sp>
          <p:nvSpPr>
            <p:cNvPr id="63" name="Rounded Rectangle 62">
              <a:extLst>
                <a:ext uri="{FF2B5EF4-FFF2-40B4-BE49-F238E27FC236}">
                  <a16:creationId xmlns:a16="http://schemas.microsoft.com/office/drawing/2014/main" id="{D3CD79AB-85B6-04A8-B718-CE80763872AA}"/>
                </a:ext>
              </a:extLst>
            </p:cNvPr>
            <p:cNvSpPr/>
            <p:nvPr/>
          </p:nvSpPr>
          <p:spPr>
            <a:xfrm>
              <a:off x="10146341" y="3720693"/>
              <a:ext cx="1194920" cy="142561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 Interface</a:t>
              </a:r>
            </a:p>
            <a:p>
              <a:pPr algn="ctr"/>
              <a:endParaRPr lang="en-US" dirty="0">
                <a:solidFill>
                  <a:schemeClr val="tx1"/>
                </a:solidFill>
              </a:endParaRPr>
            </a:p>
          </p:txBody>
        </p:sp>
        <p:pic>
          <p:nvPicPr>
            <p:cNvPr id="52" name="Picture 51">
              <a:extLst>
                <a:ext uri="{FF2B5EF4-FFF2-40B4-BE49-F238E27FC236}">
                  <a16:creationId xmlns:a16="http://schemas.microsoft.com/office/drawing/2014/main" id="{FEAD06D9-5D4E-9A15-7C50-A04B5AF743B9}"/>
                </a:ext>
              </a:extLst>
            </p:cNvPr>
            <p:cNvPicPr>
              <a:picLocks noChangeAspect="1"/>
            </p:cNvPicPr>
            <p:nvPr/>
          </p:nvPicPr>
          <p:blipFill>
            <a:blip r:embed="rId9"/>
            <a:srcRect l="5801" t="14262" r="4840" b="14950"/>
            <a:stretch/>
          </p:blipFill>
          <p:spPr>
            <a:xfrm>
              <a:off x="10217489" y="4671998"/>
              <a:ext cx="1052624" cy="328835"/>
            </a:xfrm>
            <a:prstGeom prst="rect">
              <a:avLst/>
            </a:prstGeom>
          </p:spPr>
        </p:pic>
      </p:grpSp>
      <p:grpSp>
        <p:nvGrpSpPr>
          <p:cNvPr id="1028" name="Group 1027">
            <a:extLst>
              <a:ext uri="{FF2B5EF4-FFF2-40B4-BE49-F238E27FC236}">
                <a16:creationId xmlns:a16="http://schemas.microsoft.com/office/drawing/2014/main" id="{9F9398AF-30B4-83A7-EFEA-0FA9B8EBC2B1}"/>
              </a:ext>
            </a:extLst>
          </p:cNvPr>
          <p:cNvGrpSpPr/>
          <p:nvPr/>
        </p:nvGrpSpPr>
        <p:grpSpPr>
          <a:xfrm>
            <a:off x="3300478" y="1661721"/>
            <a:ext cx="1968466" cy="990290"/>
            <a:chOff x="5443578" y="1752427"/>
            <a:chExt cx="1968466" cy="990290"/>
          </a:xfrm>
        </p:grpSpPr>
        <p:sp>
          <p:nvSpPr>
            <p:cNvPr id="58" name="Rounded Rectangle 57">
              <a:extLst>
                <a:ext uri="{FF2B5EF4-FFF2-40B4-BE49-F238E27FC236}">
                  <a16:creationId xmlns:a16="http://schemas.microsoft.com/office/drawing/2014/main" id="{43CD3369-5BE1-72DB-E329-BC6B5656A33D}"/>
                </a:ext>
              </a:extLst>
            </p:cNvPr>
            <p:cNvSpPr/>
            <p:nvPr/>
          </p:nvSpPr>
          <p:spPr>
            <a:xfrm>
              <a:off x="5443578" y="1752427"/>
              <a:ext cx="1968466" cy="99029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Vector Database</a:t>
              </a:r>
            </a:p>
            <a:p>
              <a:pPr algn="ctr"/>
              <a:endParaRPr lang="en-US" dirty="0">
                <a:solidFill>
                  <a:schemeClr val="tx1"/>
                </a:solidFill>
              </a:endParaRPr>
            </a:p>
            <a:p>
              <a:pPr algn="ctr"/>
              <a:endParaRPr lang="en-US" dirty="0">
                <a:solidFill>
                  <a:schemeClr val="tx1"/>
                </a:solidFill>
              </a:endParaRPr>
            </a:p>
          </p:txBody>
        </p:sp>
        <p:pic>
          <p:nvPicPr>
            <p:cNvPr id="53" name="Picture 10" descr="Advanced Retrieval for AI with Chroma - DeepLearning.AI">
              <a:extLst>
                <a:ext uri="{FF2B5EF4-FFF2-40B4-BE49-F238E27FC236}">
                  <a16:creationId xmlns:a16="http://schemas.microsoft.com/office/drawing/2014/main" id="{B8174FFB-FE74-6D31-2762-A6EB0DB820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5400" y="2043241"/>
              <a:ext cx="1716417" cy="649467"/>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TextBox 54">
            <a:extLst>
              <a:ext uri="{FF2B5EF4-FFF2-40B4-BE49-F238E27FC236}">
                <a16:creationId xmlns:a16="http://schemas.microsoft.com/office/drawing/2014/main" id="{71C7516E-BC1C-962B-4B6E-DCFA2E152FC2}"/>
              </a:ext>
            </a:extLst>
          </p:cNvPr>
          <p:cNvSpPr txBox="1"/>
          <p:nvPr/>
        </p:nvSpPr>
        <p:spPr>
          <a:xfrm>
            <a:off x="4284086" y="2759050"/>
            <a:ext cx="937999" cy="369332"/>
          </a:xfrm>
          <a:prstGeom prst="rect">
            <a:avLst/>
          </a:prstGeom>
          <a:noFill/>
        </p:spPr>
        <p:txBody>
          <a:bodyPr wrap="square" rtlCol="0">
            <a:spAutoFit/>
          </a:bodyPr>
          <a:lstStyle/>
          <a:p>
            <a:pPr algn="ctr"/>
            <a:r>
              <a:rPr lang="en-US" i="1" dirty="0"/>
              <a:t>context</a:t>
            </a:r>
          </a:p>
        </p:txBody>
      </p:sp>
      <p:sp>
        <p:nvSpPr>
          <p:cNvPr id="62" name="TextBox 61">
            <a:extLst>
              <a:ext uri="{FF2B5EF4-FFF2-40B4-BE49-F238E27FC236}">
                <a16:creationId xmlns:a16="http://schemas.microsoft.com/office/drawing/2014/main" id="{930D726A-ECF1-CDDD-4BCD-C1008DD2E46A}"/>
              </a:ext>
            </a:extLst>
          </p:cNvPr>
          <p:cNvSpPr txBox="1"/>
          <p:nvPr/>
        </p:nvSpPr>
        <p:spPr>
          <a:xfrm>
            <a:off x="6198336" y="3831378"/>
            <a:ext cx="1390507" cy="646331"/>
          </a:xfrm>
          <a:prstGeom prst="rect">
            <a:avLst/>
          </a:prstGeom>
          <a:noFill/>
        </p:spPr>
        <p:txBody>
          <a:bodyPr wrap="square" rtlCol="0">
            <a:spAutoFit/>
          </a:bodyPr>
          <a:lstStyle/>
          <a:p>
            <a:pPr algn="ctr"/>
            <a:r>
              <a:rPr lang="en-US" i="1" dirty="0"/>
              <a:t>generated </a:t>
            </a:r>
          </a:p>
          <a:p>
            <a:pPr algn="ctr"/>
            <a:r>
              <a:rPr lang="en-US" i="1" dirty="0"/>
              <a:t>story</a:t>
            </a:r>
          </a:p>
        </p:txBody>
      </p:sp>
      <p:sp>
        <p:nvSpPr>
          <p:cNvPr id="1047" name="TextBox 1046">
            <a:extLst>
              <a:ext uri="{FF2B5EF4-FFF2-40B4-BE49-F238E27FC236}">
                <a16:creationId xmlns:a16="http://schemas.microsoft.com/office/drawing/2014/main" id="{2EFE3609-0A50-EBCE-B463-F894BA86C29C}"/>
              </a:ext>
            </a:extLst>
          </p:cNvPr>
          <p:cNvSpPr txBox="1"/>
          <p:nvPr/>
        </p:nvSpPr>
        <p:spPr>
          <a:xfrm>
            <a:off x="9312472" y="4099601"/>
            <a:ext cx="723464" cy="369332"/>
          </a:xfrm>
          <a:prstGeom prst="rect">
            <a:avLst/>
          </a:prstGeom>
          <a:noFill/>
        </p:spPr>
        <p:txBody>
          <a:bodyPr wrap="square" rtlCol="0">
            <a:spAutoFit/>
          </a:bodyPr>
          <a:lstStyle/>
          <a:p>
            <a:pPr algn="ctr"/>
            <a:r>
              <a:rPr lang="en-US" b="1" i="1" dirty="0">
                <a:solidFill>
                  <a:srgbClr val="00B050"/>
                </a:solidFill>
              </a:rPr>
              <a:t>PASS</a:t>
            </a:r>
          </a:p>
        </p:txBody>
      </p:sp>
      <p:sp>
        <p:nvSpPr>
          <p:cNvPr id="1048" name="TextBox 1047">
            <a:extLst>
              <a:ext uri="{FF2B5EF4-FFF2-40B4-BE49-F238E27FC236}">
                <a16:creationId xmlns:a16="http://schemas.microsoft.com/office/drawing/2014/main" id="{7DABEE90-DD3E-6894-A53D-AA028784E1C4}"/>
              </a:ext>
            </a:extLst>
          </p:cNvPr>
          <p:cNvSpPr txBox="1"/>
          <p:nvPr/>
        </p:nvSpPr>
        <p:spPr>
          <a:xfrm>
            <a:off x="5370094" y="5953695"/>
            <a:ext cx="2447329" cy="369332"/>
          </a:xfrm>
          <a:prstGeom prst="rect">
            <a:avLst/>
          </a:prstGeom>
          <a:noFill/>
        </p:spPr>
        <p:txBody>
          <a:bodyPr wrap="square" rtlCol="0">
            <a:spAutoFit/>
          </a:bodyPr>
          <a:lstStyle/>
          <a:p>
            <a:pPr algn="ctr"/>
            <a:r>
              <a:rPr lang="en-US" b="1" i="1" dirty="0">
                <a:solidFill>
                  <a:srgbClr val="C00000"/>
                </a:solidFill>
              </a:rPr>
              <a:t>FAIL – </a:t>
            </a:r>
            <a:r>
              <a:rPr lang="en-US" i="1" dirty="0">
                <a:solidFill>
                  <a:srgbClr val="C00000"/>
                </a:solidFill>
              </a:rPr>
              <a:t>modify prompt</a:t>
            </a:r>
            <a:endParaRPr lang="en-US" b="1" i="1" dirty="0">
              <a:solidFill>
                <a:srgbClr val="C00000"/>
              </a:solidFill>
            </a:endParaRPr>
          </a:p>
        </p:txBody>
      </p:sp>
      <p:cxnSp>
        <p:nvCxnSpPr>
          <p:cNvPr id="1060" name="Straight Arrow Connector 1059">
            <a:extLst>
              <a:ext uri="{FF2B5EF4-FFF2-40B4-BE49-F238E27FC236}">
                <a16:creationId xmlns:a16="http://schemas.microsoft.com/office/drawing/2014/main" id="{6A97CA1A-3292-6DFB-8821-2F4F1DC6483D}"/>
              </a:ext>
            </a:extLst>
          </p:cNvPr>
          <p:cNvCxnSpPr>
            <a:cxnSpLocks/>
            <a:stCxn id="58" idx="2"/>
            <a:endCxn id="59" idx="0"/>
          </p:cNvCxnSpPr>
          <p:nvPr/>
        </p:nvCxnSpPr>
        <p:spPr>
          <a:xfrm flipH="1">
            <a:off x="4284087" y="2652011"/>
            <a:ext cx="624" cy="7457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768F93E-C426-FAB7-6E2B-50F7317B82C2}"/>
              </a:ext>
            </a:extLst>
          </p:cNvPr>
          <p:cNvPicPr>
            <a:picLocks noChangeAspect="1"/>
          </p:cNvPicPr>
          <p:nvPr/>
        </p:nvPicPr>
        <p:blipFill>
          <a:blip r:embed="rId11"/>
          <a:stretch>
            <a:fillRect/>
          </a:stretch>
        </p:blipFill>
        <p:spPr>
          <a:xfrm>
            <a:off x="8036187" y="243857"/>
            <a:ext cx="3759200" cy="2082800"/>
          </a:xfrm>
          <a:prstGeom prst="rect">
            <a:avLst/>
          </a:prstGeom>
        </p:spPr>
      </p:pic>
    </p:spTree>
    <p:extLst>
      <p:ext uri="{BB962C8B-B14F-4D97-AF65-F5344CB8AC3E}">
        <p14:creationId xmlns:p14="http://schemas.microsoft.com/office/powerpoint/2010/main" val="215913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6FE0-B4EF-8FE4-9599-60C1914FECE0}"/>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8080B072-648B-E8D4-D788-C17D155B2574}"/>
              </a:ext>
            </a:extLst>
          </p:cNvPr>
          <p:cNvSpPr>
            <a:spLocks noGrp="1"/>
          </p:cNvSpPr>
          <p:nvPr>
            <p:ph idx="1"/>
          </p:nvPr>
        </p:nvSpPr>
        <p:spPr>
          <a:xfrm>
            <a:off x="838200" y="1825625"/>
            <a:ext cx="10976686" cy="4351338"/>
          </a:xfrm>
        </p:spPr>
        <p:txBody>
          <a:bodyPr/>
          <a:lstStyle/>
          <a:p>
            <a:r>
              <a:rPr lang="en-US" dirty="0"/>
              <a:t>The original Winnie the Pooh text is in the public domain</a:t>
            </a:r>
          </a:p>
          <a:p>
            <a:pPr lvl="1"/>
            <a:r>
              <a:rPr lang="en-US" dirty="0"/>
              <a:t>Available on various digital libraries</a:t>
            </a:r>
          </a:p>
          <a:p>
            <a:r>
              <a:rPr lang="en-US" dirty="0"/>
              <a:t>Cleaning – remove whitespace and nonessential symbols, such as * and _</a:t>
            </a:r>
          </a:p>
          <a:p>
            <a:r>
              <a:rPr lang="en-US" dirty="0"/>
              <a:t>Split each story into chunks (200 char. length)</a:t>
            </a:r>
          </a:p>
          <a:p>
            <a:pPr lvl="1">
              <a:buFont typeface="Courier New" panose="02070309020205020404" pitchFamily="49" charset="0"/>
              <a:buChar char="o"/>
            </a:pPr>
            <a:r>
              <a:rPr lang="en-US" dirty="0"/>
              <a:t>Langchain’s </a:t>
            </a:r>
            <a:r>
              <a:rPr lang="en-US" i="1" dirty="0"/>
              <a:t>RecursiveCharacterTextSplitter</a:t>
            </a:r>
          </a:p>
          <a:p>
            <a:r>
              <a:rPr lang="en-US" dirty="0"/>
              <a:t>Save metadata pertaining to each chunk</a:t>
            </a:r>
          </a:p>
          <a:p>
            <a:pPr lvl="1">
              <a:buFont typeface="Courier New" panose="02070309020205020404" pitchFamily="49" charset="0"/>
              <a:buChar char="o"/>
            </a:pPr>
            <a:r>
              <a:rPr lang="en-US" dirty="0"/>
              <a:t>Title, author, chapter , chunk #</a:t>
            </a:r>
          </a:p>
          <a:p>
            <a:endParaRPr lang="en-US" dirty="0"/>
          </a:p>
        </p:txBody>
      </p:sp>
      <p:pic>
        <p:nvPicPr>
          <p:cNvPr id="5" name="Picture 4" descr="Gems: E.H. Shepard's Original Winnie the Pooh Drawings">
            <a:extLst>
              <a:ext uri="{FF2B5EF4-FFF2-40B4-BE49-F238E27FC236}">
                <a16:creationId xmlns:a16="http://schemas.microsoft.com/office/drawing/2014/main" id="{796770E0-930B-C513-B02E-871EDFF8664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428" b="89305" l="7167" r="86167">
                        <a14:foregroundMark x1="15167" y1="81818" x2="12500" y2="59893"/>
                        <a14:foregroundMark x1="12500" y1="59893" x2="15833" y2="51070"/>
                        <a14:foregroundMark x1="15833" y1="51070" x2="24333" y2="41979"/>
                        <a14:foregroundMark x1="9667" y1="78075" x2="9667" y2="78075"/>
                        <a14:foregroundMark x1="10000" y1="76471" x2="10500" y2="80481"/>
                        <a14:foregroundMark x1="8833" y1="78075" x2="8833" y2="78075"/>
                        <a14:foregroundMark x1="22833" y1="79144" x2="23333" y2="79144"/>
                        <a14:foregroundMark x1="23333" y1="78877" x2="23667" y2="79144"/>
                        <a14:foregroundMark x1="23000" y1="79412" x2="23500" y2="79947"/>
                        <a14:foregroundMark x1="85333" y1="81016" x2="80500" y2="75668"/>
                        <a14:foregroundMark x1="80500" y1="75668" x2="74167" y2="75668"/>
                        <a14:foregroundMark x1="74167" y1="75668" x2="76667" y2="54813"/>
                        <a14:foregroundMark x1="76667" y1="54813" x2="74000" y2="45989"/>
                        <a14:foregroundMark x1="74000" y1="45989" x2="72000" y2="44385"/>
                        <a14:foregroundMark x1="84500" y1="79679" x2="83667" y2="60963"/>
                        <a14:foregroundMark x1="83667" y1="60963" x2="71500" y2="26471"/>
                        <a14:foregroundMark x1="71500" y1="26471" x2="67667" y2="19519"/>
                        <a14:foregroundMark x1="67667" y1="19519" x2="67500" y2="19519"/>
                        <a14:foregroundMark x1="74667" y1="33155" x2="79667" y2="51604"/>
                        <a14:foregroundMark x1="79667" y1="51604" x2="79667" y2="60963"/>
                        <a14:foregroundMark x1="79667" y1="60963" x2="84667" y2="78342"/>
                        <a14:foregroundMark x1="84667" y1="78342" x2="85833" y2="69251"/>
                        <a14:foregroundMark x1="85833" y1="69251" x2="77500" y2="30481"/>
                        <a14:foregroundMark x1="73000" y1="24064" x2="73833" y2="15508"/>
                        <a14:foregroundMark x1="73833" y1="15508" x2="69000" y2="11230"/>
                        <a14:foregroundMark x1="69000" y1="11230" x2="63667" y2="12834"/>
                        <a14:foregroundMark x1="63667" y1="12834" x2="62833" y2="15775"/>
                        <a14:foregroundMark x1="64500" y1="36096" x2="61667" y2="37433"/>
                        <a14:foregroundMark x1="59167" y1="52674" x2="52833" y2="49733"/>
                        <a14:foregroundMark x1="52833" y1="49733" x2="40667" y2="50802"/>
                        <a14:foregroundMark x1="40667" y1="50802" x2="36500" y2="57487"/>
                        <a14:foregroundMark x1="36500" y1="57487" x2="40333" y2="64973"/>
                        <a14:foregroundMark x1="40333" y1="64973" x2="46000" y2="67914"/>
                        <a14:foregroundMark x1="46000" y1="67914" x2="57833" y2="64706"/>
                        <a14:foregroundMark x1="57833" y1="64706" x2="59167" y2="55348"/>
                        <a14:foregroundMark x1="59167" y1="55348" x2="58833" y2="50535"/>
                        <a14:foregroundMark x1="37167" y1="74064" x2="37000" y2="74064"/>
                        <a14:foregroundMark x1="38333" y1="73262" x2="33500" y2="73262"/>
                        <a14:foregroundMark x1="63667" y1="78610" x2="59333" y2="73262"/>
                        <a14:foregroundMark x1="59333" y1="73262" x2="56500" y2="74866"/>
                        <a14:foregroundMark x1="83833" y1="83155" x2="78833" y2="79144"/>
                        <a14:foregroundMark x1="78833" y1="79144" x2="75833" y2="78610"/>
                        <a14:foregroundMark x1="86000" y1="67112" x2="86333" y2="62834"/>
                        <a14:foregroundMark x1="73333" y1="13904" x2="68167" y2="10695"/>
                        <a14:foregroundMark x1="68167" y1="10695" x2="64167" y2="12567"/>
                        <a14:foregroundMark x1="45333" y1="69786" x2="42500" y2="77273"/>
                        <a14:foregroundMark x1="42500" y1="77273" x2="43833" y2="76203"/>
                        <a14:foregroundMark x1="63333" y1="81283" x2="60000" y2="89305"/>
                        <a14:foregroundMark x1="60000" y1="89305" x2="57667" y2="81283"/>
                        <a14:foregroundMark x1="57667" y1="81283" x2="63500" y2="82086"/>
                        <a14:foregroundMark x1="56333" y1="82086" x2="50833" y2="83155"/>
                        <a14:foregroundMark x1="50833" y1="83155" x2="49667" y2="82888"/>
                        <a14:foregroundMark x1="64833" y1="89037" x2="58833" y2="88770"/>
                        <a14:foregroundMark x1="58833" y1="88770" x2="56333" y2="86364"/>
                        <a14:foregroundMark x1="36833" y1="74866" x2="37333" y2="77540"/>
                        <a14:foregroundMark x1="48167" y1="41979" x2="40167" y2="44652"/>
                        <a14:foregroundMark x1="46500" y1="41979" x2="41333" y2="43316"/>
                        <a14:foregroundMark x1="30000" y1="46257" x2="29667" y2="47594"/>
                        <a14:backgroundMark x1="49833" y1="79412" x2="54500" y2="77540"/>
                      </a14:backgroundRemoval>
                    </a14:imgEffect>
                  </a14:imgLayer>
                </a14:imgProps>
              </a:ext>
              <a:ext uri="{28A0092B-C50C-407E-A947-70E740481C1C}">
                <a14:useLocalDpi xmlns:a14="http://schemas.microsoft.com/office/drawing/2010/main" val="0"/>
              </a:ext>
            </a:extLst>
          </a:blip>
          <a:srcRect l="4297" t="6613" r="818" b="5637"/>
          <a:stretch/>
        </p:blipFill>
        <p:spPr bwMode="auto">
          <a:xfrm flipH="1">
            <a:off x="8113690" y="4611558"/>
            <a:ext cx="3701196"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07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0D5A-3E3D-D717-A708-E133DCEDDCBC}"/>
              </a:ext>
            </a:extLst>
          </p:cNvPr>
          <p:cNvSpPr>
            <a:spLocks noGrp="1"/>
          </p:cNvSpPr>
          <p:nvPr>
            <p:ph type="title"/>
          </p:nvPr>
        </p:nvSpPr>
        <p:spPr/>
        <p:txBody>
          <a:bodyPr/>
          <a:lstStyle/>
          <a:p>
            <a:r>
              <a:rPr lang="en-US" dirty="0"/>
              <a:t>Vector Database (Chroma DB)</a:t>
            </a:r>
          </a:p>
        </p:txBody>
      </p:sp>
      <p:sp>
        <p:nvSpPr>
          <p:cNvPr id="3" name="Content Placeholder 2">
            <a:extLst>
              <a:ext uri="{FF2B5EF4-FFF2-40B4-BE49-F238E27FC236}">
                <a16:creationId xmlns:a16="http://schemas.microsoft.com/office/drawing/2014/main" id="{6F2F4912-3FEC-7694-E71E-4189ABA33AFC}"/>
              </a:ext>
            </a:extLst>
          </p:cNvPr>
          <p:cNvSpPr>
            <a:spLocks noGrp="1"/>
          </p:cNvSpPr>
          <p:nvPr>
            <p:ph idx="1"/>
          </p:nvPr>
        </p:nvSpPr>
        <p:spPr>
          <a:xfrm>
            <a:off x="838200" y="1825625"/>
            <a:ext cx="9194442" cy="4901746"/>
          </a:xfrm>
        </p:spPr>
        <p:txBody>
          <a:bodyPr>
            <a:normAutofit/>
          </a:bodyPr>
          <a:lstStyle/>
          <a:p>
            <a:r>
              <a:rPr lang="en-US" dirty="0"/>
              <a:t>Default embeddings to vectorize text chunks</a:t>
            </a:r>
          </a:p>
          <a:p>
            <a:pPr lvl="1">
              <a:buFont typeface="Courier New" panose="02070309020205020404" pitchFamily="49" charset="0"/>
              <a:buChar char="o"/>
            </a:pPr>
            <a:r>
              <a:rPr lang="en-US" dirty="0"/>
              <a:t>Sentence Transformers </a:t>
            </a:r>
            <a:r>
              <a:rPr lang="en-US" i="1" dirty="0"/>
              <a:t>all-MiniLM-L6-v2 </a:t>
            </a:r>
          </a:p>
          <a:p>
            <a:r>
              <a:rPr lang="en-US" dirty="0"/>
              <a:t>Querying DB </a:t>
            </a:r>
            <a:r>
              <a:rPr lang="en-US" dirty="0">
                <a:sym typeface="Wingdings" pitchFamily="2" charset="2"/>
              </a:rPr>
              <a:t> returns closest vectors by cosine similarity </a:t>
            </a:r>
            <a:endParaRPr lang="en-US" dirty="0"/>
          </a:p>
          <a:p>
            <a:r>
              <a:rPr lang="en-US" dirty="0"/>
              <a:t>Top 3 results from querying “honey”:</a:t>
            </a:r>
            <a:endParaRPr lang="en-US" sz="1100" dirty="0">
              <a:solidFill>
                <a:srgbClr val="657B83"/>
              </a:solidFill>
              <a:latin typeface="Menlo" panose="020B0609030804020204" pitchFamily="49" charset="0"/>
            </a:endParaRPr>
          </a:p>
          <a:p>
            <a:pPr marL="0" indent="0">
              <a:buNone/>
            </a:pPr>
            <a:endParaRPr lang="en-US" sz="1400" b="0" i="0" dirty="0">
              <a:solidFill>
                <a:srgbClr val="657B83"/>
              </a:solidFill>
              <a:effectLst/>
              <a:latin typeface="Menlo" panose="020B0609030804020204" pitchFamily="49" charset="0"/>
            </a:endParaRPr>
          </a:p>
          <a:p>
            <a:pPr marL="0" indent="0">
              <a:buNone/>
            </a:pPr>
            <a:r>
              <a:rPr lang="en-US" sz="1400" b="0" i="0" dirty="0">
                <a:solidFill>
                  <a:srgbClr val="657B83"/>
                </a:solidFill>
                <a:effectLst/>
                <a:latin typeface="Menlo" panose="020B0609030804020204" pitchFamily="49" charset="0"/>
              </a:rPr>
              <a:t>Chapter: 1, Chunk: 17, Cosine Distance: 1.084</a:t>
            </a:r>
          </a:p>
          <a:p>
            <a:pPr marL="0" indent="0">
              <a:spcBef>
                <a:spcPts val="0"/>
              </a:spcBef>
              <a:buNone/>
            </a:pPr>
            <a:r>
              <a:rPr lang="en-US" sz="1400" b="0" i="0" dirty="0">
                <a:solidFill>
                  <a:srgbClr val="657B83"/>
                </a:solidFill>
                <a:effectLst/>
                <a:latin typeface="Menlo" panose="020B0609030804020204" pitchFamily="49" charset="0"/>
              </a:rPr>
              <a:t> … then he got up, and said: "And the only reason for making </a:t>
            </a:r>
            <a:r>
              <a:rPr lang="en-US" sz="1400" b="1" i="0" dirty="0">
                <a:solidFill>
                  <a:schemeClr val="accent4">
                    <a:lumMod val="75000"/>
                  </a:schemeClr>
                </a:solidFill>
                <a:effectLst/>
                <a:latin typeface="Menlo" panose="020B0609030804020204" pitchFamily="49" charset="0"/>
              </a:rPr>
              <a:t>honey</a:t>
            </a:r>
            <a:r>
              <a:rPr lang="en-US" sz="1400" b="0" i="0" dirty="0">
                <a:solidFill>
                  <a:srgbClr val="657B83"/>
                </a:solidFill>
                <a:effectLst/>
                <a:latin typeface="Menlo" panose="020B0609030804020204" pitchFamily="49" charset="0"/>
              </a:rPr>
              <a:t> is so as I can eat it." So he began to climb the tree. He climbed and he climbed and he climbed … </a:t>
            </a:r>
          </a:p>
          <a:p>
            <a:pPr marL="0" indent="0">
              <a:spcBef>
                <a:spcPts val="0"/>
              </a:spcBef>
              <a:buNone/>
            </a:pPr>
            <a:endParaRPr lang="en-US" sz="1400" b="0" i="0" dirty="0">
              <a:solidFill>
                <a:srgbClr val="657B83"/>
              </a:solidFill>
              <a:effectLst/>
              <a:latin typeface="Menlo" panose="020B0609030804020204" pitchFamily="49" charset="0"/>
            </a:endParaRPr>
          </a:p>
          <a:p>
            <a:pPr marL="0" indent="0">
              <a:buNone/>
            </a:pPr>
            <a:r>
              <a:rPr lang="en-US" sz="1400" b="0" i="0" dirty="0">
                <a:solidFill>
                  <a:srgbClr val="657B83"/>
                </a:solidFill>
                <a:effectLst/>
                <a:latin typeface="Menlo" panose="020B0609030804020204" pitchFamily="49" charset="0"/>
              </a:rPr>
              <a:t>Chapter: 5, Chunk: 29, Cosine Distance: 1.093</a:t>
            </a:r>
          </a:p>
          <a:p>
            <a:pPr marL="0" indent="0">
              <a:spcBef>
                <a:spcPts val="0"/>
              </a:spcBef>
              <a:buNone/>
            </a:pPr>
            <a:r>
              <a:rPr lang="en-US" sz="1400" b="0" i="0" dirty="0">
                <a:solidFill>
                  <a:srgbClr val="657B83"/>
                </a:solidFill>
                <a:effectLst/>
                <a:latin typeface="Menlo" panose="020B0609030804020204" pitchFamily="49" charset="0"/>
              </a:rPr>
              <a:t> … so as not to hurt myself, and I would get to the Jar of </a:t>
            </a:r>
            <a:r>
              <a:rPr lang="en-US" sz="1400" b="1" i="0" dirty="0">
                <a:solidFill>
                  <a:schemeClr val="accent4">
                    <a:lumMod val="75000"/>
                  </a:schemeClr>
                </a:solidFill>
                <a:effectLst/>
                <a:latin typeface="Menlo" panose="020B0609030804020204" pitchFamily="49" charset="0"/>
              </a:rPr>
              <a:t>Honey</a:t>
            </a:r>
            <a:r>
              <a:rPr lang="en-US" sz="1400" b="0" i="0" dirty="0">
                <a:solidFill>
                  <a:srgbClr val="657B83"/>
                </a:solidFill>
                <a:effectLst/>
                <a:latin typeface="Menlo" panose="020B0609030804020204" pitchFamily="49" charset="0"/>
              </a:rPr>
              <a:t>, and I should lick round the edges first of all, pretending that there wasn't any more … </a:t>
            </a:r>
          </a:p>
          <a:p>
            <a:pPr marL="0" indent="0">
              <a:spcBef>
                <a:spcPts val="0"/>
              </a:spcBef>
              <a:buNone/>
            </a:pPr>
            <a:endParaRPr lang="en-US" sz="1400" b="0" i="0" dirty="0">
              <a:solidFill>
                <a:srgbClr val="657B83"/>
              </a:solidFill>
              <a:effectLst/>
              <a:latin typeface="Menlo" panose="020B0609030804020204" pitchFamily="49" charset="0"/>
            </a:endParaRPr>
          </a:p>
          <a:p>
            <a:pPr marL="0" indent="0">
              <a:buNone/>
            </a:pPr>
            <a:r>
              <a:rPr lang="en-US" sz="1400" b="0" i="0" dirty="0">
                <a:solidFill>
                  <a:srgbClr val="657B83"/>
                </a:solidFill>
                <a:effectLst/>
                <a:latin typeface="Menlo" panose="020B0609030804020204" pitchFamily="49" charset="0"/>
              </a:rPr>
              <a:t>Chapter: 5, Chunk: 51, Cosine Distance: 1.101</a:t>
            </a:r>
          </a:p>
          <a:p>
            <a:pPr marL="0" indent="0">
              <a:spcBef>
                <a:spcPts val="0"/>
              </a:spcBef>
              <a:buNone/>
            </a:pPr>
            <a:r>
              <a:rPr lang="en-US" sz="1400" b="0" i="0" dirty="0">
                <a:solidFill>
                  <a:srgbClr val="657B83"/>
                </a:solidFill>
                <a:effectLst/>
                <a:latin typeface="Menlo" panose="020B0609030804020204" pitchFamily="49" charset="0"/>
              </a:rPr>
              <a:t> … A full jar, full of </a:t>
            </a:r>
            <a:r>
              <a:rPr lang="en-US" sz="1400" b="1" i="0" dirty="0">
                <a:solidFill>
                  <a:schemeClr val="accent4">
                    <a:lumMod val="75000"/>
                  </a:schemeClr>
                </a:solidFill>
                <a:effectLst/>
                <a:latin typeface="Menlo" panose="020B0609030804020204" pitchFamily="49" charset="0"/>
              </a:rPr>
              <a:t>honey</a:t>
            </a:r>
            <a:r>
              <a:rPr lang="en-US" sz="1400" b="0" i="0" dirty="0">
                <a:solidFill>
                  <a:srgbClr val="657B83"/>
                </a:solidFill>
                <a:effectLst/>
                <a:latin typeface="Menlo" panose="020B0609030804020204" pitchFamily="49" charset="0"/>
              </a:rPr>
              <a:t> right up to the top, and it had </a:t>
            </a:r>
            <a:r>
              <a:rPr lang="en-US" sz="1400" i="0" dirty="0">
                <a:solidFill>
                  <a:srgbClr val="657B83"/>
                </a:solidFill>
                <a:effectLst/>
                <a:latin typeface="Menlo" panose="020B0609030804020204" pitchFamily="49" charset="0"/>
              </a:rPr>
              <a:t>HUNNY</a:t>
            </a:r>
            <a:r>
              <a:rPr lang="en-US" sz="1400" b="0" i="0" dirty="0">
                <a:solidFill>
                  <a:srgbClr val="657B83"/>
                </a:solidFill>
                <a:effectLst/>
                <a:latin typeface="Menlo" panose="020B0609030804020204" pitchFamily="49" charset="0"/>
              </a:rPr>
              <a:t> written on it, so that I should know it was </a:t>
            </a:r>
            <a:r>
              <a:rPr lang="en-US" sz="1400" b="1" i="0" dirty="0">
                <a:solidFill>
                  <a:schemeClr val="accent4">
                    <a:lumMod val="75000"/>
                  </a:schemeClr>
                </a:solidFill>
                <a:effectLst/>
                <a:latin typeface="Menlo" panose="020B0609030804020204" pitchFamily="49" charset="0"/>
              </a:rPr>
              <a:t>honey</a:t>
            </a:r>
            <a:r>
              <a:rPr lang="en-US" sz="1400" b="0" i="0" dirty="0">
                <a:solidFill>
                  <a:srgbClr val="657B83"/>
                </a:solidFill>
                <a:effectLst/>
                <a:latin typeface="Menlo" panose="020B0609030804020204" pitchFamily="49" charset="0"/>
              </a:rPr>
              <a:t>. That's very funny.”…</a:t>
            </a:r>
            <a:endParaRPr lang="en-US" sz="5400" dirty="0"/>
          </a:p>
        </p:txBody>
      </p:sp>
      <p:pic>
        <p:nvPicPr>
          <p:cNvPr id="4" name="Picture 2">
            <a:extLst>
              <a:ext uri="{FF2B5EF4-FFF2-40B4-BE49-F238E27FC236}">
                <a16:creationId xmlns:a16="http://schemas.microsoft.com/office/drawing/2014/main" id="{90A4FCA8-D017-B992-E500-E5E7FC75A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121941" y="4895372"/>
            <a:ext cx="2083707" cy="193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3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95EA-2F83-A318-5D56-E8691DD4E043}"/>
              </a:ext>
            </a:extLst>
          </p:cNvPr>
          <p:cNvSpPr>
            <a:spLocks noGrp="1"/>
          </p:cNvSpPr>
          <p:nvPr>
            <p:ph type="title"/>
          </p:nvPr>
        </p:nvSpPr>
        <p:spPr/>
        <p:txBody>
          <a:bodyPr/>
          <a:lstStyle/>
          <a:p>
            <a:r>
              <a:rPr lang="en-US" dirty="0"/>
              <a:t>RAG framework with DSPy</a:t>
            </a:r>
          </a:p>
        </p:txBody>
      </p:sp>
      <p:sp>
        <p:nvSpPr>
          <p:cNvPr id="3" name="Content Placeholder 2">
            <a:extLst>
              <a:ext uri="{FF2B5EF4-FFF2-40B4-BE49-F238E27FC236}">
                <a16:creationId xmlns:a16="http://schemas.microsoft.com/office/drawing/2014/main" id="{A24BFBD8-B49E-AE17-165A-0781D7BB5E9D}"/>
              </a:ext>
            </a:extLst>
          </p:cNvPr>
          <p:cNvSpPr>
            <a:spLocks noGrp="1"/>
          </p:cNvSpPr>
          <p:nvPr>
            <p:ph idx="1"/>
          </p:nvPr>
        </p:nvSpPr>
        <p:spPr>
          <a:xfrm>
            <a:off x="838200" y="1825625"/>
            <a:ext cx="10515600" cy="4667250"/>
          </a:xfrm>
        </p:spPr>
        <p:txBody>
          <a:bodyPr>
            <a:normAutofit lnSpcReduction="10000"/>
          </a:bodyPr>
          <a:lstStyle/>
          <a:p>
            <a:r>
              <a:rPr lang="en-US" dirty="0"/>
              <a:t>OpenAI’s GPT-4o mini</a:t>
            </a:r>
          </a:p>
          <a:p>
            <a:pPr marL="0" indent="0">
              <a:buNone/>
            </a:pPr>
            <a:endParaRPr lang="en-US" dirty="0"/>
          </a:p>
          <a:p>
            <a:pPr marL="0" indent="0">
              <a:buNone/>
            </a:pPr>
            <a:r>
              <a:rPr lang="en-US" dirty="0"/>
              <a:t>Signature: </a:t>
            </a:r>
            <a:r>
              <a:rPr lang="en-US" i="1" dirty="0"/>
              <a:t>GenerateStory</a:t>
            </a:r>
          </a:p>
          <a:p>
            <a:r>
              <a:rPr lang="en-US" dirty="0"/>
              <a:t>Inputs: name, prompt, context </a:t>
            </a:r>
            <a:r>
              <a:rPr lang="en-US" dirty="0">
                <a:sym typeface="Wingdings" pitchFamily="2" charset="2"/>
              </a:rPr>
              <a:t></a:t>
            </a:r>
            <a:r>
              <a:rPr lang="en-US" dirty="0"/>
              <a:t> Output: story</a:t>
            </a:r>
          </a:p>
          <a:p>
            <a:pPr lvl="1">
              <a:buFont typeface="Courier New" panose="02070309020205020404" pitchFamily="49" charset="0"/>
              <a:buChar char="o"/>
            </a:pPr>
            <a:r>
              <a:rPr lang="en-US" dirty="0"/>
              <a:t>Name and prompt from user input</a:t>
            </a:r>
          </a:p>
          <a:p>
            <a:pPr lvl="1">
              <a:buFont typeface="Courier New" panose="02070309020205020404" pitchFamily="49" charset="0"/>
              <a:buChar char="o"/>
            </a:pPr>
            <a:r>
              <a:rPr lang="en-US" dirty="0"/>
              <a:t>Context retrieved from the database based on prompt similarity</a:t>
            </a:r>
          </a:p>
          <a:p>
            <a:pPr marL="0" indent="0">
              <a:buNone/>
            </a:pPr>
            <a:endParaRPr lang="en-US" dirty="0"/>
          </a:p>
          <a:p>
            <a:pPr marL="0" indent="0">
              <a:buNone/>
            </a:pPr>
            <a:r>
              <a:rPr lang="en-US" dirty="0"/>
              <a:t>Module: </a:t>
            </a:r>
            <a:r>
              <a:rPr lang="en-US" i="1" dirty="0"/>
              <a:t>StoryGenerator</a:t>
            </a:r>
            <a:endParaRPr lang="en-US" dirty="0"/>
          </a:p>
          <a:p>
            <a:r>
              <a:rPr lang="en-US" dirty="0"/>
              <a:t>ChainOfThought using GenerateStory signature</a:t>
            </a:r>
          </a:p>
          <a:p>
            <a:r>
              <a:rPr lang="en-US" dirty="0"/>
              <a:t>Returns generated story</a:t>
            </a:r>
          </a:p>
        </p:txBody>
      </p:sp>
      <p:pic>
        <p:nvPicPr>
          <p:cNvPr id="4" name="Picture 2">
            <a:extLst>
              <a:ext uri="{FF2B5EF4-FFF2-40B4-BE49-F238E27FC236}">
                <a16:creationId xmlns:a16="http://schemas.microsoft.com/office/drawing/2014/main" id="{22B21B03-3F0F-15AE-A43D-65A11AB5B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906" y="232012"/>
            <a:ext cx="2276094"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93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mazon.com: Classic Winnie the Pooh Black and White Nursery - 8x10 Inch  Baby Boys Prints, Girls Wall Decor, Set of 4 - Unframed : Handmade Products">
            <a:extLst>
              <a:ext uri="{FF2B5EF4-FFF2-40B4-BE49-F238E27FC236}">
                <a16:creationId xmlns:a16="http://schemas.microsoft.com/office/drawing/2014/main" id="{50C7506D-D33B-8130-7388-CE9CDACD50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467" t="4921" r="13017" b="58254"/>
          <a:stretch/>
        </p:blipFill>
        <p:spPr bwMode="auto">
          <a:xfrm>
            <a:off x="9514417" y="-15354"/>
            <a:ext cx="2677584" cy="31286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3E9027-77A7-CBFF-4510-4216939179FD}"/>
              </a:ext>
            </a:extLst>
          </p:cNvPr>
          <p:cNvSpPr>
            <a:spLocks noGrp="1"/>
          </p:cNvSpPr>
          <p:nvPr>
            <p:ph type="title"/>
          </p:nvPr>
        </p:nvSpPr>
        <p:spPr/>
        <p:txBody>
          <a:bodyPr/>
          <a:lstStyle/>
          <a:p>
            <a:r>
              <a:rPr lang="en-US" dirty="0"/>
              <a:t>Readability Metrics</a:t>
            </a:r>
          </a:p>
        </p:txBody>
      </p:sp>
      <p:sp>
        <p:nvSpPr>
          <p:cNvPr id="3" name="Content Placeholder 2">
            <a:extLst>
              <a:ext uri="{FF2B5EF4-FFF2-40B4-BE49-F238E27FC236}">
                <a16:creationId xmlns:a16="http://schemas.microsoft.com/office/drawing/2014/main" id="{E21996E4-D0FE-F9EB-379D-CC8155C206B3}"/>
              </a:ext>
            </a:extLst>
          </p:cNvPr>
          <p:cNvSpPr>
            <a:spLocks noGrp="1"/>
          </p:cNvSpPr>
          <p:nvPr>
            <p:ph idx="1"/>
          </p:nvPr>
        </p:nvSpPr>
        <p:spPr>
          <a:xfrm>
            <a:off x="838200" y="1825625"/>
            <a:ext cx="10093960" cy="4351338"/>
          </a:xfrm>
        </p:spPr>
        <p:txBody>
          <a:bodyPr/>
          <a:lstStyle/>
          <a:p>
            <a:r>
              <a:rPr lang="en-US" dirty="0"/>
              <a:t>To generate text that is appropriate for children, a readability metric is necessary </a:t>
            </a:r>
          </a:p>
          <a:p>
            <a:r>
              <a:rPr lang="en-US" b="1" dirty="0"/>
              <a:t>Flesch–Kincaid readability test </a:t>
            </a:r>
            <a:r>
              <a:rPr lang="en-US" dirty="0"/>
              <a:t>measures complexity based on word and sentence length:</a:t>
            </a:r>
          </a:p>
          <a:p>
            <a:endParaRPr lang="en-US" dirty="0"/>
          </a:p>
          <a:p>
            <a:endParaRPr lang="en-US" dirty="0"/>
          </a:p>
          <a:p>
            <a:r>
              <a:rPr lang="en-US" dirty="0"/>
              <a:t>Original Winnie the Pooh stories grade levels</a:t>
            </a:r>
          </a:p>
          <a:p>
            <a:pPr lvl="1">
              <a:buFont typeface="Courier New" panose="02070309020205020404" pitchFamily="49" charset="0"/>
              <a:buChar char="o"/>
            </a:pPr>
            <a:r>
              <a:rPr lang="en-US" dirty="0"/>
              <a:t>Mean = 3.8</a:t>
            </a:r>
          </a:p>
          <a:p>
            <a:pPr lvl="1">
              <a:buFont typeface="Courier New" panose="02070309020205020404" pitchFamily="49" charset="0"/>
              <a:buChar char="o"/>
            </a:pPr>
            <a:r>
              <a:rPr lang="en-US" dirty="0"/>
              <a:t>Standard Deviation = 0.8</a:t>
            </a:r>
          </a:p>
        </p:txBody>
      </p:sp>
      <p:pic>
        <p:nvPicPr>
          <p:cNvPr id="4" name="Picture 3">
            <a:extLst>
              <a:ext uri="{FF2B5EF4-FFF2-40B4-BE49-F238E27FC236}">
                <a16:creationId xmlns:a16="http://schemas.microsoft.com/office/drawing/2014/main" id="{63C20D8C-4C14-9648-1858-0D02A2127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531" y="3438610"/>
            <a:ext cx="3776981" cy="316577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2D79FEB-115F-72F8-81B9-8E6C944E2874}"/>
                  </a:ext>
                </a:extLst>
              </p:cNvPr>
              <p:cNvSpPr txBox="1"/>
              <p:nvPr/>
            </p:nvSpPr>
            <p:spPr>
              <a:xfrm>
                <a:off x="1684552" y="3689221"/>
                <a:ext cx="6100548" cy="6241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0.39</m:t>
                      </m:r>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𝑡𝑜𝑡𝑎𝑙</m:t>
                              </m:r>
                              <m:r>
                                <a:rPr lang="en-US" i="0">
                                  <a:latin typeface="Cambria Math" panose="02040503050406030204" pitchFamily="18" charset="0"/>
                                </a:rPr>
                                <m:t> </m:t>
                              </m:r>
                              <m:r>
                                <a:rPr lang="en-US" i="1">
                                  <a:latin typeface="Cambria Math" panose="02040503050406030204" pitchFamily="18" charset="0"/>
                                </a:rPr>
                                <m:t>𝑤𝑜𝑟𝑑𝑠</m:t>
                              </m:r>
                            </m:num>
                            <m:den>
                              <m:r>
                                <a:rPr lang="en-US" i="1">
                                  <a:latin typeface="Cambria Math" panose="02040503050406030204" pitchFamily="18" charset="0"/>
                                </a:rPr>
                                <m:t>𝑡𝑜𝑡𝑎𝑙</m:t>
                              </m:r>
                              <m:r>
                                <a:rPr lang="en-US" i="0">
                                  <a:latin typeface="Cambria Math" panose="02040503050406030204" pitchFamily="18" charset="0"/>
                                </a:rPr>
                                <m:t> </m:t>
                              </m:r>
                              <m:r>
                                <a:rPr lang="en-US" i="1">
                                  <a:latin typeface="Cambria Math" panose="02040503050406030204" pitchFamily="18" charset="0"/>
                                </a:rPr>
                                <m:t>𝑠𝑒𝑛𝑡𝑒𝑛𝑐𝑒𝑠</m:t>
                              </m:r>
                            </m:den>
                          </m:f>
                        </m:e>
                      </m:d>
                      <m:r>
                        <a:rPr lang="en-US" i="0">
                          <a:latin typeface="Cambria Math" panose="02040503050406030204" pitchFamily="18" charset="0"/>
                        </a:rPr>
                        <m:t>+ 11.80</m:t>
                      </m:r>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𝑡𝑜𝑡𝑎𝑙</m:t>
                              </m:r>
                              <m:r>
                                <a:rPr lang="en-US" i="0">
                                  <a:latin typeface="Cambria Math" panose="02040503050406030204" pitchFamily="18" charset="0"/>
                                </a:rPr>
                                <m:t> </m:t>
                              </m:r>
                              <m:r>
                                <a:rPr lang="en-US" i="1">
                                  <a:latin typeface="Cambria Math" panose="02040503050406030204" pitchFamily="18" charset="0"/>
                                </a:rPr>
                                <m:t>𝑠𝑦𝑙𝑙𝑎𝑏𝑙𝑒𝑠</m:t>
                              </m:r>
                            </m:num>
                            <m:den>
                              <m:r>
                                <a:rPr lang="en-US" i="1">
                                  <a:latin typeface="Cambria Math" panose="02040503050406030204" pitchFamily="18" charset="0"/>
                                </a:rPr>
                                <m:t>𝑡𝑜𝑡𝑎𝑙</m:t>
                              </m:r>
                              <m:r>
                                <a:rPr lang="en-US" i="0">
                                  <a:latin typeface="Cambria Math" panose="02040503050406030204" pitchFamily="18" charset="0"/>
                                </a:rPr>
                                <m:t> </m:t>
                              </m:r>
                              <m:r>
                                <a:rPr lang="en-US" i="1">
                                  <a:latin typeface="Cambria Math" panose="02040503050406030204" pitchFamily="18" charset="0"/>
                                </a:rPr>
                                <m:t>𝑤𝑜𝑟𝑑𝑠</m:t>
                              </m:r>
                            </m:den>
                          </m:f>
                        </m:e>
                      </m:d>
                      <m:r>
                        <a:rPr lang="en-US" i="0">
                          <a:latin typeface="Cambria Math" panose="02040503050406030204" pitchFamily="18" charset="0"/>
                        </a:rPr>
                        <m:t>−15.59</m:t>
                      </m:r>
                    </m:oMath>
                  </m:oMathPara>
                </a14:m>
                <a:endParaRPr lang="en-US" dirty="0"/>
              </a:p>
            </p:txBody>
          </p:sp>
        </mc:Choice>
        <mc:Fallback xmlns="">
          <p:sp>
            <p:nvSpPr>
              <p:cNvPr id="7" name="TextBox 6">
                <a:extLst>
                  <a:ext uri="{FF2B5EF4-FFF2-40B4-BE49-F238E27FC236}">
                    <a16:creationId xmlns:a16="http://schemas.microsoft.com/office/drawing/2014/main" id="{72D79FEB-115F-72F8-81B9-8E6C944E2874}"/>
                  </a:ext>
                </a:extLst>
              </p:cNvPr>
              <p:cNvSpPr txBox="1">
                <a:spLocks noRot="1" noChangeAspect="1" noMove="1" noResize="1" noEditPoints="1" noAdjustHandles="1" noChangeArrowheads="1" noChangeShapeType="1" noTextEdit="1"/>
              </p:cNvSpPr>
              <p:nvPr/>
            </p:nvSpPr>
            <p:spPr>
              <a:xfrm>
                <a:off x="1684552" y="3689221"/>
                <a:ext cx="6100548" cy="624145"/>
              </a:xfrm>
              <a:prstGeom prst="rect">
                <a:avLst/>
              </a:prstGeom>
              <a:blipFill>
                <a:blip r:embed="rId5"/>
                <a:stretch>
                  <a:fillRect b="-18000"/>
                </a:stretch>
              </a:blipFill>
            </p:spPr>
            <p:txBody>
              <a:bodyPr/>
              <a:lstStyle/>
              <a:p>
                <a:r>
                  <a:rPr lang="en-US">
                    <a:noFill/>
                  </a:rPr>
                  <a:t> </a:t>
                </a:r>
              </a:p>
            </p:txBody>
          </p:sp>
        </mc:Fallback>
      </mc:AlternateContent>
    </p:spTree>
    <p:extLst>
      <p:ext uri="{BB962C8B-B14F-4D97-AF65-F5344CB8AC3E}">
        <p14:creationId xmlns:p14="http://schemas.microsoft.com/office/powerpoint/2010/main" val="220158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2FA4-EE17-C895-F402-6C666C4A8D47}"/>
              </a:ext>
            </a:extLst>
          </p:cNvPr>
          <p:cNvSpPr>
            <a:spLocks noGrp="1"/>
          </p:cNvSpPr>
          <p:nvPr>
            <p:ph type="title"/>
          </p:nvPr>
        </p:nvSpPr>
        <p:spPr/>
        <p:txBody>
          <a:bodyPr/>
          <a:lstStyle/>
          <a:p>
            <a:r>
              <a:rPr lang="en-US" dirty="0"/>
              <a:t>Evaluating LLM Results with DeepEval</a:t>
            </a:r>
          </a:p>
        </p:txBody>
      </p:sp>
      <p:sp>
        <p:nvSpPr>
          <p:cNvPr id="3" name="Content Placeholder 2">
            <a:extLst>
              <a:ext uri="{FF2B5EF4-FFF2-40B4-BE49-F238E27FC236}">
                <a16:creationId xmlns:a16="http://schemas.microsoft.com/office/drawing/2014/main" id="{1088B090-392D-7252-734A-87D36485DB78}"/>
              </a:ext>
            </a:extLst>
          </p:cNvPr>
          <p:cNvSpPr>
            <a:spLocks noGrp="1"/>
          </p:cNvSpPr>
          <p:nvPr>
            <p:ph idx="1"/>
          </p:nvPr>
        </p:nvSpPr>
        <p:spPr/>
        <p:txBody>
          <a:bodyPr/>
          <a:lstStyle/>
          <a:p>
            <a:r>
              <a:rPr lang="en-US" dirty="0"/>
              <a:t>Define new DeepEval class ReadabilityMetric</a:t>
            </a:r>
          </a:p>
          <a:p>
            <a:pPr lvl="1">
              <a:buFont typeface="Courier New" panose="02070309020205020404" pitchFamily="49" charset="0"/>
              <a:buChar char="o"/>
            </a:pPr>
            <a:r>
              <a:rPr lang="en-US" dirty="0"/>
              <a:t>High and low thresholds to maintain a child-appropriate reading level</a:t>
            </a:r>
          </a:p>
          <a:p>
            <a:pPr lvl="1">
              <a:buFont typeface="Courier New" panose="02070309020205020404" pitchFamily="49" charset="0"/>
              <a:buChar char="o"/>
            </a:pPr>
            <a:r>
              <a:rPr lang="en-US" dirty="0"/>
              <a:t>Target below 4.6 Flesch-Kincaid grade level (&lt; original mean + 1 standard dev.)</a:t>
            </a:r>
          </a:p>
          <a:p>
            <a:pPr marL="457200" lvl="1" indent="0">
              <a:buNone/>
            </a:pPr>
            <a:endParaRPr lang="en-US" dirty="0"/>
          </a:p>
          <a:p>
            <a:r>
              <a:rPr lang="en-US" dirty="0"/>
              <a:t>If generated story fails to fall within the thresholds, modify prompt </a:t>
            </a:r>
          </a:p>
          <a:p>
            <a:pPr lvl="1">
              <a:buFont typeface="Courier New" panose="02070309020205020404" pitchFamily="49" charset="0"/>
              <a:buChar char="o"/>
            </a:pPr>
            <a:r>
              <a:rPr lang="en-US" dirty="0"/>
              <a:t>“… use simple words and sentences”</a:t>
            </a:r>
          </a:p>
          <a:p>
            <a:pPr lvl="1">
              <a:buFont typeface="Courier New" panose="02070309020205020404" pitchFamily="49" charset="0"/>
              <a:buChar char="o"/>
            </a:pPr>
            <a:r>
              <a:rPr lang="en-US" dirty="0"/>
              <a:t>Failing twice returns message to user to try a different story prompt</a:t>
            </a:r>
          </a:p>
          <a:p>
            <a:pPr marL="457200" lvl="1" indent="0">
              <a:buNone/>
            </a:pPr>
            <a:endParaRPr lang="en-US" dirty="0"/>
          </a:p>
          <a:p>
            <a:r>
              <a:rPr lang="en-US" dirty="0"/>
              <a:t>If passes metric, returns the generated story</a:t>
            </a:r>
          </a:p>
        </p:txBody>
      </p:sp>
      <p:pic>
        <p:nvPicPr>
          <p:cNvPr id="4" name="Picture 10">
            <a:extLst>
              <a:ext uri="{FF2B5EF4-FFF2-40B4-BE49-F238E27FC236}">
                <a16:creationId xmlns:a16="http://schemas.microsoft.com/office/drawing/2014/main" id="{358E7402-D981-8FCB-3FF1-68F55FFB5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8458" y="5307662"/>
            <a:ext cx="3681186" cy="142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23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13026</TotalTime>
  <Words>569</Words>
  <Application>Microsoft Macintosh PowerPoint</Application>
  <PresentationFormat>Widescreen</PresentationFormat>
  <Paragraphs>106</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 Math</vt:lpstr>
      <vt:lpstr>Courier New</vt:lpstr>
      <vt:lpstr>Menlo</vt:lpstr>
      <vt:lpstr>Wingdings</vt:lpstr>
      <vt:lpstr>Office Theme</vt:lpstr>
      <vt:lpstr>Winnie the Pooh Story Generator </vt:lpstr>
      <vt:lpstr>The Problem</vt:lpstr>
      <vt:lpstr>Approach &amp; Components</vt:lpstr>
      <vt:lpstr>RAG Process Overview</vt:lpstr>
      <vt:lpstr>The Data</vt:lpstr>
      <vt:lpstr>Vector Database (Chroma DB)</vt:lpstr>
      <vt:lpstr>RAG framework with DSPy</vt:lpstr>
      <vt:lpstr>Readability Metrics</vt:lpstr>
      <vt:lpstr>Evaluating LLM Results with DeepEval</vt:lpstr>
      <vt:lpstr>User Interface with Gradio</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Lila Berry</dc:creator>
  <cp:lastModifiedBy>Lila Berry</cp:lastModifiedBy>
  <cp:revision>27</cp:revision>
  <cp:lastPrinted>2024-11-27T21:07:47Z</cp:lastPrinted>
  <dcterms:created xsi:type="dcterms:W3CDTF">2024-10-22T23:40:42Z</dcterms:created>
  <dcterms:modified xsi:type="dcterms:W3CDTF">2024-11-27T21:10:52Z</dcterms:modified>
</cp:coreProperties>
</file>