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2" r:id="rId3"/>
    <p:sldId id="267" r:id="rId4"/>
    <p:sldId id="294" r:id="rId5"/>
    <p:sldId id="275" r:id="rId6"/>
    <p:sldId id="288" r:id="rId7"/>
    <p:sldId id="280" r:id="rId8"/>
    <p:sldId id="271" r:id="rId9"/>
    <p:sldId id="283" r:id="rId10"/>
    <p:sldId id="276" r:id="rId11"/>
    <p:sldId id="277" r:id="rId12"/>
    <p:sldId id="298" r:id="rId13"/>
    <p:sldId id="300" r:id="rId14"/>
    <p:sldId id="303" r:id="rId15"/>
    <p:sldId id="302" r:id="rId16"/>
    <p:sldId id="304" r:id="rId17"/>
    <p:sldId id="301" r:id="rId18"/>
    <p:sldId id="289" r:id="rId19"/>
    <p:sldId id="296" r:id="rId20"/>
    <p:sldId id="299" r:id="rId21"/>
    <p:sldId id="293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5A"/>
    <a:srgbClr val="F2A25B"/>
    <a:srgbClr val="89D5C7"/>
    <a:srgbClr val="E55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10"/>
    <p:restoredTop sz="84423"/>
  </p:normalViewPr>
  <p:slideViewPr>
    <p:cSldViewPr snapToGrid="0" snapToObjects="1">
      <p:cViewPr varScale="1">
        <p:scale>
          <a:sx n="65" d="100"/>
          <a:sy n="65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163DD-0804-2C45-B460-C616A499B1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010B5-07DF-1046-9852-DB5DE42EF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9D50-AF77-674C-890C-E4D793D8285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91DA-C6DF-E04B-BD5C-FD4C9ED1BF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02E2C-14A3-4849-9186-28B40DE24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81A4-803B-8D4B-965F-5BAEB250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5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3117-2889-B846-8620-E8FE354FF19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3E2B-C3D0-4D42-A88A-4EDE76C4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add in more detailed measures of women’s empowerment, the influence of age and education differences disappear, suggesting that women’s involvement in decision making can “make up” for education discrepancies.</a:t>
            </a:r>
          </a:p>
          <a:p>
            <a:r>
              <a:rPr lang="en-US" dirty="0"/>
              <a:t>Robust SE, clustered at </a:t>
            </a:r>
            <a:r>
              <a:rPr lang="en-US" dirty="0" err="1"/>
              <a:t>ind</a:t>
            </a:r>
            <a:r>
              <a:rPr lang="en-US" dirty="0"/>
              <a:t> level. Age and Age2 matter.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includes occupation (heavy labor = 1) % of land owned by the respondents.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includes occupation (heavy labor = 1) % of land owned by the respondents.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Accessing credit is associated with lower BMI – could be capturing need?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B9A88-8D61-3649-A3C6-8C1CC87BD3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Absence of evidence – not evidence of absence</a:t>
            </a:r>
          </a:p>
          <a:p>
            <a:r>
              <a:rPr lang="en-US" dirty="0"/>
              <a:t>In South Asia, dietary diversity, and caloric intake may be a poor measure </a:t>
            </a:r>
          </a:p>
          <a:p>
            <a:pPr lvl="1"/>
            <a:r>
              <a:rPr lang="en-US" dirty="0"/>
              <a:t>Qualitative work from Bangladesh and India find that many women report eating much smaller amounts of the most nutritious foods (or forgoing them altogether). </a:t>
            </a:r>
          </a:p>
          <a:p>
            <a:pPr lvl="1"/>
            <a:r>
              <a:rPr lang="en-US" dirty="0"/>
              <a:t>Thus, women may appear to have as diverse a diet as other members but it is less clear that they eat an adequate amount of high quality foods (Lentz et al. under review)</a:t>
            </a:r>
          </a:p>
          <a:p>
            <a:pPr lvl="1"/>
            <a:r>
              <a:rPr lang="en-US" dirty="0"/>
              <a:t>High rates of anemia among South Asian women suggests that for at least some micronutrients, they may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Intrahousehold decision-making is a common, but narrow conceptualization of empowerment (Kabeer 1999; Pratley 2016; Narayanan et al. under review).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High rates (&gt;98.5%) of BMI reporting for male household heads and their spouses</a:t>
            </a:r>
          </a:p>
          <a:p>
            <a:pPr lvl="1"/>
            <a:r>
              <a:rPr lang="en-US" dirty="0"/>
              <a:t>BMI measures for other household members shows missing not at random: occupation type, position in household, and others predict likelihood of BMI not being collected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how does agriculture affect nutrition? Lets look at the household level…</a:t>
            </a:r>
          </a:p>
          <a:p>
            <a:pPr marL="0" indent="0">
              <a:buNone/>
            </a:pPr>
            <a:r>
              <a:rPr lang="en-US" baseline="0" dirty="0"/>
              <a:t>Short answer: complicated.</a:t>
            </a:r>
          </a:p>
          <a:p>
            <a:pPr marL="0" indent="0">
              <a:buNone/>
            </a:pPr>
            <a:r>
              <a:rPr lang="en-US" baseline="0" dirty="0"/>
              <a:t>Long answer: role of women’s empowerment is often considered important, but is a black box. How to measure? Particularly when we care about nutritional outcomes of women and their family members?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0DFDB1-B10E-4DB9-8B41-2267F92A744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2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Hausman: Reject the null that random effects model is appropriate for men</a:t>
            </a:r>
          </a:p>
          <a:p>
            <a:pPr lvl="1"/>
            <a:r>
              <a:rPr lang="en-US" dirty="0"/>
              <a:t>By controlling for time invariant factors, consider changes within households and individuals over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Robust standard errors, clustered at individual, to address heteroskedasticity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– sizable % of husbands have low BMI when their wives 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Adds in development programs</a:t>
            </a:r>
          </a:p>
          <a:p>
            <a:r>
              <a:rPr lang="en-US" dirty="0"/>
              <a:t>(3) Adds in spouse’s attributes</a:t>
            </a:r>
          </a:p>
          <a:p>
            <a:r>
              <a:rPr lang="en-US" dirty="0"/>
              <a:t>(4) Adds in access to credit</a:t>
            </a:r>
          </a:p>
          <a:p>
            <a:pPr marL="228600" indent="-228600">
              <a:buAutoNum type="arabicParenBoth" startAt="5"/>
            </a:pPr>
            <a:r>
              <a:rPr lang="en-US" dirty="0"/>
              <a:t>Adds in involvement in major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3E2B-C3D0-4D42-A88A-4EDE76C415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021-8A53-E748-A7F4-F5242E07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97BD8-8C30-3C4E-A3A3-06226220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7523-E6BA-C340-99E6-B3C924A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E998-A62E-0A4C-A0E2-4D349148C193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CD8E-6F5E-024F-8A98-FD6E4590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4503-B561-9248-84E2-FA7C9637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618-8DDB-4644-9D4D-ECCEB636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94C64-AB7D-3F4E-9759-2D1D7AA8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B950-CB3A-3544-858C-654F6708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BCD-BC44-F747-9933-0FA8242F6622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0510-6BB9-FB4F-8F52-3BA2F78E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5E3B-46D9-0D47-B0A2-1A5D527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656FC-20BA-144C-9D61-9389FE070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B14DD-E6E1-AC40-921B-B3933167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868-D76A-914E-84FE-733B4EDD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F6FF-DF1E-6A43-AC4E-F2AB939ABE0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87C8-AA42-044F-85F1-9C48FEAC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E55E-97B3-5941-A3DE-9644351F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FC3A-DD1B-0145-A33A-A93B17F0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7162-5694-F340-843B-C98DBB04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0247-7085-5149-9880-7AE6EEB7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106E-E9F3-4F4C-997C-C446A780758A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9559-58AA-DE40-97E2-71A1C134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8BB2-4061-2246-9874-5C836C85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EF48-EE16-6C43-BCC2-B104412D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EA3D-3E7F-2746-84DD-0446CDCE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A3B2-CB81-C24D-90ED-A468B4E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3CE-3EA6-A240-8CDE-282F1D82C739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31DF-4F1C-5C4B-985D-C3F83D7A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F0EF-84DD-9C46-86F1-7FB3562F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7766-78F0-0441-88D1-15370B3B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B100-A74B-C54E-9E6F-A099FC68F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D3B7C-EEA2-4B4B-B317-BCA86B52B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C913-D824-0446-BC21-93D60DB0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6338-C739-024C-8A37-6B1DCBE9013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3CB0-AB99-BC46-A41B-5542A1A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343ED-43FD-3043-B6E8-67F8852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E226-D5F6-7048-B037-8C475385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18A2-DBE1-844B-8E3C-44A55B4A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E0CA-7627-4D4D-AEFB-FC1A76DB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F974B-F466-8A47-B6DC-52C0C1B4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44389-F9D9-7C43-BD5C-05084FAA2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3DD80-A4DA-4143-899D-55976EA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BB21-7947-E34B-ACEE-B4F796F066B9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6A24E-29ED-7B47-8168-FB46F60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3ED57-4A9F-5F4E-A654-D7D05A67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3A56-48FA-E845-9EA7-911774DA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AADBE-FB68-7040-A458-A6DD53D1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854D-11F5-C747-9320-9596E2187075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2817-D989-5149-AB6D-D3439190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792E-9717-4C4C-9B22-8940C568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24DF-CC1D-DD44-8018-C51A603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9E76-1CF9-5143-8BF4-925D513A393D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07CE-7A50-E743-83F6-587EF2FB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2F36-C660-074B-AEC8-ABB0CD2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C3B0-C521-684E-B64B-E81CF98F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ECF0-C96C-BE49-AD53-77632C73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199-AF0F-B94C-87FA-E6A3465F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5978-0FAA-3945-95B3-DF81D3A2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93AF-C239-AF4A-A01C-7E1FC4D28F6A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66F5-DA87-9040-BA4F-AB84B006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F00E-0865-CD42-82E0-5E7389F3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E30A-AE9B-A84F-B034-F292FFC8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44CB7-4989-1549-BF44-89E375119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FB22-41A7-054F-BE89-144998C0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480E7-5263-844D-8EAB-39A13390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4896-FA7D-6243-B8FE-A5A30F551A8C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AF21-ADD0-314E-A46E-2A983DC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2B2C1-C2BA-4541-8BDC-2E71A06B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81878-F93B-CB41-AFEB-724696E3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9F8E-3F60-5949-919E-BABB96A0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631F-91BF-234C-9587-DB3A38D59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46C1-E3B9-DD45-933A-40EC8D0AA5CB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9444-82C9-D340-A922-B13992DC3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C9B4-5D49-324E-B36B-A52158B69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26BE-BB5E-0145-9C43-50D09012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rinclentz@utexas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nyas.1247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brary.ifpri.org/cdm/ref/collection/p15738coll2/id/124911" TargetMode="External"/><Relationship Id="rId5" Type="http://schemas.openxmlformats.org/officeDocument/2006/relationships/hyperlink" Target="http://ebrary.ifpri.org/cdm/ref/collection/p15738coll2/id/126958" TargetMode="External"/><Relationship Id="rId4" Type="http://schemas.openxmlformats.org/officeDocument/2006/relationships/hyperlink" Target="https://www.spring-nutrition.org/sites/default/files/publications/briefs/spring_understandingpathways_brief_1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77BE3C5-57EE-834C-B700-C8FCC518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72" y="-604157"/>
            <a:ext cx="9949546" cy="746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08C27-586D-EE45-A895-0D384E24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1193801"/>
            <a:ext cx="9144000" cy="2387600"/>
          </a:xfrm>
        </p:spPr>
        <p:txBody>
          <a:bodyPr>
            <a:normAutofit/>
          </a:bodyPr>
          <a:lstStyle/>
          <a:p>
            <a:pPr lvl="1"/>
            <a:r>
              <a:rPr lang="en-US" sz="3600" i="1" dirty="0"/>
              <a:t>How does empowerment influence within-household differences in adult nutritional status?: Findings from panel data from rural Bangladesh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FB08D-45EA-7842-B915-B057A514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238"/>
            <a:ext cx="9144000" cy="21828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Erin C Lentz</a:t>
            </a:r>
          </a:p>
          <a:p>
            <a:r>
              <a:rPr lang="en-US" dirty="0"/>
              <a:t>University of Texas</a:t>
            </a:r>
          </a:p>
          <a:p>
            <a:r>
              <a:rPr lang="en-US" dirty="0"/>
              <a:t> (</a:t>
            </a:r>
            <a:r>
              <a:rPr lang="en-US" dirty="0">
                <a:hlinkClick r:id="rId3"/>
              </a:rPr>
              <a:t>erinclentz@utexas.edu</a:t>
            </a:r>
            <a:r>
              <a:rPr lang="en-US" dirty="0"/>
              <a:t>)</a:t>
            </a:r>
          </a:p>
          <a:p>
            <a:r>
              <a:rPr lang="en-US" dirty="0"/>
              <a:t>and </a:t>
            </a:r>
          </a:p>
          <a:p>
            <a:r>
              <a:rPr lang="en-US" dirty="0" err="1"/>
              <a:t>Ghida</a:t>
            </a:r>
            <a:r>
              <a:rPr lang="en-US" dirty="0"/>
              <a:t> Ismail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934C-543A-A14C-BC9A-CA4DAFA4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DF6E442-16F0-B241-B3B0-AB62E5927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19812"/>
            <a:ext cx="5986904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of male household head and spouse pairs for 2011 (n = 272 pairs)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B114AE-A38E-A446-B205-3B46A1B8E1C8}"/>
              </a:ext>
            </a:extLst>
          </p:cNvPr>
          <p:cNvSpPr txBox="1">
            <a:spLocks/>
          </p:cNvSpPr>
          <p:nvPr/>
        </p:nvSpPr>
        <p:spPr>
          <a:xfrm>
            <a:off x="6007100" y="1690688"/>
            <a:ext cx="53467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064389-FFD0-8F4D-A15D-3C843713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2602"/>
              </p:ext>
            </p:extLst>
          </p:nvPr>
        </p:nvGraphicFramePr>
        <p:xfrm>
          <a:off x="6210296" y="2013585"/>
          <a:ext cx="5841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1382705975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4028299212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22945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 spouse’s BMI &gt;=18.5%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 spouse’s BMI &lt;18.5%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9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Head’s BMI &gt;= 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Head’s BMI &lt; 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7450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50E5F84-FDAA-4047-B3F9-E569D95506E5}"/>
              </a:ext>
            </a:extLst>
          </p:cNvPr>
          <p:cNvSpPr/>
          <p:nvPr/>
        </p:nvSpPr>
        <p:spPr>
          <a:xfrm>
            <a:off x="10515600" y="2532185"/>
            <a:ext cx="1094155" cy="7637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29C544-C47F-5D4F-A36A-BE37056C6532}"/>
              </a:ext>
            </a:extLst>
          </p:cNvPr>
          <p:cNvSpPr/>
          <p:nvPr/>
        </p:nvSpPr>
        <p:spPr>
          <a:xfrm>
            <a:off x="8584219" y="3069006"/>
            <a:ext cx="1094155" cy="7637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F5188E-9EEA-AA40-9B9B-2FF06534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569" cy="1325563"/>
          </a:xfrm>
        </p:spPr>
        <p:txBody>
          <a:bodyPr/>
          <a:lstStyle/>
          <a:p>
            <a:r>
              <a:rPr lang="en-US" dirty="0"/>
              <a:t>Is BMI of an individual predicted by partner’s BMI?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964D83-65AD-2F4B-9256-FC9095AE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30645"/>
              </p:ext>
            </p:extLst>
          </p:nvPr>
        </p:nvGraphicFramePr>
        <p:xfrm>
          <a:off x="2602523" y="668211"/>
          <a:ext cx="6822831" cy="6259683"/>
        </p:xfrm>
        <a:graphic>
          <a:graphicData uri="http://schemas.openxmlformats.org/drawingml/2006/table">
            <a:tbl>
              <a:tblPr/>
              <a:tblGrid>
                <a:gridCol w="2651789">
                  <a:extLst>
                    <a:ext uri="{9D8B030D-6E8A-4147-A177-3AD203B41FA5}">
                      <a16:colId xmlns:a16="http://schemas.microsoft.com/office/drawing/2014/main" val="4010120156"/>
                    </a:ext>
                  </a:extLst>
                </a:gridCol>
                <a:gridCol w="2099333">
                  <a:extLst>
                    <a:ext uri="{9D8B030D-6E8A-4147-A177-3AD203B41FA5}">
                      <a16:colId xmlns:a16="http://schemas.microsoft.com/office/drawing/2014/main" val="517733809"/>
                    </a:ext>
                  </a:extLst>
                </a:gridCol>
                <a:gridCol w="2071709">
                  <a:extLst>
                    <a:ext uri="{9D8B030D-6E8A-4147-A177-3AD203B41FA5}">
                      <a16:colId xmlns:a16="http://schemas.microsoft.com/office/drawing/2014/main" val="2159839872"/>
                    </a:ext>
                  </a:extLst>
                </a:gridCol>
              </a:tblGrid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12586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836252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BMI of Wife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BMI of Husband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266710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04480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BMI of spouse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0.0468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00207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(0.0822)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(0.0741)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54777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-0.0382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-0.0603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85417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(0.0779)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(0.103)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927606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0.312***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0.00948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43655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(0.0887)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(0.104)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08723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0.825***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08321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(0.111)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(0.120)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00076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Constant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20.76***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19.83***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75866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(1.696)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(1.623)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28666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4590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1,124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1,098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77320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02177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Number of individuals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5381"/>
                  </a:ext>
                </a:extLst>
              </a:tr>
              <a:tr h="28750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</a:rPr>
                        <a:t>Robust standard errors in parentheses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79690"/>
                  </a:ext>
                </a:extLst>
              </a:tr>
              <a:tr h="28750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</a:rPr>
                        <a:t>*** p&lt;0.01, ** p&lt;0.05, * p&lt;0.1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794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33B171-52D3-DF4D-B29C-93DD15914468}"/>
              </a:ext>
            </a:extLst>
          </p:cNvPr>
          <p:cNvSpPr txBox="1"/>
          <p:nvPr/>
        </p:nvSpPr>
        <p:spPr>
          <a:xfrm>
            <a:off x="2391509" y="1690688"/>
            <a:ext cx="7051430" cy="8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5B0D-9E54-1148-B186-2D14161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6" y="0"/>
            <a:ext cx="120069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contributes to changes in BMIs over time?: women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3F923-F000-DF4A-B1C4-415AAECBE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6371"/>
              </p:ext>
            </p:extLst>
          </p:nvPr>
        </p:nvGraphicFramePr>
        <p:xfrm>
          <a:off x="310243" y="979714"/>
          <a:ext cx="11707588" cy="5497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0922">
                  <a:extLst>
                    <a:ext uri="{9D8B030D-6E8A-4147-A177-3AD203B41FA5}">
                      <a16:colId xmlns:a16="http://schemas.microsoft.com/office/drawing/2014/main" val="245740790"/>
                    </a:ext>
                  </a:extLst>
                </a:gridCol>
                <a:gridCol w="842321">
                  <a:extLst>
                    <a:ext uri="{9D8B030D-6E8A-4147-A177-3AD203B41FA5}">
                      <a16:colId xmlns:a16="http://schemas.microsoft.com/office/drawing/2014/main" val="3576284716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985867720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670908950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521505844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1566077249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964572854"/>
                    </a:ext>
                  </a:extLst>
                </a:gridCol>
              </a:tblGrid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VARIABLES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(1)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(2)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(3)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(4)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(5)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67757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475663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Credit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-0.300**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-0.288**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-0.282**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-0.271*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-0.275*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157153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BMI of Spouse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0.0285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0.0285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0.0293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2611950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Age diff (head - spouse)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0.750***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0.751***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0.637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968948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Educ</a:t>
                      </a:r>
                      <a:r>
                        <a:rPr lang="en-US" sz="2200" u="none" strike="noStrike" dirty="0">
                          <a:effectLst/>
                        </a:rPr>
                        <a:t> diff (head - spouse)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-0.104*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-0.104*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-0.0962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100282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Woman in HH accessed credit = 1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-0.0169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-0.0166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510595"/>
                  </a:ext>
                </a:extLst>
              </a:tr>
              <a:tr h="578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Woman in HH involved in major decision(s) = 1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871360"/>
                  </a:ext>
                </a:extLst>
              </a:tr>
              <a:tr h="3265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Development programs 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NO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549796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Demographics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73577"/>
                  </a:ext>
                </a:extLst>
              </a:tr>
              <a:tr h="578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Household Assets, value of assets, food stored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1378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Year fixed effects, constant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902109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Observations (# of ind)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1,399 (402)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1,399 (402)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1,118 (335)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1,118 (335)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1,118 (335)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61854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R-squared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0.123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0.174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0.174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0.174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758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FD4217-9A38-7342-9343-4FB6B01B9729}"/>
              </a:ext>
            </a:extLst>
          </p:cNvPr>
          <p:cNvSpPr txBox="1"/>
          <p:nvPr/>
        </p:nvSpPr>
        <p:spPr>
          <a:xfrm>
            <a:off x="4546881" y="1485106"/>
            <a:ext cx="7470950" cy="8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27FDF-F517-A746-961D-815AEE4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6" y="0"/>
            <a:ext cx="120069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contributes to changes in BMIs over time?: women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3F923-F000-DF4A-B1C4-415AAECBE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61782"/>
              </p:ext>
            </p:extLst>
          </p:nvPr>
        </p:nvGraphicFramePr>
        <p:xfrm>
          <a:off x="310243" y="815355"/>
          <a:ext cx="11707588" cy="5662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0922">
                  <a:extLst>
                    <a:ext uri="{9D8B030D-6E8A-4147-A177-3AD203B41FA5}">
                      <a16:colId xmlns:a16="http://schemas.microsoft.com/office/drawing/2014/main" val="245740790"/>
                    </a:ext>
                  </a:extLst>
                </a:gridCol>
                <a:gridCol w="842321">
                  <a:extLst>
                    <a:ext uri="{9D8B030D-6E8A-4147-A177-3AD203B41FA5}">
                      <a16:colId xmlns:a16="http://schemas.microsoft.com/office/drawing/2014/main" val="3576284716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985867720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670908950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521505844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1566077249"/>
                    </a:ext>
                  </a:extLst>
                </a:gridCol>
                <a:gridCol w="1514869">
                  <a:extLst>
                    <a:ext uri="{9D8B030D-6E8A-4147-A177-3AD203B41FA5}">
                      <a16:colId xmlns:a16="http://schemas.microsoft.com/office/drawing/2014/main" val="3964572854"/>
                    </a:ext>
                  </a:extLst>
                </a:gridCol>
              </a:tblGrid>
              <a:tr h="50916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VARIABLES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(1)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(2)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(3)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(4)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BMI (5)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67757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475663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Credit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-0.300**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-0.288**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-0.282**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-0.271*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-0.275*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157153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BMI of Spouse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0.0285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0.0285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0.0293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2611950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Age diff (head - spouse)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0.750***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0.751***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0.637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968948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Educ</a:t>
                      </a:r>
                      <a:r>
                        <a:rPr lang="en-US" sz="2200" u="none" strike="noStrike" dirty="0">
                          <a:effectLst/>
                        </a:rPr>
                        <a:t> diff (head - spouse)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-0.104*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-0.104*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-0.0962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100282"/>
                  </a:ext>
                </a:extLst>
              </a:tr>
              <a:tr h="3271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Woman in HH accessed credit = 1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-0.0169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-0.0166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510595"/>
                  </a:ext>
                </a:extLst>
              </a:tr>
              <a:tr h="578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Woman in HH involved in major decision(s) = 1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7871360"/>
                  </a:ext>
                </a:extLst>
              </a:tr>
              <a:tr h="3265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Development programs 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NO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549796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Demographics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773577"/>
                  </a:ext>
                </a:extLst>
              </a:tr>
              <a:tr h="578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Household Assets, value of assets, food stored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81378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Year fixed effects, constant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YES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YES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902109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Observations (# of ind)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1,399 (402)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1,399 (402)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1,118 (335)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1,118 (335)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1,118 (335)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61854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R-squared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0.123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0.129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0.174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0.174</a:t>
                      </a:r>
                      <a:endParaRPr lang="en-US" sz="2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0.174</a:t>
                      </a:r>
                      <a:endParaRPr lang="en-US" sz="2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6758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1AF267-DD4F-7146-87E1-9C446CB9A9D6}"/>
              </a:ext>
            </a:extLst>
          </p:cNvPr>
          <p:cNvSpPr txBox="1"/>
          <p:nvPr/>
        </p:nvSpPr>
        <p:spPr>
          <a:xfrm>
            <a:off x="10482943" y="1446196"/>
            <a:ext cx="1534888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CAD3-C4BF-0349-9737-8F15D671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6" y="0"/>
            <a:ext cx="120069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contributes to changes in BMIs over time?: men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AF267-DD4F-7146-87E1-9C446CB9A9D6}"/>
              </a:ext>
            </a:extLst>
          </p:cNvPr>
          <p:cNvSpPr txBox="1"/>
          <p:nvPr/>
        </p:nvSpPr>
        <p:spPr>
          <a:xfrm>
            <a:off x="10482943" y="1446196"/>
            <a:ext cx="1534888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53654C-BF3E-EC49-88E6-1717D05FA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44301"/>
              </p:ext>
            </p:extLst>
          </p:nvPr>
        </p:nvGraphicFramePr>
        <p:xfrm>
          <a:off x="185057" y="816429"/>
          <a:ext cx="11832773" cy="561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8029">
                  <a:extLst>
                    <a:ext uri="{9D8B030D-6E8A-4147-A177-3AD203B41FA5}">
                      <a16:colId xmlns:a16="http://schemas.microsoft.com/office/drawing/2014/main" val="4206356189"/>
                    </a:ext>
                  </a:extLst>
                </a:gridCol>
                <a:gridCol w="1268852">
                  <a:extLst>
                    <a:ext uri="{9D8B030D-6E8A-4147-A177-3AD203B41FA5}">
                      <a16:colId xmlns:a16="http://schemas.microsoft.com/office/drawing/2014/main" val="1614445597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2207233315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4023759619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3380961341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1988744062"/>
                    </a:ext>
                  </a:extLst>
                </a:gridCol>
              </a:tblGrid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VARIABLES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400832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Credit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0.0879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0.0827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0.0541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0.0503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464594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BMI of Spouse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0.0103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0.0109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136545"/>
                  </a:ext>
                </a:extLst>
              </a:tr>
              <a:tr h="3553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Age diff (head - spouse)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-0.632**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-0.465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745127"/>
                  </a:ext>
                </a:extLst>
              </a:tr>
              <a:tr h="3553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Educ</a:t>
                      </a:r>
                      <a:r>
                        <a:rPr lang="en-US" sz="2400" u="none" strike="noStrike" dirty="0">
                          <a:effectLst/>
                        </a:rPr>
                        <a:t> diff (head - spouse)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0.0617**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0.0624**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560909"/>
                  </a:ext>
                </a:extLst>
              </a:tr>
              <a:tr h="6281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Woman in HH involved in major decision(s) = 1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-0.195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7852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MotherandChildDev1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-0.219**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-0.193*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-0.191*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029302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Other social programs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601916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Demographics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692030"/>
                  </a:ext>
                </a:extLst>
              </a:tr>
              <a:tr h="6281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Household Assets, value of assets, food stored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81597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Year fixed effects, constant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8050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Observations (# of ind)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1,153 (339)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1,153 (339)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1,053 (318)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1,053 (318)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1519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R-squared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0.060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0.068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9245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31638C-5830-F849-8ABF-66E34D0A0DB3}"/>
              </a:ext>
            </a:extLst>
          </p:cNvPr>
          <p:cNvSpPr txBox="1"/>
          <p:nvPr/>
        </p:nvSpPr>
        <p:spPr>
          <a:xfrm>
            <a:off x="5290457" y="3436874"/>
            <a:ext cx="6727373" cy="36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EA5A0-69BB-3D46-AE1B-39A19A45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6" y="0"/>
            <a:ext cx="120069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contributes to changes in BMIs over time?: men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AF267-DD4F-7146-87E1-9C446CB9A9D6}"/>
              </a:ext>
            </a:extLst>
          </p:cNvPr>
          <p:cNvSpPr txBox="1"/>
          <p:nvPr/>
        </p:nvSpPr>
        <p:spPr>
          <a:xfrm>
            <a:off x="10482943" y="1446196"/>
            <a:ext cx="1534888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53654C-BF3E-EC49-88E6-1717D05FA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05108"/>
              </p:ext>
            </p:extLst>
          </p:nvPr>
        </p:nvGraphicFramePr>
        <p:xfrm>
          <a:off x="185057" y="816429"/>
          <a:ext cx="11832773" cy="561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8029">
                  <a:extLst>
                    <a:ext uri="{9D8B030D-6E8A-4147-A177-3AD203B41FA5}">
                      <a16:colId xmlns:a16="http://schemas.microsoft.com/office/drawing/2014/main" val="4206356189"/>
                    </a:ext>
                  </a:extLst>
                </a:gridCol>
                <a:gridCol w="1268852">
                  <a:extLst>
                    <a:ext uri="{9D8B030D-6E8A-4147-A177-3AD203B41FA5}">
                      <a16:colId xmlns:a16="http://schemas.microsoft.com/office/drawing/2014/main" val="1614445597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2207233315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4023759619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3380961341"/>
                    </a:ext>
                  </a:extLst>
                </a:gridCol>
                <a:gridCol w="1711473">
                  <a:extLst>
                    <a:ext uri="{9D8B030D-6E8A-4147-A177-3AD203B41FA5}">
                      <a16:colId xmlns:a16="http://schemas.microsoft.com/office/drawing/2014/main" val="1988744062"/>
                    </a:ext>
                  </a:extLst>
                </a:gridCol>
              </a:tblGrid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VARIABLES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BMI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400832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Credit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0.0879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0.0827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0.0541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0.0503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464594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BMI of Spouse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0.0103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0.0109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136545"/>
                  </a:ext>
                </a:extLst>
              </a:tr>
              <a:tr h="3553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Age diff (head - spouse)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-0.632**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-0.465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745127"/>
                  </a:ext>
                </a:extLst>
              </a:tr>
              <a:tr h="3553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Educ</a:t>
                      </a: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</a:rPr>
                        <a:t> diff </a:t>
                      </a:r>
                      <a:r>
                        <a:rPr lang="en-US" sz="2400" u="none" strike="noStrike" dirty="0">
                          <a:effectLst/>
                        </a:rPr>
                        <a:t>(head - spouse)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0.0617**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0.0624**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560909"/>
                  </a:ext>
                </a:extLst>
              </a:tr>
              <a:tr h="6281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Woman in HH involved in major decision(s) = 1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-0.195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7852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MotherandChildDev1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-0.219**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-0.193*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-0.191*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029302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Other social programs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601916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Demographics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692030"/>
                  </a:ext>
                </a:extLst>
              </a:tr>
              <a:tr h="6281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Household Assets, value of assets, food stored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81597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Year fixed effects, constant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8050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Observations (# of ind)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1,153 (339)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1,153 (339)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1,053 (318)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1,053 (318)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151930"/>
                  </a:ext>
                </a:extLst>
              </a:tr>
              <a:tr h="355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R-squared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0.053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0.060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0.068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9245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50515C-476B-4D45-866A-7BCD7E70DE41}"/>
              </a:ext>
            </a:extLst>
          </p:cNvPr>
          <p:cNvSpPr txBox="1"/>
          <p:nvPr/>
        </p:nvSpPr>
        <p:spPr>
          <a:xfrm>
            <a:off x="10325100" y="1903398"/>
            <a:ext cx="153488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4C6B1-1C88-BA40-9195-B3E57D3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changes in BMI over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D4B68-BC70-BA4A-AC96-A4DA934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886010"/>
          </a:xfrm>
        </p:spPr>
        <p:txBody>
          <a:bodyPr>
            <a:normAutofit/>
          </a:bodyPr>
          <a:lstStyle/>
          <a:p>
            <a:r>
              <a:rPr lang="en-US" dirty="0"/>
              <a:t>Models explain two and a half times more variation for changes in women’s BMI than for men. (R-squared of 17.5% vs 6.8%)</a:t>
            </a:r>
          </a:p>
          <a:p>
            <a:r>
              <a:rPr lang="en-US" dirty="0"/>
              <a:t>Women: </a:t>
            </a:r>
          </a:p>
          <a:p>
            <a:pPr lvl="1"/>
            <a:r>
              <a:rPr lang="en-US" dirty="0"/>
              <a:t>Age is highly significant for women</a:t>
            </a:r>
          </a:p>
          <a:p>
            <a:pPr lvl="1"/>
            <a:r>
              <a:rPr lang="en-US" dirty="0"/>
              <a:t>Accessing credit is associated with lower BMI</a:t>
            </a:r>
          </a:p>
          <a:p>
            <a:r>
              <a:rPr lang="en-US" dirty="0"/>
              <a:t>Men </a:t>
            </a:r>
          </a:p>
          <a:p>
            <a:pPr lvl="1"/>
            <a:r>
              <a:rPr lang="en-US" dirty="0"/>
              <a:t>Education level is highly significant for men</a:t>
            </a:r>
          </a:p>
          <a:p>
            <a:pPr lvl="1"/>
            <a:r>
              <a:rPr lang="en-US" dirty="0"/>
              <a:t>Size of land holdings (from landless or near landless to mid-size farm)</a:t>
            </a:r>
          </a:p>
          <a:p>
            <a:pPr lvl="1"/>
            <a:r>
              <a:rPr lang="en-US" dirty="0"/>
              <a:t>Participation of the household in a Mothers and Child’s program is associated with lower BMI, even when accounting for household size.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0D7D7-8943-4F4A-BE27-00F03921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changes in BMI over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D4B68-BC70-BA4A-AC96-A4DA934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886010"/>
          </a:xfrm>
        </p:spPr>
        <p:txBody>
          <a:bodyPr>
            <a:normAutofit/>
          </a:bodyPr>
          <a:lstStyle/>
          <a:p>
            <a:r>
              <a:rPr lang="en-US" dirty="0"/>
              <a:t>For men and women – adding in variables associated with more decision-making power mitigates the effects of demographic differences between the spouses</a:t>
            </a:r>
          </a:p>
          <a:p>
            <a:pPr lvl="1"/>
            <a:r>
              <a:rPr lang="en-US" dirty="0"/>
              <a:t>Women who are able to make household decisions seem able to overcome initial demographic differences with spouses</a:t>
            </a:r>
          </a:p>
          <a:p>
            <a:pPr lvl="1"/>
            <a:r>
              <a:rPr lang="en-US" dirty="0"/>
              <a:t>Correlation between female decision making and age differences is 0.003 for women. 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D7496-AFDF-E94D-99A8-86416CF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influences the likelihood of one person in a husband, wife pair being underweight while the other is not?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D4B68-BC70-BA4A-AC96-A4DA934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255"/>
            <a:ext cx="4909457" cy="4605298"/>
          </a:xfrm>
        </p:spPr>
        <p:txBody>
          <a:bodyPr>
            <a:normAutofit/>
          </a:bodyPr>
          <a:lstStyle/>
          <a:p>
            <a:r>
              <a:rPr lang="en-US" dirty="0"/>
              <a:t>Limit sample to at least one member of the pair not underweight (BMI &gt;=18.5)</a:t>
            </a:r>
          </a:p>
          <a:p>
            <a:r>
              <a:rPr lang="en-US" dirty="0"/>
              <a:t>Exclude 6% of </a:t>
            </a:r>
            <a:r>
              <a:rPr lang="en-US" dirty="0" err="1"/>
              <a:t>hh</a:t>
            </a:r>
            <a:r>
              <a:rPr lang="en-US" dirty="0"/>
              <a:t> where both members are underweight</a:t>
            </a:r>
          </a:p>
          <a:p>
            <a:r>
              <a:rPr lang="en-US" dirty="0"/>
              <a:t>In 30% of pairs, one person is UW, but the other is not.</a:t>
            </a:r>
          </a:p>
          <a:p>
            <a:r>
              <a:rPr lang="en-US" dirty="0"/>
              <a:t>LPM with fixed effects and robust standard errors clustered at individual level</a:t>
            </a:r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483DA0CC-2449-414A-A426-A6ED2147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45" y="1690688"/>
            <a:ext cx="5986904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E5E25-4E2E-D54E-A748-BB9240D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D9F0CC-F78F-DE4F-B732-9AF4A9122EEA}"/>
              </a:ext>
            </a:extLst>
          </p:cNvPr>
          <p:cNvSpPr txBox="1">
            <a:spLocks/>
          </p:cNvSpPr>
          <p:nvPr/>
        </p:nvSpPr>
        <p:spPr>
          <a:xfrm>
            <a:off x="527538" y="5714998"/>
            <a:ext cx="11095894" cy="844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controls not shown include (1) year fixed effects and intercept (2) social programs (3) household level assets, including farm size and count of food stored (3) own demographic characteristics</a:t>
            </a:r>
          </a:p>
          <a:p>
            <a:r>
              <a:rPr lang="en-US" dirty="0"/>
              <a:t>Coefficient on BMI of spouse is not significant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40603-AFE9-834F-B93C-99C536110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07407"/>
              </p:ext>
            </p:extLst>
          </p:nvPr>
        </p:nvGraphicFramePr>
        <p:xfrm>
          <a:off x="718458" y="277586"/>
          <a:ext cx="11234057" cy="4893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1285">
                  <a:extLst>
                    <a:ext uri="{9D8B030D-6E8A-4147-A177-3AD203B41FA5}">
                      <a16:colId xmlns:a16="http://schemas.microsoft.com/office/drawing/2014/main" val="569579058"/>
                    </a:ext>
                  </a:extLst>
                </a:gridCol>
                <a:gridCol w="2106386">
                  <a:extLst>
                    <a:ext uri="{9D8B030D-6E8A-4147-A177-3AD203B41FA5}">
                      <a16:colId xmlns:a16="http://schemas.microsoft.com/office/drawing/2014/main" val="2208712236"/>
                    </a:ext>
                  </a:extLst>
                </a:gridCol>
                <a:gridCol w="2106386">
                  <a:extLst>
                    <a:ext uri="{9D8B030D-6E8A-4147-A177-3AD203B41FA5}">
                      <a16:colId xmlns:a16="http://schemas.microsoft.com/office/drawing/2014/main" val="2541405351"/>
                    </a:ext>
                  </a:extLst>
                </a:gridCol>
              </a:tblGrid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VARIABLES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Wife is UW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Husband is UW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647466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Access to a toilet = 1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-0.0529**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0.0339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405987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Age difference (yrs) between head and spouse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-0.0234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-0.0601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914349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Education difference (yrs) between head and spouse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0.00411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-0.00363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9538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Female involvement in decison making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-0.0231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-0.00285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808018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Assets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-6.71e-05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-0.000416**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9677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Other controls 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314720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Observations (# of inds)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858 (281)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888 (280)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639734"/>
                  </a:ext>
                </a:extLst>
              </a:tr>
              <a:tr h="543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R-squared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0.04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0.034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8652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0ED9E-6DCA-7544-9F08-F82CA0D1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recent qualitative work with colleagues, women in rural South Asia describe eating last and least*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6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NW Bangladesh :</a:t>
            </a:r>
          </a:p>
          <a:p>
            <a:pPr lvl="1"/>
            <a:r>
              <a:rPr lang="en-US" i="1" dirty="0" err="1"/>
              <a:t>Gohin</a:t>
            </a:r>
            <a:r>
              <a:rPr lang="en-US" i="1" dirty="0"/>
              <a:t>, mother of three children, explains that her husband “doesn’t feed us well. He only takes care of himself and [his parents]. What little food we have, I bring from my parents’ house. Sometimes, I skip meals to meet the needs of my children.”</a:t>
            </a:r>
            <a:endParaRPr lang="en-US" dirty="0"/>
          </a:p>
          <a:p>
            <a:r>
              <a:rPr lang="en-US" dirty="0"/>
              <a:t>But, women also report this can be mediated by other factors, including age, income, civil society membership, existence of mother-in-law in the home: some are potential aspects of empowerment</a:t>
            </a:r>
          </a:p>
          <a:p>
            <a:pPr lvl="1"/>
            <a:r>
              <a:rPr lang="en-US" i="1" dirty="0"/>
              <a:t>Kalpana, who recently became a civil society member and works outside the home at a mill, says “I used to feed my husband first, then I would eat the leftovers. … Now, we all sit together to eat.”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*See Narayanan et al. (2017); Lentz (2018); Lentz et al. (under review) 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B0AB-73D7-4446-9351-67E7F3D9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low BMI of one member but not the other?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D4B68-BC70-BA4A-AC96-A4DA934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7929"/>
          </a:xfrm>
        </p:spPr>
        <p:txBody>
          <a:bodyPr>
            <a:normAutofit/>
          </a:bodyPr>
          <a:lstStyle/>
          <a:p>
            <a:r>
              <a:rPr lang="en-US" dirty="0"/>
              <a:t>Results indicate that for both women men, being underweight while their spouse is not is unrelated to most predictors, although:</a:t>
            </a:r>
          </a:p>
          <a:p>
            <a:r>
              <a:rPr lang="en-US" dirty="0"/>
              <a:t>... For women, having access to a toilet decreases likelihood of being underweight when spouse is not</a:t>
            </a:r>
          </a:p>
          <a:p>
            <a:r>
              <a:rPr lang="en-US" dirty="0"/>
              <a:t>... For men, increases in assets decreases the likelihood of being underweight when spouse is not.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DEDF7-2715-3A44-921A-9F4D7888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reconcile qualitative evidence with VDSA findings?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D4B68-BC70-BA4A-AC96-A4DA934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5513"/>
          </a:xfrm>
        </p:spPr>
        <p:txBody>
          <a:bodyPr>
            <a:normAutofit/>
          </a:bodyPr>
          <a:lstStyle/>
          <a:p>
            <a:r>
              <a:rPr lang="en-US" dirty="0"/>
              <a:t>Findings indicate that women’s BMI is no worse than their spouses.</a:t>
            </a:r>
          </a:p>
          <a:p>
            <a:pPr lvl="1"/>
            <a:r>
              <a:rPr lang="en-US" dirty="0"/>
              <a:t>BMI is an anthropometric outcome and may not be sensitive enough to capture perceptions of food and nutrition insecurity.</a:t>
            </a:r>
          </a:p>
          <a:p>
            <a:r>
              <a:rPr lang="en-US" dirty="0"/>
              <a:t>Limitations of the VDSA:</a:t>
            </a:r>
          </a:p>
          <a:p>
            <a:pPr lvl="1"/>
            <a:r>
              <a:rPr lang="en-US" dirty="0"/>
              <a:t>BMI data are for head and his spouse. </a:t>
            </a:r>
          </a:p>
          <a:p>
            <a:pPr lvl="2"/>
            <a:r>
              <a:rPr lang="en-US" dirty="0"/>
              <a:t>Sons residing at home and their spouses (“</a:t>
            </a:r>
            <a:r>
              <a:rPr lang="en-US" dirty="0" err="1"/>
              <a:t>daughter-in-laws</a:t>
            </a:r>
            <a:r>
              <a:rPr lang="en-US" dirty="0"/>
              <a:t>”) may have a different pattern.</a:t>
            </a:r>
          </a:p>
          <a:p>
            <a:pPr lvl="2"/>
            <a:r>
              <a:rPr lang="en-US" dirty="0"/>
              <a:t>BMI among men who remain villages relative to broader male population may be much lower: healthier men may migrate to cities in search of wage labor</a:t>
            </a:r>
          </a:p>
          <a:p>
            <a:pPr lvl="1"/>
            <a:r>
              <a:rPr lang="en-US" dirty="0"/>
              <a:t>Purposive sample of villages that may not be representative. </a:t>
            </a:r>
          </a:p>
          <a:p>
            <a:pPr lvl="2"/>
            <a:r>
              <a:rPr lang="en-US" dirty="0"/>
              <a:t>Tandon and D’Souza (2018) using BIHS (nationally representative) find women are at greater risk. BIHS data finds higher rates of landlessness and lower BMI (D’Souza and Tandon, 2018).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DEB9B-1585-B34B-B5C5-B6A2FCB0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-604157"/>
            <a:ext cx="9949546" cy="7462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85257"/>
            <a:ext cx="7903022" cy="1790700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4800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575957"/>
            <a:ext cx="6858000" cy="1878294"/>
          </a:xfrm>
        </p:spPr>
        <p:txBody>
          <a:bodyPr>
            <a:normAutofit/>
          </a:bodyPr>
          <a:lstStyle/>
          <a:p>
            <a:r>
              <a:rPr lang="en-US" sz="2800" dirty="0"/>
              <a:t>Erin Lentz </a:t>
            </a:r>
          </a:p>
          <a:p>
            <a:r>
              <a:rPr lang="en-US" sz="2800" dirty="0" err="1"/>
              <a:t>erinclentz@utexas.edu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EE09-D542-F84C-ACA9-F3C0CEF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Long-standing research on intrahousehold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/>
          </a:bodyPr>
          <a:lstStyle/>
          <a:p>
            <a:r>
              <a:rPr lang="en-US" dirty="0"/>
              <a:t>Emerges out of work on intrahousehold bargaining in 1980s and 1990s</a:t>
            </a:r>
          </a:p>
          <a:p>
            <a:pPr lvl="1"/>
            <a:r>
              <a:rPr lang="en-US" dirty="0"/>
              <a:t>(Behrman (1988); </a:t>
            </a:r>
            <a:r>
              <a:rPr lang="en-US" dirty="0" err="1"/>
              <a:t>Senauer</a:t>
            </a:r>
            <a:r>
              <a:rPr lang="en-US" dirty="0"/>
              <a:t> et al. (1988); Haddad and </a:t>
            </a:r>
            <a:r>
              <a:rPr lang="en-US" dirty="0" err="1"/>
              <a:t>Kanbur</a:t>
            </a:r>
            <a:r>
              <a:rPr lang="en-US" dirty="0"/>
              <a:t> (1990); </a:t>
            </a:r>
            <a:r>
              <a:rPr lang="en-US" dirty="0" err="1"/>
              <a:t>Berhman</a:t>
            </a:r>
            <a:r>
              <a:rPr lang="en-US" dirty="0"/>
              <a:t> and </a:t>
            </a:r>
            <a:r>
              <a:rPr lang="en-US" dirty="0" err="1"/>
              <a:t>Deolaliker</a:t>
            </a:r>
            <a:r>
              <a:rPr lang="en-US" dirty="0"/>
              <a:t> (1990); Pitt et al. (1990); Haddad et al. (1995))</a:t>
            </a:r>
          </a:p>
          <a:p>
            <a:pPr lvl="1"/>
            <a:r>
              <a:rPr lang="en-US" dirty="0"/>
              <a:t>Marcoux (2002) writes “evidence of pro-male biases in food consumption is scarce”  (p. 275)</a:t>
            </a:r>
          </a:p>
          <a:p>
            <a:r>
              <a:rPr lang="en-US" dirty="0"/>
              <a:t>More recent work on dietary diversity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Mangyo</a:t>
            </a:r>
            <a:r>
              <a:rPr lang="en-US" dirty="0"/>
              <a:t> (2008); Villa et al. (2011); Rahman (2013)).</a:t>
            </a:r>
          </a:p>
          <a:p>
            <a:r>
              <a:rPr lang="en-US" dirty="0"/>
              <a:t>Less on anthropometric outcomes (although see D’Souza and Tandon 2018) and little on anthropometric outcomes with panel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B142C-2AE0-AE4F-93D6-943B959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what factors are associated with changes in BMI over time for male heads of households and their spouses?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217534"/>
          </a:xfrm>
        </p:spPr>
        <p:txBody>
          <a:bodyPr>
            <a:normAutofit/>
          </a:bodyPr>
          <a:lstStyle/>
          <a:p>
            <a:r>
              <a:rPr lang="en-US" dirty="0"/>
              <a:t>Relatedly:</a:t>
            </a:r>
          </a:p>
          <a:p>
            <a:pPr lvl="1"/>
            <a:r>
              <a:rPr lang="en-US" dirty="0"/>
              <a:t>Does a partner’s nutritional status predict one’s own BMI?</a:t>
            </a:r>
          </a:p>
          <a:p>
            <a:pPr lvl="1"/>
            <a:r>
              <a:rPr lang="en-US" dirty="0"/>
              <a:t>Do empowerment-related measures matter?</a:t>
            </a:r>
          </a:p>
          <a:p>
            <a:pPr lvl="1"/>
            <a:r>
              <a:rPr lang="en-US" dirty="0"/>
              <a:t>What influences the likelihood of one person in a husband, wife pair being underweight while the other is not?</a:t>
            </a:r>
          </a:p>
          <a:p>
            <a:pPr lvl="1"/>
            <a:endParaRPr lang="en-US" dirty="0"/>
          </a:p>
          <a:p>
            <a:r>
              <a:rPr lang="en-US" dirty="0"/>
              <a:t>Village Dynamics in South Asia panel data: collected body mass index of household heads, their spouses, and other household members in rural Bangladesh.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3AA05-0764-2545-8B93-74A58611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1238" cy="1325563"/>
          </a:xfrm>
        </p:spPr>
        <p:txBody>
          <a:bodyPr/>
          <a:lstStyle/>
          <a:p>
            <a:r>
              <a:rPr lang="en-US" dirty="0"/>
              <a:t>Village Dynamics in South Asia (VDSA) - Bangladesh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06" y="1690688"/>
            <a:ext cx="6477000" cy="4903543"/>
          </a:xfrm>
        </p:spPr>
        <p:txBody>
          <a:bodyPr>
            <a:normAutofit/>
          </a:bodyPr>
          <a:lstStyle/>
          <a:p>
            <a:r>
              <a:rPr lang="en-US" dirty="0"/>
              <a:t>Purposive sample of 12 villages in Bangladesh</a:t>
            </a:r>
          </a:p>
          <a:p>
            <a:r>
              <a:rPr lang="en-US" dirty="0"/>
              <a:t>Random sample of about 50 households per village</a:t>
            </a:r>
          </a:p>
          <a:p>
            <a:r>
              <a:rPr lang="en-US" dirty="0"/>
              <a:t>VDSA focuses on rural livelihoods and assets</a:t>
            </a:r>
          </a:p>
          <a:p>
            <a:r>
              <a:rPr lang="en-US" dirty="0"/>
              <a:t>Missing detailed  data on dietary intake, health and health seeking behaviors</a:t>
            </a:r>
          </a:p>
          <a:p>
            <a:pPr lvl="1"/>
            <a:r>
              <a:rPr lang="en-US" dirty="0"/>
              <a:t>Data on wealth, land, social programs, intrahousehold decision-making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35D7C-81BD-4749-993C-691A5010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93" y="0"/>
            <a:ext cx="5119007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3E53E-32F5-DD41-94A7-CB93F33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 Dynamics in South Asia (VDSA) - Bangladesh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BMI data collected annually 2011-2014 for adult household members</a:t>
            </a:r>
          </a:p>
          <a:p>
            <a:pPr lvl="1"/>
            <a:r>
              <a:rPr lang="en-US" dirty="0"/>
              <a:t>Limit estimations to male household heads and their spouses</a:t>
            </a:r>
          </a:p>
          <a:p>
            <a:pPr lvl="2"/>
            <a:r>
              <a:rPr lang="en-US" dirty="0"/>
              <a:t>Exclude pregnant and disabled individuals</a:t>
            </a:r>
          </a:p>
          <a:p>
            <a:pPr lvl="2"/>
            <a:r>
              <a:rPr lang="en-US" dirty="0"/>
              <a:t>Include age range of 20 - 60</a:t>
            </a:r>
          </a:p>
          <a:p>
            <a:r>
              <a:rPr lang="en-US" dirty="0"/>
              <a:t>BMI as an outcome:</a:t>
            </a:r>
          </a:p>
          <a:p>
            <a:pPr lvl="1"/>
            <a:r>
              <a:rPr lang="en-US" dirty="0"/>
              <a:t>BMI (kg/m</a:t>
            </a:r>
            <a:r>
              <a:rPr lang="en-US" baseline="30000" dirty="0"/>
              <a:t>2</a:t>
            </a:r>
            <a:r>
              <a:rPr lang="en-US" dirty="0"/>
              <a:t>) &lt; 18.5 indicates malnutrition in adults</a:t>
            </a:r>
          </a:p>
          <a:p>
            <a:pPr lvl="1"/>
            <a:r>
              <a:rPr lang="en-US" dirty="0"/>
              <a:t>Unbalanced panel: in 2011, 273 </a:t>
            </a:r>
            <a:r>
              <a:rPr lang="en-US" dirty="0" err="1"/>
              <a:t>hh</a:t>
            </a:r>
            <a:r>
              <a:rPr lang="en-US" dirty="0"/>
              <a:t>; in 2012, 272 </a:t>
            </a:r>
            <a:r>
              <a:rPr lang="en-US" dirty="0" err="1"/>
              <a:t>hh</a:t>
            </a:r>
            <a:r>
              <a:rPr lang="en-US" dirty="0"/>
              <a:t>; in 2013, 278 </a:t>
            </a:r>
            <a:r>
              <a:rPr lang="en-US" dirty="0" err="1"/>
              <a:t>hh</a:t>
            </a:r>
            <a:r>
              <a:rPr lang="en-US" dirty="0"/>
              <a:t>; in 2014, 280 </a:t>
            </a:r>
            <a:r>
              <a:rPr lang="en-US" dirty="0" err="1"/>
              <a:t>hh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BEC07-F479-444F-BB45-09E6FE9D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dirty="0"/>
              <a:t>BMI for male heads and female spouses for all years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B1740-CAFF-5642-9576-43EA01EE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4600" cy="4351338"/>
          </a:xfrm>
        </p:spPr>
        <p:txBody>
          <a:bodyPr>
            <a:normAutofit/>
          </a:bodyPr>
          <a:lstStyle/>
          <a:p>
            <a:r>
              <a:rPr lang="en-US" dirty="0"/>
              <a:t>About 24% of male household heads are underweight at some point during 2011- 2014 </a:t>
            </a:r>
          </a:p>
          <a:p>
            <a:r>
              <a:rPr lang="en-US" dirty="0"/>
              <a:t>About 19% of female spouses are underweight at some point during 2011- 2014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1308D-747B-4C48-A774-0BA3A8D6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61" y="1144588"/>
            <a:ext cx="6923927" cy="5032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A52D5-6C13-B346-A2AA-E99A3838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3023841" y="1948128"/>
            <a:ext cx="6140068" cy="3969819"/>
          </a:xfrm>
          <a:prstGeom prst="roundRect">
            <a:avLst/>
          </a:prstGeom>
          <a:solidFill>
            <a:schemeClr val="accent3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Health environment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692796" y="2133602"/>
            <a:ext cx="4698604" cy="3903669"/>
          </a:xfrm>
          <a:prstGeom prst="roundRect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Natural resources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4665660" y="1524000"/>
            <a:ext cx="2590305" cy="274008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 market environment</a:t>
            </a:r>
          </a:p>
        </p:txBody>
      </p:sp>
      <p:cxnSp>
        <p:nvCxnSpPr>
          <p:cNvPr id="79" name="AutoShape 27"/>
          <p:cNvCxnSpPr>
            <a:cxnSpLocks noChangeShapeType="1"/>
          </p:cNvCxnSpPr>
          <p:nvPr/>
        </p:nvCxnSpPr>
        <p:spPr bwMode="auto">
          <a:xfrm flipV="1">
            <a:off x="4151039" y="3151577"/>
            <a:ext cx="1625998" cy="204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115" name="Oval 114"/>
          <p:cNvSpPr/>
          <p:nvPr/>
        </p:nvSpPr>
        <p:spPr>
          <a:xfrm>
            <a:off x="5181600" y="3031707"/>
            <a:ext cx="163364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909088" y="2665528"/>
            <a:ext cx="6165579" cy="3679518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Nutrition and health knowledge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217457" y="3637058"/>
            <a:ext cx="1038504" cy="5411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Food access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765275" y="3640246"/>
            <a:ext cx="960401" cy="5379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Food expenditure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4775865" y="4507368"/>
            <a:ext cx="925983" cy="5315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Non-food expenditure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717963" y="3708787"/>
            <a:ext cx="1044461" cy="39052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Diet</a:t>
            </a:r>
          </a:p>
        </p:txBody>
      </p:sp>
      <p:cxnSp>
        <p:nvCxnSpPr>
          <p:cNvPr id="10" name="AutoShape 29"/>
          <p:cNvCxnSpPr>
            <a:cxnSpLocks noChangeShapeType="1"/>
            <a:stCxn id="5" idx="3"/>
            <a:endCxn id="4" idx="1"/>
          </p:cNvCxnSpPr>
          <p:nvPr/>
        </p:nvCxnSpPr>
        <p:spPr bwMode="auto">
          <a:xfrm flipV="1">
            <a:off x="5725673" y="3908034"/>
            <a:ext cx="491784" cy="159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" name="AutoShape 33"/>
          <p:cNvCxnSpPr>
            <a:cxnSpLocks noChangeShapeType="1"/>
            <a:stCxn id="4" idx="3"/>
            <a:endCxn id="7" idx="1"/>
          </p:cNvCxnSpPr>
          <p:nvPr/>
        </p:nvCxnSpPr>
        <p:spPr bwMode="auto">
          <a:xfrm flipV="1">
            <a:off x="7255964" y="3904052"/>
            <a:ext cx="461999" cy="398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V="1">
            <a:off x="7255964" y="4622934"/>
            <a:ext cx="461999" cy="239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9248913" y="3751824"/>
            <a:ext cx="773087" cy="75554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Child nutrition outcomes</a:t>
            </a:r>
          </a:p>
        </p:txBody>
      </p:sp>
      <p:cxnSp>
        <p:nvCxnSpPr>
          <p:cNvPr id="15" name="AutoShape 36"/>
          <p:cNvCxnSpPr>
            <a:cxnSpLocks noChangeShapeType="1"/>
          </p:cNvCxnSpPr>
          <p:nvPr/>
        </p:nvCxnSpPr>
        <p:spPr bwMode="auto">
          <a:xfrm>
            <a:off x="9061013" y="3924721"/>
            <a:ext cx="14230" cy="136639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2133603" y="2590800"/>
            <a:ext cx="317045" cy="2749606"/>
          </a:xfrm>
          <a:prstGeom prst="rect">
            <a:avLst/>
          </a:prstGeom>
          <a:solidFill>
            <a:srgbClr val="DBE5F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vert270"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Household assets and livelihoods</a:t>
            </a:r>
          </a:p>
        </p:txBody>
      </p:sp>
      <p:cxnSp>
        <p:nvCxnSpPr>
          <p:cNvPr id="20" name="AutoShape 51"/>
          <p:cNvCxnSpPr>
            <a:cxnSpLocks noChangeShapeType="1"/>
            <a:stCxn id="38" idx="3"/>
          </p:cNvCxnSpPr>
          <p:nvPr/>
        </p:nvCxnSpPr>
        <p:spPr bwMode="auto">
          <a:xfrm>
            <a:off x="4203079" y="4344963"/>
            <a:ext cx="374878" cy="11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none" w="med" len="med"/>
          </a:ln>
        </p:spPr>
      </p:cxn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7720610" y="4436436"/>
            <a:ext cx="1044461" cy="3809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Health status</a:t>
            </a: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9248913" y="4744873"/>
            <a:ext cx="773087" cy="74518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Mother’s nutrition outcomes</a:t>
            </a:r>
          </a:p>
        </p:txBody>
      </p:sp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6217457" y="4328049"/>
            <a:ext cx="1038504" cy="5658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Health care</a:t>
            </a:r>
          </a:p>
        </p:txBody>
      </p:sp>
      <p:cxnSp>
        <p:nvCxnSpPr>
          <p:cNvPr id="29" name="AutoShape 69"/>
          <p:cNvCxnSpPr>
            <a:cxnSpLocks noChangeShapeType="1"/>
          </p:cNvCxnSpPr>
          <p:nvPr/>
        </p:nvCxnSpPr>
        <p:spPr bwMode="auto">
          <a:xfrm flipV="1">
            <a:off x="5701845" y="4608585"/>
            <a:ext cx="526202" cy="159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70"/>
          <p:cNvCxnSpPr>
            <a:cxnSpLocks noChangeShapeType="1"/>
            <a:endCxn id="26" idx="1"/>
          </p:cNvCxnSpPr>
          <p:nvPr/>
        </p:nvCxnSpPr>
        <p:spPr bwMode="auto">
          <a:xfrm>
            <a:off x="9075243" y="5117065"/>
            <a:ext cx="173668" cy="39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3114772" y="5391288"/>
            <a:ext cx="1076231" cy="5523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Women’s empowerment</a:t>
            </a:r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8573454" y="457200"/>
            <a:ext cx="773087" cy="685800"/>
          </a:xfrm>
          <a:prstGeom prst="rect">
            <a:avLst/>
          </a:prstGeom>
          <a:solidFill>
            <a:srgbClr val="DBE5F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National nutrition profile</a:t>
            </a:r>
          </a:p>
        </p:txBody>
      </p: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 flipH="1">
            <a:off x="10208650" y="618456"/>
            <a:ext cx="578" cy="449861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4" name="AutoShape 76"/>
          <p:cNvCxnSpPr>
            <a:cxnSpLocks noChangeShapeType="1"/>
          </p:cNvCxnSpPr>
          <p:nvPr/>
        </p:nvCxnSpPr>
        <p:spPr bwMode="auto">
          <a:xfrm>
            <a:off x="10024647" y="4142351"/>
            <a:ext cx="184005" cy="79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3124203" y="4114803"/>
            <a:ext cx="1078879" cy="4603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Agricultural income </a:t>
            </a:r>
          </a:p>
        </p:txBody>
      </p:sp>
      <p:sp>
        <p:nvSpPr>
          <p:cNvPr id="40" name="Text Box 83"/>
          <p:cNvSpPr txBox="1">
            <a:spLocks noChangeArrowheads="1"/>
          </p:cNvSpPr>
          <p:nvPr/>
        </p:nvSpPr>
        <p:spPr bwMode="auto">
          <a:xfrm>
            <a:off x="6189658" y="5058626"/>
            <a:ext cx="1066304" cy="5937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Caring capacity &amp; practices </a:t>
            </a:r>
          </a:p>
        </p:txBody>
      </p:sp>
      <p:cxnSp>
        <p:nvCxnSpPr>
          <p:cNvPr id="41" name="AutoShape 84"/>
          <p:cNvCxnSpPr>
            <a:cxnSpLocks noChangeShapeType="1"/>
          </p:cNvCxnSpPr>
          <p:nvPr/>
        </p:nvCxnSpPr>
        <p:spPr bwMode="auto">
          <a:xfrm flipV="1">
            <a:off x="4841718" y="5279301"/>
            <a:ext cx="1347940" cy="38892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AutoShape 88"/>
          <p:cNvCxnSpPr>
            <a:cxnSpLocks noChangeShapeType="1"/>
          </p:cNvCxnSpPr>
          <p:nvPr/>
        </p:nvCxnSpPr>
        <p:spPr bwMode="auto">
          <a:xfrm flipH="1">
            <a:off x="2209801" y="618453"/>
            <a:ext cx="6363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89"/>
          <p:cNvCxnSpPr>
            <a:cxnSpLocks noChangeShapeType="1"/>
          </p:cNvCxnSpPr>
          <p:nvPr/>
        </p:nvCxnSpPr>
        <p:spPr bwMode="auto">
          <a:xfrm>
            <a:off x="7255963" y="5279303"/>
            <a:ext cx="1806296" cy="20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Text Box 90"/>
          <p:cNvSpPr txBox="1">
            <a:spLocks noChangeArrowheads="1"/>
          </p:cNvSpPr>
          <p:nvPr/>
        </p:nvSpPr>
        <p:spPr bwMode="auto">
          <a:xfrm>
            <a:off x="7720607" y="5472033"/>
            <a:ext cx="945178" cy="5771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Female energy expenditure</a:t>
            </a:r>
          </a:p>
        </p:txBody>
      </p:sp>
      <p:cxnSp>
        <p:nvCxnSpPr>
          <p:cNvPr id="47" name="AutoShape 94"/>
          <p:cNvCxnSpPr>
            <a:cxnSpLocks noChangeShapeType="1"/>
          </p:cNvCxnSpPr>
          <p:nvPr/>
        </p:nvCxnSpPr>
        <p:spPr bwMode="auto">
          <a:xfrm>
            <a:off x="2210462" y="618456"/>
            <a:ext cx="0" cy="197234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8" name="AutoShape 97"/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239188" y="4178212"/>
            <a:ext cx="6619" cy="3291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cxnSp>
        <p:nvCxnSpPr>
          <p:cNvPr id="49" name="AutoShape 98"/>
          <p:cNvCxnSpPr>
            <a:cxnSpLocks noChangeShapeType="1"/>
            <a:endCxn id="6" idx="2"/>
          </p:cNvCxnSpPr>
          <p:nvPr/>
        </p:nvCxnSpPr>
        <p:spPr bwMode="auto">
          <a:xfrm flipV="1">
            <a:off x="4841718" y="5038958"/>
            <a:ext cx="397136" cy="4789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0" name="AutoShape 37"/>
          <p:cNvCxnSpPr>
            <a:cxnSpLocks noChangeShapeType="1"/>
          </p:cNvCxnSpPr>
          <p:nvPr/>
        </p:nvCxnSpPr>
        <p:spPr bwMode="auto">
          <a:xfrm>
            <a:off x="8763001" y="3923503"/>
            <a:ext cx="288898" cy="121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AutoShape 75"/>
          <p:cNvCxnSpPr>
            <a:cxnSpLocks noChangeShapeType="1"/>
          </p:cNvCxnSpPr>
          <p:nvPr/>
        </p:nvCxnSpPr>
        <p:spPr bwMode="auto">
          <a:xfrm>
            <a:off x="9349848" y="609600"/>
            <a:ext cx="85938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52" name="AutoShape 76"/>
          <p:cNvCxnSpPr>
            <a:cxnSpLocks noChangeShapeType="1"/>
          </p:cNvCxnSpPr>
          <p:nvPr/>
        </p:nvCxnSpPr>
        <p:spPr bwMode="auto">
          <a:xfrm>
            <a:off x="10025226" y="5117918"/>
            <a:ext cx="184005" cy="79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36" name="Text Box 79"/>
          <p:cNvSpPr txBox="1">
            <a:spLocks noChangeArrowheads="1"/>
          </p:cNvSpPr>
          <p:nvPr/>
        </p:nvSpPr>
        <p:spPr bwMode="auto">
          <a:xfrm>
            <a:off x="3114768" y="2848826"/>
            <a:ext cx="1076232" cy="610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Food production &amp; gathering</a:t>
            </a:r>
          </a:p>
        </p:txBody>
      </p:sp>
      <p:cxnSp>
        <p:nvCxnSpPr>
          <p:cNvPr id="76" name="Straight Arrow Connector 75"/>
          <p:cNvCxnSpPr>
            <a:stCxn id="7" idx="2"/>
            <a:endCxn id="25" idx="0"/>
          </p:cNvCxnSpPr>
          <p:nvPr/>
        </p:nvCxnSpPr>
        <p:spPr>
          <a:xfrm>
            <a:off x="8240194" y="4099314"/>
            <a:ext cx="2647" cy="33712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635454" y="4507368"/>
            <a:ext cx="0" cy="23750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AutoShape 28"/>
          <p:cNvCxnSpPr>
            <a:cxnSpLocks noChangeShapeType="1"/>
            <a:endCxn id="4" idx="0"/>
          </p:cNvCxnSpPr>
          <p:nvPr/>
        </p:nvCxnSpPr>
        <p:spPr bwMode="auto">
          <a:xfrm>
            <a:off x="5777037" y="3151574"/>
            <a:ext cx="959672" cy="485484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1" name="AutoShape 75"/>
          <p:cNvCxnSpPr>
            <a:cxnSpLocks noChangeShapeType="1"/>
          </p:cNvCxnSpPr>
          <p:nvPr/>
        </p:nvCxnSpPr>
        <p:spPr bwMode="auto">
          <a:xfrm>
            <a:off x="2363524" y="1219200"/>
            <a:ext cx="7845704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/>
          </a:ln>
        </p:spPr>
      </p:cxnSp>
      <p:sp>
        <p:nvSpPr>
          <p:cNvPr id="83" name="Text Box 73"/>
          <p:cNvSpPr txBox="1">
            <a:spLocks noChangeArrowheads="1"/>
          </p:cNvSpPr>
          <p:nvPr/>
        </p:nvSpPr>
        <p:spPr bwMode="auto">
          <a:xfrm>
            <a:off x="4841722" y="457200"/>
            <a:ext cx="773087" cy="685800"/>
          </a:xfrm>
          <a:prstGeom prst="rect">
            <a:avLst/>
          </a:prstGeom>
          <a:solidFill>
            <a:srgbClr val="DBE5F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National economic growth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7957" y="3904049"/>
            <a:ext cx="0" cy="869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72003" y="3901259"/>
            <a:ext cx="187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" idx="1"/>
          </p:cNvCxnSpPr>
          <p:nvPr/>
        </p:nvCxnSpPr>
        <p:spPr>
          <a:xfrm>
            <a:off x="4577960" y="4773163"/>
            <a:ext cx="197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AutoShape 27"/>
          <p:cNvCxnSpPr>
            <a:cxnSpLocks noChangeShapeType="1"/>
          </p:cNvCxnSpPr>
          <p:nvPr/>
        </p:nvCxnSpPr>
        <p:spPr bwMode="auto">
          <a:xfrm flipV="1">
            <a:off x="4203079" y="5515826"/>
            <a:ext cx="638640" cy="205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3" name="AutoShape 94"/>
          <p:cNvCxnSpPr>
            <a:cxnSpLocks noChangeShapeType="1"/>
          </p:cNvCxnSpPr>
          <p:nvPr/>
        </p:nvCxnSpPr>
        <p:spPr bwMode="auto">
          <a:xfrm>
            <a:off x="2363524" y="1219200"/>
            <a:ext cx="0" cy="13716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1" name="AutoShape 27"/>
          <p:cNvCxnSpPr>
            <a:cxnSpLocks noChangeShapeType="1"/>
          </p:cNvCxnSpPr>
          <p:nvPr/>
        </p:nvCxnSpPr>
        <p:spPr bwMode="auto">
          <a:xfrm flipV="1">
            <a:off x="4203082" y="5666173"/>
            <a:ext cx="638639" cy="20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/>
        </p:nvCxnSpPr>
        <p:spPr>
          <a:xfrm>
            <a:off x="7486960" y="2606795"/>
            <a:ext cx="0" cy="38234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05000" y="2590803"/>
            <a:ext cx="8534400" cy="15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4" idx="3"/>
            <a:endCxn id="26" idx="2"/>
          </p:cNvCxnSpPr>
          <p:nvPr/>
        </p:nvCxnSpPr>
        <p:spPr>
          <a:xfrm flipV="1">
            <a:off x="8665788" y="5490056"/>
            <a:ext cx="969669" cy="270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065728" y="6037271"/>
            <a:ext cx="12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72165" y="6262891"/>
            <a:ext cx="12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Household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855005" y="1368132"/>
            <a:ext cx="1268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Enabling environment</a:t>
            </a:r>
          </a:p>
        </p:txBody>
      </p:sp>
      <p:cxnSp>
        <p:nvCxnSpPr>
          <p:cNvPr id="77" name="AutoShape 30"/>
          <p:cNvCxnSpPr>
            <a:cxnSpLocks noChangeShapeType="1"/>
          </p:cNvCxnSpPr>
          <p:nvPr/>
        </p:nvCxnSpPr>
        <p:spPr bwMode="auto">
          <a:xfrm>
            <a:off x="4486656" y="2438400"/>
            <a:ext cx="2904744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4" name="Text Box 17"/>
          <p:cNvSpPr txBox="1">
            <a:spLocks noChangeArrowheads="1"/>
          </p:cNvSpPr>
          <p:nvPr/>
        </p:nvSpPr>
        <p:spPr bwMode="auto">
          <a:xfrm>
            <a:off x="4765606" y="2856350"/>
            <a:ext cx="960401" cy="5379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Processing &amp; storage</a:t>
            </a:r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62280" y="1752600"/>
            <a:ext cx="219771" cy="4284668"/>
          </a:xfrm>
          <a:prstGeom prst="rect">
            <a:avLst/>
          </a:prstGeom>
          <a:solidFill>
            <a:srgbClr val="DBE5F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vert270"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Agricultural Production</a:t>
            </a:r>
          </a:p>
        </p:txBody>
      </p:sp>
      <p:cxnSp>
        <p:nvCxnSpPr>
          <p:cNvPr id="75" name="AutoShape 72"/>
          <p:cNvCxnSpPr>
            <a:cxnSpLocks noChangeShapeType="1"/>
          </p:cNvCxnSpPr>
          <p:nvPr/>
        </p:nvCxnSpPr>
        <p:spPr bwMode="auto">
          <a:xfrm>
            <a:off x="2450645" y="3965603"/>
            <a:ext cx="215114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2872933" y="5652378"/>
            <a:ext cx="24215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82052" y="4346097"/>
            <a:ext cx="24215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82052" y="3182281"/>
            <a:ext cx="24215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895600" y="1828803"/>
            <a:ext cx="2003870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895603" y="2133600"/>
            <a:ext cx="449579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882052" y="2438400"/>
            <a:ext cx="24215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AutoShape 30"/>
          <p:cNvCxnSpPr>
            <a:cxnSpLocks noChangeShapeType="1"/>
          </p:cNvCxnSpPr>
          <p:nvPr/>
        </p:nvCxnSpPr>
        <p:spPr bwMode="auto">
          <a:xfrm>
            <a:off x="4191000" y="5791200"/>
            <a:ext cx="35052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1" name="TextBox 70"/>
          <p:cNvSpPr txBox="1"/>
          <p:nvPr/>
        </p:nvSpPr>
        <p:spPr>
          <a:xfrm>
            <a:off x="4632482" y="6518416"/>
            <a:ext cx="78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Adapted from </a:t>
            </a:r>
            <a:r>
              <a:rPr lang="en-US" sz="1200" u="sng" dirty="0">
                <a:hlinkClick r:id="rId3"/>
              </a:rPr>
              <a:t>Kadiyala et al (2014)</a:t>
            </a:r>
            <a:r>
              <a:rPr lang="en-US" sz="1200" dirty="0"/>
              <a:t>, </a:t>
            </a:r>
            <a:r>
              <a:rPr lang="en-US" sz="1200" u="sng" dirty="0">
                <a:hlinkClick r:id="rId4"/>
              </a:rPr>
              <a:t>Herforth and Harris (2013)</a:t>
            </a:r>
            <a:r>
              <a:rPr lang="en-US" sz="1200" dirty="0"/>
              <a:t>, </a:t>
            </a:r>
            <a:r>
              <a:rPr lang="en-US" sz="1200" u="sng" dirty="0">
                <a:hlinkClick r:id="rId5"/>
              </a:rPr>
              <a:t>Gillespie et al (2012)</a:t>
            </a:r>
            <a:r>
              <a:rPr lang="en-US" sz="1200" dirty="0"/>
              <a:t> and </a:t>
            </a:r>
            <a:r>
              <a:rPr lang="en-US" sz="1200" u="sng" dirty="0">
                <a:hlinkClick r:id="rId6"/>
              </a:rPr>
              <a:t>Headey et al (2011)</a:t>
            </a:r>
            <a:r>
              <a:rPr lang="en-US" sz="1200" dirty="0"/>
              <a:t>.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41818" y="2777054"/>
            <a:ext cx="777926" cy="78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Individual nutrition outcomes*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063993" y="3279369"/>
            <a:ext cx="0" cy="650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370878" y="2665528"/>
            <a:ext cx="1693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*individual nutrition outcomes refer to the general population, including women, men, and adolescents (not just mothers and children)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8758254" y="4646837"/>
            <a:ext cx="312806" cy="63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AutoShape 70"/>
          <p:cNvCxnSpPr>
            <a:cxnSpLocks noChangeShapeType="1"/>
          </p:cNvCxnSpPr>
          <p:nvPr/>
        </p:nvCxnSpPr>
        <p:spPr bwMode="auto">
          <a:xfrm>
            <a:off x="9068404" y="4128990"/>
            <a:ext cx="173668" cy="39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9" name="AutoShape 70"/>
          <p:cNvCxnSpPr>
            <a:cxnSpLocks noChangeShapeType="1"/>
          </p:cNvCxnSpPr>
          <p:nvPr/>
        </p:nvCxnSpPr>
        <p:spPr bwMode="auto">
          <a:xfrm>
            <a:off x="9052213" y="3272425"/>
            <a:ext cx="173668" cy="39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6" name="AutoShape 76"/>
          <p:cNvCxnSpPr>
            <a:cxnSpLocks noChangeShapeType="1"/>
          </p:cNvCxnSpPr>
          <p:nvPr/>
        </p:nvCxnSpPr>
        <p:spPr bwMode="auto">
          <a:xfrm>
            <a:off x="10009092" y="3257760"/>
            <a:ext cx="184005" cy="79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9" name="Straight Arrow Connector 88"/>
          <p:cNvCxnSpPr/>
          <p:nvPr/>
        </p:nvCxnSpPr>
        <p:spPr>
          <a:xfrm>
            <a:off x="8233529" y="4810307"/>
            <a:ext cx="0" cy="66106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/>
          <p:cNvSpPr txBox="1">
            <a:spLocks/>
          </p:cNvSpPr>
          <p:nvPr/>
        </p:nvSpPr>
        <p:spPr>
          <a:xfrm>
            <a:off x="0" y="-63009"/>
            <a:ext cx="12064864" cy="7511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384EA3"/>
                </a:solidFill>
                <a:latin typeface="Calibri Light" panose="020F0302020204030204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84EA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ole of Empowerment: Conceptual </a:t>
            </a:r>
            <a:r>
              <a:rPr lang="en-US" sz="3200" dirty="0">
                <a:solidFill>
                  <a:srgbClr val="384EA3"/>
                </a:solidFill>
                <a:latin typeface="Calibri Light" panose="020F0302020204030204"/>
              </a:rPr>
              <a:t>P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384EA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athways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84EA3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between Ag and Nutrition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78F1C-F106-9E4A-97EA-CF52FC53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B40-BFEF-45A5-8536-E9C86538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for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AD7D-328C-4F82-8518-7B9B185D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BMI</a:t>
            </a:r>
            <a:r>
              <a:rPr lang="en-US" baseline="-25000" dirty="0" err="1"/>
              <a:t>it</a:t>
            </a:r>
            <a:r>
              <a:rPr lang="en-US" baseline="-25000" dirty="0"/>
              <a:t> </a:t>
            </a:r>
            <a:r>
              <a:rPr lang="en-US" dirty="0"/>
              <a:t>= a + </a:t>
            </a:r>
            <a:r>
              <a:rPr lang="en-US" dirty="0" err="1"/>
              <a:t>bX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n-US" dirty="0" err="1"/>
              <a:t>cA</a:t>
            </a:r>
            <a:r>
              <a:rPr lang="en-US" baseline="-25000" dirty="0" err="1"/>
              <a:t>ht</a:t>
            </a:r>
            <a:r>
              <a:rPr lang="en-US" dirty="0"/>
              <a:t> + </a:t>
            </a:r>
            <a:r>
              <a:rPr lang="en-US" dirty="0" err="1"/>
              <a:t>dE</a:t>
            </a:r>
            <a:r>
              <a:rPr lang="en-US" baseline="-25000" dirty="0" err="1"/>
              <a:t>it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e</a:t>
            </a:r>
            <a:r>
              <a:rPr lang="en-US" baseline="-25000" dirty="0" err="1"/>
              <a:t>it</a:t>
            </a:r>
            <a:r>
              <a:rPr lang="en-US" dirty="0"/>
              <a:t> + f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endParaRPr lang="en-US" baseline="-25000" dirty="0"/>
          </a:p>
          <a:p>
            <a:r>
              <a:rPr lang="en-US" dirty="0"/>
              <a:t>i = individual; t = year; h = household</a:t>
            </a:r>
          </a:p>
          <a:p>
            <a:r>
              <a:rPr lang="en-US" dirty="0"/>
              <a:t>X is a vector of individual demographic variables; A is household level variables; E is empowerment related variables including (1) assets and access to credit (2) decision-making within the household; and (3) partner’s attributes, including differences in age and education relative to the spouse, and BMI </a:t>
            </a:r>
          </a:p>
          <a:p>
            <a:r>
              <a:rPr lang="en-US" dirty="0"/>
              <a:t>Robust standard errors, clustered at individual</a:t>
            </a:r>
          </a:p>
          <a:p>
            <a:r>
              <a:rPr lang="en-US" dirty="0"/>
              <a:t>Estimate BMI of heads and their wives separately</a:t>
            </a:r>
          </a:p>
          <a:p>
            <a:pPr lvl="1"/>
            <a:r>
              <a:rPr lang="en-US" dirty="0"/>
              <a:t>BMI levels and trends can differ by gender (Finucane et al. 2011)</a:t>
            </a:r>
          </a:p>
          <a:p>
            <a:r>
              <a:rPr lang="en-US" dirty="0"/>
              <a:t>Present fixed effects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D9B2-C511-F64F-A60F-903C6DE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26BE-BB5E-0145-9C43-50D0901268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27884</TotalTime>
  <Words>2629</Words>
  <Application>Microsoft Office PowerPoint</Application>
  <PresentationFormat>Widescreen</PresentationFormat>
  <Paragraphs>564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Office Theme</vt:lpstr>
      <vt:lpstr>How does empowerment influence within-household differences in adult nutritional status?: Findings from panel data from rural Bangladesh</vt:lpstr>
      <vt:lpstr>In recent qualitative work with colleagues, women in rural South Asia describe eating last and least*</vt:lpstr>
      <vt:lpstr>Long-standing research on intrahousehold outcomes</vt:lpstr>
      <vt:lpstr>Question: what factors are associated with changes in BMI over time for male heads of households and their spouses? </vt:lpstr>
      <vt:lpstr>Village Dynamics in South Asia (VDSA) - Bangladesh</vt:lpstr>
      <vt:lpstr>Village Dynamics in South Asia (VDSA) - Bangladesh</vt:lpstr>
      <vt:lpstr>BMI for male heads and female spouses for all years</vt:lpstr>
      <vt:lpstr>PowerPoint Presentation</vt:lpstr>
      <vt:lpstr>BMI for individuals</vt:lpstr>
      <vt:lpstr>BMI of male household head and spouse pairs for 2011 (n = 272 pairs)</vt:lpstr>
      <vt:lpstr>Is BMI of an individual predicted by partner’s BMI?</vt:lpstr>
      <vt:lpstr>What contributes to changes in BMIs over time?: women </vt:lpstr>
      <vt:lpstr>What contributes to changes in BMIs over time?: women </vt:lpstr>
      <vt:lpstr>What contributes to changes in BMIs over time?: men </vt:lpstr>
      <vt:lpstr>What contributes to changes in BMIs over time?: men </vt:lpstr>
      <vt:lpstr>What contributes to changes in BMI over time?</vt:lpstr>
      <vt:lpstr>What contributes to changes in BMI over time?</vt:lpstr>
      <vt:lpstr>What influences the likelihood of one person in a husband, wife pair being underweight while the other is not?</vt:lpstr>
      <vt:lpstr>PowerPoint Presentation</vt:lpstr>
      <vt:lpstr>What causes low BMI of one member but not the other?</vt:lpstr>
      <vt:lpstr>How to reconcile qualitative evidence with VDSA findings?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Cardell, Lila</cp:lastModifiedBy>
  <cp:revision>321</cp:revision>
  <cp:lastPrinted>2018-08-02T20:07:03Z</cp:lastPrinted>
  <dcterms:created xsi:type="dcterms:W3CDTF">2018-07-06T15:54:24Z</dcterms:created>
  <dcterms:modified xsi:type="dcterms:W3CDTF">2020-03-02T17:38:15Z</dcterms:modified>
</cp:coreProperties>
</file>