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1" r:id="rId2"/>
    <p:sldId id="269" r:id="rId3"/>
    <p:sldId id="270" r:id="rId4"/>
    <p:sldId id="295" r:id="rId5"/>
    <p:sldId id="273" r:id="rId6"/>
    <p:sldId id="259" r:id="rId7"/>
    <p:sldId id="290" r:id="rId8"/>
    <p:sldId id="291" r:id="rId9"/>
    <p:sldId id="284" r:id="rId10"/>
    <p:sldId id="296" r:id="rId11"/>
    <p:sldId id="283" r:id="rId12"/>
    <p:sldId id="276" r:id="rId13"/>
    <p:sldId id="285" r:id="rId14"/>
    <p:sldId id="286" r:id="rId15"/>
    <p:sldId id="287" r:id="rId16"/>
    <p:sldId id="288" r:id="rId17"/>
    <p:sldId id="289" r:id="rId18"/>
    <p:sldId id="294" r:id="rId19"/>
    <p:sldId id="292"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6BA"/>
    <a:srgbClr val="0F02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65161" autoAdjust="0"/>
  </p:normalViewPr>
  <p:slideViewPr>
    <p:cSldViewPr snapToGrid="0">
      <p:cViewPr>
        <p:scale>
          <a:sx n="100" d="100"/>
          <a:sy n="100" d="100"/>
        </p:scale>
        <p:origin x="72" y="-1206"/>
      </p:cViewPr>
      <p:guideLst/>
    </p:cSldViewPr>
  </p:slideViewPr>
  <p:notesTextViewPr>
    <p:cViewPr>
      <p:scale>
        <a:sx n="1" d="1"/>
        <a:sy n="1" d="1"/>
      </p:scale>
      <p:origin x="0" y="-101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BC316-3A8C-46BC-9EA1-62885DCEF6E3}"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CA51A-C98A-4084-8220-7652E930397F}" type="slidenum">
              <a:rPr lang="en-US" smtClean="0"/>
              <a:t>‹#›</a:t>
            </a:fld>
            <a:endParaRPr lang="en-US"/>
          </a:p>
        </p:txBody>
      </p:sp>
    </p:spTree>
    <p:extLst>
      <p:ext uri="{BB962C8B-B14F-4D97-AF65-F5344CB8AC3E}">
        <p14:creationId xmlns:p14="http://schemas.microsoft.com/office/powerpoint/2010/main" val="4024210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this paper about a year ago, but have struggled to figure out how to focus or frame it. I met Erin at a conference last year and told her I was a huge fan of her work and she had reached out to me to work on this paper looking at </a:t>
            </a:r>
            <a:r>
              <a:rPr lang="en-US" dirty="0" err="1"/>
              <a:t>intrahoushold</a:t>
            </a:r>
            <a:r>
              <a:rPr lang="en-US" dirty="0"/>
              <a:t> nutrient inequality. When I started looking through the paper I had a lot of questions about how a researcher starts with survey data and answers questions about inadequacy and inequality. This paper is very much in progress and I agreed to Alex’s request to present as a commitment mechanism to keep pushing forward, because I believe its important. </a:t>
            </a:r>
          </a:p>
        </p:txBody>
      </p:sp>
      <p:sp>
        <p:nvSpPr>
          <p:cNvPr id="4" name="Slide Number Placeholder 3"/>
          <p:cNvSpPr>
            <a:spLocks noGrp="1"/>
          </p:cNvSpPr>
          <p:nvPr>
            <p:ph type="sldNum" sz="quarter" idx="5"/>
          </p:nvPr>
        </p:nvSpPr>
        <p:spPr/>
        <p:txBody>
          <a:bodyPr/>
          <a:lstStyle/>
          <a:p>
            <a:fld id="{4FDCA51A-C98A-4084-8220-7652E930397F}" type="slidenum">
              <a:rPr lang="en-US" smtClean="0"/>
              <a:t>1</a:t>
            </a:fld>
            <a:endParaRPr lang="en-US"/>
          </a:p>
        </p:txBody>
      </p:sp>
    </p:spTree>
    <p:extLst>
      <p:ext uri="{BB962C8B-B14F-4D97-AF65-F5344CB8AC3E}">
        <p14:creationId xmlns:p14="http://schemas.microsoft.com/office/powerpoint/2010/main" val="154634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nutrients with a requirement distribution that is skewed, such as iron, a different approach is required</a:t>
            </a:r>
          </a:p>
          <a:p>
            <a:r>
              <a:rPr lang="en-US" sz="1200" kern="1200" dirty="0">
                <a:solidFill>
                  <a:schemeClr val="tx1"/>
                </a:solidFill>
                <a:effectLst/>
                <a:latin typeface="+mn-lt"/>
                <a:ea typeface="+mn-ea"/>
                <a:cs typeface="+mn-cs"/>
              </a:rPr>
              <a:t>** for nutrients where there is not enough evidence to provide an AR/RI </a:t>
            </a:r>
          </a:p>
          <a:p>
            <a:endParaRPr lang="en-US" dirty="0"/>
          </a:p>
          <a:p>
            <a:r>
              <a:rPr lang="en-US" sz="1200" kern="1200" dirty="0">
                <a:solidFill>
                  <a:schemeClr val="tx1"/>
                </a:solidFill>
                <a:effectLst/>
                <a:latin typeface="+mn-lt"/>
                <a:ea typeface="+mn-ea"/>
                <a:cs typeface="+mn-cs"/>
              </a:rPr>
              <a:t>For all nutrients with EARs that are normally distributed, the IOM recommends using the cut-point method, which assumes that the proportion of individuals with intakes below the EAR is consistent with the proportion of individuals with inadequate intakes of the nutrient. The cut-point method assumes intakes and requirements are independent (not true for energy), symmetrical (not true for iron),  and that the distribution of intakes is more variable than the requirement distribution. For nutrients that are not normally distributed, such as iron, the probability method must be used, which averages probabilities (from z-scores) across individuals to estimate the prevalence of inadequacy in a group. This approach assumes that intakes and requirements are independent and that the distribution of intakes is greater than the distribution in requirements</a:t>
            </a:r>
          </a:p>
          <a:p>
            <a:endParaRPr lang="en-US" dirty="0"/>
          </a:p>
          <a:p>
            <a:r>
              <a:rPr lang="en-US" sz="1200" i="1" kern="1200" dirty="0">
                <a:solidFill>
                  <a:schemeClr val="tx1"/>
                </a:solidFill>
                <a:effectLst/>
                <a:latin typeface="+mn-lt"/>
                <a:ea typeface="+mn-ea"/>
                <a:cs typeface="+mn-cs"/>
              </a:rPr>
              <a:t>Types of Micronutrient Standards:</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Average Nutrient Requirement (AR): </a:t>
            </a:r>
            <a:r>
              <a:rPr lang="en-US" sz="1200" kern="1200" dirty="0">
                <a:solidFill>
                  <a:schemeClr val="tx1"/>
                </a:solidFill>
                <a:effectLst/>
                <a:latin typeface="+mn-lt"/>
                <a:ea typeface="+mn-ea"/>
                <a:cs typeface="+mn-cs"/>
              </a:rPr>
              <a:t>the average daily nutrient intake level that is estimated to meet the requirements of half of the healthy individuals in a particular life stage and gender group. The IOM and WHO/FAO calls this “</a:t>
            </a:r>
            <a:r>
              <a:rPr lang="en-US" sz="1200" b="1" kern="1200" dirty="0">
                <a:solidFill>
                  <a:schemeClr val="tx1"/>
                </a:solidFill>
                <a:effectLst/>
                <a:latin typeface="+mn-lt"/>
                <a:ea typeface="+mn-ea"/>
                <a:cs typeface="+mn-cs"/>
              </a:rPr>
              <a:t>Estimated Average Requirement” (EAR)</a:t>
            </a:r>
            <a:r>
              <a:rPr lang="en-US" sz="1200" kern="1200" dirty="0">
                <a:solidFill>
                  <a:schemeClr val="tx1"/>
                </a:solidFill>
                <a:effectLst/>
                <a:latin typeface="+mn-lt"/>
                <a:ea typeface="+mn-ea"/>
                <a:cs typeface="+mn-cs"/>
              </a:rPr>
              <a:t>, but as of 2011, NASEM uses the term </a:t>
            </a:r>
            <a:r>
              <a:rPr lang="en-US" sz="1200" b="1" kern="1200" dirty="0">
                <a:solidFill>
                  <a:schemeClr val="tx1"/>
                </a:solidFill>
                <a:effectLst/>
                <a:latin typeface="+mn-lt"/>
                <a:ea typeface="+mn-ea"/>
                <a:cs typeface="+mn-cs"/>
              </a:rPr>
              <a:t>“Average Requirement” (AR).</a:t>
            </a:r>
            <a:r>
              <a:rPr lang="en-US" sz="1200" kern="1200" dirty="0">
                <a:solidFill>
                  <a:schemeClr val="tx1"/>
                </a:solidFill>
                <a:effectLst/>
                <a:latin typeface="+mn-lt"/>
                <a:ea typeface="+mn-ea"/>
                <a:cs typeface="+mn-cs"/>
              </a:rPr>
              <a:t> Although the AR can also be used to examine the probability that usual intake is inadequate for individuals (in conjunction with information on the variability of requirements), it is not meant to be used for recommending daily intake by individuals. The AR may be the mean or the median of the requirement distribution, which is the variability in a requirement across healthy individuals in the age, sex and life stage group. The intake distribution is the variability in nutrient intake for an individual. IOM provides EARs for most micronutrients. (IOM, 2006, 2011)</a:t>
            </a:r>
          </a:p>
          <a:p>
            <a:pPr lvl="0"/>
            <a:r>
              <a:rPr lang="en-US" sz="1200" b="1" kern="1200" dirty="0">
                <a:solidFill>
                  <a:schemeClr val="tx1"/>
                </a:solidFill>
                <a:effectLst/>
                <a:latin typeface="+mn-lt"/>
                <a:ea typeface="+mn-ea"/>
                <a:cs typeface="+mn-cs"/>
              </a:rPr>
              <a:t>Individual Recommended Intake</a:t>
            </a:r>
            <a:r>
              <a:rPr lang="en-US" sz="1200" kern="1200" dirty="0">
                <a:solidFill>
                  <a:schemeClr val="tx1"/>
                </a:solidFill>
                <a:effectLst/>
                <a:latin typeface="+mn-lt"/>
                <a:ea typeface="+mn-ea"/>
                <a:cs typeface="+mn-cs"/>
              </a:rPr>
              <a:t>: the average daily nutrient intake level that is estimated to meet the requirement of nearly all (97-98 %) of the healthy individuals in a particular life stage and gender group. The IOM calls this “</a:t>
            </a:r>
            <a:r>
              <a:rPr lang="en-US" sz="1200" b="1" kern="1200" dirty="0">
                <a:solidFill>
                  <a:schemeClr val="tx1"/>
                </a:solidFill>
                <a:effectLst/>
                <a:latin typeface="+mn-lt"/>
                <a:ea typeface="+mn-ea"/>
                <a:cs typeface="+mn-cs"/>
              </a:rPr>
              <a:t>Recommended Daily Allowance” (RDA)</a:t>
            </a:r>
            <a:r>
              <a:rPr lang="en-US" sz="1200" kern="1200" dirty="0">
                <a:solidFill>
                  <a:schemeClr val="tx1"/>
                </a:solidFill>
                <a:effectLst/>
                <a:latin typeface="+mn-lt"/>
                <a:ea typeface="+mn-ea"/>
                <a:cs typeface="+mn-cs"/>
              </a:rPr>
              <a:t> while WHO/FAO call it </a:t>
            </a:r>
            <a:r>
              <a:rPr lang="en-US" sz="1200" b="1" kern="1200" dirty="0">
                <a:solidFill>
                  <a:schemeClr val="tx1"/>
                </a:solidFill>
                <a:effectLst/>
                <a:latin typeface="+mn-lt"/>
                <a:ea typeface="+mn-ea"/>
                <a:cs typeface="+mn-cs"/>
              </a:rPr>
              <a:t>“Recommended Nutrient Intake” (RNI)</a:t>
            </a:r>
            <a:r>
              <a:rPr lang="en-US" sz="1200" kern="1200" dirty="0">
                <a:solidFill>
                  <a:schemeClr val="tx1"/>
                </a:solidFill>
                <a:effectLst/>
                <a:latin typeface="+mn-lt"/>
                <a:ea typeface="+mn-ea"/>
                <a:cs typeface="+mn-cs"/>
              </a:rPr>
              <a:t> and NASEM (formerly IOM) use the term </a:t>
            </a:r>
            <a:r>
              <a:rPr lang="en-US" sz="1200" b="1" kern="1200" dirty="0">
                <a:solidFill>
                  <a:schemeClr val="tx1"/>
                </a:solidFill>
                <a:effectLst/>
                <a:latin typeface="+mn-lt"/>
                <a:ea typeface="+mn-ea"/>
                <a:cs typeface="+mn-cs"/>
              </a:rPr>
              <a:t>“Recommended Intake” (RI).</a:t>
            </a:r>
            <a:r>
              <a:rPr lang="en-US" sz="1200" kern="1200" dirty="0">
                <a:solidFill>
                  <a:schemeClr val="tx1"/>
                </a:solidFill>
                <a:effectLst/>
                <a:latin typeface="+mn-lt"/>
                <a:ea typeface="+mn-ea"/>
                <a:cs typeface="+mn-cs"/>
              </a:rPr>
              <a:t> It is the AR + 2SD. The RDA thus exceeds the requirements of nearly all members of the group, and is not recommended for assessing the adequacy of intake for a group, as 97-98% of the population should meet the RDA requirement. It can be used as a guide for daily intake by individuals as usual intake at the RDA should have a low probability of inadequacy. If the RI/RNI/RDA cannot be determined, the </a:t>
            </a:r>
            <a:r>
              <a:rPr lang="en-US" sz="1200" b="1" kern="1200" dirty="0">
                <a:solidFill>
                  <a:schemeClr val="tx1"/>
                </a:solidFill>
                <a:effectLst/>
                <a:latin typeface="+mn-lt"/>
                <a:ea typeface="+mn-ea"/>
                <a:cs typeface="+mn-cs"/>
              </a:rPr>
              <a:t>Adequate Intake (AI) </a:t>
            </a:r>
            <a:r>
              <a:rPr lang="en-US" sz="1200" kern="1200" dirty="0">
                <a:solidFill>
                  <a:schemeClr val="tx1"/>
                </a:solidFill>
                <a:effectLst/>
                <a:latin typeface="+mn-lt"/>
                <a:ea typeface="+mn-ea"/>
                <a:cs typeface="+mn-cs"/>
              </a:rPr>
              <a:t>is used, which the IOM defines as the recommended average daily intake level based on observed or experimentally determined approximations or estimates of nutrient intake by a group (or groups) of apparently healthy people that are assumed to be adequate. The IOM provides RDA and AI for most micronutrients (IOM, 2006, 2011). FAO/WHO provide RDA or AI for some micronutrients, however they have not been validated or updated as closely as the IOM requirements.(FAO, 2001, 2004,2010) India provides RDAs for calcium and iron. (India, 2011)</a:t>
            </a:r>
          </a:p>
          <a:p>
            <a:pPr lvl="0"/>
            <a:r>
              <a:rPr lang="en-US" sz="1200" b="1" kern="1200" dirty="0">
                <a:solidFill>
                  <a:schemeClr val="tx1"/>
                </a:solidFill>
                <a:effectLst/>
                <a:latin typeface="+mn-lt"/>
                <a:ea typeface="+mn-ea"/>
                <a:cs typeface="+mn-cs"/>
              </a:rPr>
              <a:t>Tolerable Upper Limit (UL): </a:t>
            </a:r>
            <a:r>
              <a:rPr lang="en-US" sz="1200" kern="1200" dirty="0">
                <a:solidFill>
                  <a:schemeClr val="tx1"/>
                </a:solidFill>
                <a:effectLst/>
                <a:latin typeface="+mn-lt"/>
                <a:ea typeface="+mn-ea"/>
                <a:cs typeface="+mn-cs"/>
              </a:rPr>
              <a:t>the highest average daily nutrient intake level that is likely to pose no risk of adverse health effects to almost all individuals in the general population. As intake increases above the UL, the potential risk of adverse effects may increase. This standard is generally used for assessing the safety of dietary recommendations. (IOM, 2006, 2011)</a:t>
            </a:r>
          </a:p>
          <a:p>
            <a:endParaRPr lang="en-US" sz="1200" i="1" kern="1200">
              <a:solidFill>
                <a:schemeClr val="tx1"/>
              </a:solidFill>
              <a:effectLst/>
              <a:latin typeface="+mn-lt"/>
              <a:ea typeface="+mn-ea"/>
              <a:cs typeface="+mn-cs"/>
            </a:endParaRPr>
          </a:p>
          <a:p>
            <a:r>
              <a:rPr lang="en-US" sz="1200" i="1" kern="1200">
                <a:solidFill>
                  <a:schemeClr val="tx1"/>
                </a:solidFill>
                <a:effectLst/>
                <a:latin typeface="+mn-lt"/>
                <a:ea typeface="+mn-ea"/>
                <a:cs typeface="+mn-cs"/>
              </a:rPr>
              <a:t>Types </a:t>
            </a:r>
            <a:r>
              <a:rPr lang="en-US" sz="1200" i="1" kern="1200" dirty="0">
                <a:solidFill>
                  <a:schemeClr val="tx1"/>
                </a:solidFill>
                <a:effectLst/>
                <a:latin typeface="+mn-lt"/>
                <a:ea typeface="+mn-ea"/>
                <a:cs typeface="+mn-cs"/>
              </a:rPr>
              <a:t>of Macronutrient Standards:</a:t>
            </a: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Acceptable Macronutrient Distribution Range (AMDR):</a:t>
            </a:r>
            <a:r>
              <a:rPr lang="en-US" sz="1200" kern="1200" dirty="0">
                <a:solidFill>
                  <a:schemeClr val="tx1"/>
                </a:solidFill>
                <a:effectLst/>
                <a:latin typeface="+mn-lt"/>
                <a:ea typeface="+mn-ea"/>
                <a:cs typeface="+mn-cs"/>
              </a:rPr>
              <a:t>  The range of intakes of an energy source that is associated with a reduced risk of chronic disease yet can provide adequate amounts of essential macronutrients. The AMDR is expressed as a percentage of total energy intake and therefore varies with energy requirements which can be affected by age, sex, height, weight, activity level and life stage group. The AMDR must be converted to grams to be compared to reported or allocated intake levels, based on carbohydrates and protein providing four calories per gram and lipids providing nine calories per gram. The key feature of each AMDR is that it has a lower and upper boundary. Intakes that fall below or above this range increase the potential for an elevated risk of chronic diseases and raise the risk of inadequate consumption of essential nutrients. IOM provides ranges for carbohydrates, protein, and fat intake, by age, gender, and life-stage group. (IOM, 2006)</a:t>
            </a:r>
          </a:p>
          <a:p>
            <a:pPr lvl="0"/>
            <a:r>
              <a:rPr lang="en-US" sz="1200" kern="1200" dirty="0">
                <a:solidFill>
                  <a:schemeClr val="tx1"/>
                </a:solidFill>
                <a:effectLst/>
                <a:latin typeface="+mn-lt"/>
                <a:ea typeface="+mn-ea"/>
                <a:cs typeface="+mn-cs"/>
              </a:rPr>
              <a:t>Depending on the source, an </a:t>
            </a:r>
            <a:r>
              <a:rPr lang="en-US" sz="1200" b="1" kern="1200" dirty="0">
                <a:solidFill>
                  <a:schemeClr val="tx1"/>
                </a:solidFill>
                <a:effectLst/>
                <a:latin typeface="+mn-lt"/>
                <a:ea typeface="+mn-ea"/>
                <a:cs typeface="+mn-cs"/>
              </a:rPr>
              <a:t>average requirement (AR</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individual recommended intake (RI)</a:t>
            </a:r>
            <a:r>
              <a:rPr lang="en-US" sz="1200" kern="1200" dirty="0">
                <a:solidFill>
                  <a:schemeClr val="tx1"/>
                </a:solidFill>
                <a:effectLst/>
                <a:latin typeface="+mn-lt"/>
                <a:ea typeface="+mn-ea"/>
                <a:cs typeface="+mn-cs"/>
              </a:rPr>
              <a:t> may be provided for the macronutrient. IOM provide EARs for protein and carbohydrates that vary with weight. (IOM, 2006)</a:t>
            </a:r>
          </a:p>
          <a:p>
            <a:pPr lvl="0"/>
            <a:r>
              <a:rPr lang="en-US" sz="1200" kern="1200" dirty="0">
                <a:solidFill>
                  <a:schemeClr val="tx1"/>
                </a:solidFill>
                <a:effectLst/>
                <a:latin typeface="+mn-lt"/>
                <a:ea typeface="+mn-ea"/>
                <a:cs typeface="+mn-cs"/>
              </a:rPr>
              <a:t>Recommended Daily Allowances </a:t>
            </a:r>
            <a:r>
              <a:rPr lang="en-US" sz="1200" b="1" kern="1200" dirty="0">
                <a:solidFill>
                  <a:schemeClr val="tx1"/>
                </a:solidFill>
                <a:effectLst/>
                <a:latin typeface="+mn-lt"/>
                <a:ea typeface="+mn-ea"/>
                <a:cs typeface="+mn-cs"/>
              </a:rPr>
              <a:t>(RDA)</a:t>
            </a:r>
            <a:r>
              <a:rPr lang="en-US" sz="1200" kern="1200" dirty="0">
                <a:solidFill>
                  <a:schemeClr val="tx1"/>
                </a:solidFill>
                <a:effectLst/>
                <a:latin typeface="+mn-lt"/>
                <a:ea typeface="+mn-ea"/>
                <a:cs typeface="+mn-cs"/>
              </a:rPr>
              <a:t> may also be available: India provides RDAs for protein and fat requirements. (India, 2011)</a:t>
            </a:r>
          </a:p>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10</a:t>
            </a:fld>
            <a:endParaRPr lang="en-US"/>
          </a:p>
        </p:txBody>
      </p:sp>
    </p:spTree>
    <p:extLst>
      <p:ext uri="{BB962C8B-B14F-4D97-AF65-F5344CB8AC3E}">
        <p14:creationId xmlns:p14="http://schemas.microsoft.com/office/powerpoint/2010/main" val="410828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pathway starts from household level survey data and then applies some measure of individual requirement to allocate food within the household. Household expenditure and consumption surveys report household recall of purchases of food and non-food items and consumption over a set time period, often 7 days. Household food diaries typically track food intake over a 24-hour period.  Household budget surveys, Living Standard Measurement Studies, Comprehensive Food Security Assessment Surveys are all examples of HCES. </a:t>
            </a:r>
          </a:p>
          <a:p>
            <a:r>
              <a:rPr lang="en-US" sz="1200" kern="1200" dirty="0">
                <a:solidFill>
                  <a:schemeClr val="tx1"/>
                </a:solidFill>
                <a:effectLst/>
                <a:latin typeface="+mn-lt"/>
                <a:ea typeface="+mn-ea"/>
                <a:cs typeface="+mn-cs"/>
              </a:rPr>
              <a:t>Factors that can affect the quality of the results of a HCES include the length of time covered by the survey, the types of categories or options provided to the enumerators, the likelihood of food consumed away from home, and the level of literacy and urbanization of the household In sum, these surveys are widespread, but not without error. Comparisons of HCES and household food diaries have found that they are comparable in their collection of relevant consumption data </a:t>
            </a:r>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11</a:t>
            </a:fld>
            <a:endParaRPr lang="en-US"/>
          </a:p>
        </p:txBody>
      </p:sp>
    </p:spTree>
    <p:extLst>
      <p:ext uri="{BB962C8B-B14F-4D97-AF65-F5344CB8AC3E}">
        <p14:creationId xmlns:p14="http://schemas.microsoft.com/office/powerpoint/2010/main" val="3466028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compare across methodologies, we use the Bangladesh Integrated Household Survey (BIHS). Bangladesh has invested a great deal of resources in improving child nutrition and reducing mortality. BIHS is a rich, nationally representative survey collected in 2011-12 and subsequently in 2015 of over 21,000 individuals across more than 6500 households. These households were selected to be representative in 3 dimensions: nationally representative of rural Bangladesh, representative of the rural areas of each of the seven administrative divisions of Bangladesh, and representative of the zone covered by the Feed the Future (FTF) program funded by the United States Agency for International Development (USAID) and implemented by IFPRI. The FTF sample contains 1000 households, which we exclude from our analysis. Sampling weights were provided for IFPRI for the remaining 5503 households. Within those 5503 households, we identified 21,442 individuals who were 2 years of age and older and had meal data available. Children under the age of 2 were excluded as identifying intake and nutritional requirements for breastfed children was beyond the scope of this paper.</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Statistics for household heads and spouses are included. Nearly all households are headed by married men. Approximately 50% of both heads and spouses are not literate and or have had no schooling. Secondary schooling is uncommon, and over half work in agriculture. The Body Mass Index is 20.24 for household heads and 20.85 for spouses, which is within the range of what is considered healthy by IOM, WHO/FAO, and NIN standards. Reported daily calorie consumption is approximately 2500 kcal on average for household heads, and 2100 kcal for spouses.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FDCA51A-C98A-4084-8220-7652E930397F}" type="slidenum">
              <a:rPr lang="en-US" smtClean="0"/>
              <a:t>12</a:t>
            </a:fld>
            <a:endParaRPr lang="en-US"/>
          </a:p>
        </p:txBody>
      </p:sp>
    </p:spTree>
    <p:extLst>
      <p:ext uri="{BB962C8B-B14F-4D97-AF65-F5344CB8AC3E}">
        <p14:creationId xmlns:p14="http://schemas.microsoft.com/office/powerpoint/2010/main" val="4205629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differences in reference weight and height standards for men and women. </a:t>
            </a:r>
          </a:p>
          <a:p>
            <a:r>
              <a:rPr lang="en-US" sz="1200" kern="1200" dirty="0">
                <a:solidFill>
                  <a:schemeClr val="tx1"/>
                </a:solidFill>
                <a:effectLst/>
                <a:latin typeface="+mn-lt"/>
                <a:ea typeface="+mn-ea"/>
                <a:cs typeface="+mn-cs"/>
              </a:rPr>
              <a:t>The IOM energy recommendations (and any nutrients that are a percentage of energy requirements) rely on incorporation of a weight, height, age, and physical activity level into equations given for each age, sex, and life stage group. The WHO/FAO energy requirements (and some nutrient requirements) rely on a weight and physical activity level for a given age, sex, life stage group. Thus, for IOM and WHO/FAO calculations, the choice of weight, height, and age can have a significant impact on energy needs. The energy and nutrient requirements provided by the Indian National Institute of Nutrition are given by age, sex, physical activity, and life stage group, for a set reference height and weight that is also given for that group.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individual height and weight data are available, researchers can create individual-specific energy requirements by using the individual’s current weight and height. In cases where individuals’ heights and weights are not collected or as a simplifying assumption, the calculations for energy or nutrient requirements are made for the entire age, sex, and </a:t>
            </a:r>
            <a:r>
              <a:rPr lang="en-US" sz="1200" kern="1200" dirty="0" err="1">
                <a:solidFill>
                  <a:schemeClr val="tx1"/>
                </a:solidFill>
                <a:effectLst/>
                <a:latin typeface="+mn-lt"/>
                <a:ea typeface="+mn-ea"/>
                <a:cs typeface="+mn-cs"/>
              </a:rPr>
              <a:t>lifestage</a:t>
            </a:r>
            <a:r>
              <a:rPr lang="en-US" sz="1200" kern="1200" dirty="0">
                <a:solidFill>
                  <a:schemeClr val="tx1"/>
                </a:solidFill>
                <a:effectLst/>
                <a:latin typeface="+mn-lt"/>
                <a:ea typeface="+mn-ea"/>
                <a:cs typeface="+mn-cs"/>
              </a:rPr>
              <a:t> group using the reference height and weight given by the reference source. If activity or occupation data is available, the group-based energy requirement can be adjusted for individual physical activity level to estimate the individual energy requirement. (FAO,2006)</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While IOM, WHO/FAO, and India all provide reference weights and heights for age, sex, and </a:t>
            </a:r>
            <a:r>
              <a:rPr lang="en-US" sz="1200" kern="1200" dirty="0" err="1">
                <a:solidFill>
                  <a:schemeClr val="tx1"/>
                </a:solidFill>
                <a:effectLst/>
                <a:latin typeface="+mn-lt"/>
                <a:ea typeface="+mn-ea"/>
                <a:cs typeface="+mn-cs"/>
              </a:rPr>
              <a:t>lifestage</a:t>
            </a:r>
            <a:r>
              <a:rPr lang="en-US" sz="1200" kern="1200" dirty="0">
                <a:solidFill>
                  <a:schemeClr val="tx1"/>
                </a:solidFill>
                <a:effectLst/>
                <a:latin typeface="+mn-lt"/>
                <a:ea typeface="+mn-ea"/>
                <a:cs typeface="+mn-cs"/>
              </a:rPr>
              <a:t> groups, the gold standard recognized by nutritionists are the WHO child growth standards. These standards were published in 2006 using measurements collected globally. The growth standards use measurements for children under 5 and then extrapolate growth references for children 5-19 years old. Heights and weights are given at a monthly level, in contrast to median heights and weights provide by IOM for age sex groups. (IOM, 2006; WHO, 2006) The median heights and weights for 19 year </a:t>
            </a:r>
            <a:r>
              <a:rPr lang="en-US" sz="1200" kern="1200" dirty="0" err="1">
                <a:solidFill>
                  <a:schemeClr val="tx1"/>
                </a:solidFill>
                <a:effectLst/>
                <a:latin typeface="+mn-lt"/>
                <a:ea typeface="+mn-ea"/>
                <a:cs typeface="+mn-cs"/>
              </a:rPr>
              <a:t>olds</a:t>
            </a:r>
            <a:r>
              <a:rPr lang="en-US" sz="1200" kern="1200" dirty="0">
                <a:solidFill>
                  <a:schemeClr val="tx1"/>
                </a:solidFill>
                <a:effectLst/>
                <a:latin typeface="+mn-lt"/>
                <a:ea typeface="+mn-ea"/>
                <a:cs typeface="+mn-cs"/>
              </a:rPr>
              <a:t> are assumed to represent final growth values, and are used as estimates for the median heights and weights for all adults. (IOM, 2006) The WHO did not provide adjustments for pregnant women, however. The IOM provided guidelines for recommended weight gain for healthy women during pregnancy, which can be used to adjust the WHO reference weights for pregnant women. (IOM, 2009)   </a:t>
            </a:r>
          </a:p>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13</a:t>
            </a:fld>
            <a:endParaRPr lang="en-US"/>
          </a:p>
        </p:txBody>
      </p:sp>
    </p:spTree>
    <p:extLst>
      <p:ext uri="{BB962C8B-B14F-4D97-AF65-F5344CB8AC3E}">
        <p14:creationId xmlns:p14="http://schemas.microsoft.com/office/powerpoint/2010/main" val="4095881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Height (male vs female)</a:t>
            </a:r>
          </a:p>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14</a:t>
            </a:fld>
            <a:endParaRPr lang="en-US"/>
          </a:p>
        </p:txBody>
      </p:sp>
    </p:spTree>
    <p:extLst>
      <p:ext uri="{BB962C8B-B14F-4D97-AF65-F5344CB8AC3E}">
        <p14:creationId xmlns:p14="http://schemas.microsoft.com/office/powerpoint/2010/main" val="386330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Adult Equivalents (male vs female)</a:t>
            </a:r>
          </a:p>
          <a:p>
            <a:endParaRPr lang="en-US" dirty="0"/>
          </a:p>
          <a:p>
            <a:r>
              <a:rPr lang="en-US" sz="1200" kern="1200" dirty="0">
                <a:solidFill>
                  <a:schemeClr val="tx1"/>
                </a:solidFill>
                <a:effectLst/>
                <a:latin typeface="+mn-lt"/>
                <a:ea typeface="+mn-ea"/>
                <a:cs typeface="+mn-cs"/>
              </a:rPr>
              <a:t>When consumption data is only available at the household level, various methods are used to assign representative shares to individuals to allocate nutrient consumption. The easiest is the “per capita approach” which allocates calories or nutrients equally among all members of a household. However, this approach assumes that all household members consume the nutrient equally and misses out on household variation due to the different needs of children vs adults, for example (</a:t>
            </a:r>
            <a:r>
              <a:rPr lang="en-US" sz="1200" kern="1200" dirty="0" err="1">
                <a:solidFill>
                  <a:schemeClr val="tx1"/>
                </a:solidFill>
                <a:effectLst/>
                <a:latin typeface="+mn-lt"/>
                <a:ea typeface="+mn-ea"/>
                <a:cs typeface="+mn-cs"/>
              </a:rPr>
              <a:t>Karageorgou</a:t>
            </a:r>
            <a:r>
              <a:rPr lang="en-US" sz="1200" kern="1200" dirty="0">
                <a:solidFill>
                  <a:schemeClr val="tx1"/>
                </a:solidFill>
                <a:effectLst/>
                <a:latin typeface="+mn-lt"/>
                <a:ea typeface="+mn-ea"/>
                <a:cs typeface="+mn-cs"/>
              </a:rPr>
              <a:t>, et al. 2018). A second approach assumes that the share of household nutrient consumption allocated to the individual is proportional to individual nutrient requirements.  In this approach, the individual’s energy or nutrient requirements must be identified using the nutrient reference standards. The individual’s “Adult Equivalent” (AE) is expressed as a ratio of the individual’s energy or nutrient requirement relative to the energy nutrient requirement for a base individual, typically an 18 to 30 year-old male with moderate physical activity level.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While an AE can be calculated for each nutrient individually, the AE generated by the relative share of energy requirement is typically used and applied to all nutrient allocations. Coates (2017) calculated nutrient-specific adult equivalents and found that the differences between shares were not significant when compared to using the AE value derived from energy consumption to identify shares for all nutrients.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Could have even compared with or without activity level</a:t>
            </a:r>
          </a:p>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15</a:t>
            </a:fld>
            <a:endParaRPr lang="en-US"/>
          </a:p>
        </p:txBody>
      </p:sp>
    </p:spTree>
    <p:extLst>
      <p:ext uri="{BB962C8B-B14F-4D97-AF65-F5344CB8AC3E}">
        <p14:creationId xmlns:p14="http://schemas.microsoft.com/office/powerpoint/2010/main" val="3407888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For determining inadequacy:</a:t>
            </a:r>
            <a:r>
              <a:rPr lang="en-US" sz="1200" kern="1200" dirty="0">
                <a:solidFill>
                  <a:schemeClr val="tx1"/>
                </a:solidFill>
                <a:effectLst/>
                <a:latin typeface="+mn-lt"/>
                <a:ea typeface="+mn-ea"/>
                <a:cs typeface="+mn-cs"/>
              </a:rPr>
              <a:t> As discussed in Step 4a, there is inconsistency in whether adequacy is determined by comparing actual or allocated intake to the requirement for the individual (based on their actual weight, height, age, </a:t>
            </a:r>
            <a:r>
              <a:rPr lang="en-US" sz="1200" kern="1200" dirty="0" err="1">
                <a:solidFill>
                  <a:schemeClr val="tx1"/>
                </a:solidFill>
                <a:effectLst/>
                <a:latin typeface="+mn-lt"/>
                <a:ea typeface="+mn-ea"/>
                <a:cs typeface="+mn-cs"/>
              </a:rPr>
              <a:t>lifestage</a:t>
            </a:r>
            <a:r>
              <a:rPr lang="en-US" sz="1200" kern="1200" dirty="0">
                <a:solidFill>
                  <a:schemeClr val="tx1"/>
                </a:solidFill>
                <a:effectLst/>
                <a:latin typeface="+mn-lt"/>
                <a:ea typeface="+mn-ea"/>
                <a:cs typeface="+mn-cs"/>
              </a:rPr>
              <a:t> and physical activity level) or comparing actual or allocated intake to the requirement for a reference individual for the individual’s age, sex, and life stage group. Both of these approaches often classify an individual as inadequate if they are below the requirement, with or without adjusting for intake or requirement variability. Inference at an individual level by comparing individual intakes to individual requirements and then averaging across an age, sex, </a:t>
            </a:r>
            <a:r>
              <a:rPr lang="en-US" sz="1200" kern="1200" dirty="0" err="1">
                <a:solidFill>
                  <a:schemeClr val="tx1"/>
                </a:solidFill>
                <a:effectLst/>
                <a:latin typeface="+mn-lt"/>
                <a:ea typeface="+mn-ea"/>
                <a:cs typeface="+mn-cs"/>
              </a:rPr>
              <a:t>lifestage</a:t>
            </a:r>
            <a:r>
              <a:rPr lang="en-US" sz="1200" kern="1200" dirty="0">
                <a:solidFill>
                  <a:schemeClr val="tx1"/>
                </a:solidFill>
                <a:effectLst/>
                <a:latin typeface="+mn-lt"/>
                <a:ea typeface="+mn-ea"/>
                <a:cs typeface="+mn-cs"/>
              </a:rPr>
              <a:t> group suffers from the bias noted in the calculation of individual requirements, as does any comparison of individual intake to a median or mean group intake requirement.  Inference at a group-level relies on a variation of the cut-point method used for micronutrient intake assessment, by assuming that the proportion of the group below the intake requirement correlates with the prevalence of inadequacy. The cut-point method relies on the assumption that intakes and requirements are independent, which is unlikely to be true for energy intake: people feel hungry and so they eat more, reflecting accurate signaling and actions. IOM is clear that this assumption prevents application of the probability approach or EAR cut-point method for assessing energy adequacy of a group, but it is still used nonetheless. (IOM, 2006) The magnitude or intensity of energy and nutrient gaps is generally presented as the percentage below the requirement for the proportion of the group with inadequate intake. (</a:t>
            </a:r>
            <a:r>
              <a:rPr lang="en-US" sz="1200" kern="1200" dirty="0" err="1">
                <a:solidFill>
                  <a:schemeClr val="tx1"/>
                </a:solidFill>
                <a:effectLst/>
                <a:latin typeface="+mn-lt"/>
                <a:ea typeface="+mn-ea"/>
                <a:cs typeface="+mn-cs"/>
              </a:rPr>
              <a:t>Sununtnasak</a:t>
            </a:r>
            <a:r>
              <a:rPr lang="en-US" sz="1200" kern="1200" dirty="0">
                <a:solidFill>
                  <a:schemeClr val="tx1"/>
                </a:solidFill>
                <a:effectLst/>
                <a:latin typeface="+mn-lt"/>
                <a:ea typeface="+mn-ea"/>
                <a:cs typeface="+mn-cs"/>
              </a:rPr>
              <a:t> &amp; Fiedler (2017), D’Souza and Tandon (2019)), however this is not consistent.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all of the reason described above and others related to intake measurement and variability, IOM recommends using Body Mass Index (BMI) standards in lieu of energy intake. The BMI is equal to the individual’s weight in kilograms divided by the square of the individual’s height in meters, and provides a different representation of both energy intake and energy utilization. The WHO provides distributions for appropriate BMI standards by age and sex for all individuals. Observed heights and weights likely have less day to day variability compared to energy and the WHO distributions can be used to make inferences about prevalence of inadequate energy intake in a group. (IOM, 2006; WHO/FAO, 2006)</a:t>
            </a:r>
          </a:p>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16</a:t>
            </a:fld>
            <a:endParaRPr lang="en-US"/>
          </a:p>
        </p:txBody>
      </p:sp>
    </p:spTree>
    <p:extLst>
      <p:ext uri="{BB962C8B-B14F-4D97-AF65-F5344CB8AC3E}">
        <p14:creationId xmlns:p14="http://schemas.microsoft.com/office/powerpoint/2010/main" val="1479029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not supposed to use the energy requirement in this way, because it is not an EAR and it violates the two assumptions: intakes and requirements being independent and that the distribution of intakes is greater than the distribution of requirements, and we don’t know the distribution of requirements for energy.</a:t>
            </a:r>
          </a:p>
        </p:txBody>
      </p:sp>
      <p:sp>
        <p:nvSpPr>
          <p:cNvPr id="4" name="Slide Number Placeholder 3"/>
          <p:cNvSpPr>
            <a:spLocks noGrp="1"/>
          </p:cNvSpPr>
          <p:nvPr>
            <p:ph type="sldNum" sz="quarter" idx="5"/>
          </p:nvPr>
        </p:nvSpPr>
        <p:spPr/>
        <p:txBody>
          <a:bodyPr/>
          <a:lstStyle/>
          <a:p>
            <a:fld id="{4FDCA51A-C98A-4084-8220-7652E930397F}" type="slidenum">
              <a:rPr lang="en-US" smtClean="0"/>
              <a:t>17</a:t>
            </a:fld>
            <a:endParaRPr lang="en-US"/>
          </a:p>
        </p:txBody>
      </p:sp>
    </p:spTree>
    <p:extLst>
      <p:ext uri="{BB962C8B-B14F-4D97-AF65-F5344CB8AC3E}">
        <p14:creationId xmlns:p14="http://schemas.microsoft.com/office/powerpoint/2010/main" val="1830186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18</a:t>
            </a:fld>
            <a:endParaRPr lang="en-US"/>
          </a:p>
        </p:txBody>
      </p:sp>
    </p:spTree>
    <p:extLst>
      <p:ext uri="{BB962C8B-B14F-4D97-AF65-F5344CB8AC3E}">
        <p14:creationId xmlns:p14="http://schemas.microsoft.com/office/powerpoint/2010/main" val="2117154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measure of inequality, using individual adequacy</a:t>
            </a:r>
          </a:p>
        </p:txBody>
      </p:sp>
      <p:sp>
        <p:nvSpPr>
          <p:cNvPr id="4" name="Slide Number Placeholder 3"/>
          <p:cNvSpPr>
            <a:spLocks noGrp="1"/>
          </p:cNvSpPr>
          <p:nvPr>
            <p:ph type="sldNum" sz="quarter" idx="5"/>
          </p:nvPr>
        </p:nvSpPr>
        <p:spPr/>
        <p:txBody>
          <a:bodyPr/>
          <a:lstStyle/>
          <a:p>
            <a:fld id="{4FDCA51A-C98A-4084-8220-7652E930397F}" type="slidenum">
              <a:rPr lang="en-US" smtClean="0"/>
              <a:t>19</a:t>
            </a:fld>
            <a:endParaRPr lang="en-US"/>
          </a:p>
        </p:txBody>
      </p:sp>
    </p:spTree>
    <p:extLst>
      <p:ext uri="{BB962C8B-B14F-4D97-AF65-F5344CB8AC3E}">
        <p14:creationId xmlns:p14="http://schemas.microsoft.com/office/powerpoint/2010/main" val="3856462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Malnutrition remains a persistent challenge, as 1 in 9 nine people globally is hungry or undernourished, while one in three is overweight or obese. And over 20% of children under the age of 5 are stunted and over 30% of women of child-bearing age are anemic. There are long term effects of malnutrition on health, developmental, and economic outcomes, with an estimated impact of 3.5 trillion per year. </a:t>
            </a:r>
          </a:p>
          <a:p>
            <a:endParaRPr lang="en-US" sz="2000" dirty="0"/>
          </a:p>
          <a:p>
            <a:r>
              <a:rPr lang="en-US" sz="2000" dirty="0"/>
              <a:t>Malnutrition is also a significant focus of government attention and donor funding. 167 countries have national nutrition policies. The Global Nutrition Report estimated development aid for nutrition of about 1.25billion US annually. Nutrition goals are being integrated into a variety of targets across agricultural, social, educational, and economic initiatives, without consistency on measurement of nutritional outcomes. The INDEXX project and some other initiatives are working to streamline collection and standardization of data.</a:t>
            </a:r>
          </a:p>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2</a:t>
            </a:fld>
            <a:endParaRPr lang="en-US"/>
          </a:p>
        </p:txBody>
      </p:sp>
    </p:spTree>
    <p:extLst>
      <p:ext uri="{BB962C8B-B14F-4D97-AF65-F5344CB8AC3E}">
        <p14:creationId xmlns:p14="http://schemas.microsoft.com/office/powerpoint/2010/main" val="886057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20</a:t>
            </a:fld>
            <a:endParaRPr lang="en-US"/>
          </a:p>
        </p:txBody>
      </p:sp>
    </p:spTree>
    <p:extLst>
      <p:ext uri="{BB962C8B-B14F-4D97-AF65-F5344CB8AC3E}">
        <p14:creationId xmlns:p14="http://schemas.microsoft.com/office/powerpoint/2010/main" val="37693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has also been an increased focus on gender with respect to attention and funding. Women and girls are commonly assumed to be at greater risk of food insecurity and malnutrition. Earlier research examined whether women consume a lower percentage of their required daily caloric intake, but the evidence remain scarce. In recent years, that focus has shifted to nutrient intake, dietary diversity, and anthropometric outcomes, recognizing that caloric intake is only one measure of nutritional status. However growing interest in the relationship between intrahousehold inequality and nutritional adequacy has not been always been accompanied by a closer relationship between social scientists and nutritionists. </a:t>
            </a:r>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3</a:t>
            </a:fld>
            <a:endParaRPr lang="en-US"/>
          </a:p>
        </p:txBody>
      </p:sp>
    </p:spTree>
    <p:extLst>
      <p:ext uri="{BB962C8B-B14F-4D97-AF65-F5344CB8AC3E}">
        <p14:creationId xmlns:p14="http://schemas.microsoft.com/office/powerpoint/2010/main" val="242685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there has been acknowledgment from the nutrition sector that that malnutrition and intrahousehold nutrient inequalities are not solely household or individual level issues and that there are broader systemic inequities. Factors such as </a:t>
            </a:r>
            <a:r>
              <a:rPr lang="en-US" dirty="0" err="1"/>
              <a:t>socialeconomic</a:t>
            </a:r>
            <a:r>
              <a:rPr lang="en-US" dirty="0"/>
              <a:t> and political context need to be incorporated into measurement to help identify issues and develop solutions, increasing the importance of cooperation and consistency.</a:t>
            </a:r>
          </a:p>
        </p:txBody>
      </p:sp>
      <p:sp>
        <p:nvSpPr>
          <p:cNvPr id="4" name="Slide Number Placeholder 3"/>
          <p:cNvSpPr>
            <a:spLocks noGrp="1"/>
          </p:cNvSpPr>
          <p:nvPr>
            <p:ph type="sldNum" sz="quarter" idx="5"/>
          </p:nvPr>
        </p:nvSpPr>
        <p:spPr/>
        <p:txBody>
          <a:bodyPr/>
          <a:lstStyle/>
          <a:p>
            <a:fld id="{4FDCA51A-C98A-4084-8220-7652E930397F}" type="slidenum">
              <a:rPr lang="en-US" smtClean="0"/>
              <a:t>4</a:t>
            </a:fld>
            <a:endParaRPr lang="en-US"/>
          </a:p>
        </p:txBody>
      </p:sp>
    </p:spTree>
    <p:extLst>
      <p:ext uri="{BB962C8B-B14F-4D97-AF65-F5344CB8AC3E}">
        <p14:creationId xmlns:p14="http://schemas.microsoft.com/office/powerpoint/2010/main" val="6027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despite the evidence generated on nutrient outcomes as a result of policies, I don’t fully understand or feel confident in what is being measured or how it is being measured.</a:t>
            </a:r>
          </a:p>
          <a:p>
            <a:r>
              <a:rPr lang="en-US" dirty="0"/>
              <a:t>First, the question is not: what data is available, but what is the? Is it individual or household availability of food, or allocation of food? Or is it individual utilization of food or individual health status, in which case anthropometric measures may be more applicable. Not all measures answer the same question.</a:t>
            </a:r>
          </a:p>
          <a:p>
            <a:endParaRPr lang="en-US" dirty="0"/>
          </a:p>
          <a:p>
            <a:r>
              <a:rPr lang="en-US" dirty="0"/>
              <a:t>Second, there is inconsistency on the level of aggregation in nutrition measures, whether it is identifying individual inadequacy and then averaging across a sample, or identifying inadequacy in the sample as a representation of population level inadequacy. This is especially important for intrahousehold inequality measurement, which requires individual level inadequacy measurement despite it being more demanding in terms of data and statistical method. The concern applies for identifying both the frequency and extent of inadequacy. This is dissimilar to a lot of social science research, where you might compare your casual effects to the effects estimated by another paper, but there is no formal definition of “poverty” or “adequate welfare”. Here, there are rigorous scientific definitions for inadequacy, but they have not been consistently used by social scientists. </a:t>
            </a:r>
          </a:p>
          <a:p>
            <a:endParaRPr lang="en-US" dirty="0"/>
          </a:p>
          <a:p>
            <a:r>
              <a:rPr lang="en-US" dirty="0"/>
              <a:t>Lastly, the lack of consistency on intrahousehold inequality methods as they apply to nutritional inequality makes it difficult to compare across contexts.</a:t>
            </a:r>
          </a:p>
        </p:txBody>
      </p:sp>
      <p:sp>
        <p:nvSpPr>
          <p:cNvPr id="4" name="Slide Number Placeholder 3"/>
          <p:cNvSpPr>
            <a:spLocks noGrp="1"/>
          </p:cNvSpPr>
          <p:nvPr>
            <p:ph type="sldNum" sz="quarter" idx="5"/>
          </p:nvPr>
        </p:nvSpPr>
        <p:spPr/>
        <p:txBody>
          <a:bodyPr/>
          <a:lstStyle/>
          <a:p>
            <a:fld id="{4FDCA51A-C98A-4084-8220-7652E930397F}" type="slidenum">
              <a:rPr lang="en-US" smtClean="0"/>
              <a:t>5</a:t>
            </a:fld>
            <a:endParaRPr lang="en-US"/>
          </a:p>
        </p:txBody>
      </p:sp>
    </p:spTree>
    <p:extLst>
      <p:ext uri="{BB962C8B-B14F-4D97-AF65-F5344CB8AC3E}">
        <p14:creationId xmlns:p14="http://schemas.microsoft.com/office/powerpoint/2010/main" val="873107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have gone through a bit of the motivation. Next I’ll specify a few research questions, talk about the decisions that a researcher makes in trying to answer nutrition questions, and then use the Bangladesh Integrated Household Survey to show the impact of a few of those choices on outcomes. </a:t>
            </a:r>
          </a:p>
        </p:txBody>
      </p:sp>
      <p:sp>
        <p:nvSpPr>
          <p:cNvPr id="4" name="Slide Number Placeholder 3"/>
          <p:cNvSpPr>
            <a:spLocks noGrp="1"/>
          </p:cNvSpPr>
          <p:nvPr>
            <p:ph type="sldNum" sz="quarter" idx="5"/>
          </p:nvPr>
        </p:nvSpPr>
        <p:spPr/>
        <p:txBody>
          <a:bodyPr/>
          <a:lstStyle/>
          <a:p>
            <a:fld id="{4FDCA51A-C98A-4084-8220-7652E930397F}" type="slidenum">
              <a:rPr lang="en-US" smtClean="0"/>
              <a:t>6</a:t>
            </a:fld>
            <a:endParaRPr lang="en-US"/>
          </a:p>
        </p:txBody>
      </p:sp>
    </p:spTree>
    <p:extLst>
      <p:ext uri="{BB962C8B-B14F-4D97-AF65-F5344CB8AC3E}">
        <p14:creationId xmlns:p14="http://schemas.microsoft.com/office/powerpoint/2010/main" val="162889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theory, the goal of nutrient inadequacy and inequality research is to identify how many and which foods (and therefore macro and micronutrients) each household member consumed and compare those amounts against other members’ intakes within a household or across age-sex groups.. However, to engage in this comparison requires multiple choices.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we want to understand what choices we make between identifying survey data and nutrient outcomes and the impact of those choices on findings.</a:t>
            </a:r>
          </a:p>
          <a:p>
            <a:r>
              <a:rPr lang="en-US" sz="1200" kern="1200" dirty="0">
                <a:solidFill>
                  <a:schemeClr val="tx1"/>
                </a:solidFill>
                <a:effectLst/>
                <a:latin typeface="+mn-lt"/>
                <a:ea typeface="+mn-ea"/>
                <a:cs typeface="+mn-cs"/>
              </a:rPr>
              <a:t>If we can map those decisions, we can determine the extent to which measurement choice influences findings of nutritional discordance. It’s possible that the methodological choices are driving inequality outcomes, and unitary models of households are appropriate. Collecting household level data is far easier and less costly than individual level data. However, a risk of assuming unitary households is that we might misidentify the number of food insecure individuals and the severity of the insecurity experienced. An important step is to identify how sensitive results that are discordant are to the choice of method. </a:t>
            </a:r>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7</a:t>
            </a:fld>
            <a:endParaRPr lang="en-US"/>
          </a:p>
        </p:txBody>
      </p:sp>
    </p:spTree>
    <p:extLst>
      <p:ext uri="{BB962C8B-B14F-4D97-AF65-F5344CB8AC3E}">
        <p14:creationId xmlns:p14="http://schemas.microsoft.com/office/powerpoint/2010/main" val="2017399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 based on our findings, we aim to provide guidance on best practices for measurement. A better understanding of nutritional discordance is critical for food, agriculture, nutrition, gender, and social protection policy. A clearer understanding of how to measure such effects, and when it is useful to do so can help researchers and practitioners recognize when household bargaining matters and how to design program interventions better achieve desired impacts.</a:t>
            </a:r>
          </a:p>
          <a:p>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8</a:t>
            </a:fld>
            <a:endParaRPr lang="en-US"/>
          </a:p>
        </p:txBody>
      </p:sp>
    </p:spTree>
    <p:extLst>
      <p:ext uri="{BB962C8B-B14F-4D97-AF65-F5344CB8AC3E}">
        <p14:creationId xmlns:p14="http://schemas.microsoft.com/office/powerpoint/2010/main" val="327502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first map is how to identify inadequacy and inequality when you are starting from individual level data,</a:t>
            </a:r>
            <a:r>
              <a:rPr lang="en-US" sz="1200" kern="1200" dirty="0">
                <a:solidFill>
                  <a:schemeClr val="tx1"/>
                </a:solidFill>
                <a:effectLst/>
                <a:latin typeface="+mn-lt"/>
                <a:ea typeface="+mn-ea"/>
                <a:cs typeface="+mn-cs"/>
              </a:rPr>
              <a:t> which can be in the form of consumption diaries or recalls or observed food weight records. Individual consumption diaries or recall surveys often ask the respondent to identify consumption over a 24-hour period. This short time frame can miss day -to-day variation in consumption patterns or preferences that can only be seen with a longer survey period</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gray rectangle is the choice of food composition tables which convert the food items reported in the dietary data sets into energy and nutrient values. Chemical analyses determine the nutrient content of the foods in the food composition tables (CITE). The USDA, for example, provides a comprehensive database however, the quality and nutritional profile of foods can vary both across and within countries. For these reasons, research in non-US countries, it may be preferred to use regional food composition tables, which may provide greater accuracy in nutrient content and availability and may contain the local names of items to increase likelihood of identification. Finally, a combination of food composition tables may be required to identify all consumed items, as well as to standardize food sizes and quantities. Adjustments can also be made for bioavailability of nutrients and cooking retention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two items are used to convert the survey data into the reported individual consumption by matching food items in the survey with food items in the database and converting quantities to determine the caloric or nutrient quantity for the food reported in the survey.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gray rectangle labeled with a 4 determines the energy and nutrient requirements. Researchers must choose (1) the nutrient(s) of interest, (2) the source of nutrient requirements, and (3) the appropriate reference standard for the group or individual, which includes decisions about incorporating attributes such as age, sex, physical activity level, life stage, and reference height and weight. More precision on these attributes increases the likelihood that the appropriate nutrient intake standard is used as a benchmark. For example, a sedentary woman aged 65 and five feet tall does not require the same nutrients as an 18-year-old, physically active six foot tall man. While some datasets do not include all pertinent information and therefore researchers are forced to use a reference group that fits the characteristics available, some researchers also make simplifying assumptions, ignoring, for example, activity levels.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Requirement type refers to energy or macro or micronutrient adequacy. The two main sources of requirement standards are the Institute of Medicine which is a US/Canadian effort that published standards in 2006 and have been updated since. There are WHO/FAO guidelines for energy requirements and some macro and micronutrients but they have not been validated as rigorously. The WHO has published guidelines for weight and heights are seen as the global standards, and I’ll discuss that more during the sensitivity section.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FDCA51A-C98A-4084-8220-7652E930397F}" type="slidenum">
              <a:rPr lang="en-US" smtClean="0"/>
              <a:t>9</a:t>
            </a:fld>
            <a:endParaRPr lang="en-US"/>
          </a:p>
        </p:txBody>
      </p:sp>
    </p:spTree>
    <p:extLst>
      <p:ext uri="{BB962C8B-B14F-4D97-AF65-F5344CB8AC3E}">
        <p14:creationId xmlns:p14="http://schemas.microsoft.com/office/powerpoint/2010/main" val="72594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B6BB3-46A4-45E3-9EF7-213EEA5B019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64957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B6BB3-46A4-45E3-9EF7-213EEA5B019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13548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B6BB3-46A4-45E3-9EF7-213EEA5B019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257020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B6BB3-46A4-45E3-9EF7-213EEA5B019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43715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B6BB3-46A4-45E3-9EF7-213EEA5B0196}"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373322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B6BB3-46A4-45E3-9EF7-213EEA5B019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255433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B6BB3-46A4-45E3-9EF7-213EEA5B0196}"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263187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B6BB3-46A4-45E3-9EF7-213EEA5B0196}"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403480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B6BB3-46A4-45E3-9EF7-213EEA5B0196}"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3722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3B6BB3-46A4-45E3-9EF7-213EEA5B019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367530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3B6BB3-46A4-45E3-9EF7-213EEA5B0196}"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54EE6-15E1-452D-822F-258BE7095488}" type="slidenum">
              <a:rPr lang="en-US" smtClean="0"/>
              <a:t>‹#›</a:t>
            </a:fld>
            <a:endParaRPr lang="en-US"/>
          </a:p>
        </p:txBody>
      </p:sp>
    </p:spTree>
    <p:extLst>
      <p:ext uri="{BB962C8B-B14F-4D97-AF65-F5344CB8AC3E}">
        <p14:creationId xmlns:p14="http://schemas.microsoft.com/office/powerpoint/2010/main" val="245432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B6BB3-46A4-45E3-9EF7-213EEA5B0196}" type="datetimeFigureOut">
              <a:rPr lang="en-US" smtClean="0"/>
              <a:t>9/29/2020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54EE6-15E1-452D-822F-258BE7095488}" type="slidenum">
              <a:rPr lang="en-US" smtClean="0"/>
              <a:t>‹#›</a:t>
            </a:fld>
            <a:endParaRPr lang="en-US"/>
          </a:p>
        </p:txBody>
      </p:sp>
    </p:spTree>
    <p:extLst>
      <p:ext uri="{BB962C8B-B14F-4D97-AF65-F5344CB8AC3E}">
        <p14:creationId xmlns:p14="http://schemas.microsoft.com/office/powerpoint/2010/main" val="407533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450375" y="2130952"/>
            <a:ext cx="10733439" cy="2130950"/>
          </a:xfrm>
        </p:spPr>
        <p:txBody>
          <a:bodyPr vert="horz" lIns="91440" tIns="45720" rIns="91440" bIns="45720" rtlCol="0" anchor="b">
            <a:normAutofit/>
          </a:bodyPr>
          <a:lstStyle/>
          <a:p>
            <a:r>
              <a:rPr lang="en-US" sz="4800" b="1" kern="1200" dirty="0">
                <a:solidFill>
                  <a:schemeClr val="tx1"/>
                </a:solidFill>
                <a:latin typeface="+mj-lt"/>
                <a:ea typeface="+mj-ea"/>
                <a:cs typeface="+mj-cs"/>
              </a:rPr>
              <a:t>Nutritional Discordance:</a:t>
            </a:r>
            <a:br>
              <a:rPr lang="en-US" sz="4800" b="1" kern="1200" dirty="0">
                <a:solidFill>
                  <a:schemeClr val="tx1"/>
                </a:solidFill>
                <a:latin typeface="+mj-lt"/>
                <a:ea typeface="+mj-ea"/>
                <a:cs typeface="+mj-cs"/>
              </a:rPr>
            </a:br>
            <a:r>
              <a:rPr lang="en-US" sz="2800" i="1" dirty="0"/>
              <a:t>How do methodological choices influence estimated nutrition outcomes? A case study of methods and measures from Bangladesh</a:t>
            </a:r>
            <a:endParaRPr lang="en-US" sz="2800" b="1" i="1" kern="1200" dirty="0">
              <a:solidFill>
                <a:schemeClr val="tx1"/>
              </a:solidFill>
              <a:latin typeface="+mj-lt"/>
              <a:ea typeface="+mj-ea"/>
              <a:cs typeface="+mj-cs"/>
            </a:endParaRPr>
          </a:p>
        </p:txBody>
      </p:sp>
      <p:sp>
        <p:nvSpPr>
          <p:cNvPr id="1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AF3906A-21E8-4902-839D-132276BF4109}"/>
              </a:ext>
            </a:extLst>
          </p:cNvPr>
          <p:cNvSpPr txBox="1"/>
          <p:nvPr/>
        </p:nvSpPr>
        <p:spPr>
          <a:xfrm>
            <a:off x="450376" y="4967785"/>
            <a:ext cx="5816434" cy="1477328"/>
          </a:xfrm>
          <a:prstGeom prst="rect">
            <a:avLst/>
          </a:prstGeom>
          <a:noFill/>
        </p:spPr>
        <p:txBody>
          <a:bodyPr wrap="square" rtlCol="0">
            <a:spAutoFit/>
          </a:bodyPr>
          <a:lstStyle/>
          <a:p>
            <a:r>
              <a:rPr lang="en-US" dirty="0"/>
              <a:t>Lila Cardell</a:t>
            </a:r>
          </a:p>
          <a:p>
            <a:r>
              <a:rPr lang="en-US" dirty="0"/>
              <a:t>University of Illinois at Urbana-Champaign</a:t>
            </a:r>
          </a:p>
          <a:p>
            <a:endParaRPr lang="en-US" dirty="0"/>
          </a:p>
          <a:p>
            <a:r>
              <a:rPr lang="en-US" dirty="0"/>
              <a:t>Erin Lentz</a:t>
            </a:r>
          </a:p>
          <a:p>
            <a:r>
              <a:rPr lang="en-US" dirty="0"/>
              <a:t>University of Texas at Austin</a:t>
            </a:r>
          </a:p>
        </p:txBody>
      </p:sp>
      <p:sp>
        <p:nvSpPr>
          <p:cNvPr id="7" name="TextBox 6">
            <a:extLst>
              <a:ext uri="{FF2B5EF4-FFF2-40B4-BE49-F238E27FC236}">
                <a16:creationId xmlns:a16="http://schemas.microsoft.com/office/drawing/2014/main" id="{B8C9FEC7-ABC3-4B00-B73F-F7E24EFDC91A}"/>
              </a:ext>
            </a:extLst>
          </p:cNvPr>
          <p:cNvSpPr txBox="1"/>
          <p:nvPr/>
        </p:nvSpPr>
        <p:spPr>
          <a:xfrm>
            <a:off x="8411570" y="5308795"/>
            <a:ext cx="3330054" cy="923330"/>
          </a:xfrm>
          <a:prstGeom prst="rect">
            <a:avLst/>
          </a:prstGeom>
          <a:noFill/>
        </p:spPr>
        <p:txBody>
          <a:bodyPr wrap="square" rtlCol="0">
            <a:spAutoFit/>
          </a:bodyPr>
          <a:lstStyle/>
          <a:p>
            <a:pPr algn="r"/>
            <a:r>
              <a:rPr lang="en-US" dirty="0"/>
              <a:t>International Policy and Development Seminar</a:t>
            </a:r>
          </a:p>
          <a:p>
            <a:pPr algn="r"/>
            <a:r>
              <a:rPr lang="en-US" dirty="0"/>
              <a:t>October 2020</a:t>
            </a:r>
          </a:p>
        </p:txBody>
      </p:sp>
    </p:spTree>
    <p:extLst>
      <p:ext uri="{BB962C8B-B14F-4D97-AF65-F5344CB8AC3E}">
        <p14:creationId xmlns:p14="http://schemas.microsoft.com/office/powerpoint/2010/main" val="428138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191026-FB11-401E-A99D-55FD2724D9D1}"/>
              </a:ext>
            </a:extLst>
          </p:cNvPr>
          <p:cNvGraphicFramePr>
            <a:graphicFrameLocks noGrp="1"/>
          </p:cNvGraphicFramePr>
          <p:nvPr>
            <p:extLst>
              <p:ext uri="{D42A27DB-BD31-4B8C-83A1-F6EECF244321}">
                <p14:modId xmlns:p14="http://schemas.microsoft.com/office/powerpoint/2010/main" val="1144707268"/>
              </p:ext>
            </p:extLst>
          </p:nvPr>
        </p:nvGraphicFramePr>
        <p:xfrm>
          <a:off x="196948" y="0"/>
          <a:ext cx="11798104" cy="6847060"/>
        </p:xfrm>
        <a:graphic>
          <a:graphicData uri="http://schemas.openxmlformats.org/drawingml/2006/table">
            <a:tbl>
              <a:tblPr firstRow="1" firstCol="1" bandRow="1"/>
              <a:tblGrid>
                <a:gridCol w="1408618">
                  <a:extLst>
                    <a:ext uri="{9D8B030D-6E8A-4147-A177-3AD203B41FA5}">
                      <a16:colId xmlns:a16="http://schemas.microsoft.com/office/drawing/2014/main" val="3289830147"/>
                    </a:ext>
                  </a:extLst>
                </a:gridCol>
                <a:gridCol w="1475567">
                  <a:extLst>
                    <a:ext uri="{9D8B030D-6E8A-4147-A177-3AD203B41FA5}">
                      <a16:colId xmlns:a16="http://schemas.microsoft.com/office/drawing/2014/main" val="3630123525"/>
                    </a:ext>
                  </a:extLst>
                </a:gridCol>
                <a:gridCol w="1485652">
                  <a:extLst>
                    <a:ext uri="{9D8B030D-6E8A-4147-A177-3AD203B41FA5}">
                      <a16:colId xmlns:a16="http://schemas.microsoft.com/office/drawing/2014/main" val="2089589744"/>
                    </a:ext>
                  </a:extLst>
                </a:gridCol>
                <a:gridCol w="660291">
                  <a:extLst>
                    <a:ext uri="{9D8B030D-6E8A-4147-A177-3AD203B41FA5}">
                      <a16:colId xmlns:a16="http://schemas.microsoft.com/office/drawing/2014/main" val="2055648659"/>
                    </a:ext>
                  </a:extLst>
                </a:gridCol>
                <a:gridCol w="3301451">
                  <a:extLst>
                    <a:ext uri="{9D8B030D-6E8A-4147-A177-3AD203B41FA5}">
                      <a16:colId xmlns:a16="http://schemas.microsoft.com/office/drawing/2014/main" val="576195289"/>
                    </a:ext>
                  </a:extLst>
                </a:gridCol>
                <a:gridCol w="3466525">
                  <a:extLst>
                    <a:ext uri="{9D8B030D-6E8A-4147-A177-3AD203B41FA5}">
                      <a16:colId xmlns:a16="http://schemas.microsoft.com/office/drawing/2014/main" val="4292788036"/>
                    </a:ext>
                  </a:extLst>
                </a:gridCol>
              </a:tblGrid>
              <a:tr h="526367">
                <a:tc>
                  <a:txBody>
                    <a:bodyPr/>
                    <a:lstStyle/>
                    <a:p>
                      <a:pPr marL="0" marR="0">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Term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IOM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WHO/ FAO</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India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assessing the probability of inadequacy for an individual (IOM)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assesing the prevalence of inadequacy of a group (IOM)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3587575"/>
                  </a:ext>
                </a:extLst>
              </a:tr>
              <a:tr h="877277">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Average Requirement (AR)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Estimated Average Requirement (EAR)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use to examine possibility of micro or macronutrient inadequacy, using z-scores that account for the requirement and intake distributions*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use to estimate prevalence of inadequate micro or macronutrient intakes within a group using the probability approach or cut-point method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1864029"/>
                  </a:ext>
                </a:extLst>
              </a:tr>
              <a:tr h="877277">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Recommended intake level (RI)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Recommended Daily Allowance (RDA)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Recommended Nutrient Intake (RNI)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RDA / Safe Level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usual micro or macronutrient intake at or above this level has a low probability of inadequacy, no conclusion for intake below this level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 not use to assess adequacy of nutrient intakes of groups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74613"/>
                  </a:ext>
                </a:extLst>
              </a:tr>
              <a:tr h="701822">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Adequate intake (AI)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usual micronutrient intake at or above this level has a low probability of inadequacy, using z-scores that accounts for intake distribution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mean usual micronutrient intake at or above this level implies a low prevalence of inadequate intakes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386101"/>
                  </a:ext>
                </a:extLst>
              </a:tr>
              <a:tr h="877277">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Safe upper level (UL)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usual micronutrient intake above this level places an individual at risk of adverse effects from excessive nutrient intake, using a z-score that accounts for intake distribution*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to estimate the proportion of a group at risk of adverse effects from excessive micronutrient intake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989239"/>
                  </a:ext>
                </a:extLst>
              </a:tr>
              <a:tr h="877277">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Appropriate Macronutrient Distribution Range (AMDR)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AMDR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AMDR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observed usual macronutrient intake between the lower and upper bound of the AMDR is within the acceptable range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proportion of the group that falls below, within, and above the AMDR can be used to estimate the proportion of the population that is outside the range of recommended macronutrient intake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542092"/>
                  </a:ext>
                </a:extLst>
              </a:tr>
              <a:tr h="701822">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 energy requirement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IOM prefers to use BMI to assess adequacy of energy intake, however the EER/TEE is often used like an 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IOM prefers to use BMI to assess adequacy of energy intake, however the EER/TEE is often used like an 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0314605"/>
                  </a:ext>
                </a:extLst>
              </a:tr>
              <a:tr h="877277">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Body Mass index (BMI)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BMI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BMI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BMI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BMI below, within, and above the normal range indicates inadequate, adequate, and excessive energy intake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proportion of the group with BMIs below, within, and above the desirable range would reflect the proportions with inadequate, adequate, and excessive energy intakes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5628" marR="5562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8704111"/>
                  </a:ext>
                </a:extLst>
              </a:tr>
            </a:tbl>
          </a:graphicData>
        </a:graphic>
      </p:graphicFrame>
    </p:spTree>
    <p:extLst>
      <p:ext uri="{BB962C8B-B14F-4D97-AF65-F5344CB8AC3E}">
        <p14:creationId xmlns:p14="http://schemas.microsoft.com/office/powerpoint/2010/main" val="72025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loud 54">
            <a:extLst>
              <a:ext uri="{FF2B5EF4-FFF2-40B4-BE49-F238E27FC236}">
                <a16:creationId xmlns:a16="http://schemas.microsoft.com/office/drawing/2014/main" id="{FCA2DF28-F7EC-486E-B077-E842377B4D92}"/>
              </a:ext>
            </a:extLst>
          </p:cNvPr>
          <p:cNvSpPr/>
          <p:nvPr/>
        </p:nvSpPr>
        <p:spPr>
          <a:xfrm>
            <a:off x="9745844" y="17866"/>
            <a:ext cx="2115155" cy="984216"/>
          </a:xfrm>
          <a:prstGeom prst="cloud">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74695B3C-4BE5-4491-AD0F-43C4AE0A3F59}"/>
              </a:ext>
            </a:extLst>
          </p:cNvPr>
          <p:cNvSpPr/>
          <p:nvPr/>
        </p:nvSpPr>
        <p:spPr>
          <a:xfrm>
            <a:off x="4057014" y="565298"/>
            <a:ext cx="1568797" cy="890184"/>
          </a:xfrm>
          <a:prstGeom prst="cloud">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object 2"/>
          <p:cNvSpPr txBox="1"/>
          <p:nvPr/>
        </p:nvSpPr>
        <p:spPr>
          <a:xfrm>
            <a:off x="3795472" y="1732322"/>
            <a:ext cx="1988127" cy="835248"/>
          </a:xfrm>
          <a:prstGeom prst="rect">
            <a:avLst/>
          </a:prstGeom>
          <a:solidFill>
            <a:schemeClr val="bg1">
              <a:lumMod val="85000"/>
            </a:schemeClr>
          </a:solidFill>
        </p:spPr>
        <p:txBody>
          <a:bodyPr vert="horz" wrap="square" lIns="0" tIns="14624" rIns="0" bIns="0" rtlCol="0">
            <a:spAutoFit/>
          </a:bodyPr>
          <a:lstStyle/>
          <a:p>
            <a:pPr marL="15394">
              <a:spcBef>
                <a:spcPts val="116"/>
              </a:spcBef>
            </a:pPr>
            <a:r>
              <a:rPr sz="1333" b="1" dirty="0">
                <a:latin typeface="Times New Roman"/>
                <a:cs typeface="Times New Roman"/>
              </a:rPr>
              <a:t>2. Food </a:t>
            </a:r>
            <a:r>
              <a:rPr sz="1333" b="1" spc="-6" dirty="0">
                <a:latin typeface="Times New Roman"/>
                <a:cs typeface="Times New Roman"/>
              </a:rPr>
              <a:t>Composition</a:t>
            </a:r>
            <a:r>
              <a:rPr sz="1333" b="1" spc="-42" dirty="0">
                <a:latin typeface="Times New Roman"/>
                <a:cs typeface="Times New Roman"/>
              </a:rPr>
              <a:t> </a:t>
            </a:r>
            <a:r>
              <a:rPr sz="1333" b="1" spc="-6" dirty="0">
                <a:latin typeface="Times New Roman"/>
                <a:cs typeface="Times New Roman"/>
              </a:rPr>
              <a:t>Table</a:t>
            </a:r>
            <a:endParaRPr sz="1333" dirty="0">
              <a:latin typeface="Times New Roman"/>
              <a:cs typeface="Times New Roman"/>
            </a:endParaRPr>
          </a:p>
          <a:p>
            <a:pPr marL="100833" indent="-85438">
              <a:spcBef>
                <a:spcPts val="30"/>
              </a:spcBef>
              <a:buSzPct val="90909"/>
              <a:buFont typeface="Symbol"/>
              <a:buChar char=""/>
              <a:tabLst>
                <a:tab pos="101603" algn="l"/>
              </a:tabLst>
            </a:pPr>
            <a:r>
              <a:rPr sz="1333" spc="-6" dirty="0">
                <a:latin typeface="Times New Roman"/>
                <a:cs typeface="Times New Roman"/>
              </a:rPr>
              <a:t>USDA</a:t>
            </a:r>
            <a:r>
              <a:rPr sz="1333" spc="-103" dirty="0">
                <a:latin typeface="Times New Roman"/>
                <a:cs typeface="Times New Roman"/>
              </a:rPr>
              <a:t> </a:t>
            </a:r>
            <a:r>
              <a:rPr sz="1333" spc="-6" dirty="0">
                <a:latin typeface="Times New Roman"/>
                <a:cs typeface="Times New Roman"/>
              </a:rPr>
              <a:t>Database</a:t>
            </a:r>
            <a:endParaRPr sz="1333" dirty="0">
              <a:latin typeface="Times New Roman"/>
              <a:cs typeface="Times New Roman"/>
            </a:endParaRPr>
          </a:p>
          <a:p>
            <a:pPr marL="100833" indent="-85438">
              <a:spcBef>
                <a:spcPts val="30"/>
              </a:spcBef>
              <a:buSzPct val="90909"/>
              <a:buFont typeface="Symbol"/>
              <a:buChar char=""/>
              <a:tabLst>
                <a:tab pos="101603" algn="l"/>
              </a:tabLst>
            </a:pPr>
            <a:r>
              <a:rPr sz="1333" dirty="0">
                <a:latin typeface="Times New Roman"/>
                <a:cs typeface="Times New Roman"/>
              </a:rPr>
              <a:t>Regional</a:t>
            </a:r>
            <a:r>
              <a:rPr sz="1333" spc="-97" dirty="0">
                <a:latin typeface="Times New Roman"/>
                <a:cs typeface="Times New Roman"/>
              </a:rPr>
              <a:t> </a:t>
            </a:r>
            <a:r>
              <a:rPr sz="1333" spc="-6" dirty="0">
                <a:latin typeface="Times New Roman"/>
                <a:cs typeface="Times New Roman"/>
              </a:rPr>
              <a:t>Survey</a:t>
            </a:r>
            <a:endParaRPr sz="1333" dirty="0">
              <a:latin typeface="Times New Roman"/>
              <a:cs typeface="Times New Roman"/>
            </a:endParaRPr>
          </a:p>
          <a:p>
            <a:pPr marL="100833" indent="-85438">
              <a:spcBef>
                <a:spcPts val="30"/>
              </a:spcBef>
              <a:buSzPct val="90909"/>
              <a:buFont typeface="Symbol"/>
              <a:buChar char=""/>
              <a:tabLst>
                <a:tab pos="101603" algn="l"/>
              </a:tabLst>
            </a:pPr>
            <a:r>
              <a:rPr sz="1333" spc="-6" dirty="0">
                <a:latin typeface="Times New Roman"/>
                <a:cs typeface="Times New Roman"/>
              </a:rPr>
              <a:t>Private</a:t>
            </a:r>
            <a:r>
              <a:rPr sz="1333" spc="-12" dirty="0">
                <a:latin typeface="Times New Roman"/>
                <a:cs typeface="Times New Roman"/>
              </a:rPr>
              <a:t> </a:t>
            </a:r>
            <a:r>
              <a:rPr sz="1333" spc="-6" dirty="0">
                <a:latin typeface="Times New Roman"/>
                <a:cs typeface="Times New Roman"/>
              </a:rPr>
              <a:t>data</a:t>
            </a:r>
            <a:endParaRPr sz="1333" dirty="0">
              <a:latin typeface="Times New Roman"/>
              <a:cs typeface="Times New Roman"/>
            </a:endParaRPr>
          </a:p>
        </p:txBody>
      </p:sp>
      <p:sp>
        <p:nvSpPr>
          <p:cNvPr id="3" name="object 3"/>
          <p:cNvSpPr txBox="1"/>
          <p:nvPr/>
        </p:nvSpPr>
        <p:spPr>
          <a:xfrm>
            <a:off x="4267755" y="701029"/>
            <a:ext cx="1296940" cy="605061"/>
          </a:xfrm>
          <a:prstGeom prst="rect">
            <a:avLst/>
          </a:prstGeom>
        </p:spPr>
        <p:txBody>
          <a:bodyPr vert="horz" wrap="square" lIns="0" tIns="27709" rIns="0" bIns="0" rtlCol="0">
            <a:spAutoFit/>
          </a:bodyPr>
          <a:lstStyle/>
          <a:p>
            <a:pPr marL="15394" marR="6157">
              <a:lnSpc>
                <a:spcPts val="1540"/>
              </a:lnSpc>
              <a:spcBef>
                <a:spcPts val="218"/>
              </a:spcBef>
            </a:pPr>
            <a:r>
              <a:rPr sz="1333" spc="-6" dirty="0">
                <a:latin typeface="Times New Roman"/>
                <a:cs typeface="Times New Roman"/>
              </a:rPr>
              <a:t>Adjustments for  bioavailability</a:t>
            </a:r>
            <a:r>
              <a:rPr sz="1333" spc="-42" dirty="0">
                <a:latin typeface="Times New Roman"/>
                <a:cs typeface="Times New Roman"/>
              </a:rPr>
              <a:t> </a:t>
            </a:r>
            <a:r>
              <a:rPr sz="1333" dirty="0">
                <a:latin typeface="Times New Roman"/>
                <a:cs typeface="Times New Roman"/>
              </a:rPr>
              <a:t>and  </a:t>
            </a:r>
            <a:r>
              <a:rPr sz="1333" spc="-6" dirty="0">
                <a:latin typeface="Times New Roman"/>
                <a:cs typeface="Times New Roman"/>
              </a:rPr>
              <a:t>retention</a:t>
            </a:r>
            <a:r>
              <a:rPr sz="1333" spc="-30" dirty="0">
                <a:latin typeface="Times New Roman"/>
                <a:cs typeface="Times New Roman"/>
              </a:rPr>
              <a:t> </a:t>
            </a:r>
            <a:r>
              <a:rPr sz="1333" spc="-6" dirty="0">
                <a:latin typeface="Times New Roman"/>
                <a:cs typeface="Times New Roman"/>
              </a:rPr>
              <a:t>factors</a:t>
            </a:r>
            <a:endParaRPr sz="1333" dirty="0">
              <a:latin typeface="Times New Roman"/>
              <a:cs typeface="Times New Roman"/>
            </a:endParaRPr>
          </a:p>
        </p:txBody>
      </p:sp>
      <p:sp>
        <p:nvSpPr>
          <p:cNvPr id="4" name="object 4"/>
          <p:cNvSpPr txBox="1"/>
          <p:nvPr/>
        </p:nvSpPr>
        <p:spPr>
          <a:xfrm>
            <a:off x="56219" y="2181"/>
            <a:ext cx="9149388" cy="304680"/>
          </a:xfrm>
          <a:prstGeom prst="rect">
            <a:avLst/>
          </a:prstGeom>
        </p:spPr>
        <p:txBody>
          <a:bodyPr vert="horz" wrap="square" lIns="0" tIns="61576" rIns="0" bIns="0" rtlCol="0">
            <a:spAutoFit/>
          </a:bodyPr>
          <a:lstStyle/>
          <a:p>
            <a:pPr marL="15394">
              <a:spcBef>
                <a:spcPts val="297"/>
              </a:spcBef>
            </a:pPr>
            <a:r>
              <a:rPr sz="1576" spc="-6" dirty="0">
                <a:solidFill>
                  <a:srgbClr val="2E5396"/>
                </a:solidFill>
                <a:latin typeface="Calibri Light"/>
                <a:cs typeface="Calibri Light"/>
              </a:rPr>
              <a:t>Figure </a:t>
            </a:r>
            <a:r>
              <a:rPr lang="en-US" sz="1576" spc="-6" dirty="0">
                <a:solidFill>
                  <a:srgbClr val="2E5396"/>
                </a:solidFill>
                <a:latin typeface="Calibri Light"/>
                <a:cs typeface="Calibri Light"/>
              </a:rPr>
              <a:t>2</a:t>
            </a:r>
            <a:r>
              <a:rPr sz="1576" spc="-6" dirty="0">
                <a:solidFill>
                  <a:srgbClr val="2E5396"/>
                </a:solidFill>
                <a:latin typeface="Calibri Light"/>
                <a:cs typeface="Calibri Light"/>
              </a:rPr>
              <a:t>: Map to measure energy/nutrient inadequacy for individuals and inequality using </a:t>
            </a:r>
            <a:r>
              <a:rPr sz="1576" u="sng" dirty="0">
                <a:solidFill>
                  <a:srgbClr val="2E5396"/>
                </a:solidFill>
                <a:uFill>
                  <a:solidFill>
                    <a:srgbClr val="2E5396"/>
                  </a:solidFill>
                </a:uFill>
                <a:latin typeface="Calibri Light"/>
                <a:cs typeface="Calibri Light"/>
              </a:rPr>
              <a:t>household </a:t>
            </a:r>
            <a:r>
              <a:rPr sz="1576" u="sng" spc="-6" dirty="0">
                <a:solidFill>
                  <a:srgbClr val="2E5396"/>
                </a:solidFill>
                <a:uFill>
                  <a:solidFill>
                    <a:srgbClr val="2E5396"/>
                  </a:solidFill>
                </a:uFill>
                <a:latin typeface="Calibri Light"/>
                <a:cs typeface="Calibri Light"/>
              </a:rPr>
              <a:t>survey</a:t>
            </a:r>
            <a:r>
              <a:rPr sz="1576" u="sng" spc="116" dirty="0">
                <a:solidFill>
                  <a:srgbClr val="2E5396"/>
                </a:solidFill>
                <a:uFill>
                  <a:solidFill>
                    <a:srgbClr val="2E5396"/>
                  </a:solidFill>
                </a:uFill>
                <a:latin typeface="Calibri Light"/>
                <a:cs typeface="Calibri Light"/>
              </a:rPr>
              <a:t> </a:t>
            </a:r>
            <a:r>
              <a:rPr sz="1576" u="sng" spc="-6" dirty="0">
                <a:solidFill>
                  <a:srgbClr val="2E5396"/>
                </a:solidFill>
                <a:uFill>
                  <a:solidFill>
                    <a:srgbClr val="2E5396"/>
                  </a:solidFill>
                </a:uFill>
                <a:latin typeface="Calibri Light"/>
                <a:cs typeface="Calibri Light"/>
              </a:rPr>
              <a:t>data</a:t>
            </a:r>
            <a:r>
              <a:rPr sz="1576" spc="-6" dirty="0">
                <a:solidFill>
                  <a:srgbClr val="2E5396"/>
                </a:solidFill>
                <a:latin typeface="Calibri Light"/>
                <a:cs typeface="Calibri Light"/>
              </a:rPr>
              <a:t>:</a:t>
            </a:r>
            <a:endParaRPr sz="1576" dirty="0">
              <a:latin typeface="Calibri Light"/>
              <a:cs typeface="Calibri Light"/>
            </a:endParaRPr>
          </a:p>
        </p:txBody>
      </p:sp>
      <p:sp>
        <p:nvSpPr>
          <p:cNvPr id="5" name="object 5"/>
          <p:cNvSpPr txBox="1"/>
          <p:nvPr/>
        </p:nvSpPr>
        <p:spPr>
          <a:xfrm>
            <a:off x="9911488" y="194233"/>
            <a:ext cx="1965036" cy="605061"/>
          </a:xfrm>
          <a:prstGeom prst="rect">
            <a:avLst/>
          </a:prstGeom>
        </p:spPr>
        <p:txBody>
          <a:bodyPr vert="horz" wrap="square" lIns="0" tIns="27709" rIns="0" bIns="0" rtlCol="0">
            <a:spAutoFit/>
          </a:bodyPr>
          <a:lstStyle/>
          <a:p>
            <a:pPr marL="15394" marR="6157">
              <a:lnSpc>
                <a:spcPts val="1540"/>
              </a:lnSpc>
              <a:spcBef>
                <a:spcPts val="218"/>
              </a:spcBef>
            </a:pPr>
            <a:r>
              <a:rPr lang="en-US" sz="1333" spc="-6" dirty="0">
                <a:latin typeface="Times New Roman"/>
                <a:cs typeface="Times New Roman"/>
              </a:rPr>
              <a:t>Based on</a:t>
            </a:r>
            <a:r>
              <a:rPr lang="en-US" sz="1333" spc="-79" dirty="0">
                <a:latin typeface="Times New Roman"/>
                <a:cs typeface="Times New Roman"/>
              </a:rPr>
              <a:t> </a:t>
            </a:r>
            <a:r>
              <a:rPr lang="en-US" sz="1333" dirty="0">
                <a:latin typeface="Times New Roman"/>
                <a:cs typeface="Times New Roman"/>
              </a:rPr>
              <a:t>age,</a:t>
            </a:r>
            <a:r>
              <a:rPr lang="en-US" sz="1333" spc="-36" dirty="0">
                <a:latin typeface="Times New Roman"/>
                <a:cs typeface="Times New Roman"/>
              </a:rPr>
              <a:t> </a:t>
            </a:r>
            <a:r>
              <a:rPr lang="en-US" sz="1333" spc="-6" dirty="0">
                <a:latin typeface="Times New Roman"/>
                <a:cs typeface="Times New Roman"/>
              </a:rPr>
              <a:t>sex,  </a:t>
            </a:r>
            <a:r>
              <a:rPr lang="en-US" sz="1333" dirty="0">
                <a:latin typeface="Times New Roman"/>
                <a:cs typeface="Times New Roman"/>
              </a:rPr>
              <a:t>and life </a:t>
            </a:r>
            <a:r>
              <a:rPr lang="en-US" sz="1333" spc="-6" dirty="0">
                <a:latin typeface="Times New Roman"/>
                <a:cs typeface="Times New Roman"/>
              </a:rPr>
              <a:t>stage,</a:t>
            </a:r>
            <a:r>
              <a:rPr lang="en-US" sz="1333" spc="-121" dirty="0">
                <a:latin typeface="Times New Roman"/>
                <a:cs typeface="Times New Roman"/>
              </a:rPr>
              <a:t> </a:t>
            </a:r>
            <a:r>
              <a:rPr lang="en-US" sz="1333" spc="-6" dirty="0">
                <a:latin typeface="Times New Roman"/>
                <a:cs typeface="Times New Roman"/>
              </a:rPr>
              <a:t>with a</a:t>
            </a:r>
            <a:r>
              <a:rPr sz="1333" dirty="0">
                <a:latin typeface="Times New Roman"/>
                <a:cs typeface="Times New Roman"/>
              </a:rPr>
              <a:t>djustments</a:t>
            </a:r>
            <a:r>
              <a:rPr sz="1333" spc="-116" dirty="0">
                <a:latin typeface="Times New Roman"/>
                <a:cs typeface="Times New Roman"/>
              </a:rPr>
              <a:t> </a:t>
            </a:r>
            <a:r>
              <a:rPr sz="1333" dirty="0">
                <a:latin typeface="Times New Roman"/>
                <a:cs typeface="Times New Roman"/>
              </a:rPr>
              <a:t>for  activity</a:t>
            </a:r>
            <a:r>
              <a:rPr sz="1333" spc="-24" dirty="0">
                <a:latin typeface="Times New Roman"/>
                <a:cs typeface="Times New Roman"/>
              </a:rPr>
              <a:t> </a:t>
            </a:r>
            <a:r>
              <a:rPr sz="1333" dirty="0">
                <a:latin typeface="Times New Roman"/>
                <a:cs typeface="Times New Roman"/>
              </a:rPr>
              <a:t>level</a:t>
            </a:r>
          </a:p>
        </p:txBody>
      </p:sp>
      <p:sp>
        <p:nvSpPr>
          <p:cNvPr id="7" name="object 7"/>
          <p:cNvSpPr/>
          <p:nvPr/>
        </p:nvSpPr>
        <p:spPr>
          <a:xfrm>
            <a:off x="7353477" y="817043"/>
            <a:ext cx="2115155" cy="1374371"/>
          </a:xfrm>
          <a:prstGeom prst="rect">
            <a:avLst/>
          </a:prstGeom>
          <a:blipFill>
            <a:blip r:embed="rId3" cstate="print"/>
            <a:stretch>
              <a:fillRect/>
            </a:stretch>
          </a:blipFill>
        </p:spPr>
        <p:txBody>
          <a:bodyPr wrap="square" lIns="0" tIns="0" rIns="0" bIns="0" rtlCol="0"/>
          <a:lstStyle/>
          <a:p>
            <a:endParaRPr sz="2182"/>
          </a:p>
        </p:txBody>
      </p:sp>
      <p:sp>
        <p:nvSpPr>
          <p:cNvPr id="8" name="object 8"/>
          <p:cNvSpPr/>
          <p:nvPr/>
        </p:nvSpPr>
        <p:spPr>
          <a:xfrm>
            <a:off x="7349779" y="813351"/>
            <a:ext cx="2118853" cy="1382376"/>
          </a:xfrm>
          <a:custGeom>
            <a:avLst/>
            <a:gdLst/>
            <a:ahLst/>
            <a:cxnLst/>
            <a:rect l="l" t="t" r="r" b="b"/>
            <a:pathLst>
              <a:path w="1940559" h="1140460">
                <a:moveTo>
                  <a:pt x="1940052" y="1139952"/>
                </a:moveTo>
                <a:lnTo>
                  <a:pt x="1940052" y="0"/>
                </a:lnTo>
                <a:lnTo>
                  <a:pt x="0" y="0"/>
                </a:lnTo>
                <a:lnTo>
                  <a:pt x="0" y="1139952"/>
                </a:lnTo>
                <a:lnTo>
                  <a:pt x="3048" y="1139952"/>
                </a:lnTo>
                <a:lnTo>
                  <a:pt x="3048" y="6096"/>
                </a:lnTo>
                <a:lnTo>
                  <a:pt x="6857" y="3048"/>
                </a:lnTo>
                <a:lnTo>
                  <a:pt x="6857" y="6096"/>
                </a:lnTo>
                <a:lnTo>
                  <a:pt x="1933955" y="6096"/>
                </a:lnTo>
                <a:lnTo>
                  <a:pt x="1933955" y="3048"/>
                </a:lnTo>
                <a:lnTo>
                  <a:pt x="1937003" y="6096"/>
                </a:lnTo>
                <a:lnTo>
                  <a:pt x="1937003" y="1139952"/>
                </a:lnTo>
                <a:lnTo>
                  <a:pt x="1940052" y="1139952"/>
                </a:lnTo>
                <a:close/>
              </a:path>
              <a:path w="1940559" h="1140460">
                <a:moveTo>
                  <a:pt x="6857" y="6096"/>
                </a:moveTo>
                <a:lnTo>
                  <a:pt x="6857" y="3048"/>
                </a:lnTo>
                <a:lnTo>
                  <a:pt x="3048" y="6096"/>
                </a:lnTo>
                <a:lnTo>
                  <a:pt x="6857" y="6096"/>
                </a:lnTo>
                <a:close/>
              </a:path>
              <a:path w="1940559" h="1140460">
                <a:moveTo>
                  <a:pt x="6857" y="1133856"/>
                </a:moveTo>
                <a:lnTo>
                  <a:pt x="6857" y="6096"/>
                </a:lnTo>
                <a:lnTo>
                  <a:pt x="3048" y="6096"/>
                </a:lnTo>
                <a:lnTo>
                  <a:pt x="3048" y="1133856"/>
                </a:lnTo>
                <a:lnTo>
                  <a:pt x="6857" y="1133856"/>
                </a:lnTo>
                <a:close/>
              </a:path>
              <a:path w="1940559" h="1140460">
                <a:moveTo>
                  <a:pt x="1937003" y="1133856"/>
                </a:moveTo>
                <a:lnTo>
                  <a:pt x="3048" y="1133856"/>
                </a:lnTo>
                <a:lnTo>
                  <a:pt x="6857" y="1136903"/>
                </a:lnTo>
                <a:lnTo>
                  <a:pt x="6857" y="1139952"/>
                </a:lnTo>
                <a:lnTo>
                  <a:pt x="1933955" y="1139952"/>
                </a:lnTo>
                <a:lnTo>
                  <a:pt x="1933955" y="1136903"/>
                </a:lnTo>
                <a:lnTo>
                  <a:pt x="1937003" y="1133856"/>
                </a:lnTo>
                <a:close/>
              </a:path>
              <a:path w="1940559" h="1140460">
                <a:moveTo>
                  <a:pt x="6857" y="1139952"/>
                </a:moveTo>
                <a:lnTo>
                  <a:pt x="6857" y="1136903"/>
                </a:lnTo>
                <a:lnTo>
                  <a:pt x="3048" y="1133856"/>
                </a:lnTo>
                <a:lnTo>
                  <a:pt x="3048" y="1139952"/>
                </a:lnTo>
                <a:lnTo>
                  <a:pt x="6857" y="1139952"/>
                </a:lnTo>
                <a:close/>
              </a:path>
              <a:path w="1940559" h="1140460">
                <a:moveTo>
                  <a:pt x="1937003" y="6096"/>
                </a:moveTo>
                <a:lnTo>
                  <a:pt x="1933955" y="3048"/>
                </a:lnTo>
                <a:lnTo>
                  <a:pt x="1933955" y="6096"/>
                </a:lnTo>
                <a:lnTo>
                  <a:pt x="1937003" y="6096"/>
                </a:lnTo>
                <a:close/>
              </a:path>
              <a:path w="1940559" h="1140460">
                <a:moveTo>
                  <a:pt x="1937003" y="1133856"/>
                </a:moveTo>
                <a:lnTo>
                  <a:pt x="1937003" y="6096"/>
                </a:lnTo>
                <a:lnTo>
                  <a:pt x="1933955" y="6096"/>
                </a:lnTo>
                <a:lnTo>
                  <a:pt x="1933955" y="1133856"/>
                </a:lnTo>
                <a:lnTo>
                  <a:pt x="1937003" y="1133856"/>
                </a:lnTo>
                <a:close/>
              </a:path>
              <a:path w="1940559" h="1140460">
                <a:moveTo>
                  <a:pt x="1937003" y="1139952"/>
                </a:moveTo>
                <a:lnTo>
                  <a:pt x="1937003" y="1133856"/>
                </a:lnTo>
                <a:lnTo>
                  <a:pt x="1933955" y="1136903"/>
                </a:lnTo>
                <a:lnTo>
                  <a:pt x="1933955" y="1139952"/>
                </a:lnTo>
                <a:lnTo>
                  <a:pt x="1937003" y="1139952"/>
                </a:lnTo>
                <a:close/>
              </a:path>
            </a:pathLst>
          </a:custGeom>
          <a:solidFill>
            <a:srgbClr val="A4A4A4"/>
          </a:solidFill>
          <a:ln>
            <a:noFill/>
          </a:ln>
        </p:spPr>
        <p:txBody>
          <a:bodyPr wrap="square" lIns="0" tIns="0" rIns="0" bIns="0" rtlCol="0"/>
          <a:lstStyle/>
          <a:p>
            <a:endParaRPr sz="2182"/>
          </a:p>
        </p:txBody>
      </p:sp>
      <p:sp>
        <p:nvSpPr>
          <p:cNvPr id="9" name="object 9"/>
          <p:cNvSpPr txBox="1"/>
          <p:nvPr/>
        </p:nvSpPr>
        <p:spPr>
          <a:xfrm>
            <a:off x="7452615" y="849681"/>
            <a:ext cx="1965036" cy="1232857"/>
          </a:xfrm>
          <a:prstGeom prst="rect">
            <a:avLst/>
          </a:prstGeom>
          <a:ln>
            <a:noFill/>
          </a:ln>
        </p:spPr>
        <p:txBody>
          <a:bodyPr vert="horz" wrap="square" lIns="0" tIns="14624" rIns="0" bIns="0" rtlCol="0">
            <a:spAutoFit/>
          </a:bodyPr>
          <a:lstStyle/>
          <a:p>
            <a:pPr marL="15394">
              <a:lnSpc>
                <a:spcPts val="1570"/>
              </a:lnSpc>
              <a:spcBef>
                <a:spcPts val="116"/>
              </a:spcBef>
            </a:pPr>
            <a:r>
              <a:rPr sz="1333" b="1" dirty="0">
                <a:latin typeface="Times New Roman"/>
                <a:cs typeface="Times New Roman"/>
              </a:rPr>
              <a:t>4. </a:t>
            </a:r>
            <a:r>
              <a:rPr sz="1333" b="1" spc="-6" dirty="0">
                <a:latin typeface="Times New Roman"/>
                <a:cs typeface="Times New Roman"/>
              </a:rPr>
              <a:t>Individual</a:t>
            </a:r>
            <a:r>
              <a:rPr sz="1333" b="1" spc="-97" dirty="0">
                <a:latin typeface="Times New Roman"/>
                <a:cs typeface="Times New Roman"/>
              </a:rPr>
              <a:t> </a:t>
            </a:r>
            <a:r>
              <a:rPr sz="1333" b="1" dirty="0">
                <a:latin typeface="Times New Roman"/>
                <a:cs typeface="Times New Roman"/>
              </a:rPr>
              <a:t>requirements</a:t>
            </a:r>
            <a:endParaRPr sz="1333" dirty="0">
              <a:latin typeface="Times New Roman"/>
              <a:cs typeface="Times New Roman"/>
            </a:endParaRPr>
          </a:p>
          <a:p>
            <a:pPr marL="198587" indent="-183192">
              <a:lnSpc>
                <a:spcPts val="1534"/>
              </a:lnSpc>
              <a:buAutoNum type="alphaLcParenR"/>
              <a:tabLst>
                <a:tab pos="199357" algn="l"/>
              </a:tabLst>
            </a:pPr>
            <a:r>
              <a:rPr sz="1333" b="1" dirty="0">
                <a:latin typeface="Times New Roman"/>
                <a:cs typeface="Times New Roman"/>
              </a:rPr>
              <a:t>Energy</a:t>
            </a:r>
            <a:endParaRPr sz="1333" dirty="0">
              <a:latin typeface="Times New Roman"/>
              <a:cs typeface="Times New Roman"/>
            </a:endParaRPr>
          </a:p>
          <a:p>
            <a:pPr marL="207824" indent="-192429">
              <a:lnSpc>
                <a:spcPts val="1564"/>
              </a:lnSpc>
              <a:buAutoNum type="alphaLcParenR"/>
              <a:tabLst>
                <a:tab pos="208593" algn="l"/>
              </a:tabLst>
            </a:pPr>
            <a:r>
              <a:rPr sz="1333" b="1" spc="-6" dirty="0">
                <a:latin typeface="Times New Roman"/>
                <a:cs typeface="Times New Roman"/>
              </a:rPr>
              <a:t>Nutrients</a:t>
            </a:r>
            <a:endParaRPr sz="1333" dirty="0">
              <a:latin typeface="Times New Roman"/>
              <a:cs typeface="Times New Roman"/>
            </a:endParaRPr>
          </a:p>
          <a:p>
            <a:pPr marL="100833" indent="-85438">
              <a:spcBef>
                <a:spcPts val="30"/>
              </a:spcBef>
              <a:buSzPct val="90909"/>
              <a:buFont typeface="Symbol"/>
              <a:buChar char=""/>
              <a:tabLst>
                <a:tab pos="101603" algn="l"/>
              </a:tabLst>
            </a:pPr>
            <a:r>
              <a:rPr sz="1333" spc="-6" dirty="0">
                <a:latin typeface="Times New Roman"/>
                <a:cs typeface="Times New Roman"/>
              </a:rPr>
              <a:t>IOM</a:t>
            </a:r>
            <a:r>
              <a:rPr sz="1333" spc="-19" dirty="0">
                <a:latin typeface="Times New Roman"/>
                <a:cs typeface="Times New Roman"/>
              </a:rPr>
              <a:t> </a:t>
            </a:r>
            <a:r>
              <a:rPr sz="1333" spc="-6" dirty="0">
                <a:latin typeface="Times New Roman"/>
                <a:cs typeface="Times New Roman"/>
              </a:rPr>
              <a:t>(US/Canada)</a:t>
            </a:r>
            <a:endParaRPr sz="1333" dirty="0">
              <a:latin typeface="Times New Roman"/>
              <a:cs typeface="Times New Roman"/>
            </a:endParaRPr>
          </a:p>
          <a:p>
            <a:pPr marL="100833" indent="-85438">
              <a:spcBef>
                <a:spcPts val="30"/>
              </a:spcBef>
              <a:buSzPct val="90909"/>
              <a:buFont typeface="Symbol"/>
              <a:buChar char=""/>
              <a:tabLst>
                <a:tab pos="101603" algn="l"/>
              </a:tabLst>
            </a:pPr>
            <a:r>
              <a:rPr sz="1333" spc="-6" dirty="0">
                <a:latin typeface="Times New Roman"/>
                <a:cs typeface="Times New Roman"/>
              </a:rPr>
              <a:t>WHO/FAO</a:t>
            </a:r>
            <a:endParaRPr sz="1333" dirty="0">
              <a:latin typeface="Times New Roman"/>
              <a:cs typeface="Times New Roman"/>
            </a:endParaRPr>
          </a:p>
          <a:p>
            <a:pPr marL="100833" indent="-85438">
              <a:spcBef>
                <a:spcPts val="30"/>
              </a:spcBef>
              <a:buSzPct val="90909"/>
              <a:buFont typeface="Symbol"/>
              <a:buChar char=""/>
              <a:tabLst>
                <a:tab pos="101603" algn="l"/>
              </a:tabLst>
            </a:pPr>
            <a:r>
              <a:rPr sz="1333" dirty="0">
                <a:latin typeface="Times New Roman"/>
                <a:cs typeface="Times New Roman"/>
              </a:rPr>
              <a:t>Regional</a:t>
            </a:r>
          </a:p>
        </p:txBody>
      </p:sp>
      <p:sp>
        <p:nvSpPr>
          <p:cNvPr id="10" name="object 10"/>
          <p:cNvSpPr/>
          <p:nvPr/>
        </p:nvSpPr>
        <p:spPr>
          <a:xfrm>
            <a:off x="276572" y="1165255"/>
            <a:ext cx="823576" cy="327891"/>
          </a:xfrm>
          <a:custGeom>
            <a:avLst/>
            <a:gdLst/>
            <a:ahLst/>
            <a:cxnLst/>
            <a:rect l="l" t="t" r="r" b="b"/>
            <a:pathLst>
              <a:path w="679450" h="270510">
                <a:moveTo>
                  <a:pt x="678942" y="270510"/>
                </a:moveTo>
                <a:lnTo>
                  <a:pt x="678942" y="0"/>
                </a:lnTo>
                <a:lnTo>
                  <a:pt x="0" y="0"/>
                </a:lnTo>
                <a:lnTo>
                  <a:pt x="0" y="270510"/>
                </a:lnTo>
                <a:lnTo>
                  <a:pt x="5334" y="270510"/>
                </a:lnTo>
                <a:lnTo>
                  <a:pt x="5333" y="9906"/>
                </a:lnTo>
                <a:lnTo>
                  <a:pt x="9905" y="4572"/>
                </a:lnTo>
                <a:lnTo>
                  <a:pt x="9906" y="9906"/>
                </a:lnTo>
                <a:lnTo>
                  <a:pt x="669797" y="9906"/>
                </a:lnTo>
                <a:lnTo>
                  <a:pt x="669797" y="4572"/>
                </a:lnTo>
                <a:lnTo>
                  <a:pt x="674369" y="9906"/>
                </a:lnTo>
                <a:lnTo>
                  <a:pt x="674369" y="270510"/>
                </a:lnTo>
                <a:lnTo>
                  <a:pt x="678942" y="270510"/>
                </a:lnTo>
                <a:close/>
              </a:path>
              <a:path w="679450" h="270510">
                <a:moveTo>
                  <a:pt x="9905" y="9906"/>
                </a:moveTo>
                <a:lnTo>
                  <a:pt x="9905" y="4572"/>
                </a:lnTo>
                <a:lnTo>
                  <a:pt x="5333" y="9906"/>
                </a:lnTo>
                <a:lnTo>
                  <a:pt x="9905" y="9906"/>
                </a:lnTo>
                <a:close/>
              </a:path>
              <a:path w="679450" h="270510">
                <a:moveTo>
                  <a:pt x="9906" y="261366"/>
                </a:moveTo>
                <a:lnTo>
                  <a:pt x="9905" y="9906"/>
                </a:lnTo>
                <a:lnTo>
                  <a:pt x="5333" y="9906"/>
                </a:lnTo>
                <a:lnTo>
                  <a:pt x="5334" y="261366"/>
                </a:lnTo>
                <a:lnTo>
                  <a:pt x="9906" y="261366"/>
                </a:lnTo>
                <a:close/>
              </a:path>
              <a:path w="679450" h="270510">
                <a:moveTo>
                  <a:pt x="674369" y="261366"/>
                </a:moveTo>
                <a:lnTo>
                  <a:pt x="5334" y="261366"/>
                </a:lnTo>
                <a:lnTo>
                  <a:pt x="9906" y="265938"/>
                </a:lnTo>
                <a:lnTo>
                  <a:pt x="9905" y="270510"/>
                </a:lnTo>
                <a:lnTo>
                  <a:pt x="669797" y="270510"/>
                </a:lnTo>
                <a:lnTo>
                  <a:pt x="669797" y="265938"/>
                </a:lnTo>
                <a:lnTo>
                  <a:pt x="674369" y="261366"/>
                </a:lnTo>
                <a:close/>
              </a:path>
              <a:path w="679450" h="270510">
                <a:moveTo>
                  <a:pt x="9905" y="270510"/>
                </a:moveTo>
                <a:lnTo>
                  <a:pt x="9906" y="265938"/>
                </a:lnTo>
                <a:lnTo>
                  <a:pt x="5334" y="261366"/>
                </a:lnTo>
                <a:lnTo>
                  <a:pt x="5334" y="270510"/>
                </a:lnTo>
                <a:lnTo>
                  <a:pt x="9905" y="270510"/>
                </a:lnTo>
                <a:close/>
              </a:path>
              <a:path w="679450" h="270510">
                <a:moveTo>
                  <a:pt x="674369" y="9906"/>
                </a:moveTo>
                <a:lnTo>
                  <a:pt x="669797" y="4572"/>
                </a:lnTo>
                <a:lnTo>
                  <a:pt x="669797" y="9906"/>
                </a:lnTo>
                <a:lnTo>
                  <a:pt x="674369" y="9906"/>
                </a:lnTo>
                <a:close/>
              </a:path>
              <a:path w="679450" h="270510">
                <a:moveTo>
                  <a:pt x="674369" y="261366"/>
                </a:moveTo>
                <a:lnTo>
                  <a:pt x="674369" y="9906"/>
                </a:lnTo>
                <a:lnTo>
                  <a:pt x="669797" y="9906"/>
                </a:lnTo>
                <a:lnTo>
                  <a:pt x="669797" y="261366"/>
                </a:lnTo>
                <a:lnTo>
                  <a:pt x="674369" y="261366"/>
                </a:lnTo>
                <a:close/>
              </a:path>
              <a:path w="679450" h="270510">
                <a:moveTo>
                  <a:pt x="674369" y="270510"/>
                </a:moveTo>
                <a:lnTo>
                  <a:pt x="674369" y="261366"/>
                </a:lnTo>
                <a:lnTo>
                  <a:pt x="669797" y="265938"/>
                </a:lnTo>
                <a:lnTo>
                  <a:pt x="669797" y="270510"/>
                </a:lnTo>
                <a:lnTo>
                  <a:pt x="674369" y="270510"/>
                </a:lnTo>
                <a:close/>
              </a:path>
            </a:pathLst>
          </a:custGeom>
          <a:solidFill>
            <a:srgbClr val="000000"/>
          </a:solidFill>
        </p:spPr>
        <p:txBody>
          <a:bodyPr wrap="square" lIns="0" tIns="0" rIns="0" bIns="0" rtlCol="0"/>
          <a:lstStyle/>
          <a:p>
            <a:endParaRPr sz="2182"/>
          </a:p>
        </p:txBody>
      </p:sp>
      <p:sp>
        <p:nvSpPr>
          <p:cNvPr id="11" name="object 11"/>
          <p:cNvSpPr txBox="1"/>
          <p:nvPr/>
        </p:nvSpPr>
        <p:spPr>
          <a:xfrm>
            <a:off x="383101" y="1205280"/>
            <a:ext cx="566496" cy="219888"/>
          </a:xfrm>
          <a:prstGeom prst="rect">
            <a:avLst/>
          </a:prstGeom>
        </p:spPr>
        <p:txBody>
          <a:bodyPr vert="horz" wrap="square" lIns="0" tIns="14624" rIns="0" bIns="0" rtlCol="0">
            <a:spAutoFit/>
          </a:bodyPr>
          <a:lstStyle/>
          <a:p>
            <a:pPr marL="15394">
              <a:spcBef>
                <a:spcPts val="116"/>
              </a:spcBef>
            </a:pPr>
            <a:r>
              <a:rPr sz="1333" spc="-6" dirty="0">
                <a:latin typeface="Times New Roman"/>
                <a:cs typeface="Times New Roman"/>
              </a:rPr>
              <a:t>START</a:t>
            </a:r>
            <a:endParaRPr sz="1333">
              <a:latin typeface="Times New Roman"/>
              <a:cs typeface="Times New Roman"/>
            </a:endParaRPr>
          </a:p>
        </p:txBody>
      </p:sp>
      <p:sp>
        <p:nvSpPr>
          <p:cNvPr id="12" name="object 12"/>
          <p:cNvSpPr/>
          <p:nvPr/>
        </p:nvSpPr>
        <p:spPr>
          <a:xfrm>
            <a:off x="2548718" y="1864452"/>
            <a:ext cx="1071723" cy="1330705"/>
          </a:xfrm>
          <a:custGeom>
            <a:avLst/>
            <a:gdLst/>
            <a:ahLst/>
            <a:cxnLst/>
            <a:rect l="l" t="t" r="r" b="b"/>
            <a:pathLst>
              <a:path w="1256029" h="1160145">
                <a:moveTo>
                  <a:pt x="1202361" y="1105541"/>
                </a:moveTo>
                <a:lnTo>
                  <a:pt x="3810" y="0"/>
                </a:lnTo>
                <a:lnTo>
                  <a:pt x="0" y="4572"/>
                </a:lnTo>
                <a:lnTo>
                  <a:pt x="1197992" y="1110295"/>
                </a:lnTo>
                <a:lnTo>
                  <a:pt x="1202361" y="1105541"/>
                </a:lnTo>
                <a:close/>
              </a:path>
              <a:path w="1256029" h="1160145">
                <a:moveTo>
                  <a:pt x="1211580" y="1146959"/>
                </a:moveTo>
                <a:lnTo>
                  <a:pt x="1211580" y="1114044"/>
                </a:lnTo>
                <a:lnTo>
                  <a:pt x="1207008" y="1118616"/>
                </a:lnTo>
                <a:lnTo>
                  <a:pt x="1197992" y="1110295"/>
                </a:lnTo>
                <a:lnTo>
                  <a:pt x="1174242" y="1136142"/>
                </a:lnTo>
                <a:lnTo>
                  <a:pt x="1211580" y="1146959"/>
                </a:lnTo>
                <a:close/>
              </a:path>
              <a:path w="1256029" h="1160145">
                <a:moveTo>
                  <a:pt x="1211580" y="1114044"/>
                </a:moveTo>
                <a:lnTo>
                  <a:pt x="1202361" y="1105541"/>
                </a:lnTo>
                <a:lnTo>
                  <a:pt x="1197992" y="1110295"/>
                </a:lnTo>
                <a:lnTo>
                  <a:pt x="1207008" y="1118616"/>
                </a:lnTo>
                <a:lnTo>
                  <a:pt x="1211580" y="1114044"/>
                </a:lnTo>
                <a:close/>
              </a:path>
              <a:path w="1256029" h="1160145">
                <a:moveTo>
                  <a:pt x="1255776" y="1159764"/>
                </a:moveTo>
                <a:lnTo>
                  <a:pt x="1226058" y="1079754"/>
                </a:lnTo>
                <a:lnTo>
                  <a:pt x="1202361" y="1105541"/>
                </a:lnTo>
                <a:lnTo>
                  <a:pt x="1211580" y="1114044"/>
                </a:lnTo>
                <a:lnTo>
                  <a:pt x="1211580" y="1146959"/>
                </a:lnTo>
                <a:lnTo>
                  <a:pt x="1255776" y="1159764"/>
                </a:lnTo>
                <a:close/>
              </a:path>
            </a:pathLst>
          </a:custGeom>
          <a:solidFill>
            <a:srgbClr val="4371C3"/>
          </a:solidFill>
        </p:spPr>
        <p:txBody>
          <a:bodyPr wrap="square" lIns="0" tIns="0" rIns="0" bIns="0" rtlCol="0"/>
          <a:lstStyle/>
          <a:p>
            <a:endParaRPr sz="2182"/>
          </a:p>
        </p:txBody>
      </p:sp>
      <p:sp>
        <p:nvSpPr>
          <p:cNvPr id="13" name="object 13"/>
          <p:cNvSpPr/>
          <p:nvPr/>
        </p:nvSpPr>
        <p:spPr>
          <a:xfrm>
            <a:off x="8060059" y="2182182"/>
            <a:ext cx="1126067" cy="2830176"/>
          </a:xfrm>
          <a:custGeom>
            <a:avLst/>
            <a:gdLst/>
            <a:ahLst/>
            <a:cxnLst/>
            <a:rect l="l" t="t" r="r" b="b"/>
            <a:pathLst>
              <a:path w="929004" h="2334895">
                <a:moveTo>
                  <a:pt x="32275" y="2262264"/>
                </a:moveTo>
                <a:lnTo>
                  <a:pt x="0" y="2249424"/>
                </a:lnTo>
                <a:lnTo>
                  <a:pt x="7619" y="2334768"/>
                </a:lnTo>
                <a:lnTo>
                  <a:pt x="27431" y="2316865"/>
                </a:lnTo>
                <a:lnTo>
                  <a:pt x="27431" y="2274570"/>
                </a:lnTo>
                <a:lnTo>
                  <a:pt x="32275" y="2262264"/>
                </a:lnTo>
                <a:close/>
              </a:path>
              <a:path w="929004" h="2334895">
                <a:moveTo>
                  <a:pt x="38324" y="2264671"/>
                </a:moveTo>
                <a:lnTo>
                  <a:pt x="32275" y="2262264"/>
                </a:lnTo>
                <a:lnTo>
                  <a:pt x="27431" y="2274570"/>
                </a:lnTo>
                <a:lnTo>
                  <a:pt x="33527" y="2276856"/>
                </a:lnTo>
                <a:lnTo>
                  <a:pt x="38324" y="2264671"/>
                </a:lnTo>
                <a:close/>
              </a:path>
              <a:path w="929004" h="2334895">
                <a:moveTo>
                  <a:pt x="70865" y="2277618"/>
                </a:moveTo>
                <a:lnTo>
                  <a:pt x="38324" y="2264671"/>
                </a:lnTo>
                <a:lnTo>
                  <a:pt x="33527" y="2276856"/>
                </a:lnTo>
                <a:lnTo>
                  <a:pt x="27431" y="2274570"/>
                </a:lnTo>
                <a:lnTo>
                  <a:pt x="27431" y="2316865"/>
                </a:lnTo>
                <a:lnTo>
                  <a:pt x="70865" y="2277618"/>
                </a:lnTo>
                <a:close/>
              </a:path>
              <a:path w="929004" h="2334895">
                <a:moveTo>
                  <a:pt x="928877" y="2286"/>
                </a:moveTo>
                <a:lnTo>
                  <a:pt x="922781" y="0"/>
                </a:lnTo>
                <a:lnTo>
                  <a:pt x="32275" y="2262264"/>
                </a:lnTo>
                <a:lnTo>
                  <a:pt x="38324" y="2264671"/>
                </a:lnTo>
                <a:lnTo>
                  <a:pt x="928877" y="2286"/>
                </a:lnTo>
                <a:close/>
              </a:path>
            </a:pathLst>
          </a:custGeom>
          <a:solidFill>
            <a:srgbClr val="4371C3"/>
          </a:solidFill>
        </p:spPr>
        <p:txBody>
          <a:bodyPr wrap="square" lIns="0" tIns="0" rIns="0" bIns="0" rtlCol="0"/>
          <a:lstStyle/>
          <a:p>
            <a:endParaRPr sz="2182"/>
          </a:p>
        </p:txBody>
      </p:sp>
      <p:sp>
        <p:nvSpPr>
          <p:cNvPr id="14" name="object 14"/>
          <p:cNvSpPr/>
          <p:nvPr/>
        </p:nvSpPr>
        <p:spPr>
          <a:xfrm>
            <a:off x="7512340" y="2177564"/>
            <a:ext cx="96982" cy="226290"/>
          </a:xfrm>
          <a:prstGeom prst="rect">
            <a:avLst/>
          </a:prstGeom>
          <a:blipFill>
            <a:blip r:embed="rId4" cstate="print"/>
            <a:stretch>
              <a:fillRect/>
            </a:stretch>
          </a:blipFill>
        </p:spPr>
        <p:txBody>
          <a:bodyPr wrap="square" lIns="0" tIns="0" rIns="0" bIns="0" rtlCol="0"/>
          <a:lstStyle/>
          <a:p>
            <a:endParaRPr sz="2182"/>
          </a:p>
        </p:txBody>
      </p:sp>
      <p:sp>
        <p:nvSpPr>
          <p:cNvPr id="15" name="object 15"/>
          <p:cNvSpPr/>
          <p:nvPr/>
        </p:nvSpPr>
        <p:spPr>
          <a:xfrm>
            <a:off x="6021591" y="2406626"/>
            <a:ext cx="2432242" cy="1304636"/>
          </a:xfrm>
          <a:custGeom>
            <a:avLst/>
            <a:gdLst/>
            <a:ahLst/>
            <a:cxnLst/>
            <a:rect l="l" t="t" r="r" b="b"/>
            <a:pathLst>
              <a:path w="2006600" h="1076325">
                <a:moveTo>
                  <a:pt x="0" y="0"/>
                </a:moveTo>
                <a:lnTo>
                  <a:pt x="0" y="1075944"/>
                </a:lnTo>
                <a:lnTo>
                  <a:pt x="2006346" y="1075943"/>
                </a:lnTo>
                <a:lnTo>
                  <a:pt x="2006346" y="0"/>
                </a:lnTo>
                <a:lnTo>
                  <a:pt x="0" y="0"/>
                </a:lnTo>
                <a:close/>
              </a:path>
            </a:pathLst>
          </a:custGeom>
          <a:solidFill>
            <a:srgbClr val="B3C6E6"/>
          </a:solidFill>
        </p:spPr>
        <p:txBody>
          <a:bodyPr wrap="square" lIns="0" tIns="0" rIns="0" bIns="0" rtlCol="0"/>
          <a:lstStyle/>
          <a:p>
            <a:endParaRPr sz="2182"/>
          </a:p>
        </p:txBody>
      </p:sp>
      <p:sp>
        <p:nvSpPr>
          <p:cNvPr id="16" name="object 16"/>
          <p:cNvSpPr/>
          <p:nvPr/>
        </p:nvSpPr>
        <p:spPr>
          <a:xfrm>
            <a:off x="6017895" y="2402928"/>
            <a:ext cx="2439940" cy="1311564"/>
          </a:xfrm>
          <a:custGeom>
            <a:avLst/>
            <a:gdLst/>
            <a:ahLst/>
            <a:cxnLst/>
            <a:rect l="l" t="t" r="r" b="b"/>
            <a:pathLst>
              <a:path w="2012950" h="1082039">
                <a:moveTo>
                  <a:pt x="2012442" y="1082039"/>
                </a:moveTo>
                <a:lnTo>
                  <a:pt x="2012442" y="0"/>
                </a:lnTo>
                <a:lnTo>
                  <a:pt x="0" y="0"/>
                </a:lnTo>
                <a:lnTo>
                  <a:pt x="0" y="1082040"/>
                </a:lnTo>
                <a:lnTo>
                  <a:pt x="3048" y="1082040"/>
                </a:lnTo>
                <a:lnTo>
                  <a:pt x="3048" y="6096"/>
                </a:lnTo>
                <a:lnTo>
                  <a:pt x="6096" y="3048"/>
                </a:lnTo>
                <a:lnTo>
                  <a:pt x="6096" y="6096"/>
                </a:lnTo>
                <a:lnTo>
                  <a:pt x="2006346" y="6096"/>
                </a:lnTo>
                <a:lnTo>
                  <a:pt x="2006346" y="3048"/>
                </a:lnTo>
                <a:lnTo>
                  <a:pt x="2009394" y="6096"/>
                </a:lnTo>
                <a:lnTo>
                  <a:pt x="2009394" y="1082039"/>
                </a:lnTo>
                <a:lnTo>
                  <a:pt x="2012442" y="1082039"/>
                </a:lnTo>
                <a:close/>
              </a:path>
              <a:path w="2012950" h="1082039">
                <a:moveTo>
                  <a:pt x="6096" y="6096"/>
                </a:moveTo>
                <a:lnTo>
                  <a:pt x="6096" y="3048"/>
                </a:lnTo>
                <a:lnTo>
                  <a:pt x="3048" y="6096"/>
                </a:lnTo>
                <a:lnTo>
                  <a:pt x="6096" y="6096"/>
                </a:lnTo>
                <a:close/>
              </a:path>
              <a:path w="2012950" h="1082039">
                <a:moveTo>
                  <a:pt x="6096" y="1075944"/>
                </a:moveTo>
                <a:lnTo>
                  <a:pt x="6096" y="6096"/>
                </a:lnTo>
                <a:lnTo>
                  <a:pt x="3048" y="6096"/>
                </a:lnTo>
                <a:lnTo>
                  <a:pt x="3048" y="1075944"/>
                </a:lnTo>
                <a:lnTo>
                  <a:pt x="6096" y="1075944"/>
                </a:lnTo>
                <a:close/>
              </a:path>
              <a:path w="2012950" h="1082039">
                <a:moveTo>
                  <a:pt x="2009394" y="1075944"/>
                </a:moveTo>
                <a:lnTo>
                  <a:pt x="3048" y="1075944"/>
                </a:lnTo>
                <a:lnTo>
                  <a:pt x="6096" y="1078992"/>
                </a:lnTo>
                <a:lnTo>
                  <a:pt x="6096" y="1082040"/>
                </a:lnTo>
                <a:lnTo>
                  <a:pt x="2006346" y="1082039"/>
                </a:lnTo>
                <a:lnTo>
                  <a:pt x="2006346" y="1078992"/>
                </a:lnTo>
                <a:lnTo>
                  <a:pt x="2009394" y="1075944"/>
                </a:lnTo>
                <a:close/>
              </a:path>
              <a:path w="2012950" h="1082039">
                <a:moveTo>
                  <a:pt x="6096" y="1082040"/>
                </a:moveTo>
                <a:lnTo>
                  <a:pt x="6096" y="1078992"/>
                </a:lnTo>
                <a:lnTo>
                  <a:pt x="3048" y="1075944"/>
                </a:lnTo>
                <a:lnTo>
                  <a:pt x="3048" y="1082040"/>
                </a:lnTo>
                <a:lnTo>
                  <a:pt x="6096" y="1082040"/>
                </a:lnTo>
                <a:close/>
              </a:path>
              <a:path w="2012950" h="1082039">
                <a:moveTo>
                  <a:pt x="2009394" y="6096"/>
                </a:moveTo>
                <a:lnTo>
                  <a:pt x="2006346" y="3048"/>
                </a:lnTo>
                <a:lnTo>
                  <a:pt x="2006346" y="6096"/>
                </a:lnTo>
                <a:lnTo>
                  <a:pt x="2009394" y="6096"/>
                </a:lnTo>
                <a:close/>
              </a:path>
              <a:path w="2012950" h="1082039">
                <a:moveTo>
                  <a:pt x="2009394" y="1075944"/>
                </a:moveTo>
                <a:lnTo>
                  <a:pt x="2009394" y="6096"/>
                </a:lnTo>
                <a:lnTo>
                  <a:pt x="2006346" y="6096"/>
                </a:lnTo>
                <a:lnTo>
                  <a:pt x="2006346" y="1075944"/>
                </a:lnTo>
                <a:lnTo>
                  <a:pt x="2009394" y="1075944"/>
                </a:lnTo>
                <a:close/>
              </a:path>
              <a:path w="2012950" h="1082039">
                <a:moveTo>
                  <a:pt x="2009394" y="1082039"/>
                </a:moveTo>
                <a:lnTo>
                  <a:pt x="2009394" y="1075944"/>
                </a:lnTo>
                <a:lnTo>
                  <a:pt x="2006346" y="1078992"/>
                </a:lnTo>
                <a:lnTo>
                  <a:pt x="2006346" y="1082039"/>
                </a:lnTo>
                <a:lnTo>
                  <a:pt x="2009394" y="1082039"/>
                </a:lnTo>
                <a:close/>
              </a:path>
            </a:pathLst>
          </a:custGeom>
          <a:solidFill>
            <a:srgbClr val="4371C3"/>
          </a:solidFill>
        </p:spPr>
        <p:txBody>
          <a:bodyPr wrap="square" lIns="0" tIns="0" rIns="0" bIns="0" rtlCol="0"/>
          <a:lstStyle/>
          <a:p>
            <a:endParaRPr sz="2182"/>
          </a:p>
        </p:txBody>
      </p:sp>
      <p:sp>
        <p:nvSpPr>
          <p:cNvPr id="17" name="object 17"/>
          <p:cNvSpPr txBox="1"/>
          <p:nvPr/>
        </p:nvSpPr>
        <p:spPr>
          <a:xfrm>
            <a:off x="6021591" y="2439259"/>
            <a:ext cx="2432242" cy="1233690"/>
          </a:xfrm>
          <a:prstGeom prst="rect">
            <a:avLst/>
          </a:prstGeom>
        </p:spPr>
        <p:txBody>
          <a:bodyPr vert="horz" wrap="square" lIns="0" tIns="14624" rIns="0" bIns="0" rtlCol="0">
            <a:spAutoFit/>
          </a:bodyPr>
          <a:lstStyle/>
          <a:p>
            <a:pPr marL="113918">
              <a:spcBef>
                <a:spcPts val="116"/>
              </a:spcBef>
            </a:pPr>
            <a:r>
              <a:rPr sz="1333" b="1" spc="-6" dirty="0">
                <a:latin typeface="Times New Roman"/>
                <a:cs typeface="Times New Roman"/>
              </a:rPr>
              <a:t>5. Adult Equivalents</a:t>
            </a:r>
            <a:r>
              <a:rPr sz="1333" b="1" spc="-30" dirty="0">
                <a:latin typeface="Times New Roman"/>
                <a:cs typeface="Times New Roman"/>
              </a:rPr>
              <a:t> </a:t>
            </a:r>
            <a:r>
              <a:rPr sz="1333" b="1" spc="-6" dirty="0">
                <a:latin typeface="Times New Roman"/>
                <a:cs typeface="Times New Roman"/>
              </a:rPr>
              <a:t>(AE)</a:t>
            </a:r>
            <a:endParaRPr sz="1333">
              <a:latin typeface="Times New Roman"/>
              <a:cs typeface="Times New Roman"/>
            </a:endParaRPr>
          </a:p>
          <a:p>
            <a:pPr marL="113918" marR="110839">
              <a:lnSpc>
                <a:spcPct val="95700"/>
              </a:lnSpc>
              <a:spcBef>
                <a:spcPts val="97"/>
              </a:spcBef>
              <a:buSzPct val="90909"/>
              <a:buFont typeface="Symbol"/>
              <a:buChar char=""/>
              <a:tabLst>
                <a:tab pos="200896" algn="l"/>
              </a:tabLst>
            </a:pPr>
            <a:r>
              <a:rPr sz="1333" dirty="0">
                <a:latin typeface="Times New Roman"/>
                <a:cs typeface="Times New Roman"/>
              </a:rPr>
              <a:t>Ratio of </a:t>
            </a:r>
            <a:r>
              <a:rPr sz="1333" spc="-6" dirty="0">
                <a:latin typeface="Times New Roman"/>
                <a:cs typeface="Times New Roman"/>
              </a:rPr>
              <a:t>individual </a:t>
            </a:r>
            <a:r>
              <a:rPr sz="1333" dirty="0">
                <a:latin typeface="Times New Roman"/>
                <a:cs typeface="Times New Roman"/>
              </a:rPr>
              <a:t>energy or  nutrient </a:t>
            </a:r>
            <a:r>
              <a:rPr sz="1333" spc="-6" dirty="0">
                <a:latin typeface="Times New Roman"/>
                <a:cs typeface="Times New Roman"/>
              </a:rPr>
              <a:t>requirements </a:t>
            </a:r>
            <a:r>
              <a:rPr sz="1333" dirty="0">
                <a:latin typeface="Times New Roman"/>
                <a:cs typeface="Times New Roman"/>
              </a:rPr>
              <a:t>to  </a:t>
            </a:r>
            <a:r>
              <a:rPr sz="1333" spc="-6" dirty="0">
                <a:latin typeface="Times New Roman"/>
                <a:cs typeface="Times New Roman"/>
              </a:rPr>
              <a:t>requirements </a:t>
            </a:r>
            <a:r>
              <a:rPr sz="1333" dirty="0">
                <a:latin typeface="Times New Roman"/>
                <a:cs typeface="Times New Roman"/>
              </a:rPr>
              <a:t>for base </a:t>
            </a:r>
            <a:r>
              <a:rPr sz="1333" spc="-6" dirty="0">
                <a:latin typeface="Times New Roman"/>
                <a:cs typeface="Times New Roman"/>
              </a:rPr>
              <a:t>individual</a:t>
            </a:r>
            <a:endParaRPr sz="1333">
              <a:latin typeface="Times New Roman"/>
              <a:cs typeface="Times New Roman"/>
            </a:endParaRPr>
          </a:p>
          <a:p>
            <a:pPr marL="200127" indent="-86209">
              <a:spcBef>
                <a:spcPts val="30"/>
              </a:spcBef>
              <a:buSzPct val="90909"/>
              <a:buFont typeface="Symbol"/>
              <a:buChar char=""/>
              <a:tabLst>
                <a:tab pos="200896" algn="l"/>
              </a:tabLst>
            </a:pPr>
            <a:r>
              <a:rPr sz="1333" spc="-6" dirty="0">
                <a:latin typeface="Times New Roman"/>
                <a:cs typeface="Times New Roman"/>
              </a:rPr>
              <a:t>Pre-generated</a:t>
            </a:r>
            <a:r>
              <a:rPr sz="1333" dirty="0">
                <a:latin typeface="Times New Roman"/>
                <a:cs typeface="Times New Roman"/>
              </a:rPr>
              <a:t> </a:t>
            </a:r>
            <a:r>
              <a:rPr sz="1333" spc="-6" dirty="0">
                <a:latin typeface="Times New Roman"/>
                <a:cs typeface="Times New Roman"/>
              </a:rPr>
              <a:t>AE</a:t>
            </a:r>
            <a:endParaRPr sz="1333">
              <a:latin typeface="Times New Roman"/>
              <a:cs typeface="Times New Roman"/>
            </a:endParaRPr>
          </a:p>
          <a:p>
            <a:pPr marL="200127" indent="-86209">
              <a:spcBef>
                <a:spcPts val="30"/>
              </a:spcBef>
              <a:buSzPct val="90909"/>
              <a:buFont typeface="Symbol"/>
              <a:buChar char=""/>
              <a:tabLst>
                <a:tab pos="200896" algn="l"/>
              </a:tabLst>
            </a:pPr>
            <a:r>
              <a:rPr sz="1333" spc="-6" dirty="0">
                <a:latin typeface="Times New Roman"/>
                <a:cs typeface="Times New Roman"/>
              </a:rPr>
              <a:t>Per</a:t>
            </a:r>
            <a:r>
              <a:rPr sz="1333" spc="-12" dirty="0">
                <a:latin typeface="Times New Roman"/>
                <a:cs typeface="Times New Roman"/>
              </a:rPr>
              <a:t> </a:t>
            </a:r>
            <a:r>
              <a:rPr sz="1333" spc="-6" dirty="0">
                <a:latin typeface="Times New Roman"/>
                <a:cs typeface="Times New Roman"/>
              </a:rPr>
              <a:t>capita</a:t>
            </a:r>
            <a:endParaRPr sz="1333">
              <a:latin typeface="Times New Roman"/>
              <a:cs typeface="Times New Roman"/>
            </a:endParaRPr>
          </a:p>
        </p:txBody>
      </p:sp>
      <p:sp>
        <p:nvSpPr>
          <p:cNvPr id="18" name="object 18"/>
          <p:cNvSpPr/>
          <p:nvPr/>
        </p:nvSpPr>
        <p:spPr>
          <a:xfrm>
            <a:off x="2927990" y="3264529"/>
            <a:ext cx="1559406" cy="1583267"/>
          </a:xfrm>
          <a:custGeom>
            <a:avLst/>
            <a:gdLst/>
            <a:ahLst/>
            <a:cxnLst/>
            <a:rect l="l" t="t" r="r" b="b"/>
            <a:pathLst>
              <a:path w="1286510" h="1306195">
                <a:moveTo>
                  <a:pt x="1286256" y="653034"/>
                </a:moveTo>
                <a:lnTo>
                  <a:pt x="643128" y="0"/>
                </a:lnTo>
                <a:lnTo>
                  <a:pt x="0" y="653034"/>
                </a:lnTo>
                <a:lnTo>
                  <a:pt x="643128" y="1306068"/>
                </a:lnTo>
                <a:lnTo>
                  <a:pt x="1286256" y="653034"/>
                </a:lnTo>
                <a:close/>
              </a:path>
            </a:pathLst>
          </a:custGeom>
          <a:solidFill>
            <a:srgbClr val="4371C3"/>
          </a:solidFill>
        </p:spPr>
        <p:txBody>
          <a:bodyPr wrap="square" lIns="0" tIns="0" rIns="0" bIns="0" rtlCol="0"/>
          <a:lstStyle/>
          <a:p>
            <a:endParaRPr sz="2182"/>
          </a:p>
        </p:txBody>
      </p:sp>
      <p:sp>
        <p:nvSpPr>
          <p:cNvPr id="19" name="object 19"/>
          <p:cNvSpPr/>
          <p:nvPr/>
        </p:nvSpPr>
        <p:spPr>
          <a:xfrm>
            <a:off x="6114878" y="3710801"/>
            <a:ext cx="121920" cy="307570"/>
          </a:xfrm>
          <a:prstGeom prst="rect">
            <a:avLst/>
          </a:prstGeom>
          <a:blipFill>
            <a:blip r:embed="rId5" cstate="print"/>
            <a:stretch>
              <a:fillRect/>
            </a:stretch>
          </a:blipFill>
        </p:spPr>
        <p:txBody>
          <a:bodyPr wrap="square" lIns="0" tIns="0" rIns="0" bIns="0" rtlCol="0"/>
          <a:lstStyle/>
          <a:p>
            <a:endParaRPr sz="2182"/>
          </a:p>
        </p:txBody>
      </p:sp>
      <p:sp>
        <p:nvSpPr>
          <p:cNvPr id="20" name="object 20"/>
          <p:cNvSpPr txBox="1"/>
          <p:nvPr/>
        </p:nvSpPr>
        <p:spPr>
          <a:xfrm>
            <a:off x="3175119" y="3643680"/>
            <a:ext cx="1089891" cy="786200"/>
          </a:xfrm>
          <a:prstGeom prst="rect">
            <a:avLst/>
          </a:prstGeom>
        </p:spPr>
        <p:txBody>
          <a:bodyPr vert="horz" wrap="square" lIns="0" tIns="27709" rIns="0" bIns="0" rtlCol="0">
            <a:spAutoFit/>
          </a:bodyPr>
          <a:lstStyle/>
          <a:p>
            <a:pPr marL="196278" marR="140089" indent="-47723">
              <a:lnSpc>
                <a:spcPts val="1540"/>
              </a:lnSpc>
              <a:spcBef>
                <a:spcPts val="218"/>
              </a:spcBef>
            </a:pPr>
            <a:r>
              <a:rPr sz="1333" b="1" dirty="0">
                <a:solidFill>
                  <a:srgbClr val="FFFFFF"/>
                </a:solidFill>
                <a:latin typeface="Times New Roman"/>
                <a:cs typeface="Times New Roman"/>
              </a:rPr>
              <a:t>3.</a:t>
            </a:r>
            <a:r>
              <a:rPr sz="1333" b="1" spc="-116" dirty="0">
                <a:solidFill>
                  <a:srgbClr val="FFFFFF"/>
                </a:solidFill>
                <a:latin typeface="Times New Roman"/>
                <a:cs typeface="Times New Roman"/>
              </a:rPr>
              <a:t> </a:t>
            </a:r>
            <a:r>
              <a:rPr sz="1333" dirty="0">
                <a:solidFill>
                  <a:srgbClr val="FFFFFF"/>
                </a:solidFill>
                <a:latin typeface="Times New Roman"/>
                <a:cs typeface="Times New Roman"/>
              </a:rPr>
              <a:t>Reported  household</a:t>
            </a:r>
            <a:endParaRPr sz="1333" dirty="0">
              <a:latin typeface="Times New Roman"/>
              <a:cs typeface="Times New Roman"/>
            </a:endParaRPr>
          </a:p>
          <a:p>
            <a:pPr algn="ctr">
              <a:lnSpc>
                <a:spcPts val="1449"/>
              </a:lnSpc>
            </a:pPr>
            <a:r>
              <a:rPr sz="1333" spc="-6" dirty="0">
                <a:solidFill>
                  <a:srgbClr val="FFFFFF"/>
                </a:solidFill>
                <a:latin typeface="Times New Roman"/>
                <a:cs typeface="Times New Roman"/>
              </a:rPr>
              <a:t>consumption</a:t>
            </a:r>
            <a:r>
              <a:rPr sz="1333" spc="-55" dirty="0">
                <a:solidFill>
                  <a:srgbClr val="FFFFFF"/>
                </a:solidFill>
                <a:latin typeface="Times New Roman"/>
                <a:cs typeface="Times New Roman"/>
              </a:rPr>
              <a:t> </a:t>
            </a:r>
            <a:r>
              <a:rPr sz="1333" dirty="0">
                <a:solidFill>
                  <a:srgbClr val="FFFFFF"/>
                </a:solidFill>
                <a:latin typeface="Times New Roman"/>
                <a:cs typeface="Times New Roman"/>
              </a:rPr>
              <a:t>of</a:t>
            </a:r>
            <a:endParaRPr sz="1333" dirty="0">
              <a:latin typeface="Times New Roman"/>
              <a:cs typeface="Times New Roman"/>
            </a:endParaRPr>
          </a:p>
          <a:p>
            <a:pPr marL="156253">
              <a:lnSpc>
                <a:spcPts val="1570"/>
              </a:lnSpc>
            </a:pPr>
            <a:r>
              <a:rPr sz="1333" spc="-6" dirty="0">
                <a:solidFill>
                  <a:srgbClr val="FFFFFF"/>
                </a:solidFill>
                <a:latin typeface="Times New Roman"/>
                <a:cs typeface="Times New Roman"/>
              </a:rPr>
              <a:t>the</a:t>
            </a:r>
            <a:r>
              <a:rPr sz="1333" spc="-30" dirty="0">
                <a:solidFill>
                  <a:srgbClr val="FFFFFF"/>
                </a:solidFill>
                <a:latin typeface="Times New Roman"/>
                <a:cs typeface="Times New Roman"/>
              </a:rPr>
              <a:t> </a:t>
            </a:r>
            <a:r>
              <a:rPr sz="1333" spc="-6" dirty="0">
                <a:solidFill>
                  <a:srgbClr val="FFFFFF"/>
                </a:solidFill>
                <a:latin typeface="Times New Roman"/>
                <a:cs typeface="Times New Roman"/>
              </a:rPr>
              <a:t>nutrient</a:t>
            </a:r>
            <a:endParaRPr sz="1333" dirty="0">
              <a:latin typeface="Times New Roman"/>
              <a:cs typeface="Times New Roman"/>
            </a:endParaRPr>
          </a:p>
        </p:txBody>
      </p:sp>
      <p:sp>
        <p:nvSpPr>
          <p:cNvPr id="22" name="object 22"/>
          <p:cNvSpPr/>
          <p:nvPr/>
        </p:nvSpPr>
        <p:spPr>
          <a:xfrm>
            <a:off x="5271601" y="4030379"/>
            <a:ext cx="2319866" cy="682721"/>
          </a:xfrm>
          <a:custGeom>
            <a:avLst/>
            <a:gdLst/>
            <a:ahLst/>
            <a:cxnLst/>
            <a:rect l="l" t="t" r="r" b="b"/>
            <a:pathLst>
              <a:path w="1913889" h="563245">
                <a:moveTo>
                  <a:pt x="0" y="0"/>
                </a:moveTo>
                <a:lnTo>
                  <a:pt x="0" y="563118"/>
                </a:lnTo>
                <a:lnTo>
                  <a:pt x="1913381" y="563117"/>
                </a:lnTo>
                <a:lnTo>
                  <a:pt x="1913381" y="0"/>
                </a:lnTo>
                <a:lnTo>
                  <a:pt x="0" y="0"/>
                </a:lnTo>
                <a:close/>
              </a:path>
            </a:pathLst>
          </a:custGeom>
          <a:solidFill>
            <a:srgbClr val="B3C6E6"/>
          </a:solidFill>
        </p:spPr>
        <p:txBody>
          <a:bodyPr wrap="square" lIns="0" tIns="0" rIns="0" bIns="0" rtlCol="0"/>
          <a:lstStyle/>
          <a:p>
            <a:endParaRPr sz="2182"/>
          </a:p>
        </p:txBody>
      </p:sp>
      <p:sp>
        <p:nvSpPr>
          <p:cNvPr id="23" name="object 23"/>
          <p:cNvSpPr/>
          <p:nvPr/>
        </p:nvSpPr>
        <p:spPr>
          <a:xfrm>
            <a:off x="5266055" y="4024834"/>
            <a:ext cx="2330643" cy="694267"/>
          </a:xfrm>
          <a:custGeom>
            <a:avLst/>
            <a:gdLst/>
            <a:ahLst/>
            <a:cxnLst/>
            <a:rect l="l" t="t" r="r" b="b"/>
            <a:pathLst>
              <a:path w="1922779" h="572770">
                <a:moveTo>
                  <a:pt x="1922526" y="572262"/>
                </a:moveTo>
                <a:lnTo>
                  <a:pt x="1922526" y="0"/>
                </a:lnTo>
                <a:lnTo>
                  <a:pt x="0" y="0"/>
                </a:lnTo>
                <a:lnTo>
                  <a:pt x="0" y="572262"/>
                </a:lnTo>
                <a:lnTo>
                  <a:pt x="4572" y="572262"/>
                </a:lnTo>
                <a:lnTo>
                  <a:pt x="4572" y="9144"/>
                </a:lnTo>
                <a:lnTo>
                  <a:pt x="9906" y="4572"/>
                </a:lnTo>
                <a:lnTo>
                  <a:pt x="9906" y="9144"/>
                </a:lnTo>
                <a:lnTo>
                  <a:pt x="1913382" y="9144"/>
                </a:lnTo>
                <a:lnTo>
                  <a:pt x="1913382" y="4572"/>
                </a:lnTo>
                <a:lnTo>
                  <a:pt x="1917954" y="9144"/>
                </a:lnTo>
                <a:lnTo>
                  <a:pt x="1917954" y="572262"/>
                </a:lnTo>
                <a:lnTo>
                  <a:pt x="1922526" y="572262"/>
                </a:lnTo>
                <a:close/>
              </a:path>
              <a:path w="1922779" h="572770">
                <a:moveTo>
                  <a:pt x="9906" y="9144"/>
                </a:moveTo>
                <a:lnTo>
                  <a:pt x="9906" y="4572"/>
                </a:lnTo>
                <a:lnTo>
                  <a:pt x="4572" y="9144"/>
                </a:lnTo>
                <a:lnTo>
                  <a:pt x="9906" y="9144"/>
                </a:lnTo>
                <a:close/>
              </a:path>
              <a:path w="1922779" h="572770">
                <a:moveTo>
                  <a:pt x="9906" y="563118"/>
                </a:moveTo>
                <a:lnTo>
                  <a:pt x="9906" y="9144"/>
                </a:lnTo>
                <a:lnTo>
                  <a:pt x="4572" y="9144"/>
                </a:lnTo>
                <a:lnTo>
                  <a:pt x="4572" y="563118"/>
                </a:lnTo>
                <a:lnTo>
                  <a:pt x="9906" y="563118"/>
                </a:lnTo>
                <a:close/>
              </a:path>
              <a:path w="1922779" h="572770">
                <a:moveTo>
                  <a:pt x="1917954" y="563117"/>
                </a:moveTo>
                <a:lnTo>
                  <a:pt x="4572" y="563118"/>
                </a:lnTo>
                <a:lnTo>
                  <a:pt x="9906" y="567690"/>
                </a:lnTo>
                <a:lnTo>
                  <a:pt x="9906" y="572262"/>
                </a:lnTo>
                <a:lnTo>
                  <a:pt x="1913382" y="572262"/>
                </a:lnTo>
                <a:lnTo>
                  <a:pt x="1913382" y="567689"/>
                </a:lnTo>
                <a:lnTo>
                  <a:pt x="1917954" y="563117"/>
                </a:lnTo>
                <a:close/>
              </a:path>
              <a:path w="1922779" h="572770">
                <a:moveTo>
                  <a:pt x="9906" y="572262"/>
                </a:moveTo>
                <a:lnTo>
                  <a:pt x="9906" y="567690"/>
                </a:lnTo>
                <a:lnTo>
                  <a:pt x="4572" y="563118"/>
                </a:lnTo>
                <a:lnTo>
                  <a:pt x="4572" y="572262"/>
                </a:lnTo>
                <a:lnTo>
                  <a:pt x="9906" y="572262"/>
                </a:lnTo>
                <a:close/>
              </a:path>
              <a:path w="1922779" h="572770">
                <a:moveTo>
                  <a:pt x="1917954" y="9144"/>
                </a:moveTo>
                <a:lnTo>
                  <a:pt x="1913382" y="4572"/>
                </a:lnTo>
                <a:lnTo>
                  <a:pt x="1913382" y="9144"/>
                </a:lnTo>
                <a:lnTo>
                  <a:pt x="1917954" y="9144"/>
                </a:lnTo>
                <a:close/>
              </a:path>
              <a:path w="1922779" h="572770">
                <a:moveTo>
                  <a:pt x="1917954" y="563117"/>
                </a:moveTo>
                <a:lnTo>
                  <a:pt x="1917954" y="9144"/>
                </a:lnTo>
                <a:lnTo>
                  <a:pt x="1913382" y="9144"/>
                </a:lnTo>
                <a:lnTo>
                  <a:pt x="1913382" y="563117"/>
                </a:lnTo>
                <a:lnTo>
                  <a:pt x="1917954" y="563117"/>
                </a:lnTo>
                <a:close/>
              </a:path>
              <a:path w="1922779" h="572770">
                <a:moveTo>
                  <a:pt x="1917954" y="572262"/>
                </a:moveTo>
                <a:lnTo>
                  <a:pt x="1917954" y="563117"/>
                </a:lnTo>
                <a:lnTo>
                  <a:pt x="1913382" y="567689"/>
                </a:lnTo>
                <a:lnTo>
                  <a:pt x="1913382" y="572262"/>
                </a:lnTo>
                <a:lnTo>
                  <a:pt x="1917954" y="572262"/>
                </a:lnTo>
                <a:close/>
              </a:path>
            </a:pathLst>
          </a:custGeom>
          <a:solidFill>
            <a:srgbClr val="000000"/>
          </a:solidFill>
        </p:spPr>
        <p:txBody>
          <a:bodyPr wrap="square" lIns="0" tIns="0" rIns="0" bIns="0" rtlCol="0"/>
          <a:lstStyle/>
          <a:p>
            <a:endParaRPr sz="2182"/>
          </a:p>
        </p:txBody>
      </p:sp>
      <p:sp>
        <p:nvSpPr>
          <p:cNvPr id="24" name="object 24"/>
          <p:cNvSpPr/>
          <p:nvPr/>
        </p:nvSpPr>
        <p:spPr>
          <a:xfrm>
            <a:off x="5525598" y="4465869"/>
            <a:ext cx="1208424" cy="0"/>
          </a:xfrm>
          <a:custGeom>
            <a:avLst/>
            <a:gdLst/>
            <a:ahLst/>
            <a:cxnLst/>
            <a:rect l="l" t="t" r="r" b="b"/>
            <a:pathLst>
              <a:path w="996950">
                <a:moveTo>
                  <a:pt x="0" y="0"/>
                </a:moveTo>
                <a:lnTo>
                  <a:pt x="996696" y="0"/>
                </a:lnTo>
              </a:path>
            </a:pathLst>
          </a:custGeom>
          <a:ln w="6858">
            <a:solidFill>
              <a:srgbClr val="000000"/>
            </a:solidFill>
          </a:ln>
        </p:spPr>
        <p:txBody>
          <a:bodyPr wrap="square" lIns="0" tIns="0" rIns="0" bIns="0" rtlCol="0"/>
          <a:lstStyle/>
          <a:p>
            <a:endParaRPr sz="2182"/>
          </a:p>
        </p:txBody>
      </p:sp>
      <p:sp>
        <p:nvSpPr>
          <p:cNvPr id="25" name="object 25"/>
          <p:cNvSpPr txBox="1"/>
          <p:nvPr/>
        </p:nvSpPr>
        <p:spPr>
          <a:xfrm>
            <a:off x="5271601" y="4063937"/>
            <a:ext cx="2319866" cy="606275"/>
          </a:xfrm>
          <a:prstGeom prst="rect">
            <a:avLst/>
          </a:prstGeom>
        </p:spPr>
        <p:txBody>
          <a:bodyPr vert="horz" wrap="square" lIns="0" tIns="14624" rIns="0" bIns="0" rtlCol="0">
            <a:spAutoFit/>
          </a:bodyPr>
          <a:lstStyle/>
          <a:p>
            <a:pPr marL="116227">
              <a:lnSpc>
                <a:spcPts val="1570"/>
              </a:lnSpc>
              <a:spcBef>
                <a:spcPts val="116"/>
              </a:spcBef>
            </a:pPr>
            <a:r>
              <a:rPr sz="1333" b="1" dirty="0">
                <a:latin typeface="Times New Roman"/>
                <a:cs typeface="Times New Roman"/>
              </a:rPr>
              <a:t>6. </a:t>
            </a:r>
            <a:r>
              <a:rPr sz="1333" b="1" spc="-6" dirty="0">
                <a:latin typeface="Times New Roman"/>
                <a:cs typeface="Times New Roman"/>
              </a:rPr>
              <a:t>Individual_i’s Share</a:t>
            </a:r>
            <a:r>
              <a:rPr sz="1333" b="1" spc="-36" dirty="0">
                <a:latin typeface="Times New Roman"/>
                <a:cs typeface="Times New Roman"/>
              </a:rPr>
              <a:t> </a:t>
            </a:r>
            <a:r>
              <a:rPr sz="1333" b="1" dirty="0">
                <a:latin typeface="Times New Roman"/>
                <a:cs typeface="Times New Roman"/>
              </a:rPr>
              <a:t>(%)</a:t>
            </a:r>
            <a:endParaRPr sz="1333">
              <a:latin typeface="Times New Roman"/>
              <a:cs typeface="Times New Roman"/>
            </a:endParaRPr>
          </a:p>
          <a:p>
            <a:pPr marL="116227">
              <a:lnSpc>
                <a:spcPts val="1534"/>
              </a:lnSpc>
            </a:pPr>
            <a:r>
              <a:rPr sz="1333" dirty="0">
                <a:latin typeface="Times New Roman"/>
                <a:cs typeface="Times New Roman"/>
              </a:rPr>
              <a:t>= </a:t>
            </a:r>
            <a:r>
              <a:rPr sz="1333" spc="-6" dirty="0">
                <a:latin typeface="Times New Roman"/>
                <a:cs typeface="Times New Roman"/>
              </a:rPr>
              <a:t>individual_i’s AE</a:t>
            </a:r>
            <a:endParaRPr sz="1333">
              <a:latin typeface="Times New Roman"/>
              <a:cs typeface="Times New Roman"/>
            </a:endParaRPr>
          </a:p>
          <a:p>
            <a:pPr marL="223988">
              <a:lnSpc>
                <a:spcPts val="1564"/>
              </a:lnSpc>
            </a:pPr>
            <a:r>
              <a:rPr sz="1333" dirty="0">
                <a:latin typeface="Times New Roman"/>
                <a:cs typeface="Times New Roman"/>
              </a:rPr>
              <a:t>sum of all </a:t>
            </a:r>
            <a:r>
              <a:rPr sz="1333" spc="-6" dirty="0">
                <a:latin typeface="Times New Roman"/>
                <a:cs typeface="Times New Roman"/>
              </a:rPr>
              <a:t>household</a:t>
            </a:r>
            <a:r>
              <a:rPr sz="1333" spc="-30" dirty="0">
                <a:latin typeface="Times New Roman"/>
                <a:cs typeface="Times New Roman"/>
              </a:rPr>
              <a:t> </a:t>
            </a:r>
            <a:r>
              <a:rPr sz="1333" dirty="0">
                <a:latin typeface="Times New Roman"/>
                <a:cs typeface="Times New Roman"/>
              </a:rPr>
              <a:t>AE</a:t>
            </a:r>
            <a:endParaRPr sz="1333">
              <a:latin typeface="Times New Roman"/>
              <a:cs typeface="Times New Roman"/>
            </a:endParaRPr>
          </a:p>
        </p:txBody>
      </p:sp>
      <p:sp>
        <p:nvSpPr>
          <p:cNvPr id="26" name="object 26"/>
          <p:cNvSpPr/>
          <p:nvPr/>
        </p:nvSpPr>
        <p:spPr>
          <a:xfrm>
            <a:off x="9881469" y="4847796"/>
            <a:ext cx="94673" cy="497994"/>
          </a:xfrm>
          <a:custGeom>
            <a:avLst/>
            <a:gdLst/>
            <a:ahLst/>
            <a:cxnLst/>
            <a:rect l="l" t="t" r="r" b="b"/>
            <a:pathLst>
              <a:path w="78104" h="410845">
                <a:moveTo>
                  <a:pt x="43508" y="334509"/>
                </a:moveTo>
                <a:lnTo>
                  <a:pt x="6096" y="0"/>
                </a:lnTo>
                <a:lnTo>
                  <a:pt x="0" y="762"/>
                </a:lnTo>
                <a:lnTo>
                  <a:pt x="36678" y="335268"/>
                </a:lnTo>
                <a:lnTo>
                  <a:pt x="43508" y="334509"/>
                </a:lnTo>
                <a:close/>
              </a:path>
              <a:path w="78104" h="410845">
                <a:moveTo>
                  <a:pt x="44958" y="405942"/>
                </a:moveTo>
                <a:lnTo>
                  <a:pt x="44958" y="347472"/>
                </a:lnTo>
                <a:lnTo>
                  <a:pt x="38100" y="348234"/>
                </a:lnTo>
                <a:lnTo>
                  <a:pt x="36678" y="335268"/>
                </a:lnTo>
                <a:lnTo>
                  <a:pt x="2286" y="339090"/>
                </a:lnTo>
                <a:lnTo>
                  <a:pt x="44958" y="405942"/>
                </a:lnTo>
                <a:close/>
              </a:path>
              <a:path w="78104" h="410845">
                <a:moveTo>
                  <a:pt x="44958" y="347472"/>
                </a:moveTo>
                <a:lnTo>
                  <a:pt x="43508" y="334509"/>
                </a:lnTo>
                <a:lnTo>
                  <a:pt x="36678" y="335268"/>
                </a:lnTo>
                <a:lnTo>
                  <a:pt x="38100" y="348234"/>
                </a:lnTo>
                <a:lnTo>
                  <a:pt x="44958" y="347472"/>
                </a:lnTo>
                <a:close/>
              </a:path>
              <a:path w="78104" h="410845">
                <a:moveTo>
                  <a:pt x="77724" y="330708"/>
                </a:moveTo>
                <a:lnTo>
                  <a:pt x="43508" y="334509"/>
                </a:lnTo>
                <a:lnTo>
                  <a:pt x="44958" y="347472"/>
                </a:lnTo>
                <a:lnTo>
                  <a:pt x="44958" y="405942"/>
                </a:lnTo>
                <a:lnTo>
                  <a:pt x="48006" y="410718"/>
                </a:lnTo>
                <a:lnTo>
                  <a:pt x="77724" y="330708"/>
                </a:lnTo>
                <a:close/>
              </a:path>
            </a:pathLst>
          </a:custGeom>
          <a:solidFill>
            <a:srgbClr val="4371C3"/>
          </a:solidFill>
        </p:spPr>
        <p:txBody>
          <a:bodyPr wrap="square" lIns="0" tIns="0" rIns="0" bIns="0" rtlCol="0"/>
          <a:lstStyle/>
          <a:p>
            <a:endParaRPr sz="2182"/>
          </a:p>
        </p:txBody>
      </p:sp>
      <p:sp>
        <p:nvSpPr>
          <p:cNvPr id="27" name="object 27"/>
          <p:cNvSpPr/>
          <p:nvPr/>
        </p:nvSpPr>
        <p:spPr>
          <a:xfrm>
            <a:off x="3980654" y="4670212"/>
            <a:ext cx="986142" cy="518403"/>
          </a:xfrm>
          <a:custGeom>
            <a:avLst/>
            <a:gdLst/>
            <a:ahLst/>
            <a:cxnLst/>
            <a:rect l="l" t="t" r="r" b="b"/>
            <a:pathLst>
              <a:path w="750570" h="308610">
                <a:moveTo>
                  <a:pt x="681152" y="270492"/>
                </a:moveTo>
                <a:lnTo>
                  <a:pt x="3048" y="0"/>
                </a:lnTo>
                <a:lnTo>
                  <a:pt x="0" y="5334"/>
                </a:lnTo>
                <a:lnTo>
                  <a:pt x="678749" y="276534"/>
                </a:lnTo>
                <a:lnTo>
                  <a:pt x="681152" y="270492"/>
                </a:lnTo>
                <a:close/>
              </a:path>
              <a:path w="750570" h="308610">
                <a:moveTo>
                  <a:pt x="692658" y="306447"/>
                </a:moveTo>
                <a:lnTo>
                  <a:pt x="692658" y="275081"/>
                </a:lnTo>
                <a:lnTo>
                  <a:pt x="690372" y="281177"/>
                </a:lnTo>
                <a:lnTo>
                  <a:pt x="678749" y="276534"/>
                </a:lnTo>
                <a:lnTo>
                  <a:pt x="665988" y="308609"/>
                </a:lnTo>
                <a:lnTo>
                  <a:pt x="692658" y="306447"/>
                </a:lnTo>
                <a:close/>
              </a:path>
              <a:path w="750570" h="308610">
                <a:moveTo>
                  <a:pt x="692658" y="275081"/>
                </a:moveTo>
                <a:lnTo>
                  <a:pt x="681152" y="270492"/>
                </a:lnTo>
                <a:lnTo>
                  <a:pt x="678749" y="276534"/>
                </a:lnTo>
                <a:lnTo>
                  <a:pt x="690372" y="281177"/>
                </a:lnTo>
                <a:lnTo>
                  <a:pt x="692658" y="275081"/>
                </a:lnTo>
                <a:close/>
              </a:path>
              <a:path w="750570" h="308610">
                <a:moveTo>
                  <a:pt x="750570" y="301752"/>
                </a:moveTo>
                <a:lnTo>
                  <a:pt x="694182" y="237743"/>
                </a:lnTo>
                <a:lnTo>
                  <a:pt x="681152" y="270492"/>
                </a:lnTo>
                <a:lnTo>
                  <a:pt x="692658" y="275081"/>
                </a:lnTo>
                <a:lnTo>
                  <a:pt x="692658" y="306447"/>
                </a:lnTo>
                <a:lnTo>
                  <a:pt x="750570" y="301752"/>
                </a:lnTo>
                <a:close/>
              </a:path>
            </a:pathLst>
          </a:custGeom>
          <a:solidFill>
            <a:srgbClr val="4371C3"/>
          </a:solidFill>
        </p:spPr>
        <p:txBody>
          <a:bodyPr wrap="square" lIns="0" tIns="0" rIns="0" bIns="0" rtlCol="0"/>
          <a:lstStyle/>
          <a:p>
            <a:endParaRPr sz="2182"/>
          </a:p>
        </p:txBody>
      </p:sp>
      <p:sp>
        <p:nvSpPr>
          <p:cNvPr id="28" name="object 28"/>
          <p:cNvSpPr/>
          <p:nvPr/>
        </p:nvSpPr>
        <p:spPr>
          <a:xfrm>
            <a:off x="5044384" y="4721257"/>
            <a:ext cx="292485" cy="456431"/>
          </a:xfrm>
          <a:custGeom>
            <a:avLst/>
            <a:gdLst/>
            <a:ahLst/>
            <a:cxnLst/>
            <a:rect l="l" t="t" r="r" b="b"/>
            <a:pathLst>
              <a:path w="241300" h="376554">
                <a:moveTo>
                  <a:pt x="38016" y="310896"/>
                </a:moveTo>
                <a:lnTo>
                  <a:pt x="8382" y="291846"/>
                </a:lnTo>
                <a:lnTo>
                  <a:pt x="0" y="376428"/>
                </a:lnTo>
                <a:lnTo>
                  <a:pt x="31242" y="357682"/>
                </a:lnTo>
                <a:lnTo>
                  <a:pt x="31242" y="321564"/>
                </a:lnTo>
                <a:lnTo>
                  <a:pt x="38016" y="310896"/>
                </a:lnTo>
                <a:close/>
              </a:path>
              <a:path w="241300" h="376554">
                <a:moveTo>
                  <a:pt x="43189" y="314222"/>
                </a:moveTo>
                <a:lnTo>
                  <a:pt x="38016" y="310896"/>
                </a:lnTo>
                <a:lnTo>
                  <a:pt x="31242" y="321564"/>
                </a:lnTo>
                <a:lnTo>
                  <a:pt x="36576" y="324612"/>
                </a:lnTo>
                <a:lnTo>
                  <a:pt x="43189" y="314222"/>
                </a:lnTo>
                <a:close/>
              </a:path>
              <a:path w="241300" h="376554">
                <a:moveTo>
                  <a:pt x="72390" y="332994"/>
                </a:moveTo>
                <a:lnTo>
                  <a:pt x="43189" y="314222"/>
                </a:lnTo>
                <a:lnTo>
                  <a:pt x="36576" y="324612"/>
                </a:lnTo>
                <a:lnTo>
                  <a:pt x="31242" y="321564"/>
                </a:lnTo>
                <a:lnTo>
                  <a:pt x="31242" y="357682"/>
                </a:lnTo>
                <a:lnTo>
                  <a:pt x="72390" y="332994"/>
                </a:lnTo>
                <a:close/>
              </a:path>
              <a:path w="241300" h="376554">
                <a:moveTo>
                  <a:pt x="240792" y="3810"/>
                </a:moveTo>
                <a:lnTo>
                  <a:pt x="235458" y="0"/>
                </a:lnTo>
                <a:lnTo>
                  <a:pt x="38016" y="310896"/>
                </a:lnTo>
                <a:lnTo>
                  <a:pt x="43189" y="314222"/>
                </a:lnTo>
                <a:lnTo>
                  <a:pt x="240792" y="3810"/>
                </a:lnTo>
                <a:close/>
              </a:path>
            </a:pathLst>
          </a:custGeom>
          <a:solidFill>
            <a:srgbClr val="4371C3"/>
          </a:solidFill>
        </p:spPr>
        <p:txBody>
          <a:bodyPr wrap="square" lIns="0" tIns="0" rIns="0" bIns="0" rtlCol="0"/>
          <a:lstStyle/>
          <a:p>
            <a:endParaRPr sz="2182"/>
          </a:p>
        </p:txBody>
      </p:sp>
      <p:sp>
        <p:nvSpPr>
          <p:cNvPr id="29" name="object 29"/>
          <p:cNvSpPr/>
          <p:nvPr/>
        </p:nvSpPr>
        <p:spPr>
          <a:xfrm>
            <a:off x="7674900" y="5019589"/>
            <a:ext cx="1607127" cy="1410085"/>
          </a:xfrm>
          <a:custGeom>
            <a:avLst/>
            <a:gdLst/>
            <a:ahLst/>
            <a:cxnLst/>
            <a:rect l="l" t="t" r="r" b="b"/>
            <a:pathLst>
              <a:path w="1325879" h="1163320">
                <a:moveTo>
                  <a:pt x="1325880" y="581405"/>
                </a:moveTo>
                <a:lnTo>
                  <a:pt x="1035558" y="0"/>
                </a:lnTo>
                <a:lnTo>
                  <a:pt x="290321" y="0"/>
                </a:lnTo>
                <a:lnTo>
                  <a:pt x="0" y="581405"/>
                </a:lnTo>
                <a:lnTo>
                  <a:pt x="290322" y="1162811"/>
                </a:lnTo>
                <a:lnTo>
                  <a:pt x="1035558" y="1162811"/>
                </a:lnTo>
                <a:lnTo>
                  <a:pt x="1325880" y="581405"/>
                </a:lnTo>
                <a:close/>
              </a:path>
            </a:pathLst>
          </a:custGeom>
          <a:solidFill>
            <a:srgbClr val="4371C3"/>
          </a:solidFill>
        </p:spPr>
        <p:txBody>
          <a:bodyPr wrap="square" lIns="0" tIns="0" rIns="0" bIns="0" rtlCol="0"/>
          <a:lstStyle/>
          <a:p>
            <a:endParaRPr sz="2182"/>
          </a:p>
        </p:txBody>
      </p:sp>
      <p:sp>
        <p:nvSpPr>
          <p:cNvPr id="30" name="object 30"/>
          <p:cNvSpPr/>
          <p:nvPr/>
        </p:nvSpPr>
        <p:spPr>
          <a:xfrm>
            <a:off x="7661968" y="5007582"/>
            <a:ext cx="1633297" cy="1433176"/>
          </a:xfrm>
          <a:custGeom>
            <a:avLst/>
            <a:gdLst/>
            <a:ahLst/>
            <a:cxnLst/>
            <a:rect l="l" t="t" r="r" b="b"/>
            <a:pathLst>
              <a:path w="1347470" h="1182370">
                <a:moveTo>
                  <a:pt x="1347216" y="591311"/>
                </a:moveTo>
                <a:lnTo>
                  <a:pt x="1051560" y="0"/>
                </a:lnTo>
                <a:lnTo>
                  <a:pt x="295655" y="0"/>
                </a:lnTo>
                <a:lnTo>
                  <a:pt x="0" y="591312"/>
                </a:lnTo>
                <a:lnTo>
                  <a:pt x="19049" y="629362"/>
                </a:lnTo>
                <a:lnTo>
                  <a:pt x="19050" y="586740"/>
                </a:lnTo>
                <a:lnTo>
                  <a:pt x="21148" y="590930"/>
                </a:lnTo>
                <a:lnTo>
                  <a:pt x="300989" y="31980"/>
                </a:lnTo>
                <a:lnTo>
                  <a:pt x="300989" y="19050"/>
                </a:lnTo>
                <a:lnTo>
                  <a:pt x="310134" y="13716"/>
                </a:lnTo>
                <a:lnTo>
                  <a:pt x="310134" y="19050"/>
                </a:lnTo>
                <a:lnTo>
                  <a:pt x="1037082" y="19049"/>
                </a:lnTo>
                <a:lnTo>
                  <a:pt x="1037082" y="13715"/>
                </a:lnTo>
                <a:lnTo>
                  <a:pt x="1046226" y="19049"/>
                </a:lnTo>
                <a:lnTo>
                  <a:pt x="1046226" y="31980"/>
                </a:lnTo>
                <a:lnTo>
                  <a:pt x="1326067" y="590931"/>
                </a:lnTo>
                <a:lnTo>
                  <a:pt x="1328166" y="586740"/>
                </a:lnTo>
                <a:lnTo>
                  <a:pt x="1328166" y="629362"/>
                </a:lnTo>
                <a:lnTo>
                  <a:pt x="1347216" y="591311"/>
                </a:lnTo>
                <a:close/>
              </a:path>
              <a:path w="1347470" h="1182370">
                <a:moveTo>
                  <a:pt x="21148" y="590931"/>
                </a:moveTo>
                <a:lnTo>
                  <a:pt x="19050" y="586740"/>
                </a:lnTo>
                <a:lnTo>
                  <a:pt x="19050" y="595122"/>
                </a:lnTo>
                <a:lnTo>
                  <a:pt x="21148" y="590931"/>
                </a:lnTo>
                <a:close/>
              </a:path>
              <a:path w="1347470" h="1182370">
                <a:moveTo>
                  <a:pt x="307463" y="1162812"/>
                </a:moveTo>
                <a:lnTo>
                  <a:pt x="21148" y="590931"/>
                </a:lnTo>
                <a:lnTo>
                  <a:pt x="19050" y="595122"/>
                </a:lnTo>
                <a:lnTo>
                  <a:pt x="19049" y="629362"/>
                </a:lnTo>
                <a:lnTo>
                  <a:pt x="295656" y="1181862"/>
                </a:lnTo>
                <a:lnTo>
                  <a:pt x="300990" y="1181862"/>
                </a:lnTo>
                <a:lnTo>
                  <a:pt x="300990" y="1162812"/>
                </a:lnTo>
                <a:lnTo>
                  <a:pt x="307463" y="1162812"/>
                </a:lnTo>
                <a:close/>
              </a:path>
              <a:path w="1347470" h="1182370">
                <a:moveTo>
                  <a:pt x="310134" y="13716"/>
                </a:moveTo>
                <a:lnTo>
                  <a:pt x="300989" y="19050"/>
                </a:lnTo>
                <a:lnTo>
                  <a:pt x="307463" y="19050"/>
                </a:lnTo>
                <a:lnTo>
                  <a:pt x="310134" y="13716"/>
                </a:lnTo>
                <a:close/>
              </a:path>
              <a:path w="1347470" h="1182370">
                <a:moveTo>
                  <a:pt x="307463" y="19050"/>
                </a:moveTo>
                <a:lnTo>
                  <a:pt x="300989" y="19050"/>
                </a:lnTo>
                <a:lnTo>
                  <a:pt x="300989" y="31980"/>
                </a:lnTo>
                <a:lnTo>
                  <a:pt x="307463" y="19050"/>
                </a:lnTo>
                <a:close/>
              </a:path>
              <a:path w="1347470" h="1182370">
                <a:moveTo>
                  <a:pt x="310134" y="1168146"/>
                </a:moveTo>
                <a:lnTo>
                  <a:pt x="307463" y="1162812"/>
                </a:lnTo>
                <a:lnTo>
                  <a:pt x="300990" y="1162812"/>
                </a:lnTo>
                <a:lnTo>
                  <a:pt x="310134" y="1168146"/>
                </a:lnTo>
                <a:close/>
              </a:path>
              <a:path w="1347470" h="1182370">
                <a:moveTo>
                  <a:pt x="310134" y="1181862"/>
                </a:moveTo>
                <a:lnTo>
                  <a:pt x="310134" y="1168146"/>
                </a:lnTo>
                <a:lnTo>
                  <a:pt x="300990" y="1162812"/>
                </a:lnTo>
                <a:lnTo>
                  <a:pt x="300990" y="1181862"/>
                </a:lnTo>
                <a:lnTo>
                  <a:pt x="310134" y="1181862"/>
                </a:lnTo>
                <a:close/>
              </a:path>
              <a:path w="1347470" h="1182370">
                <a:moveTo>
                  <a:pt x="310134" y="19050"/>
                </a:moveTo>
                <a:lnTo>
                  <a:pt x="310134" y="13716"/>
                </a:lnTo>
                <a:lnTo>
                  <a:pt x="307463" y="19050"/>
                </a:lnTo>
                <a:lnTo>
                  <a:pt x="310134" y="19050"/>
                </a:lnTo>
                <a:close/>
              </a:path>
              <a:path w="1347470" h="1182370">
                <a:moveTo>
                  <a:pt x="1039752" y="1162812"/>
                </a:moveTo>
                <a:lnTo>
                  <a:pt x="307463" y="1162812"/>
                </a:lnTo>
                <a:lnTo>
                  <a:pt x="310134" y="1168146"/>
                </a:lnTo>
                <a:lnTo>
                  <a:pt x="310134" y="1181862"/>
                </a:lnTo>
                <a:lnTo>
                  <a:pt x="1037082" y="1181862"/>
                </a:lnTo>
                <a:lnTo>
                  <a:pt x="1037082" y="1168145"/>
                </a:lnTo>
                <a:lnTo>
                  <a:pt x="1039752" y="1162812"/>
                </a:lnTo>
                <a:close/>
              </a:path>
              <a:path w="1347470" h="1182370">
                <a:moveTo>
                  <a:pt x="1046226" y="19049"/>
                </a:moveTo>
                <a:lnTo>
                  <a:pt x="1037082" y="13715"/>
                </a:lnTo>
                <a:lnTo>
                  <a:pt x="1039752" y="19049"/>
                </a:lnTo>
                <a:lnTo>
                  <a:pt x="1046226" y="19049"/>
                </a:lnTo>
                <a:close/>
              </a:path>
              <a:path w="1347470" h="1182370">
                <a:moveTo>
                  <a:pt x="1039752" y="19049"/>
                </a:moveTo>
                <a:lnTo>
                  <a:pt x="1037082" y="13715"/>
                </a:lnTo>
                <a:lnTo>
                  <a:pt x="1037082" y="19049"/>
                </a:lnTo>
                <a:lnTo>
                  <a:pt x="1039752" y="19049"/>
                </a:lnTo>
                <a:close/>
              </a:path>
              <a:path w="1347470" h="1182370">
                <a:moveTo>
                  <a:pt x="1046226" y="1162812"/>
                </a:moveTo>
                <a:lnTo>
                  <a:pt x="1039752" y="1162812"/>
                </a:lnTo>
                <a:lnTo>
                  <a:pt x="1037082" y="1168145"/>
                </a:lnTo>
                <a:lnTo>
                  <a:pt x="1046226" y="1162812"/>
                </a:lnTo>
                <a:close/>
              </a:path>
              <a:path w="1347470" h="1182370">
                <a:moveTo>
                  <a:pt x="1046226" y="1181862"/>
                </a:moveTo>
                <a:lnTo>
                  <a:pt x="1046226" y="1162812"/>
                </a:lnTo>
                <a:lnTo>
                  <a:pt x="1037082" y="1168145"/>
                </a:lnTo>
                <a:lnTo>
                  <a:pt x="1037082" y="1181862"/>
                </a:lnTo>
                <a:lnTo>
                  <a:pt x="1046226" y="1181862"/>
                </a:lnTo>
                <a:close/>
              </a:path>
              <a:path w="1347470" h="1182370">
                <a:moveTo>
                  <a:pt x="1046226" y="31980"/>
                </a:moveTo>
                <a:lnTo>
                  <a:pt x="1046226" y="19049"/>
                </a:lnTo>
                <a:lnTo>
                  <a:pt x="1039752" y="19049"/>
                </a:lnTo>
                <a:lnTo>
                  <a:pt x="1046226" y="31980"/>
                </a:lnTo>
                <a:close/>
              </a:path>
              <a:path w="1347470" h="1182370">
                <a:moveTo>
                  <a:pt x="1328166" y="629362"/>
                </a:moveTo>
                <a:lnTo>
                  <a:pt x="1328166" y="595122"/>
                </a:lnTo>
                <a:lnTo>
                  <a:pt x="1326067" y="590930"/>
                </a:lnTo>
                <a:lnTo>
                  <a:pt x="1039752" y="1162812"/>
                </a:lnTo>
                <a:lnTo>
                  <a:pt x="1046226" y="1162812"/>
                </a:lnTo>
                <a:lnTo>
                  <a:pt x="1046226" y="1181862"/>
                </a:lnTo>
                <a:lnTo>
                  <a:pt x="1051560" y="1181862"/>
                </a:lnTo>
                <a:lnTo>
                  <a:pt x="1328166" y="629362"/>
                </a:lnTo>
                <a:close/>
              </a:path>
              <a:path w="1347470" h="1182370">
                <a:moveTo>
                  <a:pt x="1328166" y="595122"/>
                </a:moveTo>
                <a:lnTo>
                  <a:pt x="1328166" y="586740"/>
                </a:lnTo>
                <a:lnTo>
                  <a:pt x="1326067" y="590930"/>
                </a:lnTo>
                <a:lnTo>
                  <a:pt x="1328166" y="595122"/>
                </a:lnTo>
                <a:close/>
              </a:path>
            </a:pathLst>
          </a:custGeom>
          <a:solidFill>
            <a:srgbClr val="FFFFFF"/>
          </a:solidFill>
        </p:spPr>
        <p:txBody>
          <a:bodyPr wrap="square" lIns="0" tIns="0" rIns="0" bIns="0" rtlCol="0"/>
          <a:lstStyle/>
          <a:p>
            <a:endParaRPr sz="2182"/>
          </a:p>
        </p:txBody>
      </p:sp>
      <p:sp>
        <p:nvSpPr>
          <p:cNvPr id="31" name="object 31"/>
          <p:cNvSpPr/>
          <p:nvPr/>
        </p:nvSpPr>
        <p:spPr>
          <a:xfrm>
            <a:off x="4147531" y="5133197"/>
            <a:ext cx="1731818" cy="1647152"/>
          </a:xfrm>
          <a:custGeom>
            <a:avLst/>
            <a:gdLst/>
            <a:ahLst/>
            <a:cxnLst/>
            <a:rect l="l" t="t" r="r" b="b"/>
            <a:pathLst>
              <a:path w="1428750" h="1358900">
                <a:moveTo>
                  <a:pt x="1428750" y="679704"/>
                </a:moveTo>
                <a:lnTo>
                  <a:pt x="713994" y="0"/>
                </a:lnTo>
                <a:lnTo>
                  <a:pt x="0" y="679704"/>
                </a:lnTo>
                <a:lnTo>
                  <a:pt x="713994" y="1358646"/>
                </a:lnTo>
                <a:lnTo>
                  <a:pt x="1428750" y="679704"/>
                </a:lnTo>
                <a:close/>
              </a:path>
            </a:pathLst>
          </a:custGeom>
          <a:solidFill>
            <a:srgbClr val="4371C3"/>
          </a:solidFill>
        </p:spPr>
        <p:txBody>
          <a:bodyPr wrap="square" lIns="0" tIns="0" rIns="0" bIns="0" rtlCol="0"/>
          <a:lstStyle/>
          <a:p>
            <a:endParaRPr sz="2182"/>
          </a:p>
        </p:txBody>
      </p:sp>
      <p:sp>
        <p:nvSpPr>
          <p:cNvPr id="32" name="object 32"/>
          <p:cNvSpPr/>
          <p:nvPr/>
        </p:nvSpPr>
        <p:spPr>
          <a:xfrm>
            <a:off x="4130908" y="5117496"/>
            <a:ext cx="1765684" cy="1679479"/>
          </a:xfrm>
          <a:custGeom>
            <a:avLst/>
            <a:gdLst/>
            <a:ahLst/>
            <a:cxnLst/>
            <a:rect l="l" t="t" r="r" b="b"/>
            <a:pathLst>
              <a:path w="1456689" h="1385570">
                <a:moveTo>
                  <a:pt x="1456182" y="692658"/>
                </a:moveTo>
                <a:lnTo>
                  <a:pt x="727710" y="0"/>
                </a:lnTo>
                <a:lnTo>
                  <a:pt x="0" y="692658"/>
                </a:lnTo>
                <a:lnTo>
                  <a:pt x="19812" y="711515"/>
                </a:lnTo>
                <a:lnTo>
                  <a:pt x="19812" y="685800"/>
                </a:lnTo>
                <a:lnTo>
                  <a:pt x="27027" y="692654"/>
                </a:lnTo>
                <a:lnTo>
                  <a:pt x="721614" y="32130"/>
                </a:lnTo>
                <a:lnTo>
                  <a:pt x="721614" y="19812"/>
                </a:lnTo>
                <a:lnTo>
                  <a:pt x="734568" y="19812"/>
                </a:lnTo>
                <a:lnTo>
                  <a:pt x="734568" y="32143"/>
                </a:lnTo>
                <a:lnTo>
                  <a:pt x="1428399" y="692654"/>
                </a:lnTo>
                <a:lnTo>
                  <a:pt x="1435608" y="685800"/>
                </a:lnTo>
                <a:lnTo>
                  <a:pt x="1435608" y="712220"/>
                </a:lnTo>
                <a:lnTo>
                  <a:pt x="1456182" y="692658"/>
                </a:lnTo>
                <a:close/>
              </a:path>
              <a:path w="1456689" h="1385570">
                <a:moveTo>
                  <a:pt x="27027" y="692654"/>
                </a:moveTo>
                <a:lnTo>
                  <a:pt x="19812" y="685800"/>
                </a:lnTo>
                <a:lnTo>
                  <a:pt x="19812" y="699516"/>
                </a:lnTo>
                <a:lnTo>
                  <a:pt x="27027" y="692654"/>
                </a:lnTo>
                <a:close/>
              </a:path>
              <a:path w="1456689" h="1385570">
                <a:moveTo>
                  <a:pt x="728087" y="1358586"/>
                </a:moveTo>
                <a:lnTo>
                  <a:pt x="27027" y="692654"/>
                </a:lnTo>
                <a:lnTo>
                  <a:pt x="19812" y="699516"/>
                </a:lnTo>
                <a:lnTo>
                  <a:pt x="19812" y="711515"/>
                </a:lnTo>
                <a:lnTo>
                  <a:pt x="721614" y="1379513"/>
                </a:lnTo>
                <a:lnTo>
                  <a:pt x="721614" y="1364742"/>
                </a:lnTo>
                <a:lnTo>
                  <a:pt x="728087" y="1358586"/>
                </a:lnTo>
                <a:close/>
              </a:path>
              <a:path w="1456689" h="1385570">
                <a:moveTo>
                  <a:pt x="734568" y="19812"/>
                </a:moveTo>
                <a:lnTo>
                  <a:pt x="721614" y="19812"/>
                </a:lnTo>
                <a:lnTo>
                  <a:pt x="728087" y="25974"/>
                </a:lnTo>
                <a:lnTo>
                  <a:pt x="734568" y="19812"/>
                </a:lnTo>
                <a:close/>
              </a:path>
              <a:path w="1456689" h="1385570">
                <a:moveTo>
                  <a:pt x="728087" y="25974"/>
                </a:moveTo>
                <a:lnTo>
                  <a:pt x="721614" y="19812"/>
                </a:lnTo>
                <a:lnTo>
                  <a:pt x="721614" y="32130"/>
                </a:lnTo>
                <a:lnTo>
                  <a:pt x="728087" y="25974"/>
                </a:lnTo>
                <a:close/>
              </a:path>
              <a:path w="1456689" h="1385570">
                <a:moveTo>
                  <a:pt x="734568" y="1364742"/>
                </a:moveTo>
                <a:lnTo>
                  <a:pt x="728087" y="1358586"/>
                </a:lnTo>
                <a:lnTo>
                  <a:pt x="721614" y="1364742"/>
                </a:lnTo>
                <a:lnTo>
                  <a:pt x="734568" y="1364742"/>
                </a:lnTo>
                <a:close/>
              </a:path>
              <a:path w="1456689" h="1385570">
                <a:moveTo>
                  <a:pt x="734568" y="1378795"/>
                </a:moveTo>
                <a:lnTo>
                  <a:pt x="734568" y="1364742"/>
                </a:lnTo>
                <a:lnTo>
                  <a:pt x="721614" y="1364742"/>
                </a:lnTo>
                <a:lnTo>
                  <a:pt x="721614" y="1379513"/>
                </a:lnTo>
                <a:lnTo>
                  <a:pt x="727710" y="1385316"/>
                </a:lnTo>
                <a:lnTo>
                  <a:pt x="734568" y="1378795"/>
                </a:lnTo>
                <a:close/>
              </a:path>
              <a:path w="1456689" h="1385570">
                <a:moveTo>
                  <a:pt x="734568" y="32143"/>
                </a:moveTo>
                <a:lnTo>
                  <a:pt x="734568" y="19812"/>
                </a:lnTo>
                <a:lnTo>
                  <a:pt x="728087" y="25974"/>
                </a:lnTo>
                <a:lnTo>
                  <a:pt x="734568" y="32143"/>
                </a:lnTo>
                <a:close/>
              </a:path>
              <a:path w="1456689" h="1385570">
                <a:moveTo>
                  <a:pt x="1435608" y="712220"/>
                </a:moveTo>
                <a:lnTo>
                  <a:pt x="1435608" y="699516"/>
                </a:lnTo>
                <a:lnTo>
                  <a:pt x="1428399" y="692654"/>
                </a:lnTo>
                <a:lnTo>
                  <a:pt x="728087" y="1358586"/>
                </a:lnTo>
                <a:lnTo>
                  <a:pt x="734568" y="1364742"/>
                </a:lnTo>
                <a:lnTo>
                  <a:pt x="734568" y="1378795"/>
                </a:lnTo>
                <a:lnTo>
                  <a:pt x="1435608" y="712220"/>
                </a:lnTo>
                <a:close/>
              </a:path>
              <a:path w="1456689" h="1385570">
                <a:moveTo>
                  <a:pt x="1435608" y="699516"/>
                </a:moveTo>
                <a:lnTo>
                  <a:pt x="1435608" y="685800"/>
                </a:lnTo>
                <a:lnTo>
                  <a:pt x="1428399" y="692654"/>
                </a:lnTo>
                <a:lnTo>
                  <a:pt x="1435608" y="699516"/>
                </a:lnTo>
                <a:close/>
              </a:path>
            </a:pathLst>
          </a:custGeom>
          <a:solidFill>
            <a:srgbClr val="FFFFFF"/>
          </a:solidFill>
        </p:spPr>
        <p:txBody>
          <a:bodyPr wrap="square" lIns="0" tIns="0" rIns="0" bIns="0" rtlCol="0"/>
          <a:lstStyle/>
          <a:p>
            <a:endParaRPr sz="2182"/>
          </a:p>
        </p:txBody>
      </p:sp>
      <p:sp>
        <p:nvSpPr>
          <p:cNvPr id="33" name="object 33"/>
          <p:cNvSpPr/>
          <p:nvPr/>
        </p:nvSpPr>
        <p:spPr>
          <a:xfrm>
            <a:off x="9239543" y="5367804"/>
            <a:ext cx="671945" cy="340976"/>
          </a:xfrm>
          <a:custGeom>
            <a:avLst/>
            <a:gdLst/>
            <a:ahLst/>
            <a:cxnLst/>
            <a:rect l="l" t="t" r="r" b="b"/>
            <a:pathLst>
              <a:path w="554354" h="281304">
                <a:moveTo>
                  <a:pt x="487091" y="36922"/>
                </a:moveTo>
                <a:lnTo>
                  <a:pt x="484340" y="31421"/>
                </a:lnTo>
                <a:lnTo>
                  <a:pt x="0" y="275081"/>
                </a:lnTo>
                <a:lnTo>
                  <a:pt x="3048" y="281177"/>
                </a:lnTo>
                <a:lnTo>
                  <a:pt x="487091" y="36922"/>
                </a:lnTo>
                <a:close/>
              </a:path>
              <a:path w="554354" h="281304">
                <a:moveTo>
                  <a:pt x="553974" y="0"/>
                </a:moveTo>
                <a:lnTo>
                  <a:pt x="468630" y="0"/>
                </a:lnTo>
                <a:lnTo>
                  <a:pt x="484340" y="31421"/>
                </a:lnTo>
                <a:lnTo>
                  <a:pt x="495300" y="25907"/>
                </a:lnTo>
                <a:lnTo>
                  <a:pt x="498348" y="31241"/>
                </a:lnTo>
                <a:lnTo>
                  <a:pt x="498348" y="59435"/>
                </a:lnTo>
                <a:lnTo>
                  <a:pt x="502920" y="68579"/>
                </a:lnTo>
                <a:lnTo>
                  <a:pt x="553974" y="0"/>
                </a:lnTo>
                <a:close/>
              </a:path>
              <a:path w="554354" h="281304">
                <a:moveTo>
                  <a:pt x="498348" y="31241"/>
                </a:moveTo>
                <a:lnTo>
                  <a:pt x="495300" y="25907"/>
                </a:lnTo>
                <a:lnTo>
                  <a:pt x="484340" y="31421"/>
                </a:lnTo>
                <a:lnTo>
                  <a:pt x="487091" y="36922"/>
                </a:lnTo>
                <a:lnTo>
                  <a:pt x="498348" y="31241"/>
                </a:lnTo>
                <a:close/>
              </a:path>
              <a:path w="554354" h="281304">
                <a:moveTo>
                  <a:pt x="498348" y="59435"/>
                </a:moveTo>
                <a:lnTo>
                  <a:pt x="498348" y="31241"/>
                </a:lnTo>
                <a:lnTo>
                  <a:pt x="487091" y="36922"/>
                </a:lnTo>
                <a:lnTo>
                  <a:pt x="498348" y="59435"/>
                </a:lnTo>
                <a:close/>
              </a:path>
            </a:pathLst>
          </a:custGeom>
          <a:solidFill>
            <a:srgbClr val="4371C3"/>
          </a:solidFill>
        </p:spPr>
        <p:txBody>
          <a:bodyPr wrap="square" lIns="0" tIns="0" rIns="0" bIns="0" rtlCol="0"/>
          <a:lstStyle/>
          <a:p>
            <a:endParaRPr sz="2182"/>
          </a:p>
        </p:txBody>
      </p:sp>
      <p:sp>
        <p:nvSpPr>
          <p:cNvPr id="34" name="object 34"/>
          <p:cNvSpPr/>
          <p:nvPr/>
        </p:nvSpPr>
        <p:spPr>
          <a:xfrm>
            <a:off x="9769707" y="5174762"/>
            <a:ext cx="1420861" cy="1213042"/>
          </a:xfrm>
          <a:custGeom>
            <a:avLst/>
            <a:gdLst/>
            <a:ahLst/>
            <a:cxnLst/>
            <a:rect l="l" t="t" r="r" b="b"/>
            <a:pathLst>
              <a:path w="1172209" h="1000759">
                <a:moveTo>
                  <a:pt x="1171956" y="499872"/>
                </a:moveTo>
                <a:lnTo>
                  <a:pt x="937260" y="0"/>
                </a:lnTo>
                <a:lnTo>
                  <a:pt x="234695" y="0"/>
                </a:lnTo>
                <a:lnTo>
                  <a:pt x="0" y="499872"/>
                </a:lnTo>
                <a:lnTo>
                  <a:pt x="234696" y="1000506"/>
                </a:lnTo>
                <a:lnTo>
                  <a:pt x="937260" y="1000506"/>
                </a:lnTo>
                <a:lnTo>
                  <a:pt x="1171956" y="499872"/>
                </a:lnTo>
                <a:close/>
              </a:path>
            </a:pathLst>
          </a:custGeom>
          <a:solidFill>
            <a:srgbClr val="6FAC46"/>
          </a:solidFill>
        </p:spPr>
        <p:txBody>
          <a:bodyPr wrap="square" lIns="0" tIns="0" rIns="0" bIns="0" rtlCol="0"/>
          <a:lstStyle/>
          <a:p>
            <a:endParaRPr sz="2182"/>
          </a:p>
        </p:txBody>
      </p:sp>
      <p:sp>
        <p:nvSpPr>
          <p:cNvPr id="35" name="object 35"/>
          <p:cNvSpPr/>
          <p:nvPr/>
        </p:nvSpPr>
        <p:spPr>
          <a:xfrm>
            <a:off x="9761393" y="5167375"/>
            <a:ext cx="1437794" cy="1227667"/>
          </a:xfrm>
          <a:custGeom>
            <a:avLst/>
            <a:gdLst/>
            <a:ahLst/>
            <a:cxnLst/>
            <a:rect l="l" t="t" r="r" b="b"/>
            <a:pathLst>
              <a:path w="1186179" h="1012825">
                <a:moveTo>
                  <a:pt x="1185672" y="505967"/>
                </a:moveTo>
                <a:lnTo>
                  <a:pt x="948690" y="0"/>
                </a:lnTo>
                <a:lnTo>
                  <a:pt x="236981" y="0"/>
                </a:lnTo>
                <a:lnTo>
                  <a:pt x="0" y="505967"/>
                </a:lnTo>
                <a:lnTo>
                  <a:pt x="12953" y="533667"/>
                </a:lnTo>
                <a:lnTo>
                  <a:pt x="12954" y="503681"/>
                </a:lnTo>
                <a:lnTo>
                  <a:pt x="14202" y="506348"/>
                </a:lnTo>
                <a:lnTo>
                  <a:pt x="241553" y="20541"/>
                </a:lnTo>
                <a:lnTo>
                  <a:pt x="241553" y="12191"/>
                </a:lnTo>
                <a:lnTo>
                  <a:pt x="246887" y="9143"/>
                </a:lnTo>
                <a:lnTo>
                  <a:pt x="246887" y="12191"/>
                </a:lnTo>
                <a:lnTo>
                  <a:pt x="938784" y="12191"/>
                </a:lnTo>
                <a:lnTo>
                  <a:pt x="938784" y="9143"/>
                </a:lnTo>
                <a:lnTo>
                  <a:pt x="944118" y="12191"/>
                </a:lnTo>
                <a:lnTo>
                  <a:pt x="944118" y="20541"/>
                </a:lnTo>
                <a:lnTo>
                  <a:pt x="1171469" y="506348"/>
                </a:lnTo>
                <a:lnTo>
                  <a:pt x="1172718" y="503681"/>
                </a:lnTo>
                <a:lnTo>
                  <a:pt x="1172718" y="533667"/>
                </a:lnTo>
                <a:lnTo>
                  <a:pt x="1185672" y="505967"/>
                </a:lnTo>
                <a:close/>
              </a:path>
              <a:path w="1186179" h="1012825">
                <a:moveTo>
                  <a:pt x="14202" y="506348"/>
                </a:moveTo>
                <a:lnTo>
                  <a:pt x="12954" y="503681"/>
                </a:lnTo>
                <a:lnTo>
                  <a:pt x="12954" y="509015"/>
                </a:lnTo>
                <a:lnTo>
                  <a:pt x="14202" y="506348"/>
                </a:lnTo>
                <a:close/>
              </a:path>
              <a:path w="1186179" h="1012825">
                <a:moveTo>
                  <a:pt x="245104" y="999743"/>
                </a:moveTo>
                <a:lnTo>
                  <a:pt x="14202" y="506348"/>
                </a:lnTo>
                <a:lnTo>
                  <a:pt x="12954" y="509015"/>
                </a:lnTo>
                <a:lnTo>
                  <a:pt x="12953" y="533667"/>
                </a:lnTo>
                <a:lnTo>
                  <a:pt x="236982" y="1012697"/>
                </a:lnTo>
                <a:lnTo>
                  <a:pt x="241554" y="1012697"/>
                </a:lnTo>
                <a:lnTo>
                  <a:pt x="241554" y="999743"/>
                </a:lnTo>
                <a:lnTo>
                  <a:pt x="245104" y="999743"/>
                </a:lnTo>
                <a:close/>
              </a:path>
              <a:path w="1186179" h="1012825">
                <a:moveTo>
                  <a:pt x="246887" y="9143"/>
                </a:moveTo>
                <a:lnTo>
                  <a:pt x="241553" y="12191"/>
                </a:lnTo>
                <a:lnTo>
                  <a:pt x="245461" y="12191"/>
                </a:lnTo>
                <a:lnTo>
                  <a:pt x="246887" y="9143"/>
                </a:lnTo>
                <a:close/>
              </a:path>
              <a:path w="1186179" h="1012825">
                <a:moveTo>
                  <a:pt x="245461" y="12191"/>
                </a:moveTo>
                <a:lnTo>
                  <a:pt x="241553" y="12191"/>
                </a:lnTo>
                <a:lnTo>
                  <a:pt x="241553" y="20541"/>
                </a:lnTo>
                <a:lnTo>
                  <a:pt x="245461" y="12191"/>
                </a:lnTo>
                <a:close/>
              </a:path>
              <a:path w="1186179" h="1012825">
                <a:moveTo>
                  <a:pt x="246888" y="1003553"/>
                </a:moveTo>
                <a:lnTo>
                  <a:pt x="245104" y="999743"/>
                </a:lnTo>
                <a:lnTo>
                  <a:pt x="241554" y="999743"/>
                </a:lnTo>
                <a:lnTo>
                  <a:pt x="246888" y="1003553"/>
                </a:lnTo>
                <a:close/>
              </a:path>
              <a:path w="1186179" h="1012825">
                <a:moveTo>
                  <a:pt x="246888" y="1012697"/>
                </a:moveTo>
                <a:lnTo>
                  <a:pt x="246888" y="1003553"/>
                </a:lnTo>
                <a:lnTo>
                  <a:pt x="241554" y="999743"/>
                </a:lnTo>
                <a:lnTo>
                  <a:pt x="241554" y="1012697"/>
                </a:lnTo>
                <a:lnTo>
                  <a:pt x="246888" y="1012697"/>
                </a:lnTo>
                <a:close/>
              </a:path>
              <a:path w="1186179" h="1012825">
                <a:moveTo>
                  <a:pt x="940567" y="999744"/>
                </a:moveTo>
                <a:lnTo>
                  <a:pt x="245104" y="999743"/>
                </a:lnTo>
                <a:lnTo>
                  <a:pt x="246888" y="1003553"/>
                </a:lnTo>
                <a:lnTo>
                  <a:pt x="246888" y="1012697"/>
                </a:lnTo>
                <a:lnTo>
                  <a:pt x="938784" y="1012697"/>
                </a:lnTo>
                <a:lnTo>
                  <a:pt x="938784" y="1003553"/>
                </a:lnTo>
                <a:lnTo>
                  <a:pt x="940567" y="999744"/>
                </a:lnTo>
                <a:close/>
              </a:path>
              <a:path w="1186179" h="1012825">
                <a:moveTo>
                  <a:pt x="246887" y="12191"/>
                </a:moveTo>
                <a:lnTo>
                  <a:pt x="246887" y="9143"/>
                </a:lnTo>
                <a:lnTo>
                  <a:pt x="245461" y="12191"/>
                </a:lnTo>
                <a:lnTo>
                  <a:pt x="246887" y="12191"/>
                </a:lnTo>
                <a:close/>
              </a:path>
              <a:path w="1186179" h="1012825">
                <a:moveTo>
                  <a:pt x="944118" y="12191"/>
                </a:moveTo>
                <a:lnTo>
                  <a:pt x="938784" y="9143"/>
                </a:lnTo>
                <a:lnTo>
                  <a:pt x="940210" y="12191"/>
                </a:lnTo>
                <a:lnTo>
                  <a:pt x="944118" y="12191"/>
                </a:lnTo>
                <a:close/>
              </a:path>
              <a:path w="1186179" h="1012825">
                <a:moveTo>
                  <a:pt x="940210" y="12191"/>
                </a:moveTo>
                <a:lnTo>
                  <a:pt x="938784" y="9143"/>
                </a:lnTo>
                <a:lnTo>
                  <a:pt x="938784" y="12191"/>
                </a:lnTo>
                <a:lnTo>
                  <a:pt x="940210" y="12191"/>
                </a:lnTo>
                <a:close/>
              </a:path>
              <a:path w="1186179" h="1012825">
                <a:moveTo>
                  <a:pt x="944118" y="999743"/>
                </a:moveTo>
                <a:lnTo>
                  <a:pt x="940567" y="999744"/>
                </a:lnTo>
                <a:lnTo>
                  <a:pt x="938784" y="1003553"/>
                </a:lnTo>
                <a:lnTo>
                  <a:pt x="944118" y="999743"/>
                </a:lnTo>
                <a:close/>
              </a:path>
              <a:path w="1186179" h="1012825">
                <a:moveTo>
                  <a:pt x="944118" y="1012697"/>
                </a:moveTo>
                <a:lnTo>
                  <a:pt x="944118" y="999743"/>
                </a:lnTo>
                <a:lnTo>
                  <a:pt x="938784" y="1003553"/>
                </a:lnTo>
                <a:lnTo>
                  <a:pt x="938784" y="1012697"/>
                </a:lnTo>
                <a:lnTo>
                  <a:pt x="944118" y="1012697"/>
                </a:lnTo>
                <a:close/>
              </a:path>
              <a:path w="1186179" h="1012825">
                <a:moveTo>
                  <a:pt x="944118" y="20541"/>
                </a:moveTo>
                <a:lnTo>
                  <a:pt x="944118" y="12191"/>
                </a:lnTo>
                <a:lnTo>
                  <a:pt x="940210" y="12191"/>
                </a:lnTo>
                <a:lnTo>
                  <a:pt x="944118" y="20541"/>
                </a:lnTo>
                <a:close/>
              </a:path>
              <a:path w="1186179" h="1012825">
                <a:moveTo>
                  <a:pt x="1172718" y="533667"/>
                </a:moveTo>
                <a:lnTo>
                  <a:pt x="1172718" y="509015"/>
                </a:lnTo>
                <a:lnTo>
                  <a:pt x="1171469" y="506348"/>
                </a:lnTo>
                <a:lnTo>
                  <a:pt x="940567" y="999744"/>
                </a:lnTo>
                <a:lnTo>
                  <a:pt x="944118" y="999743"/>
                </a:lnTo>
                <a:lnTo>
                  <a:pt x="944118" y="1012697"/>
                </a:lnTo>
                <a:lnTo>
                  <a:pt x="948690" y="1012697"/>
                </a:lnTo>
                <a:lnTo>
                  <a:pt x="1172718" y="533667"/>
                </a:lnTo>
                <a:close/>
              </a:path>
              <a:path w="1186179" h="1012825">
                <a:moveTo>
                  <a:pt x="1172718" y="509015"/>
                </a:moveTo>
                <a:lnTo>
                  <a:pt x="1172718" y="503681"/>
                </a:lnTo>
                <a:lnTo>
                  <a:pt x="1171469" y="506348"/>
                </a:lnTo>
                <a:lnTo>
                  <a:pt x="1172718" y="509015"/>
                </a:lnTo>
                <a:close/>
              </a:path>
            </a:pathLst>
          </a:custGeom>
          <a:solidFill>
            <a:srgbClr val="6FAC46"/>
          </a:solidFill>
        </p:spPr>
        <p:txBody>
          <a:bodyPr wrap="square" lIns="0" tIns="0" rIns="0" bIns="0" rtlCol="0"/>
          <a:lstStyle/>
          <a:p>
            <a:endParaRPr sz="2182"/>
          </a:p>
        </p:txBody>
      </p:sp>
      <p:sp>
        <p:nvSpPr>
          <p:cNvPr id="36" name="object 36"/>
          <p:cNvSpPr txBox="1"/>
          <p:nvPr/>
        </p:nvSpPr>
        <p:spPr>
          <a:xfrm>
            <a:off x="4474804" y="5527898"/>
            <a:ext cx="1089891" cy="786200"/>
          </a:xfrm>
          <a:prstGeom prst="rect">
            <a:avLst/>
          </a:prstGeom>
        </p:spPr>
        <p:txBody>
          <a:bodyPr vert="horz" wrap="square" lIns="0" tIns="27709" rIns="0" bIns="0" rtlCol="0">
            <a:spAutoFit/>
          </a:bodyPr>
          <a:lstStyle/>
          <a:p>
            <a:pPr marL="200896" marR="122385" indent="-70813">
              <a:lnSpc>
                <a:spcPts val="1540"/>
              </a:lnSpc>
              <a:spcBef>
                <a:spcPts val="218"/>
              </a:spcBef>
            </a:pPr>
            <a:r>
              <a:rPr sz="1333" b="1" dirty="0">
                <a:solidFill>
                  <a:srgbClr val="FFFFFF"/>
                </a:solidFill>
                <a:latin typeface="Times New Roman"/>
                <a:cs typeface="Times New Roman"/>
              </a:rPr>
              <a:t>7.</a:t>
            </a:r>
            <a:r>
              <a:rPr sz="1333" b="1" spc="-103" dirty="0">
                <a:solidFill>
                  <a:srgbClr val="FFFFFF"/>
                </a:solidFill>
                <a:latin typeface="Times New Roman"/>
                <a:cs typeface="Times New Roman"/>
              </a:rPr>
              <a:t> </a:t>
            </a:r>
            <a:r>
              <a:rPr sz="1333" spc="-6" dirty="0">
                <a:solidFill>
                  <a:srgbClr val="FFFFFF"/>
                </a:solidFill>
                <a:latin typeface="Times New Roman"/>
                <a:cs typeface="Times New Roman"/>
              </a:rPr>
              <a:t>Allocated  individual</a:t>
            </a:r>
            <a:endParaRPr sz="1333">
              <a:latin typeface="Times New Roman"/>
              <a:cs typeface="Times New Roman"/>
            </a:endParaRPr>
          </a:p>
          <a:p>
            <a:pPr algn="ctr">
              <a:lnSpc>
                <a:spcPts val="1449"/>
              </a:lnSpc>
            </a:pPr>
            <a:r>
              <a:rPr sz="1333" spc="-6" dirty="0">
                <a:solidFill>
                  <a:srgbClr val="FFFFFF"/>
                </a:solidFill>
                <a:latin typeface="Times New Roman"/>
                <a:cs typeface="Times New Roman"/>
              </a:rPr>
              <a:t>consumption</a:t>
            </a:r>
            <a:r>
              <a:rPr sz="1333" spc="-55" dirty="0">
                <a:solidFill>
                  <a:srgbClr val="FFFFFF"/>
                </a:solidFill>
                <a:latin typeface="Times New Roman"/>
                <a:cs typeface="Times New Roman"/>
              </a:rPr>
              <a:t> </a:t>
            </a:r>
            <a:r>
              <a:rPr sz="1333" dirty="0">
                <a:solidFill>
                  <a:srgbClr val="FFFFFF"/>
                </a:solidFill>
                <a:latin typeface="Times New Roman"/>
                <a:cs typeface="Times New Roman"/>
              </a:rPr>
              <a:t>of</a:t>
            </a:r>
            <a:endParaRPr sz="1333">
              <a:latin typeface="Times New Roman"/>
              <a:cs typeface="Times New Roman"/>
            </a:endParaRPr>
          </a:p>
          <a:p>
            <a:pPr marL="156253">
              <a:lnSpc>
                <a:spcPts val="1570"/>
              </a:lnSpc>
            </a:pPr>
            <a:r>
              <a:rPr sz="1333" spc="-6" dirty="0">
                <a:solidFill>
                  <a:srgbClr val="FFFFFF"/>
                </a:solidFill>
                <a:latin typeface="Times New Roman"/>
                <a:cs typeface="Times New Roman"/>
              </a:rPr>
              <a:t>the</a:t>
            </a:r>
            <a:r>
              <a:rPr sz="1333" spc="-30" dirty="0">
                <a:solidFill>
                  <a:srgbClr val="FFFFFF"/>
                </a:solidFill>
                <a:latin typeface="Times New Roman"/>
                <a:cs typeface="Times New Roman"/>
              </a:rPr>
              <a:t> </a:t>
            </a:r>
            <a:r>
              <a:rPr sz="1333" spc="-6" dirty="0">
                <a:solidFill>
                  <a:srgbClr val="FFFFFF"/>
                </a:solidFill>
                <a:latin typeface="Times New Roman"/>
                <a:cs typeface="Times New Roman"/>
              </a:rPr>
              <a:t>nutrient</a:t>
            </a:r>
            <a:endParaRPr sz="1333">
              <a:latin typeface="Times New Roman"/>
              <a:cs typeface="Times New Roman"/>
            </a:endParaRPr>
          </a:p>
        </p:txBody>
      </p:sp>
      <p:sp>
        <p:nvSpPr>
          <p:cNvPr id="37" name="object 37"/>
          <p:cNvSpPr/>
          <p:nvPr/>
        </p:nvSpPr>
        <p:spPr>
          <a:xfrm>
            <a:off x="11024005" y="6160280"/>
            <a:ext cx="592667" cy="384849"/>
          </a:xfrm>
          <a:custGeom>
            <a:avLst/>
            <a:gdLst/>
            <a:ahLst/>
            <a:cxnLst/>
            <a:rect l="l" t="t" r="r" b="b"/>
            <a:pathLst>
              <a:path w="488950" h="317500">
                <a:moveTo>
                  <a:pt x="0" y="0"/>
                </a:moveTo>
                <a:lnTo>
                  <a:pt x="0" y="316992"/>
                </a:lnTo>
                <a:lnTo>
                  <a:pt x="488442" y="316992"/>
                </a:lnTo>
                <a:lnTo>
                  <a:pt x="488442" y="0"/>
                </a:lnTo>
                <a:lnTo>
                  <a:pt x="0" y="0"/>
                </a:lnTo>
                <a:close/>
              </a:path>
            </a:pathLst>
          </a:custGeom>
          <a:solidFill>
            <a:srgbClr val="FFFFFF"/>
          </a:solidFill>
        </p:spPr>
        <p:txBody>
          <a:bodyPr wrap="square" lIns="0" tIns="0" rIns="0" bIns="0" rtlCol="0"/>
          <a:lstStyle/>
          <a:p>
            <a:endParaRPr sz="2182"/>
          </a:p>
        </p:txBody>
      </p:sp>
      <p:sp>
        <p:nvSpPr>
          <p:cNvPr id="38" name="object 38"/>
          <p:cNvSpPr/>
          <p:nvPr/>
        </p:nvSpPr>
        <p:spPr>
          <a:xfrm>
            <a:off x="11018466" y="6154739"/>
            <a:ext cx="604212" cy="395624"/>
          </a:xfrm>
          <a:custGeom>
            <a:avLst/>
            <a:gdLst/>
            <a:ahLst/>
            <a:cxnLst/>
            <a:rect l="l" t="t" r="r" b="b"/>
            <a:pathLst>
              <a:path w="498475" h="326390">
                <a:moveTo>
                  <a:pt x="498348" y="326135"/>
                </a:moveTo>
                <a:lnTo>
                  <a:pt x="498348" y="0"/>
                </a:lnTo>
                <a:lnTo>
                  <a:pt x="0" y="0"/>
                </a:lnTo>
                <a:lnTo>
                  <a:pt x="0" y="326135"/>
                </a:lnTo>
                <a:lnTo>
                  <a:pt x="4572" y="326135"/>
                </a:lnTo>
                <a:lnTo>
                  <a:pt x="4572" y="9905"/>
                </a:lnTo>
                <a:lnTo>
                  <a:pt x="9143" y="4571"/>
                </a:lnTo>
                <a:lnTo>
                  <a:pt x="9143" y="9905"/>
                </a:lnTo>
                <a:lnTo>
                  <a:pt x="488441" y="9905"/>
                </a:lnTo>
                <a:lnTo>
                  <a:pt x="488441" y="4571"/>
                </a:lnTo>
                <a:lnTo>
                  <a:pt x="493013" y="9905"/>
                </a:lnTo>
                <a:lnTo>
                  <a:pt x="493013" y="326135"/>
                </a:lnTo>
                <a:lnTo>
                  <a:pt x="498348" y="326135"/>
                </a:lnTo>
                <a:close/>
              </a:path>
              <a:path w="498475" h="326390">
                <a:moveTo>
                  <a:pt x="9143" y="9905"/>
                </a:moveTo>
                <a:lnTo>
                  <a:pt x="9143" y="4571"/>
                </a:lnTo>
                <a:lnTo>
                  <a:pt x="4572" y="9905"/>
                </a:lnTo>
                <a:lnTo>
                  <a:pt x="9143" y="9905"/>
                </a:lnTo>
                <a:close/>
              </a:path>
              <a:path w="498475" h="326390">
                <a:moveTo>
                  <a:pt x="9143" y="316991"/>
                </a:moveTo>
                <a:lnTo>
                  <a:pt x="9143" y="9905"/>
                </a:lnTo>
                <a:lnTo>
                  <a:pt x="4572" y="9905"/>
                </a:lnTo>
                <a:lnTo>
                  <a:pt x="4572" y="316991"/>
                </a:lnTo>
                <a:lnTo>
                  <a:pt x="9143" y="316991"/>
                </a:lnTo>
                <a:close/>
              </a:path>
              <a:path w="498475" h="326390">
                <a:moveTo>
                  <a:pt x="493013" y="316991"/>
                </a:moveTo>
                <a:lnTo>
                  <a:pt x="4572" y="316991"/>
                </a:lnTo>
                <a:lnTo>
                  <a:pt x="9143" y="321563"/>
                </a:lnTo>
                <a:lnTo>
                  <a:pt x="9143" y="326135"/>
                </a:lnTo>
                <a:lnTo>
                  <a:pt x="488441" y="326135"/>
                </a:lnTo>
                <a:lnTo>
                  <a:pt x="488441" y="321563"/>
                </a:lnTo>
                <a:lnTo>
                  <a:pt x="493013" y="316991"/>
                </a:lnTo>
                <a:close/>
              </a:path>
              <a:path w="498475" h="326390">
                <a:moveTo>
                  <a:pt x="9143" y="326135"/>
                </a:moveTo>
                <a:lnTo>
                  <a:pt x="9143" y="321563"/>
                </a:lnTo>
                <a:lnTo>
                  <a:pt x="4572" y="316991"/>
                </a:lnTo>
                <a:lnTo>
                  <a:pt x="4572" y="326135"/>
                </a:lnTo>
                <a:lnTo>
                  <a:pt x="9143" y="326135"/>
                </a:lnTo>
                <a:close/>
              </a:path>
              <a:path w="498475" h="326390">
                <a:moveTo>
                  <a:pt x="493013" y="9905"/>
                </a:moveTo>
                <a:lnTo>
                  <a:pt x="488441" y="4571"/>
                </a:lnTo>
                <a:lnTo>
                  <a:pt x="488441" y="9905"/>
                </a:lnTo>
                <a:lnTo>
                  <a:pt x="493013" y="9905"/>
                </a:lnTo>
                <a:close/>
              </a:path>
              <a:path w="498475" h="326390">
                <a:moveTo>
                  <a:pt x="493013" y="316991"/>
                </a:moveTo>
                <a:lnTo>
                  <a:pt x="493013" y="9905"/>
                </a:lnTo>
                <a:lnTo>
                  <a:pt x="488441" y="9905"/>
                </a:lnTo>
                <a:lnTo>
                  <a:pt x="488441" y="316991"/>
                </a:lnTo>
                <a:lnTo>
                  <a:pt x="493013" y="316991"/>
                </a:lnTo>
                <a:close/>
              </a:path>
              <a:path w="498475" h="326390">
                <a:moveTo>
                  <a:pt x="493013" y="326135"/>
                </a:moveTo>
                <a:lnTo>
                  <a:pt x="493013" y="316991"/>
                </a:lnTo>
                <a:lnTo>
                  <a:pt x="488441" y="321563"/>
                </a:lnTo>
                <a:lnTo>
                  <a:pt x="488441" y="326135"/>
                </a:lnTo>
                <a:lnTo>
                  <a:pt x="493013" y="326135"/>
                </a:lnTo>
                <a:close/>
              </a:path>
            </a:pathLst>
          </a:custGeom>
          <a:solidFill>
            <a:srgbClr val="000000"/>
          </a:solidFill>
        </p:spPr>
        <p:txBody>
          <a:bodyPr wrap="square" lIns="0" tIns="0" rIns="0" bIns="0" rtlCol="0"/>
          <a:lstStyle/>
          <a:p>
            <a:endParaRPr sz="2182"/>
          </a:p>
        </p:txBody>
      </p:sp>
      <p:sp>
        <p:nvSpPr>
          <p:cNvPr id="39" name="object 39"/>
          <p:cNvSpPr txBox="1"/>
          <p:nvPr/>
        </p:nvSpPr>
        <p:spPr>
          <a:xfrm>
            <a:off x="11124062" y="6194762"/>
            <a:ext cx="380231" cy="219888"/>
          </a:xfrm>
          <a:prstGeom prst="rect">
            <a:avLst/>
          </a:prstGeom>
        </p:spPr>
        <p:txBody>
          <a:bodyPr vert="horz" wrap="square" lIns="0" tIns="14624" rIns="0" bIns="0" rtlCol="0">
            <a:spAutoFit/>
          </a:bodyPr>
          <a:lstStyle/>
          <a:p>
            <a:pPr marL="15394">
              <a:spcBef>
                <a:spcPts val="116"/>
              </a:spcBef>
            </a:pPr>
            <a:r>
              <a:rPr sz="1333" dirty="0">
                <a:latin typeface="Times New Roman"/>
                <a:cs typeface="Times New Roman"/>
              </a:rPr>
              <a:t>END</a:t>
            </a:r>
            <a:endParaRPr sz="1333">
              <a:latin typeface="Times New Roman"/>
              <a:cs typeface="Times New Roman"/>
            </a:endParaRPr>
          </a:p>
        </p:txBody>
      </p:sp>
      <p:sp>
        <p:nvSpPr>
          <p:cNvPr id="40" name="object 40"/>
          <p:cNvSpPr/>
          <p:nvPr/>
        </p:nvSpPr>
        <p:spPr>
          <a:xfrm>
            <a:off x="5807306" y="5013125"/>
            <a:ext cx="2162848" cy="929794"/>
          </a:xfrm>
          <a:custGeom>
            <a:avLst/>
            <a:gdLst/>
            <a:ahLst/>
            <a:cxnLst/>
            <a:rect l="l" t="t" r="r" b="b"/>
            <a:pathLst>
              <a:path w="1784350" h="767079">
                <a:moveTo>
                  <a:pt x="1715220" y="37649"/>
                </a:moveTo>
                <a:lnTo>
                  <a:pt x="1712682" y="31663"/>
                </a:lnTo>
                <a:lnTo>
                  <a:pt x="0" y="761238"/>
                </a:lnTo>
                <a:lnTo>
                  <a:pt x="3048" y="766572"/>
                </a:lnTo>
                <a:lnTo>
                  <a:pt x="1715220" y="37649"/>
                </a:lnTo>
                <a:close/>
              </a:path>
              <a:path w="1784350" h="767079">
                <a:moveTo>
                  <a:pt x="1783842" y="5334"/>
                </a:moveTo>
                <a:lnTo>
                  <a:pt x="1699260" y="0"/>
                </a:lnTo>
                <a:lnTo>
                  <a:pt x="1712682" y="31663"/>
                </a:lnTo>
                <a:lnTo>
                  <a:pt x="1724406" y="26670"/>
                </a:lnTo>
                <a:lnTo>
                  <a:pt x="1726692" y="32766"/>
                </a:lnTo>
                <a:lnTo>
                  <a:pt x="1726692" y="64711"/>
                </a:lnTo>
                <a:lnTo>
                  <a:pt x="1728978" y="70104"/>
                </a:lnTo>
                <a:lnTo>
                  <a:pt x="1783842" y="5334"/>
                </a:lnTo>
                <a:close/>
              </a:path>
              <a:path w="1784350" h="767079">
                <a:moveTo>
                  <a:pt x="1726692" y="32766"/>
                </a:moveTo>
                <a:lnTo>
                  <a:pt x="1724406" y="26670"/>
                </a:lnTo>
                <a:lnTo>
                  <a:pt x="1712682" y="31663"/>
                </a:lnTo>
                <a:lnTo>
                  <a:pt x="1715220" y="37649"/>
                </a:lnTo>
                <a:lnTo>
                  <a:pt x="1726692" y="32766"/>
                </a:lnTo>
                <a:close/>
              </a:path>
              <a:path w="1784350" h="767079">
                <a:moveTo>
                  <a:pt x="1726692" y="64711"/>
                </a:moveTo>
                <a:lnTo>
                  <a:pt x="1726692" y="32766"/>
                </a:lnTo>
                <a:lnTo>
                  <a:pt x="1715220" y="37649"/>
                </a:lnTo>
                <a:lnTo>
                  <a:pt x="1726692" y="64711"/>
                </a:lnTo>
                <a:close/>
              </a:path>
            </a:pathLst>
          </a:custGeom>
          <a:solidFill>
            <a:srgbClr val="4371C3"/>
          </a:solidFill>
        </p:spPr>
        <p:txBody>
          <a:bodyPr wrap="square" lIns="0" tIns="0" rIns="0" bIns="0" rtlCol="0"/>
          <a:lstStyle/>
          <a:p>
            <a:endParaRPr sz="2182"/>
          </a:p>
        </p:txBody>
      </p:sp>
      <p:sp>
        <p:nvSpPr>
          <p:cNvPr id="41" name="object 41"/>
          <p:cNvSpPr txBox="1"/>
          <p:nvPr/>
        </p:nvSpPr>
        <p:spPr>
          <a:xfrm>
            <a:off x="7943993" y="5132584"/>
            <a:ext cx="1089891" cy="1194966"/>
          </a:xfrm>
          <a:prstGeom prst="rect">
            <a:avLst/>
          </a:prstGeom>
        </p:spPr>
        <p:txBody>
          <a:bodyPr vert="horz" wrap="square" lIns="0" tIns="27709" rIns="0" bIns="0" rtlCol="0">
            <a:spAutoFit/>
          </a:bodyPr>
          <a:lstStyle/>
          <a:p>
            <a:pPr marL="133161" marR="60038" indent="-64656">
              <a:lnSpc>
                <a:spcPts val="1540"/>
              </a:lnSpc>
              <a:spcBef>
                <a:spcPts val="218"/>
              </a:spcBef>
            </a:pPr>
            <a:r>
              <a:rPr sz="1333" b="1" dirty="0">
                <a:solidFill>
                  <a:srgbClr val="FFFFFF"/>
                </a:solidFill>
                <a:latin typeface="Times New Roman"/>
                <a:cs typeface="Times New Roman"/>
              </a:rPr>
              <a:t>8.</a:t>
            </a:r>
            <a:r>
              <a:rPr sz="1333" b="1" spc="-116" dirty="0">
                <a:solidFill>
                  <a:srgbClr val="FFFFFF"/>
                </a:solidFill>
                <a:latin typeface="Times New Roman"/>
                <a:cs typeface="Times New Roman"/>
              </a:rPr>
              <a:t> </a:t>
            </a:r>
            <a:r>
              <a:rPr sz="1333" dirty="0">
                <a:solidFill>
                  <a:srgbClr val="FFFFFF"/>
                </a:solidFill>
                <a:latin typeface="Times New Roman"/>
                <a:cs typeface="Times New Roman"/>
              </a:rPr>
              <a:t>Inadequacy  </a:t>
            </a:r>
            <a:r>
              <a:rPr sz="1333" spc="-6" dirty="0">
                <a:solidFill>
                  <a:srgbClr val="FFFFFF"/>
                </a:solidFill>
                <a:latin typeface="Times New Roman"/>
                <a:cs typeface="Times New Roman"/>
              </a:rPr>
              <a:t>Measure</a:t>
            </a:r>
            <a:r>
              <a:rPr sz="1333" spc="-49" dirty="0">
                <a:solidFill>
                  <a:srgbClr val="FFFFFF"/>
                </a:solidFill>
                <a:latin typeface="Times New Roman"/>
                <a:cs typeface="Times New Roman"/>
              </a:rPr>
              <a:t> </a:t>
            </a:r>
            <a:r>
              <a:rPr sz="1333" spc="-6" dirty="0">
                <a:solidFill>
                  <a:srgbClr val="FFFFFF"/>
                </a:solidFill>
                <a:latin typeface="Times New Roman"/>
                <a:cs typeface="Times New Roman"/>
              </a:rPr>
              <a:t>for</a:t>
            </a:r>
            <a:endParaRPr sz="1333">
              <a:latin typeface="Times New Roman"/>
              <a:cs typeface="Times New Roman"/>
            </a:endParaRPr>
          </a:p>
          <a:p>
            <a:pPr marL="15394">
              <a:lnSpc>
                <a:spcPts val="1454"/>
              </a:lnSpc>
            </a:pPr>
            <a:r>
              <a:rPr sz="1333" spc="-6" dirty="0">
                <a:solidFill>
                  <a:srgbClr val="FFFFFF"/>
                </a:solidFill>
                <a:latin typeface="Times New Roman"/>
                <a:cs typeface="Times New Roman"/>
              </a:rPr>
              <a:t>individual_i</a:t>
            </a:r>
            <a:r>
              <a:rPr sz="1333" spc="-42" dirty="0">
                <a:solidFill>
                  <a:srgbClr val="FFFFFF"/>
                </a:solidFill>
                <a:latin typeface="Times New Roman"/>
                <a:cs typeface="Times New Roman"/>
              </a:rPr>
              <a:t> </a:t>
            </a:r>
            <a:r>
              <a:rPr sz="1333" spc="-6" dirty="0">
                <a:solidFill>
                  <a:srgbClr val="FFFFFF"/>
                </a:solidFill>
                <a:latin typeface="Times New Roman"/>
                <a:cs typeface="Times New Roman"/>
              </a:rPr>
              <a:t>for</a:t>
            </a:r>
            <a:endParaRPr sz="1333">
              <a:latin typeface="Times New Roman"/>
              <a:cs typeface="Times New Roman"/>
            </a:endParaRPr>
          </a:p>
          <a:p>
            <a:pPr marL="106221" marR="96985" indent="-769" algn="ctr">
              <a:lnSpc>
                <a:spcPts val="1540"/>
              </a:lnSpc>
              <a:spcBef>
                <a:spcPts val="67"/>
              </a:spcBef>
            </a:pPr>
            <a:r>
              <a:rPr sz="1333" spc="-6" dirty="0">
                <a:solidFill>
                  <a:srgbClr val="FFFFFF"/>
                </a:solidFill>
                <a:latin typeface="Times New Roman"/>
                <a:cs typeface="Times New Roman"/>
              </a:rPr>
              <a:t>allocated  </a:t>
            </a:r>
            <a:r>
              <a:rPr sz="1333" dirty="0">
                <a:solidFill>
                  <a:srgbClr val="FFFFFF"/>
                </a:solidFill>
                <a:latin typeface="Times New Roman"/>
                <a:cs typeface="Times New Roman"/>
              </a:rPr>
              <a:t>nutrient  consu</a:t>
            </a:r>
            <a:r>
              <a:rPr sz="1333" spc="-6" dirty="0">
                <a:solidFill>
                  <a:srgbClr val="FFFFFF"/>
                </a:solidFill>
                <a:latin typeface="Times New Roman"/>
                <a:cs typeface="Times New Roman"/>
              </a:rPr>
              <a:t>m</a:t>
            </a:r>
            <a:r>
              <a:rPr sz="1333" dirty="0">
                <a:solidFill>
                  <a:srgbClr val="FFFFFF"/>
                </a:solidFill>
                <a:latin typeface="Times New Roman"/>
                <a:cs typeface="Times New Roman"/>
              </a:rPr>
              <a:t>ption</a:t>
            </a:r>
            <a:endParaRPr sz="1333">
              <a:latin typeface="Times New Roman"/>
              <a:cs typeface="Times New Roman"/>
            </a:endParaRPr>
          </a:p>
        </p:txBody>
      </p:sp>
      <p:sp>
        <p:nvSpPr>
          <p:cNvPr id="42" name="object 42"/>
          <p:cNvSpPr txBox="1"/>
          <p:nvPr/>
        </p:nvSpPr>
        <p:spPr>
          <a:xfrm>
            <a:off x="9825426" y="5396736"/>
            <a:ext cx="1313873" cy="605061"/>
          </a:xfrm>
          <a:prstGeom prst="rect">
            <a:avLst/>
          </a:prstGeom>
        </p:spPr>
        <p:txBody>
          <a:bodyPr vert="horz" wrap="square" lIns="0" tIns="27709" rIns="0" bIns="0" rtlCol="0">
            <a:spAutoFit/>
          </a:bodyPr>
          <a:lstStyle/>
          <a:p>
            <a:pPr marL="15394" marR="6157" indent="173186">
              <a:lnSpc>
                <a:spcPts val="1540"/>
              </a:lnSpc>
              <a:spcBef>
                <a:spcPts val="218"/>
              </a:spcBef>
            </a:pPr>
            <a:r>
              <a:rPr sz="1333" b="1" dirty="0">
                <a:solidFill>
                  <a:srgbClr val="FFFFFF"/>
                </a:solidFill>
                <a:latin typeface="Times New Roman"/>
                <a:cs typeface="Times New Roman"/>
              </a:rPr>
              <a:t>9. </a:t>
            </a:r>
            <a:r>
              <a:rPr sz="1333" spc="-6" dirty="0">
                <a:solidFill>
                  <a:srgbClr val="FFFFFF"/>
                </a:solidFill>
                <a:latin typeface="Times New Roman"/>
                <a:cs typeface="Times New Roman"/>
              </a:rPr>
              <a:t>Measure of  </a:t>
            </a:r>
            <a:r>
              <a:rPr sz="1333" dirty="0">
                <a:solidFill>
                  <a:srgbClr val="FFFFFF"/>
                </a:solidFill>
                <a:latin typeface="Times New Roman"/>
                <a:cs typeface="Times New Roman"/>
              </a:rPr>
              <a:t>inequality</a:t>
            </a:r>
            <a:r>
              <a:rPr sz="1333" spc="-72" dirty="0">
                <a:solidFill>
                  <a:srgbClr val="FFFFFF"/>
                </a:solidFill>
                <a:latin typeface="Times New Roman"/>
                <a:cs typeface="Times New Roman"/>
              </a:rPr>
              <a:t> </a:t>
            </a:r>
            <a:r>
              <a:rPr sz="1333" spc="-12" dirty="0">
                <a:solidFill>
                  <a:srgbClr val="FFFFFF"/>
                </a:solidFill>
                <a:latin typeface="Times New Roman"/>
                <a:cs typeface="Times New Roman"/>
              </a:rPr>
              <a:t>between  </a:t>
            </a:r>
            <a:r>
              <a:rPr sz="1333" spc="-6" dirty="0">
                <a:solidFill>
                  <a:srgbClr val="FFFFFF"/>
                </a:solidFill>
                <a:latin typeface="Times New Roman"/>
                <a:cs typeface="Times New Roman"/>
              </a:rPr>
              <a:t>individual_i</a:t>
            </a:r>
            <a:r>
              <a:rPr sz="1333" spc="-12" dirty="0">
                <a:solidFill>
                  <a:srgbClr val="FFFFFF"/>
                </a:solidFill>
                <a:latin typeface="Times New Roman"/>
                <a:cs typeface="Times New Roman"/>
              </a:rPr>
              <a:t> </a:t>
            </a:r>
            <a:r>
              <a:rPr sz="1333" spc="-6" dirty="0">
                <a:solidFill>
                  <a:srgbClr val="FFFFFF"/>
                </a:solidFill>
                <a:latin typeface="Times New Roman"/>
                <a:cs typeface="Times New Roman"/>
              </a:rPr>
              <a:t>and</a:t>
            </a:r>
            <a:endParaRPr sz="1333">
              <a:latin typeface="Times New Roman"/>
              <a:cs typeface="Times New Roman"/>
            </a:endParaRPr>
          </a:p>
        </p:txBody>
      </p:sp>
      <p:sp>
        <p:nvSpPr>
          <p:cNvPr id="43" name="object 43"/>
          <p:cNvSpPr txBox="1"/>
          <p:nvPr/>
        </p:nvSpPr>
        <p:spPr>
          <a:xfrm>
            <a:off x="10058185" y="5981393"/>
            <a:ext cx="851284" cy="219888"/>
          </a:xfrm>
          <a:prstGeom prst="rect">
            <a:avLst/>
          </a:prstGeom>
        </p:spPr>
        <p:txBody>
          <a:bodyPr vert="horz" wrap="square" lIns="0" tIns="14624" rIns="0" bIns="0" rtlCol="0">
            <a:spAutoFit/>
          </a:bodyPr>
          <a:lstStyle/>
          <a:p>
            <a:pPr marL="15394">
              <a:spcBef>
                <a:spcPts val="116"/>
              </a:spcBef>
            </a:pPr>
            <a:r>
              <a:rPr sz="1333" spc="-6" dirty="0">
                <a:solidFill>
                  <a:srgbClr val="FFFFFF"/>
                </a:solidFill>
                <a:latin typeface="Times New Roman"/>
                <a:cs typeface="Times New Roman"/>
              </a:rPr>
              <a:t>individual_j</a:t>
            </a:r>
            <a:endParaRPr sz="1333">
              <a:latin typeface="Times New Roman"/>
              <a:cs typeface="Times New Roman"/>
            </a:endParaRPr>
          </a:p>
        </p:txBody>
      </p:sp>
      <p:sp>
        <p:nvSpPr>
          <p:cNvPr id="44" name="object 44"/>
          <p:cNvSpPr/>
          <p:nvPr/>
        </p:nvSpPr>
        <p:spPr>
          <a:xfrm>
            <a:off x="1275946" y="1120922"/>
            <a:ext cx="2203796" cy="727826"/>
          </a:xfrm>
          <a:prstGeom prst="rect">
            <a:avLst/>
          </a:prstGeom>
          <a:blipFill>
            <a:blip r:embed="rId6" cstate="print"/>
            <a:stretch>
              <a:fillRect/>
            </a:stretch>
          </a:blipFill>
        </p:spPr>
        <p:txBody>
          <a:bodyPr wrap="square" lIns="0" tIns="0" rIns="0" bIns="0" rtlCol="0"/>
          <a:lstStyle/>
          <a:p>
            <a:endParaRPr sz="2182"/>
          </a:p>
        </p:txBody>
      </p:sp>
      <p:sp>
        <p:nvSpPr>
          <p:cNvPr id="45" name="object 45"/>
          <p:cNvSpPr/>
          <p:nvPr/>
        </p:nvSpPr>
        <p:spPr>
          <a:xfrm>
            <a:off x="1272254" y="1117226"/>
            <a:ext cx="2211340" cy="735830"/>
          </a:xfrm>
          <a:custGeom>
            <a:avLst/>
            <a:gdLst/>
            <a:ahLst/>
            <a:cxnLst/>
            <a:rect l="l" t="t" r="r" b="b"/>
            <a:pathLst>
              <a:path w="1824355" h="607060">
                <a:moveTo>
                  <a:pt x="1824227" y="606551"/>
                </a:moveTo>
                <a:lnTo>
                  <a:pt x="1824227" y="0"/>
                </a:lnTo>
                <a:lnTo>
                  <a:pt x="0" y="0"/>
                </a:lnTo>
                <a:lnTo>
                  <a:pt x="0" y="606551"/>
                </a:lnTo>
                <a:lnTo>
                  <a:pt x="3048" y="606551"/>
                </a:lnTo>
                <a:lnTo>
                  <a:pt x="3048" y="6095"/>
                </a:lnTo>
                <a:lnTo>
                  <a:pt x="6858" y="3048"/>
                </a:lnTo>
                <a:lnTo>
                  <a:pt x="6858" y="6095"/>
                </a:lnTo>
                <a:lnTo>
                  <a:pt x="1818132" y="6095"/>
                </a:lnTo>
                <a:lnTo>
                  <a:pt x="1818132" y="3048"/>
                </a:lnTo>
                <a:lnTo>
                  <a:pt x="1821180" y="6095"/>
                </a:lnTo>
                <a:lnTo>
                  <a:pt x="1821180" y="606551"/>
                </a:lnTo>
                <a:lnTo>
                  <a:pt x="1824227" y="606551"/>
                </a:lnTo>
                <a:close/>
              </a:path>
              <a:path w="1824355" h="607060">
                <a:moveTo>
                  <a:pt x="6858" y="6095"/>
                </a:moveTo>
                <a:lnTo>
                  <a:pt x="6858" y="3048"/>
                </a:lnTo>
                <a:lnTo>
                  <a:pt x="3048" y="6095"/>
                </a:lnTo>
                <a:lnTo>
                  <a:pt x="6858" y="6095"/>
                </a:lnTo>
                <a:close/>
              </a:path>
              <a:path w="1824355" h="607060">
                <a:moveTo>
                  <a:pt x="6858" y="600456"/>
                </a:moveTo>
                <a:lnTo>
                  <a:pt x="6858" y="6095"/>
                </a:lnTo>
                <a:lnTo>
                  <a:pt x="3048" y="6095"/>
                </a:lnTo>
                <a:lnTo>
                  <a:pt x="3048" y="600456"/>
                </a:lnTo>
                <a:lnTo>
                  <a:pt x="6858" y="600456"/>
                </a:lnTo>
                <a:close/>
              </a:path>
              <a:path w="1824355" h="607060">
                <a:moveTo>
                  <a:pt x="1821180" y="600456"/>
                </a:moveTo>
                <a:lnTo>
                  <a:pt x="3048" y="600456"/>
                </a:lnTo>
                <a:lnTo>
                  <a:pt x="6858" y="603504"/>
                </a:lnTo>
                <a:lnTo>
                  <a:pt x="6858" y="606551"/>
                </a:lnTo>
                <a:lnTo>
                  <a:pt x="1818132" y="606551"/>
                </a:lnTo>
                <a:lnTo>
                  <a:pt x="1818132" y="603504"/>
                </a:lnTo>
                <a:lnTo>
                  <a:pt x="1821180" y="600456"/>
                </a:lnTo>
                <a:close/>
              </a:path>
              <a:path w="1824355" h="607060">
                <a:moveTo>
                  <a:pt x="6858" y="606551"/>
                </a:moveTo>
                <a:lnTo>
                  <a:pt x="6858" y="603504"/>
                </a:lnTo>
                <a:lnTo>
                  <a:pt x="3048" y="600456"/>
                </a:lnTo>
                <a:lnTo>
                  <a:pt x="3048" y="606551"/>
                </a:lnTo>
                <a:lnTo>
                  <a:pt x="6858" y="606551"/>
                </a:lnTo>
                <a:close/>
              </a:path>
              <a:path w="1824355" h="607060">
                <a:moveTo>
                  <a:pt x="1821180" y="6095"/>
                </a:moveTo>
                <a:lnTo>
                  <a:pt x="1818132" y="3048"/>
                </a:lnTo>
                <a:lnTo>
                  <a:pt x="1818132" y="6095"/>
                </a:lnTo>
                <a:lnTo>
                  <a:pt x="1821180" y="6095"/>
                </a:lnTo>
                <a:close/>
              </a:path>
              <a:path w="1824355" h="607060">
                <a:moveTo>
                  <a:pt x="1821180" y="600456"/>
                </a:moveTo>
                <a:lnTo>
                  <a:pt x="1821180" y="6095"/>
                </a:lnTo>
                <a:lnTo>
                  <a:pt x="1818132" y="6095"/>
                </a:lnTo>
                <a:lnTo>
                  <a:pt x="1818132" y="600456"/>
                </a:lnTo>
                <a:lnTo>
                  <a:pt x="1821180" y="600456"/>
                </a:lnTo>
                <a:close/>
              </a:path>
              <a:path w="1824355" h="607060">
                <a:moveTo>
                  <a:pt x="1821180" y="606551"/>
                </a:moveTo>
                <a:lnTo>
                  <a:pt x="1821180" y="600456"/>
                </a:lnTo>
                <a:lnTo>
                  <a:pt x="1818132" y="603504"/>
                </a:lnTo>
                <a:lnTo>
                  <a:pt x="1818132" y="606551"/>
                </a:lnTo>
                <a:lnTo>
                  <a:pt x="1821180" y="606551"/>
                </a:lnTo>
                <a:close/>
              </a:path>
            </a:pathLst>
          </a:custGeom>
          <a:solidFill>
            <a:srgbClr val="A4A4A4"/>
          </a:solidFill>
        </p:spPr>
        <p:txBody>
          <a:bodyPr wrap="square" lIns="0" tIns="0" rIns="0" bIns="0" rtlCol="0"/>
          <a:lstStyle/>
          <a:p>
            <a:endParaRPr sz="2182"/>
          </a:p>
        </p:txBody>
      </p:sp>
      <p:sp>
        <p:nvSpPr>
          <p:cNvPr id="46" name="object 46"/>
          <p:cNvSpPr txBox="1"/>
          <p:nvPr/>
        </p:nvSpPr>
        <p:spPr>
          <a:xfrm>
            <a:off x="1375086" y="1153556"/>
            <a:ext cx="1912697" cy="630128"/>
          </a:xfrm>
          <a:prstGeom prst="rect">
            <a:avLst/>
          </a:prstGeom>
        </p:spPr>
        <p:txBody>
          <a:bodyPr vert="horz" wrap="square" lIns="0" tIns="14624" rIns="0" bIns="0" rtlCol="0">
            <a:spAutoFit/>
          </a:bodyPr>
          <a:lstStyle/>
          <a:p>
            <a:pPr marL="15394">
              <a:spcBef>
                <a:spcPts val="116"/>
              </a:spcBef>
            </a:pPr>
            <a:r>
              <a:rPr sz="1333" b="1" dirty="0">
                <a:latin typeface="Times New Roman"/>
                <a:cs typeface="Times New Roman"/>
              </a:rPr>
              <a:t>1. </a:t>
            </a:r>
            <a:r>
              <a:rPr sz="1333" b="1" spc="-6" dirty="0">
                <a:latin typeface="Times New Roman"/>
                <a:cs typeface="Times New Roman"/>
              </a:rPr>
              <a:t>Household Survey</a:t>
            </a:r>
            <a:r>
              <a:rPr sz="1333" b="1" spc="-55" dirty="0">
                <a:latin typeface="Times New Roman"/>
                <a:cs typeface="Times New Roman"/>
              </a:rPr>
              <a:t> </a:t>
            </a:r>
            <a:r>
              <a:rPr sz="1333" b="1" dirty="0">
                <a:latin typeface="Times New Roman"/>
                <a:cs typeface="Times New Roman"/>
              </a:rPr>
              <a:t>Data</a:t>
            </a:r>
            <a:endParaRPr sz="1333">
              <a:latin typeface="Times New Roman"/>
              <a:cs typeface="Times New Roman"/>
            </a:endParaRPr>
          </a:p>
          <a:p>
            <a:pPr marL="100833" indent="-85438">
              <a:spcBef>
                <a:spcPts val="30"/>
              </a:spcBef>
              <a:buSzPct val="90909"/>
              <a:buFont typeface="Symbol"/>
              <a:buChar char=""/>
              <a:tabLst>
                <a:tab pos="101603" algn="l"/>
              </a:tabLst>
            </a:pPr>
            <a:r>
              <a:rPr sz="1333" dirty="0">
                <a:latin typeface="Times New Roman"/>
                <a:cs typeface="Times New Roman"/>
              </a:rPr>
              <a:t>Household</a:t>
            </a:r>
            <a:r>
              <a:rPr sz="1333" spc="-67" dirty="0">
                <a:latin typeface="Times New Roman"/>
                <a:cs typeface="Times New Roman"/>
              </a:rPr>
              <a:t> </a:t>
            </a:r>
            <a:r>
              <a:rPr sz="1333" spc="-6" dirty="0">
                <a:latin typeface="Times New Roman"/>
                <a:cs typeface="Times New Roman"/>
              </a:rPr>
              <a:t>Expenditure</a:t>
            </a:r>
            <a:endParaRPr sz="1333">
              <a:latin typeface="Times New Roman"/>
              <a:cs typeface="Times New Roman"/>
            </a:endParaRPr>
          </a:p>
          <a:p>
            <a:pPr marL="100833" indent="-85438">
              <a:spcBef>
                <a:spcPts val="30"/>
              </a:spcBef>
              <a:buSzPct val="90909"/>
              <a:buFont typeface="Symbol"/>
              <a:buChar char=""/>
              <a:tabLst>
                <a:tab pos="101603" algn="l"/>
              </a:tabLst>
            </a:pPr>
            <a:r>
              <a:rPr sz="1333" spc="-6" dirty="0">
                <a:latin typeface="Times New Roman"/>
                <a:cs typeface="Times New Roman"/>
              </a:rPr>
              <a:t>Household Recall</a:t>
            </a:r>
            <a:r>
              <a:rPr sz="1333" spc="-85" dirty="0">
                <a:latin typeface="Times New Roman"/>
                <a:cs typeface="Times New Roman"/>
              </a:rPr>
              <a:t> </a:t>
            </a:r>
            <a:r>
              <a:rPr sz="1333" spc="-6" dirty="0">
                <a:latin typeface="Times New Roman"/>
                <a:cs typeface="Times New Roman"/>
              </a:rPr>
              <a:t>Diary</a:t>
            </a:r>
            <a:endParaRPr sz="1333">
              <a:latin typeface="Times New Roman"/>
              <a:cs typeface="Times New Roman"/>
            </a:endParaRPr>
          </a:p>
        </p:txBody>
      </p:sp>
      <p:sp>
        <p:nvSpPr>
          <p:cNvPr id="49" name="Hexagon 48">
            <a:extLst>
              <a:ext uri="{FF2B5EF4-FFF2-40B4-BE49-F238E27FC236}">
                <a16:creationId xmlns:a16="http://schemas.microsoft.com/office/drawing/2014/main" id="{50837CAB-85BD-426F-AA47-8C293B8E5D0F}"/>
              </a:ext>
            </a:extLst>
          </p:cNvPr>
          <p:cNvSpPr/>
          <p:nvPr/>
        </p:nvSpPr>
        <p:spPr>
          <a:xfrm>
            <a:off x="9486092" y="3643680"/>
            <a:ext cx="1293463" cy="116782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21"/>
          <p:cNvSpPr txBox="1"/>
          <p:nvPr/>
        </p:nvSpPr>
        <p:spPr>
          <a:xfrm>
            <a:off x="9697665" y="3922060"/>
            <a:ext cx="981364" cy="605061"/>
          </a:xfrm>
          <a:prstGeom prst="rect">
            <a:avLst/>
          </a:prstGeom>
          <a:noFill/>
        </p:spPr>
        <p:txBody>
          <a:bodyPr vert="horz" wrap="square" lIns="0" tIns="27709" rIns="0" bIns="0" rtlCol="0">
            <a:spAutoFit/>
          </a:bodyPr>
          <a:lstStyle/>
          <a:p>
            <a:pPr marL="76202" marR="6157" indent="-61577">
              <a:lnSpc>
                <a:spcPts val="1540"/>
              </a:lnSpc>
              <a:spcBef>
                <a:spcPts val="218"/>
              </a:spcBef>
            </a:pPr>
            <a:r>
              <a:rPr sz="1333" dirty="0">
                <a:solidFill>
                  <a:srgbClr val="FFFFFF"/>
                </a:solidFill>
                <a:latin typeface="Times New Roman"/>
                <a:cs typeface="Times New Roman"/>
              </a:rPr>
              <a:t>8.</a:t>
            </a:r>
            <a:r>
              <a:rPr sz="1333" spc="-116" dirty="0">
                <a:solidFill>
                  <a:srgbClr val="FFFFFF"/>
                </a:solidFill>
                <a:latin typeface="Times New Roman"/>
                <a:cs typeface="Times New Roman"/>
              </a:rPr>
              <a:t> </a:t>
            </a:r>
            <a:r>
              <a:rPr sz="1333" dirty="0">
                <a:solidFill>
                  <a:srgbClr val="FFFFFF"/>
                </a:solidFill>
                <a:latin typeface="Times New Roman"/>
                <a:cs typeface="Times New Roman"/>
              </a:rPr>
              <a:t>Inadequacy  </a:t>
            </a:r>
            <a:r>
              <a:rPr sz="1333" spc="-6" dirty="0">
                <a:solidFill>
                  <a:srgbClr val="FFFFFF"/>
                </a:solidFill>
                <a:latin typeface="Times New Roman"/>
                <a:cs typeface="Times New Roman"/>
              </a:rPr>
              <a:t>Measure for  Individual</a:t>
            </a:r>
            <a:r>
              <a:rPr sz="1333" spc="-6" dirty="0" err="1">
                <a:solidFill>
                  <a:srgbClr val="FFFFFF"/>
                </a:solidFill>
                <a:latin typeface="Times New Roman"/>
                <a:cs typeface="Times New Roman"/>
              </a:rPr>
              <a:t>_j</a:t>
            </a:r>
            <a:endParaRPr sz="1333" dirty="0">
              <a:latin typeface="Times New Roman"/>
              <a:cs typeface="Times New Roman"/>
            </a:endParaRPr>
          </a:p>
        </p:txBody>
      </p:sp>
      <p:sp>
        <p:nvSpPr>
          <p:cNvPr id="51" name="object 28">
            <a:extLst>
              <a:ext uri="{FF2B5EF4-FFF2-40B4-BE49-F238E27FC236}">
                <a16:creationId xmlns:a16="http://schemas.microsoft.com/office/drawing/2014/main" id="{E175B276-8A5A-4215-A179-7AA124948AD4}"/>
              </a:ext>
            </a:extLst>
          </p:cNvPr>
          <p:cNvSpPr/>
          <p:nvPr/>
        </p:nvSpPr>
        <p:spPr>
          <a:xfrm>
            <a:off x="3710346" y="2578967"/>
            <a:ext cx="557409" cy="616190"/>
          </a:xfrm>
          <a:custGeom>
            <a:avLst/>
            <a:gdLst/>
            <a:ahLst/>
            <a:cxnLst/>
            <a:rect l="l" t="t" r="r" b="b"/>
            <a:pathLst>
              <a:path w="241300" h="376554">
                <a:moveTo>
                  <a:pt x="38016" y="310896"/>
                </a:moveTo>
                <a:lnTo>
                  <a:pt x="8382" y="291846"/>
                </a:lnTo>
                <a:lnTo>
                  <a:pt x="0" y="376428"/>
                </a:lnTo>
                <a:lnTo>
                  <a:pt x="31242" y="357682"/>
                </a:lnTo>
                <a:lnTo>
                  <a:pt x="31242" y="321564"/>
                </a:lnTo>
                <a:lnTo>
                  <a:pt x="38016" y="310896"/>
                </a:lnTo>
                <a:close/>
              </a:path>
              <a:path w="241300" h="376554">
                <a:moveTo>
                  <a:pt x="43189" y="314222"/>
                </a:moveTo>
                <a:lnTo>
                  <a:pt x="38016" y="310896"/>
                </a:lnTo>
                <a:lnTo>
                  <a:pt x="31242" y="321564"/>
                </a:lnTo>
                <a:lnTo>
                  <a:pt x="36576" y="324612"/>
                </a:lnTo>
                <a:lnTo>
                  <a:pt x="43189" y="314222"/>
                </a:lnTo>
                <a:close/>
              </a:path>
              <a:path w="241300" h="376554">
                <a:moveTo>
                  <a:pt x="72390" y="332994"/>
                </a:moveTo>
                <a:lnTo>
                  <a:pt x="43189" y="314222"/>
                </a:lnTo>
                <a:lnTo>
                  <a:pt x="36576" y="324612"/>
                </a:lnTo>
                <a:lnTo>
                  <a:pt x="31242" y="321564"/>
                </a:lnTo>
                <a:lnTo>
                  <a:pt x="31242" y="357682"/>
                </a:lnTo>
                <a:lnTo>
                  <a:pt x="72390" y="332994"/>
                </a:lnTo>
                <a:close/>
              </a:path>
              <a:path w="241300" h="376554">
                <a:moveTo>
                  <a:pt x="240792" y="3810"/>
                </a:moveTo>
                <a:lnTo>
                  <a:pt x="235458" y="0"/>
                </a:lnTo>
                <a:lnTo>
                  <a:pt x="38016" y="310896"/>
                </a:lnTo>
                <a:lnTo>
                  <a:pt x="43189" y="314222"/>
                </a:lnTo>
                <a:lnTo>
                  <a:pt x="240792" y="3810"/>
                </a:lnTo>
                <a:close/>
              </a:path>
            </a:pathLst>
          </a:custGeom>
          <a:solidFill>
            <a:srgbClr val="4371C3"/>
          </a:solidFill>
        </p:spPr>
        <p:txBody>
          <a:bodyPr wrap="square" lIns="0" tIns="0" rIns="0" bIns="0" rtlCol="0"/>
          <a:lstStyle/>
          <a:p>
            <a:endParaRPr sz="2182"/>
          </a:p>
        </p:txBody>
      </p:sp>
      <p:cxnSp>
        <p:nvCxnSpPr>
          <p:cNvPr id="54" name="Straight Arrow Connector 53">
            <a:extLst>
              <a:ext uri="{FF2B5EF4-FFF2-40B4-BE49-F238E27FC236}">
                <a16:creationId xmlns:a16="http://schemas.microsoft.com/office/drawing/2014/main" id="{D522AF5E-2761-4D41-97E7-AE1848A013E4}"/>
              </a:ext>
            </a:extLst>
          </p:cNvPr>
          <p:cNvCxnSpPr/>
          <p:nvPr/>
        </p:nvCxnSpPr>
        <p:spPr>
          <a:xfrm>
            <a:off x="4630913" y="1425168"/>
            <a:ext cx="0" cy="3071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B84E42F3-189D-468A-AA5C-782BDEEA9175}"/>
              </a:ext>
            </a:extLst>
          </p:cNvPr>
          <p:cNvCxnSpPr>
            <a:stCxn id="55" idx="2"/>
          </p:cNvCxnSpPr>
          <p:nvPr/>
        </p:nvCxnSpPr>
        <p:spPr>
          <a:xfrm flipH="1">
            <a:off x="9426600" y="509974"/>
            <a:ext cx="325805" cy="33970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0" name="Oval 59">
            <a:extLst>
              <a:ext uri="{FF2B5EF4-FFF2-40B4-BE49-F238E27FC236}">
                <a16:creationId xmlns:a16="http://schemas.microsoft.com/office/drawing/2014/main" id="{E99041E1-493A-4CBF-94D5-C44C05D165DB}"/>
              </a:ext>
            </a:extLst>
          </p:cNvPr>
          <p:cNvSpPr/>
          <p:nvPr/>
        </p:nvSpPr>
        <p:spPr>
          <a:xfrm rot="2143078">
            <a:off x="4941960" y="-1306697"/>
            <a:ext cx="7165782" cy="121914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AA3E837-83D8-4A79-A240-9F2900E52F9C}"/>
              </a:ext>
            </a:extLst>
          </p:cNvPr>
          <p:cNvSpPr/>
          <p:nvPr/>
        </p:nvSpPr>
        <p:spPr>
          <a:xfrm>
            <a:off x="56220" y="306861"/>
            <a:ext cx="5727380" cy="2459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3DDC5F0-55B4-4335-8D77-E9C42C71070F}"/>
              </a:ext>
            </a:extLst>
          </p:cNvPr>
          <p:cNvSpPr/>
          <p:nvPr/>
        </p:nvSpPr>
        <p:spPr>
          <a:xfrm rot="18743417">
            <a:off x="7452068" y="3583325"/>
            <a:ext cx="4958186" cy="3295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E1BAFE9-D92E-4452-8D56-424CA26650DD}"/>
              </a:ext>
            </a:extLst>
          </p:cNvPr>
          <p:cNvSpPr/>
          <p:nvPr/>
        </p:nvSpPr>
        <p:spPr>
          <a:xfrm rot="10800000">
            <a:off x="691466" y="2229975"/>
            <a:ext cx="7779891" cy="2609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62">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46824" y="0"/>
            <a:ext cx="3986156" cy="2806506"/>
          </a:xfrm>
        </p:spPr>
        <p:txBody>
          <a:bodyPr vert="horz" lIns="91440" tIns="45720" rIns="91440" bIns="45720" rtlCol="0" anchor="b">
            <a:normAutofit/>
          </a:bodyPr>
          <a:lstStyle/>
          <a:p>
            <a:r>
              <a:rPr lang="en-US" sz="4000" b="1" dirty="0"/>
              <a:t>Bangladesh Household Survey 2011-2012 (BIHS)</a:t>
            </a:r>
          </a:p>
        </p:txBody>
      </p:sp>
      <p:sp>
        <p:nvSpPr>
          <p:cNvPr id="44" name="Content Placeholder 43">
            <a:extLst>
              <a:ext uri="{FF2B5EF4-FFF2-40B4-BE49-F238E27FC236}">
                <a16:creationId xmlns:a16="http://schemas.microsoft.com/office/drawing/2014/main" id="{4261D2AD-AD73-4917-8D19-ADA9F14FCA8E}"/>
              </a:ext>
            </a:extLst>
          </p:cNvPr>
          <p:cNvSpPr>
            <a:spLocks noGrp="1"/>
          </p:cNvSpPr>
          <p:nvPr>
            <p:ph idx="1"/>
          </p:nvPr>
        </p:nvSpPr>
        <p:spPr>
          <a:xfrm>
            <a:off x="258335" y="3091401"/>
            <a:ext cx="4764041" cy="2806505"/>
          </a:xfrm>
        </p:spPr>
        <p:txBody>
          <a:bodyPr vert="horz" lIns="91440" tIns="45720" rIns="91440" bIns="45720" rtlCol="0">
            <a:normAutofit/>
          </a:bodyPr>
          <a:lstStyle/>
          <a:p>
            <a:r>
              <a:rPr lang="en-US" sz="2000" dirty="0"/>
              <a:t>5503 households </a:t>
            </a:r>
          </a:p>
          <a:p>
            <a:r>
              <a:rPr lang="en-US" sz="2000" dirty="0"/>
              <a:t>21,442 individuals over 2 years old</a:t>
            </a:r>
          </a:p>
          <a:p>
            <a:r>
              <a:rPr lang="en-US" sz="2000" dirty="0"/>
              <a:t>Households selection:</a:t>
            </a:r>
          </a:p>
          <a:p>
            <a:pPr lvl="1"/>
            <a:r>
              <a:rPr lang="en-US" sz="1600" dirty="0"/>
              <a:t>Nationally representative of rural Bangladesh</a:t>
            </a:r>
          </a:p>
          <a:p>
            <a:pPr lvl="1"/>
            <a:r>
              <a:rPr lang="en-US" sz="1600" dirty="0"/>
              <a:t>Representative of the rural areas of each of the seven administrative divisions of Bangladesh</a:t>
            </a:r>
          </a:p>
        </p:txBody>
      </p:sp>
      <p:pic>
        <p:nvPicPr>
          <p:cNvPr id="7" name="Content Placeholder 6">
            <a:extLst>
              <a:ext uri="{FF2B5EF4-FFF2-40B4-BE49-F238E27FC236}">
                <a16:creationId xmlns:a16="http://schemas.microsoft.com/office/drawing/2014/main" id="{47AA7F5B-C225-4141-97A1-8E50C1F35492}"/>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6559966" y="170244"/>
            <a:ext cx="5026151" cy="6687756"/>
          </a:xfrm>
          <a:prstGeom prst="rect">
            <a:avLst/>
          </a:prstGeom>
        </p:spPr>
      </p:pic>
    </p:spTree>
    <p:extLst>
      <p:ext uri="{BB962C8B-B14F-4D97-AF65-F5344CB8AC3E}">
        <p14:creationId xmlns:p14="http://schemas.microsoft.com/office/powerpoint/2010/main" val="321296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91C02-F84C-4E73-9296-4620E80CD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20" y="0"/>
            <a:ext cx="11254318" cy="6858000"/>
          </a:xfrm>
          <a:prstGeom prst="rect">
            <a:avLst/>
          </a:prstGeom>
        </p:spPr>
      </p:pic>
      <p:sp>
        <p:nvSpPr>
          <p:cNvPr id="2" name="TextBox 1">
            <a:extLst>
              <a:ext uri="{FF2B5EF4-FFF2-40B4-BE49-F238E27FC236}">
                <a16:creationId xmlns:a16="http://schemas.microsoft.com/office/drawing/2014/main" id="{19E71829-5129-432A-BBE9-29A958FBCB4A}"/>
              </a:ext>
            </a:extLst>
          </p:cNvPr>
          <p:cNvSpPr txBox="1"/>
          <p:nvPr/>
        </p:nvSpPr>
        <p:spPr>
          <a:xfrm>
            <a:off x="4679575" y="225911"/>
            <a:ext cx="3119717" cy="646331"/>
          </a:xfrm>
          <a:prstGeom prst="rect">
            <a:avLst/>
          </a:prstGeom>
          <a:noFill/>
        </p:spPr>
        <p:txBody>
          <a:bodyPr wrap="square" rtlCol="0">
            <a:spAutoFit/>
          </a:bodyPr>
          <a:lstStyle/>
          <a:p>
            <a:pPr algn="ctr"/>
            <a:r>
              <a:rPr lang="en-US" b="1" dirty="0"/>
              <a:t>Reference Weights By Source and Aggregation Level</a:t>
            </a:r>
          </a:p>
        </p:txBody>
      </p:sp>
    </p:spTree>
    <p:extLst>
      <p:ext uri="{BB962C8B-B14F-4D97-AF65-F5344CB8AC3E}">
        <p14:creationId xmlns:p14="http://schemas.microsoft.com/office/powerpoint/2010/main" val="70242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91C02-F84C-4E73-9296-4620E80CDE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8420" y="101455"/>
            <a:ext cx="11254318" cy="6751341"/>
          </a:xfrm>
          <a:prstGeom prst="rect">
            <a:avLst/>
          </a:prstGeom>
        </p:spPr>
      </p:pic>
      <p:sp>
        <p:nvSpPr>
          <p:cNvPr id="3" name="TextBox 2">
            <a:extLst>
              <a:ext uri="{FF2B5EF4-FFF2-40B4-BE49-F238E27FC236}">
                <a16:creationId xmlns:a16="http://schemas.microsoft.com/office/drawing/2014/main" id="{2F9D541B-24A3-4943-8DA0-388214345EC2}"/>
              </a:ext>
            </a:extLst>
          </p:cNvPr>
          <p:cNvSpPr txBox="1"/>
          <p:nvPr/>
        </p:nvSpPr>
        <p:spPr>
          <a:xfrm>
            <a:off x="4679575" y="225911"/>
            <a:ext cx="3119717" cy="646331"/>
          </a:xfrm>
          <a:prstGeom prst="rect">
            <a:avLst/>
          </a:prstGeom>
          <a:noFill/>
        </p:spPr>
        <p:txBody>
          <a:bodyPr wrap="square" rtlCol="0">
            <a:spAutoFit/>
          </a:bodyPr>
          <a:lstStyle/>
          <a:p>
            <a:pPr algn="ctr"/>
            <a:r>
              <a:rPr lang="en-US" b="1" dirty="0"/>
              <a:t>Reference Heights By Source and Aggregation Level</a:t>
            </a:r>
          </a:p>
        </p:txBody>
      </p:sp>
    </p:spTree>
    <p:extLst>
      <p:ext uri="{BB962C8B-B14F-4D97-AF65-F5344CB8AC3E}">
        <p14:creationId xmlns:p14="http://schemas.microsoft.com/office/powerpoint/2010/main" val="96756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91C02-F84C-4E73-9296-4620E80CDE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8420" y="175055"/>
            <a:ext cx="11254318" cy="6604140"/>
          </a:xfrm>
          <a:prstGeom prst="rect">
            <a:avLst/>
          </a:prstGeom>
        </p:spPr>
      </p:pic>
      <p:sp>
        <p:nvSpPr>
          <p:cNvPr id="3" name="TextBox 2">
            <a:extLst>
              <a:ext uri="{FF2B5EF4-FFF2-40B4-BE49-F238E27FC236}">
                <a16:creationId xmlns:a16="http://schemas.microsoft.com/office/drawing/2014/main" id="{348FE296-CF45-4BD4-B292-E1125730A714}"/>
              </a:ext>
            </a:extLst>
          </p:cNvPr>
          <p:cNvSpPr txBox="1"/>
          <p:nvPr/>
        </p:nvSpPr>
        <p:spPr>
          <a:xfrm>
            <a:off x="4711848" y="484095"/>
            <a:ext cx="3119717" cy="646331"/>
          </a:xfrm>
          <a:prstGeom prst="rect">
            <a:avLst/>
          </a:prstGeom>
          <a:noFill/>
        </p:spPr>
        <p:txBody>
          <a:bodyPr wrap="square" rtlCol="0">
            <a:spAutoFit/>
          </a:bodyPr>
          <a:lstStyle/>
          <a:p>
            <a:pPr algn="ctr"/>
            <a:r>
              <a:rPr lang="en-US" b="1" dirty="0"/>
              <a:t>Adult Equivalents By Source and Aggregation Level</a:t>
            </a:r>
          </a:p>
        </p:txBody>
      </p:sp>
      <p:cxnSp>
        <p:nvCxnSpPr>
          <p:cNvPr id="4" name="Straight Connector 3">
            <a:extLst>
              <a:ext uri="{FF2B5EF4-FFF2-40B4-BE49-F238E27FC236}">
                <a16:creationId xmlns:a16="http://schemas.microsoft.com/office/drawing/2014/main" id="{64B3E988-6567-408B-AF4B-186B5053125E}"/>
              </a:ext>
            </a:extLst>
          </p:cNvPr>
          <p:cNvCxnSpPr/>
          <p:nvPr/>
        </p:nvCxnSpPr>
        <p:spPr>
          <a:xfrm>
            <a:off x="6629400" y="2273300"/>
            <a:ext cx="0" cy="952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3C9B96E-F22F-4F8D-ADED-EAA56165D29F}"/>
              </a:ext>
            </a:extLst>
          </p:cNvPr>
          <p:cNvCxnSpPr/>
          <p:nvPr/>
        </p:nvCxnSpPr>
        <p:spPr>
          <a:xfrm>
            <a:off x="6781800" y="2425700"/>
            <a:ext cx="0" cy="952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C78A1EB-6096-4B8D-9D11-18656E09232A}"/>
              </a:ext>
            </a:extLst>
          </p:cNvPr>
          <p:cNvCxnSpPr/>
          <p:nvPr/>
        </p:nvCxnSpPr>
        <p:spPr>
          <a:xfrm>
            <a:off x="6629400" y="2120900"/>
            <a:ext cx="0" cy="952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3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91C02-F84C-4E73-9296-4620E80CDE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084" y="344905"/>
            <a:ext cx="12238171" cy="6513095"/>
          </a:xfrm>
          <a:prstGeom prst="rect">
            <a:avLst/>
          </a:prstGeom>
        </p:spPr>
      </p:pic>
      <p:sp>
        <p:nvSpPr>
          <p:cNvPr id="2" name="TextBox 1">
            <a:extLst>
              <a:ext uri="{FF2B5EF4-FFF2-40B4-BE49-F238E27FC236}">
                <a16:creationId xmlns:a16="http://schemas.microsoft.com/office/drawing/2014/main" id="{FFCCCD9F-8406-46DD-AB28-7EFEA65A60EF}"/>
              </a:ext>
            </a:extLst>
          </p:cNvPr>
          <p:cNvSpPr txBox="1"/>
          <p:nvPr/>
        </p:nvSpPr>
        <p:spPr>
          <a:xfrm>
            <a:off x="2903622" y="0"/>
            <a:ext cx="7571874" cy="369332"/>
          </a:xfrm>
          <a:prstGeom prst="rect">
            <a:avLst/>
          </a:prstGeom>
          <a:noFill/>
        </p:spPr>
        <p:txBody>
          <a:bodyPr wrap="square" rtlCol="0">
            <a:spAutoFit/>
          </a:bodyPr>
          <a:lstStyle/>
          <a:p>
            <a:r>
              <a:rPr lang="en-US" b="1" dirty="0"/>
              <a:t>Frequency of BMI and Energy Inadequacy for Men in the BIHS Sample</a:t>
            </a:r>
          </a:p>
        </p:txBody>
      </p:sp>
    </p:spTree>
    <p:extLst>
      <p:ext uri="{BB962C8B-B14F-4D97-AF65-F5344CB8AC3E}">
        <p14:creationId xmlns:p14="http://schemas.microsoft.com/office/powerpoint/2010/main" val="97320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91C02-F84C-4E73-9296-4620E80CDE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836" y="344905"/>
            <a:ext cx="12084331" cy="6513095"/>
          </a:xfrm>
          <a:prstGeom prst="rect">
            <a:avLst/>
          </a:prstGeom>
        </p:spPr>
      </p:pic>
      <p:sp>
        <p:nvSpPr>
          <p:cNvPr id="2" name="TextBox 1">
            <a:extLst>
              <a:ext uri="{FF2B5EF4-FFF2-40B4-BE49-F238E27FC236}">
                <a16:creationId xmlns:a16="http://schemas.microsoft.com/office/drawing/2014/main" id="{FFCCCD9F-8406-46DD-AB28-7EFEA65A60EF}"/>
              </a:ext>
            </a:extLst>
          </p:cNvPr>
          <p:cNvSpPr txBox="1"/>
          <p:nvPr/>
        </p:nvSpPr>
        <p:spPr>
          <a:xfrm>
            <a:off x="2775286" y="0"/>
            <a:ext cx="7571874" cy="369332"/>
          </a:xfrm>
          <a:prstGeom prst="rect">
            <a:avLst/>
          </a:prstGeom>
          <a:noFill/>
        </p:spPr>
        <p:txBody>
          <a:bodyPr wrap="square" rtlCol="0">
            <a:spAutoFit/>
          </a:bodyPr>
          <a:lstStyle/>
          <a:p>
            <a:r>
              <a:rPr lang="en-US" b="1" dirty="0"/>
              <a:t>Frequency of BMI and Energy Inadequacy for Women in the BIHS Sample</a:t>
            </a:r>
          </a:p>
        </p:txBody>
      </p:sp>
    </p:spTree>
    <p:extLst>
      <p:ext uri="{BB962C8B-B14F-4D97-AF65-F5344CB8AC3E}">
        <p14:creationId xmlns:p14="http://schemas.microsoft.com/office/powerpoint/2010/main" val="420441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5760"/>
            <a:ext cx="9367203" cy="1188720"/>
          </a:xfrm>
        </p:spPr>
        <p:txBody>
          <a:bodyPr>
            <a:normAutofit/>
          </a:bodyPr>
          <a:lstStyle/>
          <a:p>
            <a:r>
              <a:rPr lang="en-US" b="1" dirty="0"/>
              <a:t>Inequality Measures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D2CEA5-BED5-4607-AC47-AD58003D5FEB}"/>
              </a:ext>
            </a:extLst>
          </p:cNvPr>
          <p:cNvSpPr>
            <a:spLocks noGrp="1"/>
          </p:cNvSpPr>
          <p:nvPr>
            <p:ph idx="1"/>
          </p:nvPr>
        </p:nvSpPr>
        <p:spPr>
          <a:xfrm>
            <a:off x="971654" y="2222694"/>
            <a:ext cx="10412962" cy="4757521"/>
          </a:xfrm>
        </p:spPr>
        <p:txBody>
          <a:bodyPr anchor="t">
            <a:normAutofit/>
          </a:bodyPr>
          <a:lstStyle/>
          <a:p>
            <a:r>
              <a:rPr lang="en-US" dirty="0"/>
              <a:t>How do we measure nutritional inequality?</a:t>
            </a:r>
          </a:p>
          <a:p>
            <a:pPr lvl="1"/>
            <a:r>
              <a:rPr lang="en-US" dirty="0"/>
              <a:t>No consensus on intrahousehold bargaining models, which require identifying individual inadequacy </a:t>
            </a:r>
          </a:p>
          <a:p>
            <a:pPr lvl="1"/>
            <a:r>
              <a:rPr lang="en-US" dirty="0"/>
              <a:t>Intergroup models such as boys vs. girls allow for group level inadequacy (Brown et. al. , 2019)</a:t>
            </a:r>
          </a:p>
          <a:p>
            <a:pPr lvl="1"/>
            <a:r>
              <a:rPr lang="en-US" dirty="0"/>
              <a:t>Mean log deviation (Brown, 2019)</a:t>
            </a:r>
          </a:p>
          <a:p>
            <a:pPr lvl="1"/>
            <a:r>
              <a:rPr lang="en-US" dirty="0"/>
              <a:t>Ratio of net nutrient adequacy across groups (</a:t>
            </a:r>
            <a:r>
              <a:rPr lang="en-US" dirty="0" err="1"/>
              <a:t>Berti</a:t>
            </a:r>
            <a:r>
              <a:rPr lang="en-US" dirty="0"/>
              <a:t>, 2012; Coates, 2018)</a:t>
            </a:r>
          </a:p>
          <a:p>
            <a:pPr lvl="1"/>
            <a:r>
              <a:rPr lang="en-US" dirty="0"/>
              <a:t>Calorie Kuznets curves (</a:t>
            </a:r>
            <a:r>
              <a:rPr lang="en-US" dirty="0" err="1"/>
              <a:t>Sahn</a:t>
            </a:r>
            <a:r>
              <a:rPr lang="en-US" dirty="0"/>
              <a:t>, 2009)</a:t>
            </a:r>
          </a:p>
          <a:p>
            <a:pPr lvl="1"/>
            <a:endParaRPr lang="en-US" dirty="0"/>
          </a:p>
        </p:txBody>
      </p:sp>
    </p:spTree>
    <p:extLst>
      <p:ext uri="{BB962C8B-B14F-4D97-AF65-F5344CB8AC3E}">
        <p14:creationId xmlns:p14="http://schemas.microsoft.com/office/powerpoint/2010/main" val="158071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91C02-F84C-4E73-9296-4620E80CDE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111" y="350329"/>
            <a:ext cx="11816707" cy="6513095"/>
          </a:xfrm>
          <a:prstGeom prst="rect">
            <a:avLst/>
          </a:prstGeom>
        </p:spPr>
      </p:pic>
      <p:sp>
        <p:nvSpPr>
          <p:cNvPr id="2" name="TextBox 1">
            <a:extLst>
              <a:ext uri="{FF2B5EF4-FFF2-40B4-BE49-F238E27FC236}">
                <a16:creationId xmlns:a16="http://schemas.microsoft.com/office/drawing/2014/main" id="{FFCCCD9F-8406-46DD-AB28-7EFEA65A60EF}"/>
              </a:ext>
            </a:extLst>
          </p:cNvPr>
          <p:cNvSpPr txBox="1"/>
          <p:nvPr/>
        </p:nvSpPr>
        <p:spPr>
          <a:xfrm>
            <a:off x="2994409" y="-9679"/>
            <a:ext cx="6008914" cy="369332"/>
          </a:xfrm>
          <a:prstGeom prst="rect">
            <a:avLst/>
          </a:prstGeom>
          <a:noFill/>
        </p:spPr>
        <p:txBody>
          <a:bodyPr wrap="square" rtlCol="0">
            <a:spAutoFit/>
          </a:bodyPr>
          <a:lstStyle/>
          <a:p>
            <a:r>
              <a:rPr lang="en-US" b="1" dirty="0"/>
              <a:t>Frequency of unequal adequacy outcomes (actual intake)</a:t>
            </a:r>
          </a:p>
        </p:txBody>
      </p:sp>
      <p:sp>
        <p:nvSpPr>
          <p:cNvPr id="3" name="TextBox 2">
            <a:extLst>
              <a:ext uri="{FF2B5EF4-FFF2-40B4-BE49-F238E27FC236}">
                <a16:creationId xmlns:a16="http://schemas.microsoft.com/office/drawing/2014/main" id="{8F4CFE7E-338D-4AEB-AF8A-6A6908F6B5A2}"/>
              </a:ext>
            </a:extLst>
          </p:cNvPr>
          <p:cNvSpPr txBox="1"/>
          <p:nvPr/>
        </p:nvSpPr>
        <p:spPr>
          <a:xfrm>
            <a:off x="3674347" y="1429322"/>
            <a:ext cx="4883499" cy="369332"/>
          </a:xfrm>
          <a:prstGeom prst="rect">
            <a:avLst/>
          </a:prstGeom>
          <a:noFill/>
        </p:spPr>
        <p:txBody>
          <a:bodyPr wrap="square" rtlCol="0">
            <a:spAutoFit/>
          </a:bodyPr>
          <a:lstStyle/>
          <a:p>
            <a:r>
              <a:rPr lang="en-US" dirty="0"/>
              <a:t>Inadequate individual in Adequate Household</a:t>
            </a:r>
          </a:p>
        </p:txBody>
      </p:sp>
      <p:sp>
        <p:nvSpPr>
          <p:cNvPr id="6" name="TextBox 5">
            <a:extLst>
              <a:ext uri="{FF2B5EF4-FFF2-40B4-BE49-F238E27FC236}">
                <a16:creationId xmlns:a16="http://schemas.microsoft.com/office/drawing/2014/main" id="{F1DF33B5-D874-4FEE-874C-B63139B8CDD2}"/>
              </a:ext>
            </a:extLst>
          </p:cNvPr>
          <p:cNvSpPr txBox="1"/>
          <p:nvPr/>
        </p:nvSpPr>
        <p:spPr>
          <a:xfrm>
            <a:off x="3674347" y="4874680"/>
            <a:ext cx="4883499" cy="369332"/>
          </a:xfrm>
          <a:prstGeom prst="rect">
            <a:avLst/>
          </a:prstGeom>
          <a:noFill/>
        </p:spPr>
        <p:txBody>
          <a:bodyPr wrap="square" rtlCol="0">
            <a:spAutoFit/>
          </a:bodyPr>
          <a:lstStyle/>
          <a:p>
            <a:r>
              <a:rPr lang="en-US" dirty="0"/>
              <a:t>Adequate individual in Inadequate Household</a:t>
            </a:r>
          </a:p>
        </p:txBody>
      </p:sp>
    </p:spTree>
    <p:extLst>
      <p:ext uri="{BB962C8B-B14F-4D97-AF65-F5344CB8AC3E}">
        <p14:creationId xmlns:p14="http://schemas.microsoft.com/office/powerpoint/2010/main" val="423981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5760"/>
            <a:ext cx="9367203" cy="1188720"/>
          </a:xfrm>
        </p:spPr>
        <p:txBody>
          <a:bodyPr>
            <a:normAutofit/>
          </a:bodyPr>
          <a:lstStyle/>
          <a:p>
            <a:r>
              <a:rPr lang="en-US" b="1" dirty="0"/>
              <a:t>Motivation: Malnutrition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D2CEA5-BED5-4607-AC47-AD58003D5FEB}"/>
              </a:ext>
            </a:extLst>
          </p:cNvPr>
          <p:cNvSpPr>
            <a:spLocks noGrp="1"/>
          </p:cNvSpPr>
          <p:nvPr>
            <p:ph idx="1"/>
          </p:nvPr>
        </p:nvSpPr>
        <p:spPr>
          <a:xfrm>
            <a:off x="1130483" y="1920241"/>
            <a:ext cx="10412962" cy="4937760"/>
          </a:xfrm>
        </p:spPr>
        <p:txBody>
          <a:bodyPr anchor="t">
            <a:normAutofit lnSpcReduction="10000"/>
          </a:bodyPr>
          <a:lstStyle/>
          <a:p>
            <a:pPr>
              <a:lnSpc>
                <a:spcPct val="100000"/>
              </a:lnSpc>
              <a:spcAft>
                <a:spcPts val="600"/>
              </a:spcAft>
            </a:pPr>
            <a:r>
              <a:rPr lang="en-US" dirty="0"/>
              <a:t>Malnutrition is a persistent challenge globally (WHO, 2020)</a:t>
            </a:r>
          </a:p>
          <a:p>
            <a:pPr lvl="1">
              <a:lnSpc>
                <a:spcPct val="100000"/>
              </a:lnSpc>
              <a:spcBef>
                <a:spcPts val="0"/>
              </a:spcBef>
              <a:spcAft>
                <a:spcPts val="600"/>
              </a:spcAft>
            </a:pPr>
            <a:r>
              <a:rPr lang="en-US" dirty="0"/>
              <a:t>Undernutrition (wasting, stunting, underweight)</a:t>
            </a:r>
          </a:p>
          <a:p>
            <a:pPr lvl="1">
              <a:lnSpc>
                <a:spcPct val="100000"/>
              </a:lnSpc>
              <a:spcBef>
                <a:spcPts val="0"/>
              </a:spcBef>
              <a:spcAft>
                <a:spcPts val="600"/>
              </a:spcAft>
            </a:pPr>
            <a:r>
              <a:rPr lang="en-US" dirty="0"/>
              <a:t>Micronutrient deficiencies and excesses</a:t>
            </a:r>
          </a:p>
          <a:p>
            <a:pPr lvl="1">
              <a:lnSpc>
                <a:spcPct val="100000"/>
              </a:lnSpc>
              <a:spcBef>
                <a:spcPts val="0"/>
              </a:spcBef>
              <a:spcAft>
                <a:spcPts val="600"/>
              </a:spcAft>
            </a:pPr>
            <a:r>
              <a:rPr lang="en-US" dirty="0"/>
              <a:t>Overweight , obesity, and other diet-related non-communicable diseases</a:t>
            </a:r>
          </a:p>
          <a:p>
            <a:pPr>
              <a:lnSpc>
                <a:spcPct val="100000"/>
              </a:lnSpc>
              <a:spcAft>
                <a:spcPts val="600"/>
              </a:spcAft>
            </a:pPr>
            <a:r>
              <a:rPr lang="en-US" dirty="0"/>
              <a:t>Long term effects on mortality, ill health, impaired growth and cognitive development, and economics </a:t>
            </a:r>
          </a:p>
          <a:p>
            <a:pPr lvl="1">
              <a:lnSpc>
                <a:spcPct val="100000"/>
              </a:lnSpc>
              <a:spcAft>
                <a:spcPts val="600"/>
              </a:spcAft>
            </a:pPr>
            <a:r>
              <a:rPr lang="en-US" dirty="0"/>
              <a:t>Estimated economic impact of as high as US$3.5 trillion per year</a:t>
            </a:r>
          </a:p>
          <a:p>
            <a:pPr>
              <a:lnSpc>
                <a:spcPct val="100000"/>
              </a:lnSpc>
              <a:spcAft>
                <a:spcPts val="600"/>
              </a:spcAft>
            </a:pPr>
            <a:r>
              <a:rPr lang="en-US" dirty="0"/>
              <a:t>National Nutrition policies exist in 167 countries</a:t>
            </a:r>
          </a:p>
          <a:p>
            <a:pPr>
              <a:lnSpc>
                <a:spcPct val="100000"/>
              </a:lnSpc>
              <a:spcAft>
                <a:spcPts val="600"/>
              </a:spcAft>
            </a:pPr>
            <a:r>
              <a:rPr lang="en-US" dirty="0"/>
              <a:t>Inconsistent reporting of health and nutrition data (Global Nutrition Report, 2020)</a:t>
            </a:r>
          </a:p>
        </p:txBody>
      </p:sp>
    </p:spTree>
    <p:extLst>
      <p:ext uri="{BB962C8B-B14F-4D97-AF65-F5344CB8AC3E}">
        <p14:creationId xmlns:p14="http://schemas.microsoft.com/office/powerpoint/2010/main" val="380184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5760"/>
            <a:ext cx="9367203" cy="1188720"/>
          </a:xfrm>
        </p:spPr>
        <p:txBody>
          <a:bodyPr>
            <a:normAutofit/>
          </a:bodyPr>
          <a:lstStyle/>
          <a:p>
            <a:r>
              <a:rPr lang="en-US" dirty="0"/>
              <a:t>Next Steps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D2CEA5-BED5-4607-AC47-AD58003D5FEB}"/>
              </a:ext>
            </a:extLst>
          </p:cNvPr>
          <p:cNvSpPr>
            <a:spLocks noGrp="1"/>
          </p:cNvSpPr>
          <p:nvPr>
            <p:ph idx="1"/>
          </p:nvPr>
        </p:nvSpPr>
        <p:spPr>
          <a:xfrm>
            <a:off x="1130483" y="2130251"/>
            <a:ext cx="10412962" cy="4727750"/>
          </a:xfrm>
        </p:spPr>
        <p:txBody>
          <a:bodyPr anchor="t">
            <a:normAutofit/>
          </a:bodyPr>
          <a:lstStyle/>
          <a:p>
            <a:r>
              <a:rPr lang="en-US" dirty="0"/>
              <a:t>Nutrient inadequacy measures</a:t>
            </a:r>
          </a:p>
          <a:p>
            <a:r>
              <a:rPr lang="en-US" dirty="0"/>
              <a:t>Other inequality measures</a:t>
            </a:r>
          </a:p>
          <a:p>
            <a:r>
              <a:rPr lang="en-US" dirty="0"/>
              <a:t>Concordance coefficients between inadequacy and inequality measures</a:t>
            </a:r>
          </a:p>
          <a:p>
            <a:r>
              <a:rPr lang="en-US" dirty="0"/>
              <a:t>Machine learning approach to identify household and individual characteristics as predictors of inadequacy and inequality</a:t>
            </a:r>
          </a:p>
          <a:p>
            <a:endParaRPr lang="en-US" dirty="0"/>
          </a:p>
        </p:txBody>
      </p:sp>
    </p:spTree>
    <p:extLst>
      <p:ext uri="{BB962C8B-B14F-4D97-AF65-F5344CB8AC3E}">
        <p14:creationId xmlns:p14="http://schemas.microsoft.com/office/powerpoint/2010/main" val="165917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5760"/>
            <a:ext cx="9367203" cy="1188720"/>
          </a:xfrm>
        </p:spPr>
        <p:txBody>
          <a:bodyPr>
            <a:normAutofit/>
          </a:bodyPr>
          <a:lstStyle/>
          <a:p>
            <a:r>
              <a:rPr lang="en-US" b="1" dirty="0"/>
              <a:t>Motivation: Intrahousehold Inequality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D2CEA5-BED5-4607-AC47-AD58003D5FEB}"/>
              </a:ext>
            </a:extLst>
          </p:cNvPr>
          <p:cNvSpPr>
            <a:spLocks noGrp="1"/>
          </p:cNvSpPr>
          <p:nvPr>
            <p:ph idx="1"/>
          </p:nvPr>
        </p:nvSpPr>
        <p:spPr>
          <a:xfrm>
            <a:off x="1130483" y="1805940"/>
            <a:ext cx="11061516" cy="4937760"/>
          </a:xfrm>
        </p:spPr>
        <p:txBody>
          <a:bodyPr anchor="t">
            <a:normAutofit/>
          </a:bodyPr>
          <a:lstStyle/>
          <a:p>
            <a:r>
              <a:rPr lang="en-US" dirty="0"/>
              <a:t>Women, infants, children and adolescents are at particular risk of malnutrition (UN Women, 2012)</a:t>
            </a:r>
          </a:p>
          <a:p>
            <a:pPr lvl="1"/>
            <a:r>
              <a:rPr lang="en-US" dirty="0"/>
              <a:t>Limited access or power over household resources</a:t>
            </a:r>
          </a:p>
          <a:p>
            <a:pPr lvl="1"/>
            <a:r>
              <a:rPr lang="en-US" dirty="0"/>
              <a:t>Lower priority at meals </a:t>
            </a:r>
          </a:p>
          <a:p>
            <a:pPr lvl="1"/>
            <a:r>
              <a:rPr lang="en-US" dirty="0"/>
              <a:t>Different micronutrient needs than men</a:t>
            </a:r>
          </a:p>
          <a:p>
            <a:pPr lvl="1"/>
            <a:endParaRPr lang="en-US" dirty="0"/>
          </a:p>
          <a:p>
            <a:r>
              <a:rPr lang="en-US" dirty="0"/>
              <a:t>Existing evidence on nutritional inequality</a:t>
            </a:r>
          </a:p>
          <a:p>
            <a:pPr lvl="1"/>
            <a:r>
              <a:rPr lang="en-US" dirty="0"/>
              <a:t>Caloric Intake: </a:t>
            </a:r>
            <a:r>
              <a:rPr lang="en-US" dirty="0" err="1"/>
              <a:t>Berhman</a:t>
            </a:r>
            <a:r>
              <a:rPr lang="en-US" dirty="0"/>
              <a:t> and </a:t>
            </a:r>
            <a:r>
              <a:rPr lang="en-US" dirty="0" err="1"/>
              <a:t>Deolaliker</a:t>
            </a:r>
            <a:r>
              <a:rPr lang="en-US" dirty="0"/>
              <a:t> (1990); Pitt et al. (1990); Haddad et al. (1995); </a:t>
            </a:r>
            <a:r>
              <a:rPr lang="en-US" dirty="0" err="1"/>
              <a:t>Sununtnasuk</a:t>
            </a:r>
            <a:r>
              <a:rPr lang="en-US" dirty="0"/>
              <a:t> and Fiedler (2017); Brown et. al. (2019)</a:t>
            </a:r>
          </a:p>
          <a:p>
            <a:pPr lvl="1"/>
            <a:r>
              <a:rPr lang="en-US" dirty="0"/>
              <a:t>Dietary diversity: </a:t>
            </a:r>
            <a:r>
              <a:rPr lang="en-US" dirty="0" err="1"/>
              <a:t>Mangyo</a:t>
            </a:r>
            <a:r>
              <a:rPr lang="en-US" dirty="0"/>
              <a:t> (2008); Villa et al. (2011); Rahman (2013)</a:t>
            </a:r>
          </a:p>
          <a:p>
            <a:pPr lvl="1"/>
            <a:r>
              <a:rPr lang="en-US" dirty="0"/>
              <a:t>Nutrient adequacy: Coates (2017) and Coates (2018)</a:t>
            </a:r>
          </a:p>
          <a:p>
            <a:pPr lvl="1"/>
            <a:r>
              <a:rPr lang="en-US" dirty="0"/>
              <a:t>Body Mass Index: </a:t>
            </a:r>
            <a:r>
              <a:rPr lang="en-US" dirty="0" err="1"/>
              <a:t>Sahn</a:t>
            </a:r>
            <a:r>
              <a:rPr lang="en-US" dirty="0"/>
              <a:t> (2009); D’Souza and Tandon (2018) </a:t>
            </a:r>
          </a:p>
        </p:txBody>
      </p:sp>
    </p:spTree>
    <p:extLst>
      <p:ext uri="{BB962C8B-B14F-4D97-AF65-F5344CB8AC3E}">
        <p14:creationId xmlns:p14="http://schemas.microsoft.com/office/powerpoint/2010/main" val="322760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61540-2E96-4A3B-BBDF-FD0E863363D8}"/>
              </a:ext>
            </a:extLst>
          </p:cNvPr>
          <p:cNvSpPr>
            <a:spLocks noGrp="1"/>
          </p:cNvSpPr>
          <p:nvPr>
            <p:ph type="title"/>
          </p:nvPr>
        </p:nvSpPr>
        <p:spPr>
          <a:xfrm>
            <a:off x="0" y="352323"/>
            <a:ext cx="5253272" cy="2387600"/>
          </a:xfrm>
        </p:spPr>
        <p:txBody>
          <a:bodyPr vert="horz" lIns="91440" tIns="45720" rIns="91440" bIns="45720" rtlCol="0" anchor="t">
            <a:normAutofit fontScale="90000"/>
          </a:bodyPr>
          <a:lstStyle/>
          <a:p>
            <a:r>
              <a:rPr lang="en-US" sz="5400" dirty="0"/>
              <a:t>Motivation:</a:t>
            </a:r>
            <a:br>
              <a:rPr lang="en-US" sz="5400" dirty="0"/>
            </a:br>
            <a:r>
              <a:rPr lang="en-US" sz="4800" dirty="0"/>
              <a:t>Nutrition Inequities</a:t>
            </a:r>
            <a:br>
              <a:rPr lang="en-US" sz="4800" dirty="0"/>
            </a:br>
            <a:br>
              <a:rPr lang="en-US" sz="4800" dirty="0"/>
            </a:br>
            <a:br>
              <a:rPr lang="en-US" sz="4800" dirty="0"/>
            </a:br>
            <a:br>
              <a:rPr lang="en-US" sz="4800" dirty="0"/>
            </a:br>
            <a:br>
              <a:rPr lang="en-US" sz="4800" dirty="0"/>
            </a:br>
            <a:r>
              <a:rPr lang="en-US" dirty="0"/>
              <a:t>Shift to incorporate inequity into assessments, analysis and reporting </a:t>
            </a:r>
            <a:r>
              <a:rPr lang="en-US" sz="3100" dirty="0"/>
              <a:t>(Global Nutrition Report, 2020)</a:t>
            </a:r>
          </a:p>
        </p:txBody>
      </p:sp>
      <p:grpSp>
        <p:nvGrpSpPr>
          <p:cNvPr id="30" name="Group 2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925944D5-9A6C-43EB-A94F-6BCFA40525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7832" b="1"/>
          <a:stretch/>
        </p:blipFill>
        <p:spPr>
          <a:xfrm>
            <a:off x="5685809" y="433048"/>
            <a:ext cx="5970525" cy="5894804"/>
          </a:xfrm>
          <a:prstGeom prst="rect">
            <a:avLst/>
          </a:prstGeom>
        </p:spPr>
      </p:pic>
    </p:spTree>
    <p:extLst>
      <p:ext uri="{BB962C8B-B14F-4D97-AF65-F5344CB8AC3E}">
        <p14:creationId xmlns:p14="http://schemas.microsoft.com/office/powerpoint/2010/main" val="125577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5760"/>
            <a:ext cx="9367203" cy="1188720"/>
          </a:xfrm>
        </p:spPr>
        <p:txBody>
          <a:bodyPr>
            <a:normAutofit/>
          </a:bodyPr>
          <a:lstStyle/>
          <a:p>
            <a:r>
              <a:rPr lang="en-US" b="1" dirty="0"/>
              <a:t>Motivation: What is being measured?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D2CEA5-BED5-4607-AC47-AD58003D5FEB}"/>
              </a:ext>
            </a:extLst>
          </p:cNvPr>
          <p:cNvSpPr>
            <a:spLocks noGrp="1"/>
          </p:cNvSpPr>
          <p:nvPr>
            <p:ph idx="1"/>
          </p:nvPr>
        </p:nvSpPr>
        <p:spPr>
          <a:xfrm>
            <a:off x="971654" y="1813856"/>
            <a:ext cx="10412962" cy="5166360"/>
          </a:xfrm>
        </p:spPr>
        <p:txBody>
          <a:bodyPr anchor="t">
            <a:normAutofit lnSpcReduction="10000"/>
          </a:bodyPr>
          <a:lstStyle/>
          <a:p>
            <a:r>
              <a:rPr lang="en-US" dirty="0"/>
              <a:t>How is nutritional inadequacy identified? </a:t>
            </a:r>
          </a:p>
          <a:p>
            <a:pPr lvl="1"/>
            <a:r>
              <a:rPr lang="en-US" dirty="0"/>
              <a:t>Caloric intake and dietary diversity measure availability and access to food</a:t>
            </a:r>
          </a:p>
          <a:p>
            <a:pPr lvl="1"/>
            <a:r>
              <a:rPr lang="en-US" dirty="0"/>
              <a:t>Nutrient adequacy can measure availability and access to nutrients</a:t>
            </a:r>
          </a:p>
          <a:p>
            <a:pPr lvl="1"/>
            <a:r>
              <a:rPr lang="en-US" dirty="0"/>
              <a:t>Anthropometry  measures a combination of availability, access, and utilization of food and nutrients</a:t>
            </a:r>
          </a:p>
          <a:p>
            <a:r>
              <a:rPr lang="en-US" dirty="0"/>
              <a:t>Individual vs group inadequacy</a:t>
            </a:r>
          </a:p>
          <a:p>
            <a:pPr lvl="1"/>
            <a:r>
              <a:rPr lang="en-US" dirty="0"/>
              <a:t>What is the relationship between the distribution of </a:t>
            </a:r>
            <a:r>
              <a:rPr lang="en-US" i="1" dirty="0"/>
              <a:t>intake requirements in a group</a:t>
            </a:r>
            <a:r>
              <a:rPr lang="en-US" dirty="0"/>
              <a:t> and the distribution of </a:t>
            </a:r>
            <a:r>
              <a:rPr lang="en-US" i="1" dirty="0"/>
              <a:t>intakes in a sample</a:t>
            </a:r>
            <a:r>
              <a:rPr lang="en-US" dirty="0"/>
              <a:t>?</a:t>
            </a:r>
          </a:p>
          <a:p>
            <a:pPr lvl="1"/>
            <a:r>
              <a:rPr lang="en-US" dirty="0"/>
              <a:t>What is the relationship between the distribution of an </a:t>
            </a:r>
            <a:r>
              <a:rPr lang="en-US" i="1" dirty="0"/>
              <a:t>individual’s usual intake </a:t>
            </a:r>
            <a:r>
              <a:rPr lang="en-US" dirty="0"/>
              <a:t>and the </a:t>
            </a:r>
            <a:r>
              <a:rPr lang="en-US" i="1" dirty="0"/>
              <a:t>intake requirements of a group</a:t>
            </a:r>
            <a:r>
              <a:rPr lang="en-US" dirty="0"/>
              <a:t>?</a:t>
            </a:r>
          </a:p>
          <a:p>
            <a:r>
              <a:rPr lang="en-US" dirty="0"/>
              <a:t>How is nutritional inequality measured?</a:t>
            </a:r>
          </a:p>
          <a:p>
            <a:pPr lvl="1"/>
            <a:r>
              <a:rPr lang="en-US" dirty="0"/>
              <a:t>No consensus on intrahousehold bargaining models, which require identifying individual inadequacy </a:t>
            </a:r>
          </a:p>
          <a:p>
            <a:pPr lvl="1"/>
            <a:r>
              <a:rPr lang="en-US" dirty="0"/>
              <a:t>Intergroup models such as boys vs. girls allow for group level inadequacy</a:t>
            </a:r>
          </a:p>
        </p:txBody>
      </p:sp>
    </p:spTree>
    <p:extLst>
      <p:ext uri="{BB962C8B-B14F-4D97-AF65-F5344CB8AC3E}">
        <p14:creationId xmlns:p14="http://schemas.microsoft.com/office/powerpoint/2010/main" val="242896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5760"/>
            <a:ext cx="9367203" cy="1188720"/>
          </a:xfrm>
        </p:spPr>
        <p:txBody>
          <a:bodyPr>
            <a:normAutofit/>
          </a:bodyPr>
          <a:lstStyle/>
          <a:p>
            <a:r>
              <a:rPr lang="en-US" b="1" dirty="0"/>
              <a:t>Overview</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D2CEA5-BED5-4607-AC47-AD58003D5FEB}"/>
              </a:ext>
            </a:extLst>
          </p:cNvPr>
          <p:cNvSpPr>
            <a:spLocks noGrp="1"/>
          </p:cNvSpPr>
          <p:nvPr>
            <p:ph idx="1"/>
          </p:nvPr>
        </p:nvSpPr>
        <p:spPr>
          <a:xfrm>
            <a:off x="1474238" y="1920240"/>
            <a:ext cx="10412962" cy="4937760"/>
          </a:xfrm>
        </p:spPr>
        <p:txBody>
          <a:bodyPr anchor="t">
            <a:normAutofit/>
          </a:bodyPr>
          <a:lstStyle/>
          <a:p>
            <a:r>
              <a:rPr lang="en-US" sz="2400" dirty="0"/>
              <a:t>Motivation</a:t>
            </a:r>
          </a:p>
          <a:p>
            <a:r>
              <a:rPr lang="en-US" sz="2400" dirty="0"/>
              <a:t>Research Questions</a:t>
            </a:r>
          </a:p>
          <a:p>
            <a:r>
              <a:rPr lang="en-US" sz="2400" dirty="0"/>
              <a:t>Decision Mapping</a:t>
            </a:r>
          </a:p>
          <a:p>
            <a:pPr lvl="1"/>
            <a:r>
              <a:rPr lang="en-US" dirty="0"/>
              <a:t>Household level data</a:t>
            </a:r>
          </a:p>
          <a:p>
            <a:pPr lvl="1"/>
            <a:r>
              <a:rPr lang="en-US" dirty="0"/>
              <a:t>Individual level data</a:t>
            </a:r>
          </a:p>
          <a:p>
            <a:r>
              <a:rPr lang="en-US" sz="2400" dirty="0"/>
              <a:t>Sensitivity Analysis</a:t>
            </a:r>
          </a:p>
          <a:p>
            <a:pPr lvl="1"/>
            <a:r>
              <a:rPr lang="en-US" dirty="0"/>
              <a:t>Reference Weights and Heights</a:t>
            </a:r>
          </a:p>
          <a:p>
            <a:pPr lvl="1"/>
            <a:r>
              <a:rPr lang="en-US" dirty="0"/>
              <a:t>Adult Equivalents</a:t>
            </a:r>
          </a:p>
          <a:p>
            <a:pPr lvl="1"/>
            <a:r>
              <a:rPr lang="en-US" dirty="0"/>
              <a:t>Energy Inadequacy</a:t>
            </a:r>
          </a:p>
          <a:p>
            <a:r>
              <a:rPr lang="en-US" sz="2400" dirty="0"/>
              <a:t>Next steps</a:t>
            </a:r>
          </a:p>
        </p:txBody>
      </p:sp>
    </p:spTree>
    <p:extLst>
      <p:ext uri="{BB962C8B-B14F-4D97-AF65-F5344CB8AC3E}">
        <p14:creationId xmlns:p14="http://schemas.microsoft.com/office/powerpoint/2010/main" val="165139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9492"/>
            <a:ext cx="10290108" cy="1188720"/>
          </a:xfrm>
        </p:spPr>
        <p:txBody>
          <a:bodyPr>
            <a:normAutofit fontScale="90000"/>
          </a:bodyPr>
          <a:lstStyle/>
          <a:p>
            <a:r>
              <a:rPr lang="en-US" b="1" dirty="0"/>
              <a:t>Research Question 1: </a:t>
            </a:r>
            <a:br>
              <a:rPr lang="en-US" b="1" dirty="0"/>
            </a:br>
            <a:r>
              <a:rPr lang="en-US" sz="3600" b="1" dirty="0"/>
              <a:t>How do our measurement choices influence our findings?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bject 44">
            <a:extLst>
              <a:ext uri="{FF2B5EF4-FFF2-40B4-BE49-F238E27FC236}">
                <a16:creationId xmlns:a16="http://schemas.microsoft.com/office/drawing/2014/main" id="{D8B399E0-2640-4173-99B9-4D10252D789C}"/>
              </a:ext>
            </a:extLst>
          </p:cNvPr>
          <p:cNvSpPr/>
          <p:nvPr/>
        </p:nvSpPr>
        <p:spPr>
          <a:xfrm>
            <a:off x="1237166" y="3298144"/>
            <a:ext cx="1912697" cy="419218"/>
          </a:xfrm>
          <a:prstGeom prst="rect">
            <a:avLst/>
          </a:prstGeom>
          <a:solidFill>
            <a:schemeClr val="bg1"/>
          </a:solidFill>
          <a:ln>
            <a:noFill/>
          </a:ln>
        </p:spPr>
        <p:txBody>
          <a:bodyPr wrap="square" lIns="0" tIns="0" rIns="0" bIns="0" rtlCol="0"/>
          <a:lstStyle/>
          <a:p>
            <a:endParaRPr sz="2182"/>
          </a:p>
        </p:txBody>
      </p:sp>
      <p:sp>
        <p:nvSpPr>
          <p:cNvPr id="14" name="object 46">
            <a:extLst>
              <a:ext uri="{FF2B5EF4-FFF2-40B4-BE49-F238E27FC236}">
                <a16:creationId xmlns:a16="http://schemas.microsoft.com/office/drawing/2014/main" id="{E2C6C2DD-CE72-470B-9B8E-C7475EDFD163}"/>
              </a:ext>
            </a:extLst>
          </p:cNvPr>
          <p:cNvSpPr txBox="1"/>
          <p:nvPr/>
        </p:nvSpPr>
        <p:spPr>
          <a:xfrm>
            <a:off x="1290119" y="3384131"/>
            <a:ext cx="1912697" cy="219888"/>
          </a:xfrm>
          <a:prstGeom prst="rect">
            <a:avLst/>
          </a:prstGeom>
        </p:spPr>
        <p:txBody>
          <a:bodyPr vert="horz" wrap="square" lIns="0" tIns="14624" rIns="0" bIns="0" rtlCol="0">
            <a:spAutoFit/>
          </a:bodyPr>
          <a:lstStyle/>
          <a:p>
            <a:pPr marL="15394">
              <a:spcBef>
                <a:spcPts val="116"/>
              </a:spcBef>
            </a:pPr>
            <a:r>
              <a:rPr sz="1333" b="1" spc="-6" dirty="0">
                <a:latin typeface="Times New Roman"/>
                <a:cs typeface="Times New Roman"/>
              </a:rPr>
              <a:t>Household Survey</a:t>
            </a:r>
            <a:r>
              <a:rPr sz="1333" b="1" spc="-55" dirty="0">
                <a:latin typeface="Times New Roman"/>
                <a:cs typeface="Times New Roman"/>
              </a:rPr>
              <a:t> </a:t>
            </a:r>
            <a:r>
              <a:rPr sz="1333" b="1" dirty="0">
                <a:latin typeface="Times New Roman"/>
                <a:cs typeface="Times New Roman"/>
              </a:rPr>
              <a:t>Data</a:t>
            </a:r>
            <a:endParaRPr lang="en-US" sz="1333" b="1" dirty="0">
              <a:latin typeface="Times New Roman"/>
              <a:cs typeface="Times New Roman"/>
            </a:endParaRPr>
          </a:p>
        </p:txBody>
      </p:sp>
      <p:sp>
        <p:nvSpPr>
          <p:cNvPr id="15" name="object 44">
            <a:extLst>
              <a:ext uri="{FF2B5EF4-FFF2-40B4-BE49-F238E27FC236}">
                <a16:creationId xmlns:a16="http://schemas.microsoft.com/office/drawing/2014/main" id="{A5E831EB-C822-41FC-B3B1-69427191B001}"/>
              </a:ext>
            </a:extLst>
          </p:cNvPr>
          <p:cNvSpPr/>
          <p:nvPr/>
        </p:nvSpPr>
        <p:spPr>
          <a:xfrm>
            <a:off x="1222006" y="4218562"/>
            <a:ext cx="2017982" cy="437831"/>
          </a:xfrm>
          <a:prstGeom prst="rect">
            <a:avLst/>
          </a:prstGeom>
          <a:solidFill>
            <a:schemeClr val="bg1"/>
          </a:solidFill>
        </p:spPr>
        <p:txBody>
          <a:bodyPr wrap="square" lIns="0" tIns="0" rIns="0" bIns="0" rtlCol="0"/>
          <a:lstStyle/>
          <a:p>
            <a:endParaRPr sz="2182" dirty="0"/>
          </a:p>
        </p:txBody>
      </p:sp>
      <p:sp>
        <p:nvSpPr>
          <p:cNvPr id="16" name="object 46">
            <a:extLst>
              <a:ext uri="{FF2B5EF4-FFF2-40B4-BE49-F238E27FC236}">
                <a16:creationId xmlns:a16="http://schemas.microsoft.com/office/drawing/2014/main" id="{07312FF9-26E6-4CDE-9B3C-00C8869E122D}"/>
              </a:ext>
            </a:extLst>
          </p:cNvPr>
          <p:cNvSpPr txBox="1"/>
          <p:nvPr/>
        </p:nvSpPr>
        <p:spPr>
          <a:xfrm>
            <a:off x="1378997" y="4351045"/>
            <a:ext cx="2273183" cy="437831"/>
          </a:xfrm>
          <a:prstGeom prst="rect">
            <a:avLst/>
          </a:prstGeom>
        </p:spPr>
        <p:txBody>
          <a:bodyPr vert="horz" wrap="square" lIns="0" tIns="14624" rIns="0" bIns="0" rtlCol="0">
            <a:spAutoFit/>
          </a:bodyPr>
          <a:lstStyle/>
          <a:p>
            <a:pPr marL="15394">
              <a:spcBef>
                <a:spcPts val="116"/>
              </a:spcBef>
            </a:pPr>
            <a:r>
              <a:rPr lang="en-US" sz="1333" b="1" spc="-6" dirty="0">
                <a:latin typeface="Times New Roman"/>
                <a:cs typeface="Times New Roman"/>
              </a:rPr>
              <a:t>Individual</a:t>
            </a:r>
            <a:r>
              <a:rPr sz="1333" b="1" spc="-6" dirty="0">
                <a:latin typeface="Times New Roman"/>
                <a:cs typeface="Times New Roman"/>
              </a:rPr>
              <a:t> Survey</a:t>
            </a:r>
            <a:r>
              <a:rPr sz="1333" b="1" spc="-55" dirty="0">
                <a:latin typeface="Times New Roman"/>
                <a:cs typeface="Times New Roman"/>
              </a:rPr>
              <a:t> </a:t>
            </a:r>
            <a:r>
              <a:rPr sz="1333" b="1" dirty="0">
                <a:latin typeface="Times New Roman"/>
                <a:cs typeface="Times New Roman"/>
              </a:rPr>
              <a:t>Data</a:t>
            </a:r>
            <a:endParaRPr lang="en-US" sz="1333" b="1" dirty="0">
              <a:latin typeface="Times New Roman"/>
              <a:cs typeface="Times New Roman"/>
            </a:endParaRPr>
          </a:p>
          <a:p>
            <a:pPr marL="15394">
              <a:spcBef>
                <a:spcPts val="116"/>
              </a:spcBef>
            </a:pPr>
            <a:endParaRPr sz="1333" dirty="0">
              <a:latin typeface="Times New Roman"/>
              <a:cs typeface="Times New Roman"/>
            </a:endParaRPr>
          </a:p>
        </p:txBody>
      </p:sp>
      <p:sp>
        <p:nvSpPr>
          <p:cNvPr id="17" name="object 26">
            <a:extLst>
              <a:ext uri="{FF2B5EF4-FFF2-40B4-BE49-F238E27FC236}">
                <a16:creationId xmlns:a16="http://schemas.microsoft.com/office/drawing/2014/main" id="{9BBF1399-03EC-4147-BCDE-CE313C80AAD6}"/>
              </a:ext>
            </a:extLst>
          </p:cNvPr>
          <p:cNvSpPr/>
          <p:nvPr/>
        </p:nvSpPr>
        <p:spPr>
          <a:xfrm>
            <a:off x="9822516" y="3703374"/>
            <a:ext cx="94673" cy="497994"/>
          </a:xfrm>
          <a:custGeom>
            <a:avLst/>
            <a:gdLst/>
            <a:ahLst/>
            <a:cxnLst/>
            <a:rect l="l" t="t" r="r" b="b"/>
            <a:pathLst>
              <a:path w="78104" h="410845">
                <a:moveTo>
                  <a:pt x="43508" y="334509"/>
                </a:moveTo>
                <a:lnTo>
                  <a:pt x="6096" y="0"/>
                </a:lnTo>
                <a:lnTo>
                  <a:pt x="0" y="762"/>
                </a:lnTo>
                <a:lnTo>
                  <a:pt x="36678" y="335268"/>
                </a:lnTo>
                <a:lnTo>
                  <a:pt x="43508" y="334509"/>
                </a:lnTo>
                <a:close/>
              </a:path>
              <a:path w="78104" h="410845">
                <a:moveTo>
                  <a:pt x="44958" y="405942"/>
                </a:moveTo>
                <a:lnTo>
                  <a:pt x="44958" y="347472"/>
                </a:lnTo>
                <a:lnTo>
                  <a:pt x="38100" y="348234"/>
                </a:lnTo>
                <a:lnTo>
                  <a:pt x="36678" y="335268"/>
                </a:lnTo>
                <a:lnTo>
                  <a:pt x="2286" y="339090"/>
                </a:lnTo>
                <a:lnTo>
                  <a:pt x="44958" y="405942"/>
                </a:lnTo>
                <a:close/>
              </a:path>
              <a:path w="78104" h="410845">
                <a:moveTo>
                  <a:pt x="44958" y="347472"/>
                </a:moveTo>
                <a:lnTo>
                  <a:pt x="43508" y="334509"/>
                </a:lnTo>
                <a:lnTo>
                  <a:pt x="36678" y="335268"/>
                </a:lnTo>
                <a:lnTo>
                  <a:pt x="38100" y="348234"/>
                </a:lnTo>
                <a:lnTo>
                  <a:pt x="44958" y="347472"/>
                </a:lnTo>
                <a:close/>
              </a:path>
              <a:path w="78104" h="410845">
                <a:moveTo>
                  <a:pt x="77724" y="330708"/>
                </a:moveTo>
                <a:lnTo>
                  <a:pt x="43508" y="334509"/>
                </a:lnTo>
                <a:lnTo>
                  <a:pt x="44958" y="347472"/>
                </a:lnTo>
                <a:lnTo>
                  <a:pt x="44958" y="405942"/>
                </a:lnTo>
                <a:lnTo>
                  <a:pt x="48006" y="410718"/>
                </a:lnTo>
                <a:lnTo>
                  <a:pt x="77724" y="330708"/>
                </a:lnTo>
                <a:close/>
              </a:path>
            </a:pathLst>
          </a:custGeom>
          <a:solidFill>
            <a:srgbClr val="4371C3"/>
          </a:solidFill>
        </p:spPr>
        <p:txBody>
          <a:bodyPr wrap="square" lIns="0" tIns="0" rIns="0" bIns="0" rtlCol="0"/>
          <a:lstStyle/>
          <a:p>
            <a:endParaRPr sz="2182"/>
          </a:p>
        </p:txBody>
      </p:sp>
      <p:sp>
        <p:nvSpPr>
          <p:cNvPr id="19" name="object 34">
            <a:extLst>
              <a:ext uri="{FF2B5EF4-FFF2-40B4-BE49-F238E27FC236}">
                <a16:creationId xmlns:a16="http://schemas.microsoft.com/office/drawing/2014/main" id="{838CEEA1-D8B4-4F13-B6A9-E258A16C89E9}"/>
              </a:ext>
            </a:extLst>
          </p:cNvPr>
          <p:cNvSpPr/>
          <p:nvPr/>
        </p:nvSpPr>
        <p:spPr>
          <a:xfrm>
            <a:off x="9577541" y="4211275"/>
            <a:ext cx="1420861" cy="1213042"/>
          </a:xfrm>
          <a:custGeom>
            <a:avLst/>
            <a:gdLst/>
            <a:ahLst/>
            <a:cxnLst/>
            <a:rect l="l" t="t" r="r" b="b"/>
            <a:pathLst>
              <a:path w="1172209" h="1000759">
                <a:moveTo>
                  <a:pt x="1171956" y="499872"/>
                </a:moveTo>
                <a:lnTo>
                  <a:pt x="937260" y="0"/>
                </a:lnTo>
                <a:lnTo>
                  <a:pt x="234695" y="0"/>
                </a:lnTo>
                <a:lnTo>
                  <a:pt x="0" y="499872"/>
                </a:lnTo>
                <a:lnTo>
                  <a:pt x="234696" y="1000506"/>
                </a:lnTo>
                <a:lnTo>
                  <a:pt x="937260" y="1000506"/>
                </a:lnTo>
                <a:lnTo>
                  <a:pt x="1171956" y="499872"/>
                </a:lnTo>
                <a:close/>
              </a:path>
            </a:pathLst>
          </a:custGeom>
          <a:solidFill>
            <a:srgbClr val="6FAC46"/>
          </a:solidFill>
        </p:spPr>
        <p:txBody>
          <a:bodyPr wrap="square" lIns="0" tIns="0" rIns="0" bIns="0" rtlCol="0"/>
          <a:lstStyle/>
          <a:p>
            <a:endParaRPr sz="2182" dirty="0"/>
          </a:p>
        </p:txBody>
      </p:sp>
      <p:sp>
        <p:nvSpPr>
          <p:cNvPr id="23" name="object 39">
            <a:extLst>
              <a:ext uri="{FF2B5EF4-FFF2-40B4-BE49-F238E27FC236}">
                <a16:creationId xmlns:a16="http://schemas.microsoft.com/office/drawing/2014/main" id="{1510B72F-437F-450B-A262-A6B4F5EC2827}"/>
              </a:ext>
            </a:extLst>
          </p:cNvPr>
          <p:cNvSpPr txBox="1"/>
          <p:nvPr/>
        </p:nvSpPr>
        <p:spPr>
          <a:xfrm>
            <a:off x="10998403" y="5356861"/>
            <a:ext cx="945068" cy="384099"/>
          </a:xfrm>
          <a:prstGeom prst="rect">
            <a:avLst/>
          </a:prstGeom>
          <a:solidFill>
            <a:schemeClr val="bg1"/>
          </a:solidFill>
          <a:ln>
            <a:solidFill>
              <a:schemeClr val="tx1"/>
            </a:solidFill>
          </a:ln>
        </p:spPr>
        <p:txBody>
          <a:bodyPr vert="horz" wrap="square" lIns="0" tIns="14624" rIns="0" bIns="0" rtlCol="0">
            <a:spAutoFit/>
          </a:bodyPr>
          <a:lstStyle/>
          <a:p>
            <a:pPr marL="15394" algn="ctr">
              <a:spcBef>
                <a:spcPts val="116"/>
              </a:spcBef>
            </a:pPr>
            <a:r>
              <a:rPr sz="2400" dirty="0">
                <a:latin typeface="Times New Roman"/>
                <a:cs typeface="Times New Roman"/>
              </a:rPr>
              <a:t>END</a:t>
            </a:r>
          </a:p>
        </p:txBody>
      </p:sp>
      <p:sp>
        <p:nvSpPr>
          <p:cNvPr id="25" name="object 42">
            <a:extLst>
              <a:ext uri="{FF2B5EF4-FFF2-40B4-BE49-F238E27FC236}">
                <a16:creationId xmlns:a16="http://schemas.microsoft.com/office/drawing/2014/main" id="{ED6A358B-E0A0-44C3-9490-0E8A7D58F26B}"/>
              </a:ext>
            </a:extLst>
          </p:cNvPr>
          <p:cNvSpPr txBox="1"/>
          <p:nvPr/>
        </p:nvSpPr>
        <p:spPr>
          <a:xfrm>
            <a:off x="9631034" y="4370143"/>
            <a:ext cx="1313873" cy="797421"/>
          </a:xfrm>
          <a:prstGeom prst="rect">
            <a:avLst/>
          </a:prstGeom>
        </p:spPr>
        <p:txBody>
          <a:bodyPr vert="horz" wrap="square" lIns="0" tIns="27709" rIns="0" bIns="0" rtlCol="0">
            <a:spAutoFit/>
          </a:bodyPr>
          <a:lstStyle/>
          <a:p>
            <a:pPr marL="15394" marR="6157" indent="173186" algn="ctr">
              <a:lnSpc>
                <a:spcPts val="1540"/>
              </a:lnSpc>
              <a:spcBef>
                <a:spcPts val="218"/>
              </a:spcBef>
            </a:pPr>
            <a:r>
              <a:rPr sz="1333" spc="-6" dirty="0">
                <a:solidFill>
                  <a:srgbClr val="FFFFFF"/>
                </a:solidFill>
                <a:latin typeface="Times New Roman"/>
                <a:cs typeface="Times New Roman"/>
              </a:rPr>
              <a:t>Measure of  </a:t>
            </a:r>
            <a:r>
              <a:rPr sz="1333" dirty="0">
                <a:solidFill>
                  <a:srgbClr val="FFFFFF"/>
                </a:solidFill>
                <a:latin typeface="Times New Roman"/>
                <a:cs typeface="Times New Roman"/>
              </a:rPr>
              <a:t>inequality</a:t>
            </a:r>
            <a:r>
              <a:rPr sz="1333" spc="-72" dirty="0">
                <a:solidFill>
                  <a:srgbClr val="FFFFFF"/>
                </a:solidFill>
                <a:latin typeface="Times New Roman"/>
                <a:cs typeface="Times New Roman"/>
              </a:rPr>
              <a:t> </a:t>
            </a:r>
            <a:r>
              <a:rPr sz="1333" spc="-12" dirty="0">
                <a:solidFill>
                  <a:srgbClr val="FFFFFF"/>
                </a:solidFill>
                <a:latin typeface="Times New Roman"/>
                <a:cs typeface="Times New Roman"/>
              </a:rPr>
              <a:t>between  </a:t>
            </a:r>
            <a:r>
              <a:rPr sz="1333" spc="-6" dirty="0" err="1">
                <a:solidFill>
                  <a:srgbClr val="FFFFFF"/>
                </a:solidFill>
                <a:latin typeface="Times New Roman"/>
                <a:cs typeface="Times New Roman"/>
              </a:rPr>
              <a:t>individual_i</a:t>
            </a:r>
            <a:r>
              <a:rPr sz="1333" spc="-12" dirty="0">
                <a:solidFill>
                  <a:srgbClr val="FFFFFF"/>
                </a:solidFill>
                <a:latin typeface="Times New Roman"/>
                <a:cs typeface="Times New Roman"/>
              </a:rPr>
              <a:t> </a:t>
            </a:r>
            <a:r>
              <a:rPr sz="1333" spc="-6" dirty="0">
                <a:solidFill>
                  <a:srgbClr val="FFFFFF"/>
                </a:solidFill>
                <a:latin typeface="Times New Roman"/>
                <a:cs typeface="Times New Roman"/>
              </a:rPr>
              <a:t>and</a:t>
            </a:r>
            <a:r>
              <a:rPr lang="en-US" sz="1333" spc="-6" dirty="0">
                <a:solidFill>
                  <a:srgbClr val="FFFFFF"/>
                </a:solidFill>
                <a:latin typeface="Times New Roman"/>
                <a:cs typeface="Times New Roman"/>
              </a:rPr>
              <a:t> </a:t>
            </a:r>
            <a:r>
              <a:rPr lang="en-US" sz="1333" spc="-6" dirty="0" err="1">
                <a:solidFill>
                  <a:srgbClr val="FFFFFF"/>
                </a:solidFill>
                <a:latin typeface="Times New Roman"/>
                <a:cs typeface="Times New Roman"/>
              </a:rPr>
              <a:t>individual_j</a:t>
            </a:r>
            <a:endParaRPr sz="1333" dirty="0">
              <a:latin typeface="Times New Roman"/>
              <a:cs typeface="Times New Roman"/>
            </a:endParaRPr>
          </a:p>
        </p:txBody>
      </p:sp>
      <p:sp>
        <p:nvSpPr>
          <p:cNvPr id="27" name="Hexagon 26">
            <a:extLst>
              <a:ext uri="{FF2B5EF4-FFF2-40B4-BE49-F238E27FC236}">
                <a16:creationId xmlns:a16="http://schemas.microsoft.com/office/drawing/2014/main" id="{209FAF13-2A06-41D1-9D2E-9556C9C5AA04}"/>
              </a:ext>
            </a:extLst>
          </p:cNvPr>
          <p:cNvSpPr/>
          <p:nvPr/>
        </p:nvSpPr>
        <p:spPr>
          <a:xfrm>
            <a:off x="9374314" y="2479132"/>
            <a:ext cx="1293463" cy="1167826"/>
          </a:xfrm>
          <a:prstGeom prst="hexagon">
            <a:avLst/>
          </a:prstGeom>
          <a:solidFill>
            <a:srgbClr val="0F02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1">
            <a:extLst>
              <a:ext uri="{FF2B5EF4-FFF2-40B4-BE49-F238E27FC236}">
                <a16:creationId xmlns:a16="http://schemas.microsoft.com/office/drawing/2014/main" id="{242F5B8F-08BB-47E5-B9FF-285FEB51D23A}"/>
              </a:ext>
            </a:extLst>
          </p:cNvPr>
          <p:cNvSpPr txBox="1"/>
          <p:nvPr/>
        </p:nvSpPr>
        <p:spPr>
          <a:xfrm>
            <a:off x="9575515" y="2696171"/>
            <a:ext cx="981364" cy="605061"/>
          </a:xfrm>
          <a:prstGeom prst="rect">
            <a:avLst/>
          </a:prstGeom>
          <a:noFill/>
        </p:spPr>
        <p:txBody>
          <a:bodyPr vert="horz" wrap="square" lIns="0" tIns="27709" rIns="0" bIns="0" rtlCol="0">
            <a:spAutoFit/>
          </a:bodyPr>
          <a:lstStyle/>
          <a:p>
            <a:pPr marL="76202" marR="6157" indent="-61577">
              <a:lnSpc>
                <a:spcPts val="1540"/>
              </a:lnSpc>
              <a:spcBef>
                <a:spcPts val="218"/>
              </a:spcBef>
            </a:pPr>
            <a:r>
              <a:rPr sz="1333" spc="-116" dirty="0">
                <a:solidFill>
                  <a:srgbClr val="FFFFFF"/>
                </a:solidFill>
                <a:latin typeface="Times New Roman"/>
                <a:cs typeface="Times New Roman"/>
              </a:rPr>
              <a:t> </a:t>
            </a:r>
            <a:r>
              <a:rPr sz="1333" dirty="0">
                <a:solidFill>
                  <a:srgbClr val="FFFFFF"/>
                </a:solidFill>
                <a:latin typeface="Times New Roman"/>
                <a:cs typeface="Times New Roman"/>
              </a:rPr>
              <a:t>Inadequacy  </a:t>
            </a:r>
            <a:r>
              <a:rPr sz="1333" spc="-6" dirty="0">
                <a:solidFill>
                  <a:srgbClr val="FFFFFF"/>
                </a:solidFill>
                <a:latin typeface="Times New Roman"/>
                <a:cs typeface="Times New Roman"/>
              </a:rPr>
              <a:t>Measure for  </a:t>
            </a:r>
            <a:r>
              <a:rPr sz="1333" spc="-6" dirty="0" err="1">
                <a:solidFill>
                  <a:srgbClr val="FFFFFF"/>
                </a:solidFill>
                <a:latin typeface="Times New Roman"/>
                <a:cs typeface="Times New Roman"/>
              </a:rPr>
              <a:t>Individual_j</a:t>
            </a:r>
            <a:endParaRPr sz="1333" dirty="0">
              <a:latin typeface="Times New Roman"/>
              <a:cs typeface="Times New Roman"/>
            </a:endParaRPr>
          </a:p>
        </p:txBody>
      </p:sp>
      <p:cxnSp>
        <p:nvCxnSpPr>
          <p:cNvPr id="5" name="Straight Arrow Connector 4">
            <a:extLst>
              <a:ext uri="{FF2B5EF4-FFF2-40B4-BE49-F238E27FC236}">
                <a16:creationId xmlns:a16="http://schemas.microsoft.com/office/drawing/2014/main" id="{9A7DC274-B1E0-42D9-89F1-5F2895020410}"/>
              </a:ext>
            </a:extLst>
          </p:cNvPr>
          <p:cNvCxnSpPr>
            <a:cxnSpLocks/>
          </p:cNvCxnSpPr>
          <p:nvPr/>
        </p:nvCxnSpPr>
        <p:spPr>
          <a:xfrm>
            <a:off x="9008715" y="3593879"/>
            <a:ext cx="811586" cy="62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Hexagon 29">
            <a:extLst>
              <a:ext uri="{FF2B5EF4-FFF2-40B4-BE49-F238E27FC236}">
                <a16:creationId xmlns:a16="http://schemas.microsoft.com/office/drawing/2014/main" id="{730F53DB-BA70-444F-BA03-97499FBD61EA}"/>
              </a:ext>
            </a:extLst>
          </p:cNvPr>
          <p:cNvSpPr/>
          <p:nvPr/>
        </p:nvSpPr>
        <p:spPr>
          <a:xfrm>
            <a:off x="7634411" y="2914117"/>
            <a:ext cx="1391670" cy="1281452"/>
          </a:xfrm>
          <a:prstGeom prst="hexagon">
            <a:avLst/>
          </a:prstGeom>
          <a:solidFill>
            <a:srgbClr val="0F02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bject 41">
            <a:extLst>
              <a:ext uri="{FF2B5EF4-FFF2-40B4-BE49-F238E27FC236}">
                <a16:creationId xmlns:a16="http://schemas.microsoft.com/office/drawing/2014/main" id="{425FD581-BD93-428E-8960-BE4670D39FC7}"/>
              </a:ext>
            </a:extLst>
          </p:cNvPr>
          <p:cNvSpPr txBox="1"/>
          <p:nvPr/>
        </p:nvSpPr>
        <p:spPr>
          <a:xfrm>
            <a:off x="7818223" y="3073246"/>
            <a:ext cx="1089891" cy="1002605"/>
          </a:xfrm>
          <a:prstGeom prst="rect">
            <a:avLst/>
          </a:prstGeom>
        </p:spPr>
        <p:txBody>
          <a:bodyPr vert="horz" wrap="square" lIns="0" tIns="27709" rIns="0" bIns="0" rtlCol="0">
            <a:spAutoFit/>
          </a:bodyPr>
          <a:lstStyle/>
          <a:p>
            <a:pPr marL="133161" marR="60038" indent="-64656">
              <a:lnSpc>
                <a:spcPts val="1540"/>
              </a:lnSpc>
              <a:spcBef>
                <a:spcPts val="218"/>
              </a:spcBef>
            </a:pPr>
            <a:r>
              <a:rPr sz="1333" dirty="0">
                <a:solidFill>
                  <a:srgbClr val="FFFFFF"/>
                </a:solidFill>
                <a:latin typeface="Times New Roman"/>
                <a:cs typeface="Times New Roman"/>
              </a:rPr>
              <a:t>Inadequacy  </a:t>
            </a:r>
            <a:r>
              <a:rPr sz="1333" spc="-6" dirty="0">
                <a:solidFill>
                  <a:srgbClr val="FFFFFF"/>
                </a:solidFill>
                <a:latin typeface="Times New Roman"/>
                <a:cs typeface="Times New Roman"/>
              </a:rPr>
              <a:t>Measure</a:t>
            </a:r>
            <a:r>
              <a:rPr sz="1333" spc="-49" dirty="0">
                <a:solidFill>
                  <a:srgbClr val="FFFFFF"/>
                </a:solidFill>
                <a:latin typeface="Times New Roman"/>
                <a:cs typeface="Times New Roman"/>
              </a:rPr>
              <a:t> </a:t>
            </a:r>
            <a:r>
              <a:rPr sz="1333" spc="-6" dirty="0">
                <a:solidFill>
                  <a:srgbClr val="FFFFFF"/>
                </a:solidFill>
                <a:latin typeface="Times New Roman"/>
                <a:cs typeface="Times New Roman"/>
              </a:rPr>
              <a:t>for</a:t>
            </a:r>
            <a:endParaRPr sz="1333" dirty="0">
              <a:latin typeface="Times New Roman"/>
              <a:cs typeface="Times New Roman"/>
            </a:endParaRPr>
          </a:p>
          <a:p>
            <a:pPr marL="15394">
              <a:lnSpc>
                <a:spcPts val="1454"/>
              </a:lnSpc>
            </a:pPr>
            <a:r>
              <a:rPr sz="1333" spc="-6" dirty="0">
                <a:solidFill>
                  <a:srgbClr val="FFFFFF"/>
                </a:solidFill>
                <a:latin typeface="Times New Roman"/>
                <a:cs typeface="Times New Roman"/>
              </a:rPr>
              <a:t>individual_i</a:t>
            </a:r>
            <a:r>
              <a:rPr sz="1333" spc="-42" dirty="0">
                <a:solidFill>
                  <a:srgbClr val="FFFFFF"/>
                </a:solidFill>
                <a:latin typeface="Times New Roman"/>
                <a:cs typeface="Times New Roman"/>
              </a:rPr>
              <a:t> </a:t>
            </a:r>
            <a:r>
              <a:rPr sz="1333" spc="-6" dirty="0">
                <a:solidFill>
                  <a:srgbClr val="FFFFFF"/>
                </a:solidFill>
                <a:latin typeface="Times New Roman"/>
                <a:cs typeface="Times New Roman"/>
              </a:rPr>
              <a:t>for</a:t>
            </a:r>
            <a:endParaRPr sz="1333" dirty="0">
              <a:latin typeface="Times New Roman"/>
              <a:cs typeface="Times New Roman"/>
            </a:endParaRPr>
          </a:p>
          <a:p>
            <a:pPr marL="106221" marR="96985" indent="-769" algn="ctr">
              <a:lnSpc>
                <a:spcPts val="1540"/>
              </a:lnSpc>
              <a:spcBef>
                <a:spcPts val="67"/>
              </a:spcBef>
            </a:pPr>
            <a:r>
              <a:rPr sz="1333" dirty="0">
                <a:solidFill>
                  <a:srgbClr val="FFFFFF"/>
                </a:solidFill>
                <a:latin typeface="Times New Roman"/>
                <a:cs typeface="Times New Roman"/>
              </a:rPr>
              <a:t>nutrient  consu</a:t>
            </a:r>
            <a:r>
              <a:rPr sz="1333" spc="-6" dirty="0">
                <a:solidFill>
                  <a:srgbClr val="FFFFFF"/>
                </a:solidFill>
                <a:latin typeface="Times New Roman"/>
                <a:cs typeface="Times New Roman"/>
              </a:rPr>
              <a:t>m</a:t>
            </a:r>
            <a:r>
              <a:rPr sz="1333" dirty="0">
                <a:solidFill>
                  <a:srgbClr val="FFFFFF"/>
                </a:solidFill>
                <a:latin typeface="Times New Roman"/>
                <a:cs typeface="Times New Roman"/>
              </a:rPr>
              <a:t>ption</a:t>
            </a:r>
            <a:endParaRPr sz="1333" dirty="0">
              <a:latin typeface="Times New Roman"/>
              <a:cs typeface="Times New Roman"/>
            </a:endParaRPr>
          </a:p>
        </p:txBody>
      </p:sp>
      <p:sp>
        <p:nvSpPr>
          <p:cNvPr id="6" name="Action Button: Help 5">
            <a:hlinkClick r:id="" action="ppaction://noaction" highlightClick="1"/>
            <a:extLst>
              <a:ext uri="{FF2B5EF4-FFF2-40B4-BE49-F238E27FC236}">
                <a16:creationId xmlns:a16="http://schemas.microsoft.com/office/drawing/2014/main" id="{DFFD8EA7-DB1F-4F2B-A10B-F92F40FDCF45}"/>
              </a:ext>
            </a:extLst>
          </p:cNvPr>
          <p:cNvSpPr/>
          <p:nvPr/>
        </p:nvSpPr>
        <p:spPr>
          <a:xfrm>
            <a:off x="4938125" y="3444245"/>
            <a:ext cx="1460445" cy="1372163"/>
          </a:xfrm>
          <a:prstGeom prst="actionButtonHelp">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BB3AD5DD-B5DD-41D0-A3F2-A6F9A03B5B4F}"/>
              </a:ext>
            </a:extLst>
          </p:cNvPr>
          <p:cNvSpPr txBox="1"/>
          <p:nvPr/>
        </p:nvSpPr>
        <p:spPr>
          <a:xfrm>
            <a:off x="198425" y="3767705"/>
            <a:ext cx="995173" cy="461665"/>
          </a:xfrm>
          <a:prstGeom prst="rect">
            <a:avLst/>
          </a:prstGeom>
          <a:solidFill>
            <a:schemeClr val="bg1"/>
          </a:solidFill>
          <a:ln>
            <a:solidFill>
              <a:schemeClr val="tx1"/>
            </a:solidFill>
          </a:ln>
        </p:spPr>
        <p:txBody>
          <a:bodyPr wrap="square" rtlCol="0">
            <a:spAutoFit/>
          </a:bodyPr>
          <a:lstStyle/>
          <a:p>
            <a:r>
              <a:rPr lang="en-US" sz="2400" dirty="0"/>
              <a:t>START</a:t>
            </a:r>
          </a:p>
        </p:txBody>
      </p:sp>
      <p:sp>
        <p:nvSpPr>
          <p:cNvPr id="18" name="Content Placeholder 17">
            <a:extLst>
              <a:ext uri="{FF2B5EF4-FFF2-40B4-BE49-F238E27FC236}">
                <a16:creationId xmlns:a16="http://schemas.microsoft.com/office/drawing/2014/main" id="{0A89C367-29A2-45C0-86C0-5E04817203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091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28E3-33F7-4319-AB1C-35355292DA85}"/>
              </a:ext>
            </a:extLst>
          </p:cNvPr>
          <p:cNvSpPr>
            <a:spLocks noGrp="1"/>
          </p:cNvSpPr>
          <p:nvPr>
            <p:ph type="title"/>
          </p:nvPr>
        </p:nvSpPr>
        <p:spPr>
          <a:xfrm>
            <a:off x="1653363" y="369492"/>
            <a:ext cx="10290108" cy="1188720"/>
          </a:xfrm>
        </p:spPr>
        <p:txBody>
          <a:bodyPr>
            <a:normAutofit/>
          </a:bodyPr>
          <a:lstStyle/>
          <a:p>
            <a:r>
              <a:rPr lang="en-US" b="1" dirty="0"/>
              <a:t>Research Question 2: </a:t>
            </a:r>
            <a:br>
              <a:rPr lang="en-US" b="1" dirty="0"/>
            </a:br>
            <a:r>
              <a:rPr lang="en-US" sz="3600" b="1" dirty="0"/>
              <a:t>What are the best practices for measurement?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bject 44">
            <a:extLst>
              <a:ext uri="{FF2B5EF4-FFF2-40B4-BE49-F238E27FC236}">
                <a16:creationId xmlns:a16="http://schemas.microsoft.com/office/drawing/2014/main" id="{D8B399E0-2640-4173-99B9-4D10252D789C}"/>
              </a:ext>
            </a:extLst>
          </p:cNvPr>
          <p:cNvSpPr/>
          <p:nvPr/>
        </p:nvSpPr>
        <p:spPr>
          <a:xfrm>
            <a:off x="1237166" y="3298144"/>
            <a:ext cx="1912697" cy="419218"/>
          </a:xfrm>
          <a:prstGeom prst="rect">
            <a:avLst/>
          </a:prstGeom>
          <a:solidFill>
            <a:schemeClr val="bg1"/>
          </a:solidFill>
          <a:ln>
            <a:noFill/>
          </a:ln>
        </p:spPr>
        <p:txBody>
          <a:bodyPr wrap="square" lIns="0" tIns="0" rIns="0" bIns="0" rtlCol="0"/>
          <a:lstStyle/>
          <a:p>
            <a:endParaRPr sz="2182"/>
          </a:p>
        </p:txBody>
      </p:sp>
      <p:sp>
        <p:nvSpPr>
          <p:cNvPr id="14" name="object 46">
            <a:extLst>
              <a:ext uri="{FF2B5EF4-FFF2-40B4-BE49-F238E27FC236}">
                <a16:creationId xmlns:a16="http://schemas.microsoft.com/office/drawing/2014/main" id="{E2C6C2DD-CE72-470B-9B8E-C7475EDFD163}"/>
              </a:ext>
            </a:extLst>
          </p:cNvPr>
          <p:cNvSpPr txBox="1"/>
          <p:nvPr/>
        </p:nvSpPr>
        <p:spPr>
          <a:xfrm>
            <a:off x="1290119" y="3384131"/>
            <a:ext cx="1912697" cy="219888"/>
          </a:xfrm>
          <a:prstGeom prst="rect">
            <a:avLst/>
          </a:prstGeom>
        </p:spPr>
        <p:txBody>
          <a:bodyPr vert="horz" wrap="square" lIns="0" tIns="14624" rIns="0" bIns="0" rtlCol="0">
            <a:spAutoFit/>
          </a:bodyPr>
          <a:lstStyle/>
          <a:p>
            <a:pPr marL="15394">
              <a:spcBef>
                <a:spcPts val="116"/>
              </a:spcBef>
            </a:pPr>
            <a:r>
              <a:rPr sz="1333" b="1" spc="-6" dirty="0">
                <a:latin typeface="Times New Roman"/>
                <a:cs typeface="Times New Roman"/>
              </a:rPr>
              <a:t>Household Survey</a:t>
            </a:r>
            <a:r>
              <a:rPr sz="1333" b="1" spc="-55" dirty="0">
                <a:latin typeface="Times New Roman"/>
                <a:cs typeface="Times New Roman"/>
              </a:rPr>
              <a:t> </a:t>
            </a:r>
            <a:r>
              <a:rPr sz="1333" b="1" dirty="0">
                <a:latin typeface="Times New Roman"/>
                <a:cs typeface="Times New Roman"/>
              </a:rPr>
              <a:t>Data</a:t>
            </a:r>
            <a:endParaRPr lang="en-US" sz="1333" b="1" dirty="0">
              <a:latin typeface="Times New Roman"/>
              <a:cs typeface="Times New Roman"/>
            </a:endParaRPr>
          </a:p>
        </p:txBody>
      </p:sp>
      <p:sp>
        <p:nvSpPr>
          <p:cNvPr id="15" name="object 44">
            <a:extLst>
              <a:ext uri="{FF2B5EF4-FFF2-40B4-BE49-F238E27FC236}">
                <a16:creationId xmlns:a16="http://schemas.microsoft.com/office/drawing/2014/main" id="{A5E831EB-C822-41FC-B3B1-69427191B001}"/>
              </a:ext>
            </a:extLst>
          </p:cNvPr>
          <p:cNvSpPr/>
          <p:nvPr/>
        </p:nvSpPr>
        <p:spPr>
          <a:xfrm>
            <a:off x="1222006" y="4218562"/>
            <a:ext cx="2017982" cy="437831"/>
          </a:xfrm>
          <a:prstGeom prst="rect">
            <a:avLst/>
          </a:prstGeom>
          <a:solidFill>
            <a:schemeClr val="bg1"/>
          </a:solidFill>
        </p:spPr>
        <p:txBody>
          <a:bodyPr wrap="square" lIns="0" tIns="0" rIns="0" bIns="0" rtlCol="0"/>
          <a:lstStyle/>
          <a:p>
            <a:endParaRPr sz="2182" dirty="0"/>
          </a:p>
        </p:txBody>
      </p:sp>
      <p:sp>
        <p:nvSpPr>
          <p:cNvPr id="16" name="object 46">
            <a:extLst>
              <a:ext uri="{FF2B5EF4-FFF2-40B4-BE49-F238E27FC236}">
                <a16:creationId xmlns:a16="http://schemas.microsoft.com/office/drawing/2014/main" id="{07312FF9-26E6-4CDE-9B3C-00C8869E122D}"/>
              </a:ext>
            </a:extLst>
          </p:cNvPr>
          <p:cNvSpPr txBox="1"/>
          <p:nvPr/>
        </p:nvSpPr>
        <p:spPr>
          <a:xfrm>
            <a:off x="1378997" y="4351045"/>
            <a:ext cx="2273183" cy="437831"/>
          </a:xfrm>
          <a:prstGeom prst="rect">
            <a:avLst/>
          </a:prstGeom>
        </p:spPr>
        <p:txBody>
          <a:bodyPr vert="horz" wrap="square" lIns="0" tIns="14624" rIns="0" bIns="0" rtlCol="0">
            <a:spAutoFit/>
          </a:bodyPr>
          <a:lstStyle/>
          <a:p>
            <a:pPr marL="15394">
              <a:spcBef>
                <a:spcPts val="116"/>
              </a:spcBef>
            </a:pPr>
            <a:r>
              <a:rPr lang="en-US" sz="1333" b="1" spc="-6" dirty="0">
                <a:latin typeface="Times New Roman"/>
                <a:cs typeface="Times New Roman"/>
              </a:rPr>
              <a:t>Individual</a:t>
            </a:r>
            <a:r>
              <a:rPr sz="1333" b="1" spc="-6" dirty="0">
                <a:latin typeface="Times New Roman"/>
                <a:cs typeface="Times New Roman"/>
              </a:rPr>
              <a:t> Survey</a:t>
            </a:r>
            <a:r>
              <a:rPr sz="1333" b="1" spc="-55" dirty="0">
                <a:latin typeface="Times New Roman"/>
                <a:cs typeface="Times New Roman"/>
              </a:rPr>
              <a:t> </a:t>
            </a:r>
            <a:r>
              <a:rPr sz="1333" b="1" dirty="0">
                <a:latin typeface="Times New Roman"/>
                <a:cs typeface="Times New Roman"/>
              </a:rPr>
              <a:t>Data</a:t>
            </a:r>
            <a:endParaRPr lang="en-US" sz="1333" b="1" dirty="0">
              <a:latin typeface="Times New Roman"/>
              <a:cs typeface="Times New Roman"/>
            </a:endParaRPr>
          </a:p>
          <a:p>
            <a:pPr marL="15394">
              <a:spcBef>
                <a:spcPts val="116"/>
              </a:spcBef>
            </a:pPr>
            <a:endParaRPr sz="1333" dirty="0">
              <a:latin typeface="Times New Roman"/>
              <a:cs typeface="Times New Roman"/>
            </a:endParaRPr>
          </a:p>
        </p:txBody>
      </p:sp>
      <p:sp>
        <p:nvSpPr>
          <p:cNvPr id="17" name="object 26">
            <a:extLst>
              <a:ext uri="{FF2B5EF4-FFF2-40B4-BE49-F238E27FC236}">
                <a16:creationId xmlns:a16="http://schemas.microsoft.com/office/drawing/2014/main" id="{9BBF1399-03EC-4147-BCDE-CE313C80AAD6}"/>
              </a:ext>
            </a:extLst>
          </p:cNvPr>
          <p:cNvSpPr/>
          <p:nvPr/>
        </p:nvSpPr>
        <p:spPr>
          <a:xfrm>
            <a:off x="9822516" y="3703374"/>
            <a:ext cx="94673" cy="497994"/>
          </a:xfrm>
          <a:custGeom>
            <a:avLst/>
            <a:gdLst/>
            <a:ahLst/>
            <a:cxnLst/>
            <a:rect l="l" t="t" r="r" b="b"/>
            <a:pathLst>
              <a:path w="78104" h="410845">
                <a:moveTo>
                  <a:pt x="43508" y="334509"/>
                </a:moveTo>
                <a:lnTo>
                  <a:pt x="6096" y="0"/>
                </a:lnTo>
                <a:lnTo>
                  <a:pt x="0" y="762"/>
                </a:lnTo>
                <a:lnTo>
                  <a:pt x="36678" y="335268"/>
                </a:lnTo>
                <a:lnTo>
                  <a:pt x="43508" y="334509"/>
                </a:lnTo>
                <a:close/>
              </a:path>
              <a:path w="78104" h="410845">
                <a:moveTo>
                  <a:pt x="44958" y="405942"/>
                </a:moveTo>
                <a:lnTo>
                  <a:pt x="44958" y="347472"/>
                </a:lnTo>
                <a:lnTo>
                  <a:pt x="38100" y="348234"/>
                </a:lnTo>
                <a:lnTo>
                  <a:pt x="36678" y="335268"/>
                </a:lnTo>
                <a:lnTo>
                  <a:pt x="2286" y="339090"/>
                </a:lnTo>
                <a:lnTo>
                  <a:pt x="44958" y="405942"/>
                </a:lnTo>
                <a:close/>
              </a:path>
              <a:path w="78104" h="410845">
                <a:moveTo>
                  <a:pt x="44958" y="347472"/>
                </a:moveTo>
                <a:lnTo>
                  <a:pt x="43508" y="334509"/>
                </a:lnTo>
                <a:lnTo>
                  <a:pt x="36678" y="335268"/>
                </a:lnTo>
                <a:lnTo>
                  <a:pt x="38100" y="348234"/>
                </a:lnTo>
                <a:lnTo>
                  <a:pt x="44958" y="347472"/>
                </a:lnTo>
                <a:close/>
              </a:path>
              <a:path w="78104" h="410845">
                <a:moveTo>
                  <a:pt x="77724" y="330708"/>
                </a:moveTo>
                <a:lnTo>
                  <a:pt x="43508" y="334509"/>
                </a:lnTo>
                <a:lnTo>
                  <a:pt x="44958" y="347472"/>
                </a:lnTo>
                <a:lnTo>
                  <a:pt x="44958" y="405942"/>
                </a:lnTo>
                <a:lnTo>
                  <a:pt x="48006" y="410718"/>
                </a:lnTo>
                <a:lnTo>
                  <a:pt x="77724" y="330708"/>
                </a:lnTo>
                <a:close/>
              </a:path>
            </a:pathLst>
          </a:custGeom>
          <a:solidFill>
            <a:srgbClr val="4371C3"/>
          </a:solidFill>
        </p:spPr>
        <p:txBody>
          <a:bodyPr wrap="square" lIns="0" tIns="0" rIns="0" bIns="0" rtlCol="0"/>
          <a:lstStyle/>
          <a:p>
            <a:endParaRPr sz="2182"/>
          </a:p>
        </p:txBody>
      </p:sp>
      <p:sp>
        <p:nvSpPr>
          <p:cNvPr id="19" name="object 34">
            <a:extLst>
              <a:ext uri="{FF2B5EF4-FFF2-40B4-BE49-F238E27FC236}">
                <a16:creationId xmlns:a16="http://schemas.microsoft.com/office/drawing/2014/main" id="{838CEEA1-D8B4-4F13-B6A9-E258A16C89E9}"/>
              </a:ext>
            </a:extLst>
          </p:cNvPr>
          <p:cNvSpPr/>
          <p:nvPr/>
        </p:nvSpPr>
        <p:spPr>
          <a:xfrm>
            <a:off x="9577541" y="4211275"/>
            <a:ext cx="1420861" cy="1213042"/>
          </a:xfrm>
          <a:custGeom>
            <a:avLst/>
            <a:gdLst/>
            <a:ahLst/>
            <a:cxnLst/>
            <a:rect l="l" t="t" r="r" b="b"/>
            <a:pathLst>
              <a:path w="1172209" h="1000759">
                <a:moveTo>
                  <a:pt x="1171956" y="499872"/>
                </a:moveTo>
                <a:lnTo>
                  <a:pt x="937260" y="0"/>
                </a:lnTo>
                <a:lnTo>
                  <a:pt x="234695" y="0"/>
                </a:lnTo>
                <a:lnTo>
                  <a:pt x="0" y="499872"/>
                </a:lnTo>
                <a:lnTo>
                  <a:pt x="234696" y="1000506"/>
                </a:lnTo>
                <a:lnTo>
                  <a:pt x="937260" y="1000506"/>
                </a:lnTo>
                <a:lnTo>
                  <a:pt x="1171956" y="499872"/>
                </a:lnTo>
                <a:close/>
              </a:path>
            </a:pathLst>
          </a:custGeom>
          <a:solidFill>
            <a:srgbClr val="6FAC46"/>
          </a:solidFill>
        </p:spPr>
        <p:txBody>
          <a:bodyPr wrap="square" lIns="0" tIns="0" rIns="0" bIns="0" rtlCol="0"/>
          <a:lstStyle/>
          <a:p>
            <a:endParaRPr sz="2182" dirty="0"/>
          </a:p>
        </p:txBody>
      </p:sp>
      <p:sp>
        <p:nvSpPr>
          <p:cNvPr id="23" name="object 39">
            <a:extLst>
              <a:ext uri="{FF2B5EF4-FFF2-40B4-BE49-F238E27FC236}">
                <a16:creationId xmlns:a16="http://schemas.microsoft.com/office/drawing/2014/main" id="{1510B72F-437F-450B-A262-A6B4F5EC2827}"/>
              </a:ext>
            </a:extLst>
          </p:cNvPr>
          <p:cNvSpPr txBox="1"/>
          <p:nvPr/>
        </p:nvSpPr>
        <p:spPr>
          <a:xfrm>
            <a:off x="10998403" y="5356861"/>
            <a:ext cx="945068" cy="384099"/>
          </a:xfrm>
          <a:prstGeom prst="rect">
            <a:avLst/>
          </a:prstGeom>
          <a:solidFill>
            <a:schemeClr val="bg1"/>
          </a:solidFill>
          <a:ln>
            <a:solidFill>
              <a:schemeClr val="tx1"/>
            </a:solidFill>
          </a:ln>
        </p:spPr>
        <p:txBody>
          <a:bodyPr vert="horz" wrap="square" lIns="0" tIns="14624" rIns="0" bIns="0" rtlCol="0">
            <a:spAutoFit/>
          </a:bodyPr>
          <a:lstStyle/>
          <a:p>
            <a:pPr marL="15394" algn="ctr">
              <a:spcBef>
                <a:spcPts val="116"/>
              </a:spcBef>
            </a:pPr>
            <a:r>
              <a:rPr sz="2400" dirty="0">
                <a:latin typeface="Times New Roman"/>
                <a:cs typeface="Times New Roman"/>
              </a:rPr>
              <a:t>END</a:t>
            </a:r>
          </a:p>
        </p:txBody>
      </p:sp>
      <p:sp>
        <p:nvSpPr>
          <p:cNvPr id="25" name="object 42">
            <a:extLst>
              <a:ext uri="{FF2B5EF4-FFF2-40B4-BE49-F238E27FC236}">
                <a16:creationId xmlns:a16="http://schemas.microsoft.com/office/drawing/2014/main" id="{ED6A358B-E0A0-44C3-9490-0E8A7D58F26B}"/>
              </a:ext>
            </a:extLst>
          </p:cNvPr>
          <p:cNvSpPr txBox="1"/>
          <p:nvPr/>
        </p:nvSpPr>
        <p:spPr>
          <a:xfrm>
            <a:off x="9631034" y="4370143"/>
            <a:ext cx="1313873" cy="797421"/>
          </a:xfrm>
          <a:prstGeom prst="rect">
            <a:avLst/>
          </a:prstGeom>
        </p:spPr>
        <p:txBody>
          <a:bodyPr vert="horz" wrap="square" lIns="0" tIns="27709" rIns="0" bIns="0" rtlCol="0">
            <a:spAutoFit/>
          </a:bodyPr>
          <a:lstStyle/>
          <a:p>
            <a:pPr marL="15394" marR="6157" indent="173186" algn="ctr">
              <a:lnSpc>
                <a:spcPts val="1540"/>
              </a:lnSpc>
              <a:spcBef>
                <a:spcPts val="218"/>
              </a:spcBef>
            </a:pPr>
            <a:r>
              <a:rPr sz="1333" spc="-6" dirty="0">
                <a:solidFill>
                  <a:srgbClr val="FFFFFF"/>
                </a:solidFill>
                <a:latin typeface="Times New Roman"/>
                <a:cs typeface="Times New Roman"/>
              </a:rPr>
              <a:t>Measure of  </a:t>
            </a:r>
            <a:r>
              <a:rPr sz="1333" dirty="0">
                <a:solidFill>
                  <a:srgbClr val="FFFFFF"/>
                </a:solidFill>
                <a:latin typeface="Times New Roman"/>
                <a:cs typeface="Times New Roman"/>
              </a:rPr>
              <a:t>inequality</a:t>
            </a:r>
            <a:r>
              <a:rPr sz="1333" spc="-72" dirty="0">
                <a:solidFill>
                  <a:srgbClr val="FFFFFF"/>
                </a:solidFill>
                <a:latin typeface="Times New Roman"/>
                <a:cs typeface="Times New Roman"/>
              </a:rPr>
              <a:t> </a:t>
            </a:r>
            <a:r>
              <a:rPr sz="1333" spc="-12" dirty="0">
                <a:solidFill>
                  <a:srgbClr val="FFFFFF"/>
                </a:solidFill>
                <a:latin typeface="Times New Roman"/>
                <a:cs typeface="Times New Roman"/>
              </a:rPr>
              <a:t>between  </a:t>
            </a:r>
            <a:r>
              <a:rPr sz="1333" spc="-6" dirty="0" err="1">
                <a:solidFill>
                  <a:srgbClr val="FFFFFF"/>
                </a:solidFill>
                <a:latin typeface="Times New Roman"/>
                <a:cs typeface="Times New Roman"/>
              </a:rPr>
              <a:t>individual_i</a:t>
            </a:r>
            <a:r>
              <a:rPr sz="1333" spc="-12" dirty="0">
                <a:solidFill>
                  <a:srgbClr val="FFFFFF"/>
                </a:solidFill>
                <a:latin typeface="Times New Roman"/>
                <a:cs typeface="Times New Roman"/>
              </a:rPr>
              <a:t> </a:t>
            </a:r>
            <a:r>
              <a:rPr sz="1333" spc="-6" dirty="0">
                <a:solidFill>
                  <a:srgbClr val="FFFFFF"/>
                </a:solidFill>
                <a:latin typeface="Times New Roman"/>
                <a:cs typeface="Times New Roman"/>
              </a:rPr>
              <a:t>and</a:t>
            </a:r>
            <a:r>
              <a:rPr lang="en-US" sz="1333" spc="-6" dirty="0">
                <a:solidFill>
                  <a:srgbClr val="FFFFFF"/>
                </a:solidFill>
                <a:latin typeface="Times New Roman"/>
                <a:cs typeface="Times New Roman"/>
              </a:rPr>
              <a:t> </a:t>
            </a:r>
            <a:r>
              <a:rPr lang="en-US" sz="1333" spc="-6" dirty="0" err="1">
                <a:solidFill>
                  <a:srgbClr val="FFFFFF"/>
                </a:solidFill>
                <a:latin typeface="Times New Roman"/>
                <a:cs typeface="Times New Roman"/>
              </a:rPr>
              <a:t>individual_j</a:t>
            </a:r>
            <a:endParaRPr sz="1333" dirty="0">
              <a:latin typeface="Times New Roman"/>
              <a:cs typeface="Times New Roman"/>
            </a:endParaRPr>
          </a:p>
        </p:txBody>
      </p:sp>
      <p:sp>
        <p:nvSpPr>
          <p:cNvPr id="27" name="Hexagon 26">
            <a:extLst>
              <a:ext uri="{FF2B5EF4-FFF2-40B4-BE49-F238E27FC236}">
                <a16:creationId xmlns:a16="http://schemas.microsoft.com/office/drawing/2014/main" id="{209FAF13-2A06-41D1-9D2E-9556C9C5AA04}"/>
              </a:ext>
            </a:extLst>
          </p:cNvPr>
          <p:cNvSpPr/>
          <p:nvPr/>
        </p:nvSpPr>
        <p:spPr>
          <a:xfrm>
            <a:off x="9374314" y="2479132"/>
            <a:ext cx="1293463" cy="1167826"/>
          </a:xfrm>
          <a:prstGeom prst="hexagon">
            <a:avLst/>
          </a:prstGeom>
          <a:solidFill>
            <a:srgbClr val="0F02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1">
            <a:extLst>
              <a:ext uri="{FF2B5EF4-FFF2-40B4-BE49-F238E27FC236}">
                <a16:creationId xmlns:a16="http://schemas.microsoft.com/office/drawing/2014/main" id="{242F5B8F-08BB-47E5-B9FF-285FEB51D23A}"/>
              </a:ext>
            </a:extLst>
          </p:cNvPr>
          <p:cNvSpPr txBox="1"/>
          <p:nvPr/>
        </p:nvSpPr>
        <p:spPr>
          <a:xfrm>
            <a:off x="9575515" y="2696171"/>
            <a:ext cx="981364" cy="605061"/>
          </a:xfrm>
          <a:prstGeom prst="rect">
            <a:avLst/>
          </a:prstGeom>
          <a:noFill/>
        </p:spPr>
        <p:txBody>
          <a:bodyPr vert="horz" wrap="square" lIns="0" tIns="27709" rIns="0" bIns="0" rtlCol="0">
            <a:spAutoFit/>
          </a:bodyPr>
          <a:lstStyle/>
          <a:p>
            <a:pPr marL="76202" marR="6157" indent="-61577">
              <a:lnSpc>
                <a:spcPts val="1540"/>
              </a:lnSpc>
              <a:spcBef>
                <a:spcPts val="218"/>
              </a:spcBef>
            </a:pPr>
            <a:r>
              <a:rPr sz="1333" spc="-116" dirty="0">
                <a:solidFill>
                  <a:srgbClr val="FFFFFF"/>
                </a:solidFill>
                <a:latin typeface="Times New Roman"/>
                <a:cs typeface="Times New Roman"/>
              </a:rPr>
              <a:t> </a:t>
            </a:r>
            <a:r>
              <a:rPr sz="1333" dirty="0">
                <a:solidFill>
                  <a:srgbClr val="FFFFFF"/>
                </a:solidFill>
                <a:latin typeface="Times New Roman"/>
                <a:cs typeface="Times New Roman"/>
              </a:rPr>
              <a:t>Inadequacy  </a:t>
            </a:r>
            <a:r>
              <a:rPr sz="1333" spc="-6" dirty="0">
                <a:solidFill>
                  <a:srgbClr val="FFFFFF"/>
                </a:solidFill>
                <a:latin typeface="Times New Roman"/>
                <a:cs typeface="Times New Roman"/>
              </a:rPr>
              <a:t>Measure for  </a:t>
            </a:r>
            <a:r>
              <a:rPr sz="1333" spc="-6" dirty="0" err="1">
                <a:solidFill>
                  <a:srgbClr val="FFFFFF"/>
                </a:solidFill>
                <a:latin typeface="Times New Roman"/>
                <a:cs typeface="Times New Roman"/>
              </a:rPr>
              <a:t>Individual_j</a:t>
            </a:r>
            <a:endParaRPr sz="1333" dirty="0">
              <a:latin typeface="Times New Roman"/>
              <a:cs typeface="Times New Roman"/>
            </a:endParaRPr>
          </a:p>
        </p:txBody>
      </p:sp>
      <p:cxnSp>
        <p:nvCxnSpPr>
          <p:cNvPr id="5" name="Straight Arrow Connector 4">
            <a:extLst>
              <a:ext uri="{FF2B5EF4-FFF2-40B4-BE49-F238E27FC236}">
                <a16:creationId xmlns:a16="http://schemas.microsoft.com/office/drawing/2014/main" id="{9A7DC274-B1E0-42D9-89F1-5F2895020410}"/>
              </a:ext>
            </a:extLst>
          </p:cNvPr>
          <p:cNvCxnSpPr>
            <a:cxnSpLocks/>
          </p:cNvCxnSpPr>
          <p:nvPr/>
        </p:nvCxnSpPr>
        <p:spPr>
          <a:xfrm>
            <a:off x="9008715" y="3593879"/>
            <a:ext cx="811586" cy="62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Hexagon 29">
            <a:extLst>
              <a:ext uri="{FF2B5EF4-FFF2-40B4-BE49-F238E27FC236}">
                <a16:creationId xmlns:a16="http://schemas.microsoft.com/office/drawing/2014/main" id="{730F53DB-BA70-444F-BA03-97499FBD61EA}"/>
              </a:ext>
            </a:extLst>
          </p:cNvPr>
          <p:cNvSpPr/>
          <p:nvPr/>
        </p:nvSpPr>
        <p:spPr>
          <a:xfrm>
            <a:off x="7634411" y="2914117"/>
            <a:ext cx="1391670" cy="1281452"/>
          </a:xfrm>
          <a:prstGeom prst="hexagon">
            <a:avLst/>
          </a:prstGeom>
          <a:solidFill>
            <a:srgbClr val="0F02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bject 41">
            <a:extLst>
              <a:ext uri="{FF2B5EF4-FFF2-40B4-BE49-F238E27FC236}">
                <a16:creationId xmlns:a16="http://schemas.microsoft.com/office/drawing/2014/main" id="{425FD581-BD93-428E-8960-BE4670D39FC7}"/>
              </a:ext>
            </a:extLst>
          </p:cNvPr>
          <p:cNvSpPr txBox="1"/>
          <p:nvPr/>
        </p:nvSpPr>
        <p:spPr>
          <a:xfrm>
            <a:off x="7818223" y="3073246"/>
            <a:ext cx="1089891" cy="1002605"/>
          </a:xfrm>
          <a:prstGeom prst="rect">
            <a:avLst/>
          </a:prstGeom>
        </p:spPr>
        <p:txBody>
          <a:bodyPr vert="horz" wrap="square" lIns="0" tIns="27709" rIns="0" bIns="0" rtlCol="0">
            <a:spAutoFit/>
          </a:bodyPr>
          <a:lstStyle/>
          <a:p>
            <a:pPr marL="133161" marR="60038" indent="-64656">
              <a:lnSpc>
                <a:spcPts val="1540"/>
              </a:lnSpc>
              <a:spcBef>
                <a:spcPts val="218"/>
              </a:spcBef>
            </a:pPr>
            <a:r>
              <a:rPr sz="1333" dirty="0">
                <a:solidFill>
                  <a:srgbClr val="FFFFFF"/>
                </a:solidFill>
                <a:latin typeface="Times New Roman"/>
                <a:cs typeface="Times New Roman"/>
              </a:rPr>
              <a:t>Inadequacy  </a:t>
            </a:r>
            <a:r>
              <a:rPr sz="1333" spc="-6" dirty="0">
                <a:solidFill>
                  <a:srgbClr val="FFFFFF"/>
                </a:solidFill>
                <a:latin typeface="Times New Roman"/>
                <a:cs typeface="Times New Roman"/>
              </a:rPr>
              <a:t>Measure</a:t>
            </a:r>
            <a:r>
              <a:rPr sz="1333" spc="-49" dirty="0">
                <a:solidFill>
                  <a:srgbClr val="FFFFFF"/>
                </a:solidFill>
                <a:latin typeface="Times New Roman"/>
                <a:cs typeface="Times New Roman"/>
              </a:rPr>
              <a:t> </a:t>
            </a:r>
            <a:r>
              <a:rPr sz="1333" spc="-6" dirty="0">
                <a:solidFill>
                  <a:srgbClr val="FFFFFF"/>
                </a:solidFill>
                <a:latin typeface="Times New Roman"/>
                <a:cs typeface="Times New Roman"/>
              </a:rPr>
              <a:t>for</a:t>
            </a:r>
            <a:endParaRPr sz="1333" dirty="0">
              <a:latin typeface="Times New Roman"/>
              <a:cs typeface="Times New Roman"/>
            </a:endParaRPr>
          </a:p>
          <a:p>
            <a:pPr marL="15394">
              <a:lnSpc>
                <a:spcPts val="1454"/>
              </a:lnSpc>
            </a:pPr>
            <a:r>
              <a:rPr sz="1333" spc="-6" dirty="0">
                <a:solidFill>
                  <a:srgbClr val="FFFFFF"/>
                </a:solidFill>
                <a:latin typeface="Times New Roman"/>
                <a:cs typeface="Times New Roman"/>
              </a:rPr>
              <a:t>individual_i</a:t>
            </a:r>
            <a:r>
              <a:rPr sz="1333" spc="-42" dirty="0">
                <a:solidFill>
                  <a:srgbClr val="FFFFFF"/>
                </a:solidFill>
                <a:latin typeface="Times New Roman"/>
                <a:cs typeface="Times New Roman"/>
              </a:rPr>
              <a:t> </a:t>
            </a:r>
            <a:r>
              <a:rPr sz="1333" spc="-6" dirty="0">
                <a:solidFill>
                  <a:srgbClr val="FFFFFF"/>
                </a:solidFill>
                <a:latin typeface="Times New Roman"/>
                <a:cs typeface="Times New Roman"/>
              </a:rPr>
              <a:t>for</a:t>
            </a:r>
            <a:endParaRPr sz="1333" dirty="0">
              <a:latin typeface="Times New Roman"/>
              <a:cs typeface="Times New Roman"/>
            </a:endParaRPr>
          </a:p>
          <a:p>
            <a:pPr marL="106221" marR="96985" indent="-769" algn="ctr">
              <a:lnSpc>
                <a:spcPts val="1540"/>
              </a:lnSpc>
              <a:spcBef>
                <a:spcPts val="67"/>
              </a:spcBef>
            </a:pPr>
            <a:r>
              <a:rPr sz="1333" dirty="0">
                <a:solidFill>
                  <a:srgbClr val="FFFFFF"/>
                </a:solidFill>
                <a:latin typeface="Times New Roman"/>
                <a:cs typeface="Times New Roman"/>
              </a:rPr>
              <a:t>nutrient  consu</a:t>
            </a:r>
            <a:r>
              <a:rPr sz="1333" spc="-6" dirty="0">
                <a:solidFill>
                  <a:srgbClr val="FFFFFF"/>
                </a:solidFill>
                <a:latin typeface="Times New Roman"/>
                <a:cs typeface="Times New Roman"/>
              </a:rPr>
              <a:t>m</a:t>
            </a:r>
            <a:r>
              <a:rPr sz="1333" dirty="0">
                <a:solidFill>
                  <a:srgbClr val="FFFFFF"/>
                </a:solidFill>
                <a:latin typeface="Times New Roman"/>
                <a:cs typeface="Times New Roman"/>
              </a:rPr>
              <a:t>ption</a:t>
            </a:r>
            <a:endParaRPr sz="1333" dirty="0">
              <a:latin typeface="Times New Roman"/>
              <a:cs typeface="Times New Roman"/>
            </a:endParaRPr>
          </a:p>
        </p:txBody>
      </p:sp>
      <p:sp>
        <p:nvSpPr>
          <p:cNvPr id="6" name="Action Button: Help 5">
            <a:hlinkClick r:id="" action="ppaction://noaction" highlightClick="1"/>
            <a:extLst>
              <a:ext uri="{FF2B5EF4-FFF2-40B4-BE49-F238E27FC236}">
                <a16:creationId xmlns:a16="http://schemas.microsoft.com/office/drawing/2014/main" id="{DFFD8EA7-DB1F-4F2B-A10B-F92F40FDCF45}"/>
              </a:ext>
            </a:extLst>
          </p:cNvPr>
          <p:cNvSpPr/>
          <p:nvPr/>
        </p:nvSpPr>
        <p:spPr>
          <a:xfrm>
            <a:off x="4938125" y="3444245"/>
            <a:ext cx="1460445" cy="1372163"/>
          </a:xfrm>
          <a:prstGeom prst="actionButtonHelp">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BB3AD5DD-B5DD-41D0-A3F2-A6F9A03B5B4F}"/>
              </a:ext>
            </a:extLst>
          </p:cNvPr>
          <p:cNvSpPr txBox="1"/>
          <p:nvPr/>
        </p:nvSpPr>
        <p:spPr>
          <a:xfrm>
            <a:off x="198425" y="3767705"/>
            <a:ext cx="995173" cy="461665"/>
          </a:xfrm>
          <a:prstGeom prst="rect">
            <a:avLst/>
          </a:prstGeom>
          <a:solidFill>
            <a:schemeClr val="bg1"/>
          </a:solidFill>
          <a:ln>
            <a:solidFill>
              <a:schemeClr val="tx1"/>
            </a:solidFill>
          </a:ln>
        </p:spPr>
        <p:txBody>
          <a:bodyPr wrap="square" rtlCol="0">
            <a:spAutoFit/>
          </a:bodyPr>
          <a:lstStyle/>
          <a:p>
            <a:r>
              <a:rPr lang="en-US" sz="2400" dirty="0"/>
              <a:t>START</a:t>
            </a:r>
          </a:p>
        </p:txBody>
      </p:sp>
      <p:sp>
        <p:nvSpPr>
          <p:cNvPr id="18" name="Content Placeholder 17">
            <a:extLst>
              <a:ext uri="{FF2B5EF4-FFF2-40B4-BE49-F238E27FC236}">
                <a16:creationId xmlns:a16="http://schemas.microsoft.com/office/drawing/2014/main" id="{0A89C367-29A2-45C0-86C0-5E04817203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690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85849001-4545-4CEF-8ABB-FC61A19406A1}"/>
              </a:ext>
            </a:extLst>
          </p:cNvPr>
          <p:cNvPicPr>
            <a:picLocks noChangeAspect="1"/>
          </p:cNvPicPr>
          <p:nvPr/>
        </p:nvPicPr>
        <p:blipFill>
          <a:blip r:embed="rId3"/>
          <a:stretch>
            <a:fillRect/>
          </a:stretch>
        </p:blipFill>
        <p:spPr>
          <a:xfrm>
            <a:off x="577498" y="-354842"/>
            <a:ext cx="9635985" cy="8052179"/>
          </a:xfrm>
          <a:prstGeom prst="rect">
            <a:avLst/>
          </a:prstGeom>
        </p:spPr>
      </p:pic>
      <p:sp>
        <p:nvSpPr>
          <p:cNvPr id="119" name="object 4">
            <a:extLst>
              <a:ext uri="{FF2B5EF4-FFF2-40B4-BE49-F238E27FC236}">
                <a16:creationId xmlns:a16="http://schemas.microsoft.com/office/drawing/2014/main" id="{DDB1534E-4A59-40AE-B83B-932C2A3B977F}"/>
              </a:ext>
            </a:extLst>
          </p:cNvPr>
          <p:cNvSpPr txBox="1"/>
          <p:nvPr/>
        </p:nvSpPr>
        <p:spPr>
          <a:xfrm>
            <a:off x="56219" y="2181"/>
            <a:ext cx="9149388" cy="304680"/>
          </a:xfrm>
          <a:prstGeom prst="rect">
            <a:avLst/>
          </a:prstGeom>
        </p:spPr>
        <p:txBody>
          <a:bodyPr vert="horz" wrap="square" lIns="0" tIns="61576" rIns="0" bIns="0" rtlCol="0">
            <a:spAutoFit/>
          </a:bodyPr>
          <a:lstStyle/>
          <a:p>
            <a:pPr marL="15394">
              <a:spcBef>
                <a:spcPts val="297"/>
              </a:spcBef>
            </a:pPr>
            <a:r>
              <a:rPr sz="1576" spc="-6" dirty="0">
                <a:solidFill>
                  <a:srgbClr val="2E5396"/>
                </a:solidFill>
                <a:latin typeface="Calibri Light"/>
                <a:cs typeface="Calibri Light"/>
              </a:rPr>
              <a:t>Figure </a:t>
            </a:r>
            <a:r>
              <a:rPr lang="en-US" sz="1576" spc="-6" dirty="0">
                <a:solidFill>
                  <a:srgbClr val="2E5396"/>
                </a:solidFill>
                <a:latin typeface="Calibri Light"/>
                <a:cs typeface="Calibri Light"/>
              </a:rPr>
              <a:t>1</a:t>
            </a:r>
            <a:r>
              <a:rPr sz="1576" spc="-6" dirty="0">
                <a:solidFill>
                  <a:srgbClr val="2E5396"/>
                </a:solidFill>
                <a:latin typeface="Calibri Light"/>
                <a:cs typeface="Calibri Light"/>
              </a:rPr>
              <a:t>: Map to measure energy/nutrient inadequacy for individuals and inequality using </a:t>
            </a:r>
            <a:r>
              <a:rPr lang="en-US" sz="1576" u="sng" dirty="0">
                <a:solidFill>
                  <a:srgbClr val="2E5396"/>
                </a:solidFill>
                <a:uFill>
                  <a:solidFill>
                    <a:srgbClr val="2E5396"/>
                  </a:solidFill>
                </a:uFill>
                <a:latin typeface="Calibri Light"/>
                <a:cs typeface="Calibri Light"/>
              </a:rPr>
              <a:t>individual</a:t>
            </a:r>
            <a:r>
              <a:rPr sz="1576" u="sng" dirty="0">
                <a:solidFill>
                  <a:srgbClr val="2E5396"/>
                </a:solidFill>
                <a:uFill>
                  <a:solidFill>
                    <a:srgbClr val="2E5396"/>
                  </a:solidFill>
                </a:uFill>
                <a:latin typeface="Calibri Light"/>
                <a:cs typeface="Calibri Light"/>
              </a:rPr>
              <a:t> </a:t>
            </a:r>
            <a:r>
              <a:rPr sz="1576" u="sng" spc="-6" dirty="0">
                <a:solidFill>
                  <a:srgbClr val="2E5396"/>
                </a:solidFill>
                <a:uFill>
                  <a:solidFill>
                    <a:srgbClr val="2E5396"/>
                  </a:solidFill>
                </a:uFill>
                <a:latin typeface="Calibri Light"/>
                <a:cs typeface="Calibri Light"/>
              </a:rPr>
              <a:t>survey</a:t>
            </a:r>
            <a:r>
              <a:rPr sz="1576" u="sng" spc="116" dirty="0">
                <a:solidFill>
                  <a:srgbClr val="2E5396"/>
                </a:solidFill>
                <a:uFill>
                  <a:solidFill>
                    <a:srgbClr val="2E5396"/>
                  </a:solidFill>
                </a:uFill>
                <a:latin typeface="Calibri Light"/>
                <a:cs typeface="Calibri Light"/>
              </a:rPr>
              <a:t> </a:t>
            </a:r>
            <a:r>
              <a:rPr sz="1576" u="sng" spc="-6" dirty="0">
                <a:solidFill>
                  <a:srgbClr val="2E5396"/>
                </a:solidFill>
                <a:uFill>
                  <a:solidFill>
                    <a:srgbClr val="2E5396"/>
                  </a:solidFill>
                </a:uFill>
                <a:latin typeface="Calibri Light"/>
                <a:cs typeface="Calibri Light"/>
              </a:rPr>
              <a:t>data</a:t>
            </a:r>
            <a:r>
              <a:rPr sz="1576" spc="-6" dirty="0">
                <a:solidFill>
                  <a:srgbClr val="2E5396"/>
                </a:solidFill>
                <a:latin typeface="Calibri Light"/>
                <a:cs typeface="Calibri Light"/>
              </a:rPr>
              <a:t>:</a:t>
            </a:r>
            <a:endParaRPr sz="1576" dirty="0">
              <a:latin typeface="Calibri Light"/>
              <a:cs typeface="Calibri Light"/>
            </a:endParaRPr>
          </a:p>
        </p:txBody>
      </p:sp>
      <p:sp>
        <p:nvSpPr>
          <p:cNvPr id="120" name="Rectangle 119">
            <a:extLst>
              <a:ext uri="{FF2B5EF4-FFF2-40B4-BE49-F238E27FC236}">
                <a16:creationId xmlns:a16="http://schemas.microsoft.com/office/drawing/2014/main" id="{0E1BD464-D7E5-4CA6-ADF5-96A41E3E5456}"/>
              </a:ext>
            </a:extLst>
          </p:cNvPr>
          <p:cNvSpPr/>
          <p:nvPr/>
        </p:nvSpPr>
        <p:spPr>
          <a:xfrm>
            <a:off x="5891282" y="306860"/>
            <a:ext cx="4801739" cy="61075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C8DAF332-4B52-4037-B105-33BF0FD1E7A5}"/>
              </a:ext>
            </a:extLst>
          </p:cNvPr>
          <p:cNvSpPr/>
          <p:nvPr/>
        </p:nvSpPr>
        <p:spPr>
          <a:xfrm>
            <a:off x="1498979" y="309042"/>
            <a:ext cx="4392304" cy="32257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F6E5782-8726-429C-A135-F2AEF92AD455}"/>
              </a:ext>
            </a:extLst>
          </p:cNvPr>
          <p:cNvSpPr/>
          <p:nvPr/>
        </p:nvSpPr>
        <p:spPr>
          <a:xfrm>
            <a:off x="8175008" y="2824070"/>
            <a:ext cx="3302759" cy="3426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B7E5C38-1456-4EB7-95B4-91881535FC77}"/>
              </a:ext>
            </a:extLst>
          </p:cNvPr>
          <p:cNvSpPr/>
          <p:nvPr/>
        </p:nvSpPr>
        <p:spPr>
          <a:xfrm>
            <a:off x="2524836" y="3360653"/>
            <a:ext cx="3366445" cy="2112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43BE7438-3124-4168-A782-1573587F3F73}"/>
              </a:ext>
            </a:extLst>
          </p:cNvPr>
          <p:cNvSpPr/>
          <p:nvPr/>
        </p:nvSpPr>
        <p:spPr>
          <a:xfrm>
            <a:off x="5404513" y="306860"/>
            <a:ext cx="2770495" cy="3122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2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500"/>
                                        <p:tgtEl>
                                          <p:spTgt spid="125"/>
                                        </p:tgtEl>
                                      </p:cBhvr>
                                    </p:animEffec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6"/>
                                        </p:tgtEl>
                                        <p:attrNameLst>
                                          <p:attrName>style.visibility</p:attrName>
                                        </p:attrNameLst>
                                      </p:cBhvr>
                                      <p:to>
                                        <p:strVal val="visible"/>
                                      </p:to>
                                    </p:set>
                                    <p:animEffect transition="in" filter="fade">
                                      <p:cBhvr>
                                        <p:cTn id="20" dur="500"/>
                                        <p:tgtEl>
                                          <p:spTgt spid="126"/>
                                        </p:tgtEl>
                                      </p:cBhvr>
                                    </p:animEffect>
                                  </p:childTnLst>
                                  <p:subTnLst>
                                    <p:set>
                                      <p:cBhvr override="childStyle">
                                        <p:cTn dur="1" fill="hold" display="0" masterRel="nextClick" afterEffect="1"/>
                                        <p:tgtEl>
                                          <p:spTgt spid="126"/>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fade">
                                      <p:cBhvr>
                                        <p:cTn id="23" dur="500"/>
                                        <p:tgtEl>
                                          <p:spTgt spid="127"/>
                                        </p:tgtEl>
                                      </p:cBhvr>
                                    </p:animEffect>
                                  </p:childTnLst>
                                  <p:subTnLst>
                                    <p:set>
                                      <p:cBhvr override="childStyle">
                                        <p:cTn dur="1" fill="hold" display="0" masterRel="nextClick" afterEffect="1"/>
                                        <p:tgtEl>
                                          <p:spTgt spid="1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5" grpId="0" animBg="1"/>
      <p:bldP spid="126" grpId="0" animBg="1"/>
      <p:bldP spid="127"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TotalTime>
  <Words>4986</Words>
  <Application>Microsoft Office PowerPoint</Application>
  <PresentationFormat>Widescreen</PresentationFormat>
  <Paragraphs>268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Times New Roman</vt:lpstr>
      <vt:lpstr>Office Theme</vt:lpstr>
      <vt:lpstr>Nutritional Discordance: How do methodological choices influence estimated nutrition outcomes? A case study of methods and measures from Bangladesh</vt:lpstr>
      <vt:lpstr>Motivation: Malnutrition</vt:lpstr>
      <vt:lpstr>Motivation: Intrahousehold Inequality</vt:lpstr>
      <vt:lpstr>Motivation: Nutrition Inequities     Shift to incorporate inequity into assessments, analysis and reporting (Global Nutrition Report, 2020)</vt:lpstr>
      <vt:lpstr>Motivation: What is being measured?</vt:lpstr>
      <vt:lpstr>Overview</vt:lpstr>
      <vt:lpstr>Research Question 1:  How do our measurement choices influence our findings?</vt:lpstr>
      <vt:lpstr>Research Question 2:  What are the best practices for measurement?</vt:lpstr>
      <vt:lpstr>PowerPoint Presentation</vt:lpstr>
      <vt:lpstr>PowerPoint Presentation</vt:lpstr>
      <vt:lpstr>PowerPoint Presentation</vt:lpstr>
      <vt:lpstr>Bangladesh Household Survey 2011-2012 (BIHS)</vt:lpstr>
      <vt:lpstr>PowerPoint Presentation</vt:lpstr>
      <vt:lpstr>PowerPoint Presentation</vt:lpstr>
      <vt:lpstr>PowerPoint Presentation</vt:lpstr>
      <vt:lpstr>PowerPoint Presentation</vt:lpstr>
      <vt:lpstr>PowerPoint Presentation</vt:lpstr>
      <vt:lpstr>Inequality Measures</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Nutritional Discordance: How do methodological choices affect nutrition findings? A case study of measures and methods from Bangladesh</dc:title>
  <dc:creator>Cardell, Lila</dc:creator>
  <cp:lastModifiedBy>Cardell, Lila</cp:lastModifiedBy>
  <cp:revision>31</cp:revision>
  <dcterms:created xsi:type="dcterms:W3CDTF">2020-09-30T20:59:45Z</dcterms:created>
  <dcterms:modified xsi:type="dcterms:W3CDTF">2020-10-01T17:22:38Z</dcterms:modified>
</cp:coreProperties>
</file>