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21752" y="4550664"/>
            <a:ext cx="1048512" cy="923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910321" y="4541520"/>
            <a:ext cx="1070610" cy="942340"/>
          </a:xfrm>
          <a:custGeom>
            <a:avLst/>
            <a:gdLst/>
            <a:ahLst/>
            <a:cxnLst/>
            <a:rect l="l" t="t" r="r" b="b"/>
            <a:pathLst>
              <a:path w="1070609" h="942339">
                <a:moveTo>
                  <a:pt x="1070610" y="470916"/>
                </a:moveTo>
                <a:lnTo>
                  <a:pt x="835152" y="0"/>
                </a:lnTo>
                <a:lnTo>
                  <a:pt x="235457" y="0"/>
                </a:lnTo>
                <a:lnTo>
                  <a:pt x="0" y="470916"/>
                </a:lnTo>
                <a:lnTo>
                  <a:pt x="19811" y="510540"/>
                </a:lnTo>
                <a:lnTo>
                  <a:pt x="19812" y="466344"/>
                </a:lnTo>
                <a:lnTo>
                  <a:pt x="22090" y="470916"/>
                </a:lnTo>
                <a:lnTo>
                  <a:pt x="241553" y="30535"/>
                </a:lnTo>
                <a:lnTo>
                  <a:pt x="241553" y="19050"/>
                </a:lnTo>
                <a:lnTo>
                  <a:pt x="249935" y="13716"/>
                </a:lnTo>
                <a:lnTo>
                  <a:pt x="249935" y="19050"/>
                </a:lnTo>
                <a:lnTo>
                  <a:pt x="820674" y="19050"/>
                </a:lnTo>
                <a:lnTo>
                  <a:pt x="820674" y="13716"/>
                </a:lnTo>
                <a:lnTo>
                  <a:pt x="829056" y="19050"/>
                </a:lnTo>
                <a:lnTo>
                  <a:pt x="829056" y="30480"/>
                </a:lnTo>
                <a:lnTo>
                  <a:pt x="1049274" y="470916"/>
                </a:lnTo>
                <a:lnTo>
                  <a:pt x="1051560" y="466344"/>
                </a:lnTo>
                <a:lnTo>
                  <a:pt x="1051560" y="509016"/>
                </a:lnTo>
                <a:lnTo>
                  <a:pt x="1070610" y="470916"/>
                </a:lnTo>
                <a:close/>
              </a:path>
              <a:path w="1070609" h="942339">
                <a:moveTo>
                  <a:pt x="22090" y="470916"/>
                </a:moveTo>
                <a:lnTo>
                  <a:pt x="19812" y="466344"/>
                </a:lnTo>
                <a:lnTo>
                  <a:pt x="19812" y="475488"/>
                </a:lnTo>
                <a:lnTo>
                  <a:pt x="22090" y="470916"/>
                </a:lnTo>
                <a:close/>
              </a:path>
              <a:path w="1070609" h="942339">
                <a:moveTo>
                  <a:pt x="247277" y="922782"/>
                </a:moveTo>
                <a:lnTo>
                  <a:pt x="22090" y="470916"/>
                </a:lnTo>
                <a:lnTo>
                  <a:pt x="19812" y="475488"/>
                </a:lnTo>
                <a:lnTo>
                  <a:pt x="19811" y="510540"/>
                </a:lnTo>
                <a:lnTo>
                  <a:pt x="235458" y="941832"/>
                </a:lnTo>
                <a:lnTo>
                  <a:pt x="241554" y="941832"/>
                </a:lnTo>
                <a:lnTo>
                  <a:pt x="241554" y="922782"/>
                </a:lnTo>
                <a:lnTo>
                  <a:pt x="247277" y="922782"/>
                </a:lnTo>
                <a:close/>
              </a:path>
              <a:path w="1070609" h="942339">
                <a:moveTo>
                  <a:pt x="249935" y="13716"/>
                </a:moveTo>
                <a:lnTo>
                  <a:pt x="241553" y="19050"/>
                </a:lnTo>
                <a:lnTo>
                  <a:pt x="247277" y="19050"/>
                </a:lnTo>
                <a:lnTo>
                  <a:pt x="249935" y="13716"/>
                </a:lnTo>
                <a:close/>
              </a:path>
              <a:path w="1070609" h="942339">
                <a:moveTo>
                  <a:pt x="247277" y="19050"/>
                </a:moveTo>
                <a:lnTo>
                  <a:pt x="241553" y="19050"/>
                </a:lnTo>
                <a:lnTo>
                  <a:pt x="241553" y="30535"/>
                </a:lnTo>
                <a:lnTo>
                  <a:pt x="247277" y="19050"/>
                </a:lnTo>
                <a:close/>
              </a:path>
              <a:path w="1070609" h="942339">
                <a:moveTo>
                  <a:pt x="249936" y="928116"/>
                </a:moveTo>
                <a:lnTo>
                  <a:pt x="247277" y="922782"/>
                </a:lnTo>
                <a:lnTo>
                  <a:pt x="241554" y="922782"/>
                </a:lnTo>
                <a:lnTo>
                  <a:pt x="249936" y="928116"/>
                </a:lnTo>
                <a:close/>
              </a:path>
              <a:path w="1070609" h="942339">
                <a:moveTo>
                  <a:pt x="249936" y="941832"/>
                </a:moveTo>
                <a:lnTo>
                  <a:pt x="249936" y="928116"/>
                </a:lnTo>
                <a:lnTo>
                  <a:pt x="241554" y="922782"/>
                </a:lnTo>
                <a:lnTo>
                  <a:pt x="241554" y="941832"/>
                </a:lnTo>
                <a:lnTo>
                  <a:pt x="249936" y="941832"/>
                </a:lnTo>
                <a:close/>
              </a:path>
              <a:path w="1070609" h="942339">
                <a:moveTo>
                  <a:pt x="249935" y="19050"/>
                </a:moveTo>
                <a:lnTo>
                  <a:pt x="249935" y="13716"/>
                </a:lnTo>
                <a:lnTo>
                  <a:pt x="247277" y="19050"/>
                </a:lnTo>
                <a:lnTo>
                  <a:pt x="249935" y="19050"/>
                </a:lnTo>
                <a:close/>
              </a:path>
              <a:path w="1070609" h="942339">
                <a:moveTo>
                  <a:pt x="823341" y="922782"/>
                </a:moveTo>
                <a:lnTo>
                  <a:pt x="247277" y="922782"/>
                </a:lnTo>
                <a:lnTo>
                  <a:pt x="249936" y="928116"/>
                </a:lnTo>
                <a:lnTo>
                  <a:pt x="249936" y="941832"/>
                </a:lnTo>
                <a:lnTo>
                  <a:pt x="820674" y="941832"/>
                </a:lnTo>
                <a:lnTo>
                  <a:pt x="820674" y="928116"/>
                </a:lnTo>
                <a:lnTo>
                  <a:pt x="823341" y="922782"/>
                </a:lnTo>
                <a:close/>
              </a:path>
              <a:path w="1070609" h="942339">
                <a:moveTo>
                  <a:pt x="829056" y="19050"/>
                </a:moveTo>
                <a:lnTo>
                  <a:pt x="820674" y="13716"/>
                </a:lnTo>
                <a:lnTo>
                  <a:pt x="823341" y="19050"/>
                </a:lnTo>
                <a:lnTo>
                  <a:pt x="829056" y="19050"/>
                </a:lnTo>
                <a:close/>
              </a:path>
              <a:path w="1070609" h="942339">
                <a:moveTo>
                  <a:pt x="823341" y="19050"/>
                </a:moveTo>
                <a:lnTo>
                  <a:pt x="820674" y="13716"/>
                </a:lnTo>
                <a:lnTo>
                  <a:pt x="820674" y="19050"/>
                </a:lnTo>
                <a:lnTo>
                  <a:pt x="823341" y="19050"/>
                </a:lnTo>
                <a:close/>
              </a:path>
              <a:path w="1070609" h="942339">
                <a:moveTo>
                  <a:pt x="829056" y="922782"/>
                </a:moveTo>
                <a:lnTo>
                  <a:pt x="823341" y="922782"/>
                </a:lnTo>
                <a:lnTo>
                  <a:pt x="820674" y="928116"/>
                </a:lnTo>
                <a:lnTo>
                  <a:pt x="829056" y="922782"/>
                </a:lnTo>
                <a:close/>
              </a:path>
              <a:path w="1070609" h="942339">
                <a:moveTo>
                  <a:pt x="829056" y="941832"/>
                </a:moveTo>
                <a:lnTo>
                  <a:pt x="829056" y="922782"/>
                </a:lnTo>
                <a:lnTo>
                  <a:pt x="820674" y="928116"/>
                </a:lnTo>
                <a:lnTo>
                  <a:pt x="820674" y="941832"/>
                </a:lnTo>
                <a:lnTo>
                  <a:pt x="829056" y="941832"/>
                </a:lnTo>
                <a:close/>
              </a:path>
              <a:path w="1070609" h="942339">
                <a:moveTo>
                  <a:pt x="829056" y="30480"/>
                </a:moveTo>
                <a:lnTo>
                  <a:pt x="829056" y="19050"/>
                </a:lnTo>
                <a:lnTo>
                  <a:pt x="823341" y="19050"/>
                </a:lnTo>
                <a:lnTo>
                  <a:pt x="829056" y="30480"/>
                </a:lnTo>
                <a:close/>
              </a:path>
              <a:path w="1070609" h="942339">
                <a:moveTo>
                  <a:pt x="1051560" y="509016"/>
                </a:moveTo>
                <a:lnTo>
                  <a:pt x="1051560" y="475488"/>
                </a:lnTo>
                <a:lnTo>
                  <a:pt x="1049274" y="470916"/>
                </a:lnTo>
                <a:lnTo>
                  <a:pt x="823341" y="922782"/>
                </a:lnTo>
                <a:lnTo>
                  <a:pt x="829056" y="922782"/>
                </a:lnTo>
                <a:lnTo>
                  <a:pt x="829056" y="941832"/>
                </a:lnTo>
                <a:lnTo>
                  <a:pt x="835152" y="941832"/>
                </a:lnTo>
                <a:lnTo>
                  <a:pt x="1051560" y="509016"/>
                </a:lnTo>
                <a:close/>
              </a:path>
              <a:path w="1070609" h="942339">
                <a:moveTo>
                  <a:pt x="1051560" y="475488"/>
                </a:moveTo>
                <a:lnTo>
                  <a:pt x="1051560" y="466344"/>
                </a:lnTo>
                <a:lnTo>
                  <a:pt x="1049274" y="470916"/>
                </a:lnTo>
                <a:lnTo>
                  <a:pt x="1051560" y="4754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564977" y="1120531"/>
            <a:ext cx="1503698" cy="898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72611" y="3373373"/>
            <a:ext cx="82550" cy="787400"/>
          </a:xfrm>
          <a:custGeom>
            <a:avLst/>
            <a:gdLst/>
            <a:ahLst/>
            <a:cxnLst/>
            <a:rect l="l" t="t" r="r" b="b"/>
            <a:pathLst>
              <a:path w="82550" h="787400">
                <a:moveTo>
                  <a:pt x="35036" y="710762"/>
                </a:moveTo>
                <a:lnTo>
                  <a:pt x="0" y="708660"/>
                </a:lnTo>
                <a:lnTo>
                  <a:pt x="33528" y="787146"/>
                </a:lnTo>
                <a:lnTo>
                  <a:pt x="34290" y="785826"/>
                </a:lnTo>
                <a:lnTo>
                  <a:pt x="34290" y="723900"/>
                </a:lnTo>
                <a:lnTo>
                  <a:pt x="35036" y="710762"/>
                </a:lnTo>
                <a:close/>
              </a:path>
              <a:path w="82550" h="787400">
                <a:moveTo>
                  <a:pt x="41125" y="711127"/>
                </a:moveTo>
                <a:lnTo>
                  <a:pt x="35036" y="710762"/>
                </a:lnTo>
                <a:lnTo>
                  <a:pt x="34290" y="723900"/>
                </a:lnTo>
                <a:lnTo>
                  <a:pt x="40386" y="723900"/>
                </a:lnTo>
                <a:lnTo>
                  <a:pt x="41125" y="711127"/>
                </a:lnTo>
                <a:close/>
              </a:path>
              <a:path w="82550" h="787400">
                <a:moveTo>
                  <a:pt x="76200" y="713232"/>
                </a:moveTo>
                <a:lnTo>
                  <a:pt x="41125" y="711127"/>
                </a:lnTo>
                <a:lnTo>
                  <a:pt x="40386" y="723900"/>
                </a:lnTo>
                <a:lnTo>
                  <a:pt x="34290" y="723900"/>
                </a:lnTo>
                <a:lnTo>
                  <a:pt x="34290" y="785826"/>
                </a:lnTo>
                <a:lnTo>
                  <a:pt x="76200" y="713232"/>
                </a:lnTo>
                <a:close/>
              </a:path>
              <a:path w="82550" h="787400">
                <a:moveTo>
                  <a:pt x="82295" y="0"/>
                </a:moveTo>
                <a:lnTo>
                  <a:pt x="75437" y="0"/>
                </a:lnTo>
                <a:lnTo>
                  <a:pt x="35036" y="710762"/>
                </a:lnTo>
                <a:lnTo>
                  <a:pt x="41125" y="711127"/>
                </a:lnTo>
                <a:lnTo>
                  <a:pt x="82295" y="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060192" y="2602992"/>
            <a:ext cx="1807463" cy="7703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057144" y="1322718"/>
            <a:ext cx="1813559" cy="2053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421078" y="7147812"/>
            <a:ext cx="2051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1979" y="2629916"/>
            <a:ext cx="1640205" cy="704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latin typeface="Times New Roman"/>
                <a:cs typeface="Times New Roman"/>
              </a:rPr>
              <a:t>2. Food </a:t>
            </a:r>
            <a:r>
              <a:rPr dirty="0" sz="1100" spc="-5" b="1">
                <a:latin typeface="Times New Roman"/>
                <a:cs typeface="Times New Roman"/>
              </a:rPr>
              <a:t>Composition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Table</a:t>
            </a:r>
            <a:endParaRPr sz="1100">
              <a:latin typeface="Times New Roman"/>
              <a:cs typeface="Times New Roman"/>
            </a:endParaRPr>
          </a:p>
          <a:p>
            <a:pPr marL="83185" indent="-70485">
              <a:lnSpc>
                <a:spcPct val="100000"/>
              </a:lnSpc>
              <a:spcBef>
                <a:spcPts val="25"/>
              </a:spcBef>
              <a:buSzPct val="90909"/>
              <a:buFont typeface="Symbol"/>
              <a:buChar char=""/>
              <a:tabLst>
                <a:tab pos="83820" algn="l"/>
              </a:tabLst>
            </a:pPr>
            <a:r>
              <a:rPr dirty="0" sz="1100" spc="-5">
                <a:latin typeface="Times New Roman"/>
                <a:cs typeface="Times New Roman"/>
              </a:rPr>
              <a:t>USDA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Database</a:t>
            </a:r>
            <a:endParaRPr sz="1100">
              <a:latin typeface="Times New Roman"/>
              <a:cs typeface="Times New Roman"/>
            </a:endParaRPr>
          </a:p>
          <a:p>
            <a:pPr marL="83185" indent="-70485">
              <a:lnSpc>
                <a:spcPct val="100000"/>
              </a:lnSpc>
              <a:spcBef>
                <a:spcPts val="25"/>
              </a:spcBef>
              <a:buSzPct val="90909"/>
              <a:buFont typeface="Symbol"/>
              <a:buChar char=""/>
              <a:tabLst>
                <a:tab pos="83820" algn="l"/>
              </a:tabLst>
            </a:pPr>
            <a:r>
              <a:rPr dirty="0" sz="1100">
                <a:latin typeface="Times New Roman"/>
                <a:cs typeface="Times New Roman"/>
              </a:rPr>
              <a:t>Regional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Survey</a:t>
            </a:r>
            <a:endParaRPr sz="1100">
              <a:latin typeface="Times New Roman"/>
              <a:cs typeface="Times New Roman"/>
            </a:endParaRPr>
          </a:p>
          <a:p>
            <a:pPr marL="83185" indent="-70485">
              <a:lnSpc>
                <a:spcPct val="100000"/>
              </a:lnSpc>
              <a:spcBef>
                <a:spcPts val="25"/>
              </a:spcBef>
              <a:buSzPct val="90909"/>
              <a:buFont typeface="Symbol"/>
              <a:buChar char=""/>
              <a:tabLst>
                <a:tab pos="83820" algn="l"/>
              </a:tabLst>
            </a:pPr>
            <a:r>
              <a:rPr dirty="0" sz="1100" spc="-5">
                <a:latin typeface="Times New Roman"/>
                <a:cs typeface="Times New Roman"/>
              </a:rPr>
              <a:t>Private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4702" y="1454912"/>
            <a:ext cx="1069975" cy="51435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0"/>
              </a:spcBef>
            </a:pPr>
            <a:r>
              <a:rPr dirty="0" sz="1100" spc="-5">
                <a:latin typeface="Times New Roman"/>
                <a:cs typeface="Times New Roman"/>
              </a:rPr>
              <a:t>Adjustments for  bioavailability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  </a:t>
            </a:r>
            <a:r>
              <a:rPr dirty="0" sz="1100" spc="-5">
                <a:latin typeface="Times New Roman"/>
                <a:cs typeface="Times New Roman"/>
              </a:rPr>
              <a:t>retention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factors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548927"/>
            <a:ext cx="7548245" cy="100012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600" spc="-5" b="0">
                <a:solidFill>
                  <a:srgbClr val="2E5396"/>
                </a:solidFill>
                <a:latin typeface="Calibri Light"/>
                <a:cs typeface="Calibri Light"/>
              </a:rPr>
              <a:t>Tables </a:t>
            </a:r>
            <a:r>
              <a:rPr dirty="0" sz="1600" b="0">
                <a:solidFill>
                  <a:srgbClr val="2E5396"/>
                </a:solidFill>
                <a:latin typeface="Calibri Light"/>
                <a:cs typeface="Calibri Light"/>
              </a:rPr>
              <a:t>and</a:t>
            </a:r>
            <a:r>
              <a:rPr dirty="0" sz="1600" spc="-15" b="0">
                <a:solidFill>
                  <a:srgbClr val="2E5396"/>
                </a:solidFill>
                <a:latin typeface="Calibri Light"/>
                <a:cs typeface="Calibri Light"/>
              </a:rPr>
              <a:t> </a:t>
            </a:r>
            <a:r>
              <a:rPr dirty="0" sz="1600" spc="-5" b="0">
                <a:solidFill>
                  <a:srgbClr val="2E5396"/>
                </a:solidFill>
                <a:latin typeface="Calibri Light"/>
                <a:cs typeface="Calibri Light"/>
              </a:rPr>
              <a:t>Figures</a:t>
            </a:r>
            <a:endParaRPr sz="1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300" spc="-5" b="0">
                <a:solidFill>
                  <a:srgbClr val="2E5396"/>
                </a:solidFill>
                <a:latin typeface="Calibri Light"/>
                <a:cs typeface="Calibri Light"/>
              </a:rPr>
              <a:t>Figure 1: Map to measure energy/nutrient inadequacy for individuals and inequality using </a:t>
            </a:r>
            <a:r>
              <a:rPr dirty="0" u="sng" sz="1300" b="0">
                <a:solidFill>
                  <a:srgbClr val="2E5396"/>
                </a:solidFill>
                <a:uFill>
                  <a:solidFill>
                    <a:srgbClr val="2E5396"/>
                  </a:solidFill>
                </a:uFill>
                <a:latin typeface="Calibri Light"/>
                <a:cs typeface="Calibri Light"/>
              </a:rPr>
              <a:t>household </a:t>
            </a:r>
            <a:r>
              <a:rPr dirty="0" u="sng" sz="1300" spc="-5" b="0">
                <a:solidFill>
                  <a:srgbClr val="2E5396"/>
                </a:solidFill>
                <a:uFill>
                  <a:solidFill>
                    <a:srgbClr val="2E5396"/>
                  </a:solidFill>
                </a:uFill>
                <a:latin typeface="Calibri Light"/>
                <a:cs typeface="Calibri Light"/>
              </a:rPr>
              <a:t>survey</a:t>
            </a:r>
            <a:r>
              <a:rPr dirty="0" u="sng" sz="1300" spc="95" b="0">
                <a:solidFill>
                  <a:srgbClr val="2E5396"/>
                </a:solidFill>
                <a:uFill>
                  <a:solidFill>
                    <a:srgbClr val="2E5396"/>
                  </a:solidFill>
                </a:uFill>
                <a:latin typeface="Calibri Light"/>
                <a:cs typeface="Calibri Light"/>
              </a:rPr>
              <a:t> </a:t>
            </a:r>
            <a:r>
              <a:rPr dirty="0" u="sng" sz="1300" spc="-5" b="0">
                <a:solidFill>
                  <a:srgbClr val="2E5396"/>
                </a:solidFill>
                <a:uFill>
                  <a:solidFill>
                    <a:srgbClr val="2E5396"/>
                  </a:solidFill>
                </a:uFill>
                <a:latin typeface="Calibri Light"/>
                <a:cs typeface="Calibri Light"/>
              </a:rPr>
              <a:t>data</a:t>
            </a:r>
            <a:r>
              <a:rPr dirty="0" sz="1300" spc="-5" b="0">
                <a:solidFill>
                  <a:srgbClr val="2E5396"/>
                </a:solidFill>
                <a:latin typeface="Calibri Light"/>
                <a:cs typeface="Calibri Light"/>
              </a:rPr>
              <a:t>:</a:t>
            </a:r>
            <a:endParaRPr sz="1300">
              <a:latin typeface="Calibri Light"/>
              <a:cs typeface="Calibri Light"/>
            </a:endParaRPr>
          </a:p>
          <a:p>
            <a:pPr algn="r" marL="6395085" marR="81915">
              <a:lnSpc>
                <a:spcPts val="1270"/>
              </a:lnSpc>
              <a:spcBef>
                <a:spcPts val="1145"/>
              </a:spcBef>
            </a:pPr>
            <a:r>
              <a:rPr dirty="0" sz="1100" spc="-5">
                <a:latin typeface="Times New Roman"/>
                <a:cs typeface="Times New Roman"/>
              </a:rPr>
              <a:t>Based on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age,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sex, 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 life </a:t>
            </a:r>
            <a:r>
              <a:rPr dirty="0" sz="1100" spc="-5">
                <a:latin typeface="Times New Roman"/>
                <a:cs typeface="Times New Roman"/>
              </a:rPr>
              <a:t>stage,</a:t>
            </a:r>
            <a:r>
              <a:rPr dirty="0" sz="1100" spc="-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7011" y="1516632"/>
            <a:ext cx="892175" cy="35369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0"/>
              </a:spcBef>
            </a:pPr>
            <a:r>
              <a:rPr dirty="0" sz="1100">
                <a:latin typeface="Times New Roman"/>
                <a:cs typeface="Times New Roman"/>
              </a:rPr>
              <a:t>adjustments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  activity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level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4961" y="1914144"/>
            <a:ext cx="74675" cy="215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76950" y="2134361"/>
            <a:ext cx="1933955" cy="1133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73902" y="2131314"/>
            <a:ext cx="1940560" cy="1140460"/>
          </a:xfrm>
          <a:custGeom>
            <a:avLst/>
            <a:gdLst/>
            <a:ahLst/>
            <a:cxnLst/>
            <a:rect l="l" t="t" r="r" b="b"/>
            <a:pathLst>
              <a:path w="1940559" h="1140460">
                <a:moveTo>
                  <a:pt x="1940052" y="1139952"/>
                </a:moveTo>
                <a:lnTo>
                  <a:pt x="1940052" y="0"/>
                </a:lnTo>
                <a:lnTo>
                  <a:pt x="0" y="0"/>
                </a:lnTo>
                <a:lnTo>
                  <a:pt x="0" y="1139952"/>
                </a:lnTo>
                <a:lnTo>
                  <a:pt x="3048" y="1139952"/>
                </a:lnTo>
                <a:lnTo>
                  <a:pt x="3048" y="6096"/>
                </a:lnTo>
                <a:lnTo>
                  <a:pt x="6857" y="3048"/>
                </a:lnTo>
                <a:lnTo>
                  <a:pt x="6857" y="6096"/>
                </a:lnTo>
                <a:lnTo>
                  <a:pt x="1933955" y="6096"/>
                </a:lnTo>
                <a:lnTo>
                  <a:pt x="1933955" y="3048"/>
                </a:lnTo>
                <a:lnTo>
                  <a:pt x="1937003" y="6096"/>
                </a:lnTo>
                <a:lnTo>
                  <a:pt x="1937003" y="1139952"/>
                </a:lnTo>
                <a:lnTo>
                  <a:pt x="1940052" y="1139952"/>
                </a:lnTo>
                <a:close/>
              </a:path>
              <a:path w="1940559" h="1140460">
                <a:moveTo>
                  <a:pt x="6857" y="6096"/>
                </a:moveTo>
                <a:lnTo>
                  <a:pt x="6857" y="3048"/>
                </a:lnTo>
                <a:lnTo>
                  <a:pt x="3048" y="6096"/>
                </a:lnTo>
                <a:lnTo>
                  <a:pt x="6857" y="6096"/>
                </a:lnTo>
                <a:close/>
              </a:path>
              <a:path w="1940559" h="1140460">
                <a:moveTo>
                  <a:pt x="6857" y="1133856"/>
                </a:moveTo>
                <a:lnTo>
                  <a:pt x="6857" y="6096"/>
                </a:lnTo>
                <a:lnTo>
                  <a:pt x="3048" y="6096"/>
                </a:lnTo>
                <a:lnTo>
                  <a:pt x="3048" y="1133856"/>
                </a:lnTo>
                <a:lnTo>
                  <a:pt x="6857" y="1133856"/>
                </a:lnTo>
                <a:close/>
              </a:path>
              <a:path w="1940559" h="1140460">
                <a:moveTo>
                  <a:pt x="1937003" y="1133856"/>
                </a:moveTo>
                <a:lnTo>
                  <a:pt x="3048" y="1133856"/>
                </a:lnTo>
                <a:lnTo>
                  <a:pt x="6857" y="1136903"/>
                </a:lnTo>
                <a:lnTo>
                  <a:pt x="6857" y="1139952"/>
                </a:lnTo>
                <a:lnTo>
                  <a:pt x="1933955" y="1139952"/>
                </a:lnTo>
                <a:lnTo>
                  <a:pt x="1933955" y="1136903"/>
                </a:lnTo>
                <a:lnTo>
                  <a:pt x="1937003" y="1133856"/>
                </a:lnTo>
                <a:close/>
              </a:path>
              <a:path w="1940559" h="1140460">
                <a:moveTo>
                  <a:pt x="6857" y="1139952"/>
                </a:moveTo>
                <a:lnTo>
                  <a:pt x="6857" y="1136903"/>
                </a:lnTo>
                <a:lnTo>
                  <a:pt x="3048" y="1133856"/>
                </a:lnTo>
                <a:lnTo>
                  <a:pt x="3048" y="1139952"/>
                </a:lnTo>
                <a:lnTo>
                  <a:pt x="6857" y="1139952"/>
                </a:lnTo>
                <a:close/>
              </a:path>
              <a:path w="1940559" h="1140460">
                <a:moveTo>
                  <a:pt x="1937003" y="6096"/>
                </a:moveTo>
                <a:lnTo>
                  <a:pt x="1933955" y="3048"/>
                </a:lnTo>
                <a:lnTo>
                  <a:pt x="1933955" y="6096"/>
                </a:lnTo>
                <a:lnTo>
                  <a:pt x="1937003" y="6096"/>
                </a:lnTo>
                <a:close/>
              </a:path>
              <a:path w="1940559" h="1140460">
                <a:moveTo>
                  <a:pt x="1937003" y="1133856"/>
                </a:moveTo>
                <a:lnTo>
                  <a:pt x="1937003" y="6096"/>
                </a:lnTo>
                <a:lnTo>
                  <a:pt x="1933955" y="6096"/>
                </a:lnTo>
                <a:lnTo>
                  <a:pt x="1933955" y="1133856"/>
                </a:lnTo>
                <a:lnTo>
                  <a:pt x="1937003" y="1133856"/>
                </a:lnTo>
                <a:close/>
              </a:path>
              <a:path w="1940559" h="1140460">
                <a:moveTo>
                  <a:pt x="1937003" y="1139952"/>
                </a:moveTo>
                <a:lnTo>
                  <a:pt x="1937003" y="1133856"/>
                </a:lnTo>
                <a:lnTo>
                  <a:pt x="1933955" y="1136903"/>
                </a:lnTo>
                <a:lnTo>
                  <a:pt x="1933955" y="1139952"/>
                </a:lnTo>
                <a:lnTo>
                  <a:pt x="1937003" y="1139952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158738" y="2161286"/>
            <a:ext cx="1621155" cy="1026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295"/>
              </a:lnSpc>
              <a:spcBef>
                <a:spcPts val="95"/>
              </a:spcBef>
            </a:pPr>
            <a:r>
              <a:rPr dirty="0" sz="1100" b="1">
                <a:latin typeface="Times New Roman"/>
                <a:cs typeface="Times New Roman"/>
              </a:rPr>
              <a:t>4. </a:t>
            </a:r>
            <a:r>
              <a:rPr dirty="0" sz="1100" spc="-5" b="1">
                <a:latin typeface="Times New Roman"/>
                <a:cs typeface="Times New Roman"/>
              </a:rPr>
              <a:t>Individual</a:t>
            </a:r>
            <a:r>
              <a:rPr dirty="0" sz="1100" spc="-8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requirements</a:t>
            </a:r>
            <a:endParaRPr sz="1100">
              <a:latin typeface="Times New Roman"/>
              <a:cs typeface="Times New Roman"/>
            </a:endParaRPr>
          </a:p>
          <a:p>
            <a:pPr marL="163830" indent="-151130">
              <a:lnSpc>
                <a:spcPts val="1265"/>
              </a:lnSpc>
              <a:buAutoNum type="alphaLcParenR"/>
              <a:tabLst>
                <a:tab pos="164465" algn="l"/>
              </a:tabLst>
            </a:pPr>
            <a:r>
              <a:rPr dirty="0" sz="1100" b="1">
                <a:latin typeface="Times New Roman"/>
                <a:cs typeface="Times New Roman"/>
              </a:rPr>
              <a:t>Energy</a:t>
            </a:r>
            <a:endParaRPr sz="1100">
              <a:latin typeface="Times New Roman"/>
              <a:cs typeface="Times New Roman"/>
            </a:endParaRPr>
          </a:p>
          <a:p>
            <a:pPr marL="171450" indent="-158750">
              <a:lnSpc>
                <a:spcPts val="1290"/>
              </a:lnSpc>
              <a:buAutoNum type="alphaLcParenR"/>
              <a:tabLst>
                <a:tab pos="172085" algn="l"/>
              </a:tabLst>
            </a:pPr>
            <a:r>
              <a:rPr dirty="0" sz="1100" spc="-5" b="1">
                <a:latin typeface="Times New Roman"/>
                <a:cs typeface="Times New Roman"/>
              </a:rPr>
              <a:t>Nutrients</a:t>
            </a:r>
            <a:endParaRPr sz="1100">
              <a:latin typeface="Times New Roman"/>
              <a:cs typeface="Times New Roman"/>
            </a:endParaRPr>
          </a:p>
          <a:p>
            <a:pPr marL="83185" indent="-70485">
              <a:lnSpc>
                <a:spcPct val="100000"/>
              </a:lnSpc>
              <a:spcBef>
                <a:spcPts val="25"/>
              </a:spcBef>
              <a:buSzPct val="90909"/>
              <a:buFont typeface="Symbol"/>
              <a:buChar char=""/>
              <a:tabLst>
                <a:tab pos="83820" algn="l"/>
              </a:tabLst>
            </a:pPr>
            <a:r>
              <a:rPr dirty="0" sz="1100" spc="-5">
                <a:latin typeface="Times New Roman"/>
                <a:cs typeface="Times New Roman"/>
              </a:rPr>
              <a:t>IOM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(US/Canada)</a:t>
            </a:r>
            <a:endParaRPr sz="1100">
              <a:latin typeface="Times New Roman"/>
              <a:cs typeface="Times New Roman"/>
            </a:endParaRPr>
          </a:p>
          <a:p>
            <a:pPr marL="83185" indent="-70485">
              <a:lnSpc>
                <a:spcPct val="100000"/>
              </a:lnSpc>
              <a:spcBef>
                <a:spcPts val="25"/>
              </a:spcBef>
              <a:buSzPct val="90909"/>
              <a:buFont typeface="Symbol"/>
              <a:buChar char=""/>
              <a:tabLst>
                <a:tab pos="83820" algn="l"/>
              </a:tabLst>
            </a:pPr>
            <a:r>
              <a:rPr dirty="0" sz="1100" spc="-5">
                <a:latin typeface="Times New Roman"/>
                <a:cs typeface="Times New Roman"/>
              </a:rPr>
              <a:t>WHO/FAO</a:t>
            </a:r>
            <a:endParaRPr sz="1100">
              <a:latin typeface="Times New Roman"/>
              <a:cs typeface="Times New Roman"/>
            </a:endParaRPr>
          </a:p>
          <a:p>
            <a:pPr marL="83185" indent="-70485">
              <a:lnSpc>
                <a:spcPct val="100000"/>
              </a:lnSpc>
              <a:spcBef>
                <a:spcPts val="25"/>
              </a:spcBef>
              <a:buSzPct val="90909"/>
              <a:buFont typeface="Symbol"/>
              <a:buChar char=""/>
              <a:tabLst>
                <a:tab pos="83820" algn="l"/>
              </a:tabLst>
            </a:pPr>
            <a:r>
              <a:rPr dirty="0" sz="1100">
                <a:latin typeface="Times New Roman"/>
                <a:cs typeface="Times New Roman"/>
              </a:rPr>
              <a:t>Regional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8506" y="2421635"/>
            <a:ext cx="679450" cy="270510"/>
          </a:xfrm>
          <a:custGeom>
            <a:avLst/>
            <a:gdLst/>
            <a:ahLst/>
            <a:cxnLst/>
            <a:rect l="l" t="t" r="r" b="b"/>
            <a:pathLst>
              <a:path w="679450" h="270510">
                <a:moveTo>
                  <a:pt x="678942" y="270510"/>
                </a:moveTo>
                <a:lnTo>
                  <a:pt x="678942" y="0"/>
                </a:lnTo>
                <a:lnTo>
                  <a:pt x="0" y="0"/>
                </a:lnTo>
                <a:lnTo>
                  <a:pt x="0" y="270510"/>
                </a:lnTo>
                <a:lnTo>
                  <a:pt x="5334" y="270510"/>
                </a:lnTo>
                <a:lnTo>
                  <a:pt x="5333" y="9906"/>
                </a:lnTo>
                <a:lnTo>
                  <a:pt x="9905" y="4572"/>
                </a:lnTo>
                <a:lnTo>
                  <a:pt x="9906" y="9906"/>
                </a:lnTo>
                <a:lnTo>
                  <a:pt x="669797" y="9906"/>
                </a:lnTo>
                <a:lnTo>
                  <a:pt x="669797" y="4572"/>
                </a:lnTo>
                <a:lnTo>
                  <a:pt x="674369" y="9906"/>
                </a:lnTo>
                <a:lnTo>
                  <a:pt x="674369" y="270510"/>
                </a:lnTo>
                <a:lnTo>
                  <a:pt x="678942" y="270510"/>
                </a:lnTo>
                <a:close/>
              </a:path>
              <a:path w="679450" h="270510">
                <a:moveTo>
                  <a:pt x="9905" y="9906"/>
                </a:moveTo>
                <a:lnTo>
                  <a:pt x="9905" y="4572"/>
                </a:lnTo>
                <a:lnTo>
                  <a:pt x="5333" y="9906"/>
                </a:lnTo>
                <a:lnTo>
                  <a:pt x="9905" y="9906"/>
                </a:lnTo>
                <a:close/>
              </a:path>
              <a:path w="679450" h="270510">
                <a:moveTo>
                  <a:pt x="9906" y="261366"/>
                </a:moveTo>
                <a:lnTo>
                  <a:pt x="9905" y="9906"/>
                </a:lnTo>
                <a:lnTo>
                  <a:pt x="5333" y="9906"/>
                </a:lnTo>
                <a:lnTo>
                  <a:pt x="5334" y="261366"/>
                </a:lnTo>
                <a:lnTo>
                  <a:pt x="9906" y="261366"/>
                </a:lnTo>
                <a:close/>
              </a:path>
              <a:path w="679450" h="270510">
                <a:moveTo>
                  <a:pt x="674369" y="261366"/>
                </a:moveTo>
                <a:lnTo>
                  <a:pt x="5334" y="261366"/>
                </a:lnTo>
                <a:lnTo>
                  <a:pt x="9906" y="265938"/>
                </a:lnTo>
                <a:lnTo>
                  <a:pt x="9905" y="270510"/>
                </a:lnTo>
                <a:lnTo>
                  <a:pt x="669797" y="270510"/>
                </a:lnTo>
                <a:lnTo>
                  <a:pt x="669797" y="265938"/>
                </a:lnTo>
                <a:lnTo>
                  <a:pt x="674369" y="261366"/>
                </a:lnTo>
                <a:close/>
              </a:path>
              <a:path w="679450" h="270510">
                <a:moveTo>
                  <a:pt x="9905" y="270510"/>
                </a:moveTo>
                <a:lnTo>
                  <a:pt x="9906" y="265938"/>
                </a:lnTo>
                <a:lnTo>
                  <a:pt x="5334" y="261366"/>
                </a:lnTo>
                <a:lnTo>
                  <a:pt x="5334" y="270510"/>
                </a:lnTo>
                <a:lnTo>
                  <a:pt x="9905" y="270510"/>
                </a:lnTo>
                <a:close/>
              </a:path>
              <a:path w="679450" h="270510">
                <a:moveTo>
                  <a:pt x="674369" y="9906"/>
                </a:moveTo>
                <a:lnTo>
                  <a:pt x="669797" y="4572"/>
                </a:lnTo>
                <a:lnTo>
                  <a:pt x="669797" y="9906"/>
                </a:lnTo>
                <a:lnTo>
                  <a:pt x="674369" y="9906"/>
                </a:lnTo>
                <a:close/>
              </a:path>
              <a:path w="679450" h="270510">
                <a:moveTo>
                  <a:pt x="674369" y="261366"/>
                </a:moveTo>
                <a:lnTo>
                  <a:pt x="674369" y="9906"/>
                </a:lnTo>
                <a:lnTo>
                  <a:pt x="669797" y="9906"/>
                </a:lnTo>
                <a:lnTo>
                  <a:pt x="669797" y="261366"/>
                </a:lnTo>
                <a:lnTo>
                  <a:pt x="674369" y="261366"/>
                </a:lnTo>
                <a:close/>
              </a:path>
              <a:path w="679450" h="270510">
                <a:moveTo>
                  <a:pt x="674369" y="270510"/>
                </a:moveTo>
                <a:lnTo>
                  <a:pt x="674369" y="261366"/>
                </a:lnTo>
                <a:lnTo>
                  <a:pt x="669797" y="265938"/>
                </a:lnTo>
                <a:lnTo>
                  <a:pt x="669797" y="270510"/>
                </a:lnTo>
                <a:lnTo>
                  <a:pt x="674369" y="270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6390" y="2454656"/>
            <a:ext cx="467359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Times New Roman"/>
                <a:cs typeface="Times New Roman"/>
              </a:rPr>
              <a:t>START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13026" y="2998470"/>
            <a:ext cx="1256030" cy="1160145"/>
          </a:xfrm>
          <a:custGeom>
            <a:avLst/>
            <a:gdLst/>
            <a:ahLst/>
            <a:cxnLst/>
            <a:rect l="l" t="t" r="r" b="b"/>
            <a:pathLst>
              <a:path w="1256029" h="1160145">
                <a:moveTo>
                  <a:pt x="1202361" y="1105541"/>
                </a:moveTo>
                <a:lnTo>
                  <a:pt x="3810" y="0"/>
                </a:lnTo>
                <a:lnTo>
                  <a:pt x="0" y="4572"/>
                </a:lnTo>
                <a:lnTo>
                  <a:pt x="1197992" y="1110295"/>
                </a:lnTo>
                <a:lnTo>
                  <a:pt x="1202361" y="1105541"/>
                </a:lnTo>
                <a:close/>
              </a:path>
              <a:path w="1256029" h="1160145">
                <a:moveTo>
                  <a:pt x="1211580" y="1146959"/>
                </a:moveTo>
                <a:lnTo>
                  <a:pt x="1211580" y="1114044"/>
                </a:lnTo>
                <a:lnTo>
                  <a:pt x="1207008" y="1118616"/>
                </a:lnTo>
                <a:lnTo>
                  <a:pt x="1197992" y="1110295"/>
                </a:lnTo>
                <a:lnTo>
                  <a:pt x="1174242" y="1136142"/>
                </a:lnTo>
                <a:lnTo>
                  <a:pt x="1211580" y="1146959"/>
                </a:lnTo>
                <a:close/>
              </a:path>
              <a:path w="1256029" h="1160145">
                <a:moveTo>
                  <a:pt x="1211580" y="1114044"/>
                </a:moveTo>
                <a:lnTo>
                  <a:pt x="1202361" y="1105541"/>
                </a:lnTo>
                <a:lnTo>
                  <a:pt x="1197992" y="1110295"/>
                </a:lnTo>
                <a:lnTo>
                  <a:pt x="1207008" y="1118616"/>
                </a:lnTo>
                <a:lnTo>
                  <a:pt x="1211580" y="1114044"/>
                </a:lnTo>
                <a:close/>
              </a:path>
              <a:path w="1256029" h="1160145">
                <a:moveTo>
                  <a:pt x="1255776" y="1159764"/>
                </a:moveTo>
                <a:lnTo>
                  <a:pt x="1226058" y="1079754"/>
                </a:lnTo>
                <a:lnTo>
                  <a:pt x="1202361" y="1105541"/>
                </a:lnTo>
                <a:lnTo>
                  <a:pt x="1211580" y="1114044"/>
                </a:lnTo>
                <a:lnTo>
                  <a:pt x="1211580" y="1146959"/>
                </a:lnTo>
                <a:lnTo>
                  <a:pt x="1255776" y="1159764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59880" y="3260597"/>
            <a:ext cx="929005" cy="2334895"/>
          </a:xfrm>
          <a:custGeom>
            <a:avLst/>
            <a:gdLst/>
            <a:ahLst/>
            <a:cxnLst/>
            <a:rect l="l" t="t" r="r" b="b"/>
            <a:pathLst>
              <a:path w="929004" h="2334895">
                <a:moveTo>
                  <a:pt x="32275" y="2262264"/>
                </a:moveTo>
                <a:lnTo>
                  <a:pt x="0" y="2249424"/>
                </a:lnTo>
                <a:lnTo>
                  <a:pt x="7619" y="2334768"/>
                </a:lnTo>
                <a:lnTo>
                  <a:pt x="27431" y="2316865"/>
                </a:lnTo>
                <a:lnTo>
                  <a:pt x="27431" y="2274570"/>
                </a:lnTo>
                <a:lnTo>
                  <a:pt x="32275" y="2262264"/>
                </a:lnTo>
                <a:close/>
              </a:path>
              <a:path w="929004" h="2334895">
                <a:moveTo>
                  <a:pt x="38324" y="2264671"/>
                </a:moveTo>
                <a:lnTo>
                  <a:pt x="32275" y="2262264"/>
                </a:lnTo>
                <a:lnTo>
                  <a:pt x="27431" y="2274570"/>
                </a:lnTo>
                <a:lnTo>
                  <a:pt x="33527" y="2276856"/>
                </a:lnTo>
                <a:lnTo>
                  <a:pt x="38324" y="2264671"/>
                </a:lnTo>
                <a:close/>
              </a:path>
              <a:path w="929004" h="2334895">
                <a:moveTo>
                  <a:pt x="70865" y="2277618"/>
                </a:moveTo>
                <a:lnTo>
                  <a:pt x="38324" y="2264671"/>
                </a:lnTo>
                <a:lnTo>
                  <a:pt x="33527" y="2276856"/>
                </a:lnTo>
                <a:lnTo>
                  <a:pt x="27431" y="2274570"/>
                </a:lnTo>
                <a:lnTo>
                  <a:pt x="27431" y="2316865"/>
                </a:lnTo>
                <a:lnTo>
                  <a:pt x="70865" y="2277618"/>
                </a:lnTo>
                <a:close/>
              </a:path>
              <a:path w="929004" h="2334895">
                <a:moveTo>
                  <a:pt x="928877" y="2286"/>
                </a:moveTo>
                <a:lnTo>
                  <a:pt x="922781" y="0"/>
                </a:lnTo>
                <a:lnTo>
                  <a:pt x="32275" y="2262264"/>
                </a:lnTo>
                <a:lnTo>
                  <a:pt x="38324" y="2264671"/>
                </a:lnTo>
                <a:lnTo>
                  <a:pt x="928877" y="2286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08014" y="3256788"/>
            <a:ext cx="80010" cy="186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78146" y="3445764"/>
            <a:ext cx="2006600" cy="1076325"/>
          </a:xfrm>
          <a:custGeom>
            <a:avLst/>
            <a:gdLst/>
            <a:ahLst/>
            <a:cxnLst/>
            <a:rect l="l" t="t" r="r" b="b"/>
            <a:pathLst>
              <a:path w="2006600" h="1076325">
                <a:moveTo>
                  <a:pt x="0" y="0"/>
                </a:moveTo>
                <a:lnTo>
                  <a:pt x="0" y="1075944"/>
                </a:lnTo>
                <a:lnTo>
                  <a:pt x="2006346" y="1075943"/>
                </a:lnTo>
                <a:lnTo>
                  <a:pt x="2006346" y="0"/>
                </a:lnTo>
                <a:lnTo>
                  <a:pt x="0" y="0"/>
                </a:lnTo>
                <a:close/>
              </a:path>
            </a:pathLst>
          </a:custGeom>
          <a:solidFill>
            <a:srgbClr val="B3C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75097" y="3442715"/>
            <a:ext cx="2012950" cy="1082040"/>
          </a:xfrm>
          <a:custGeom>
            <a:avLst/>
            <a:gdLst/>
            <a:ahLst/>
            <a:cxnLst/>
            <a:rect l="l" t="t" r="r" b="b"/>
            <a:pathLst>
              <a:path w="2012950" h="1082039">
                <a:moveTo>
                  <a:pt x="2012442" y="1082039"/>
                </a:moveTo>
                <a:lnTo>
                  <a:pt x="2012442" y="0"/>
                </a:lnTo>
                <a:lnTo>
                  <a:pt x="0" y="0"/>
                </a:lnTo>
                <a:lnTo>
                  <a:pt x="0" y="1082040"/>
                </a:lnTo>
                <a:lnTo>
                  <a:pt x="3048" y="1082040"/>
                </a:ln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lnTo>
                  <a:pt x="2006346" y="6096"/>
                </a:lnTo>
                <a:lnTo>
                  <a:pt x="2006346" y="3048"/>
                </a:lnTo>
                <a:lnTo>
                  <a:pt x="2009394" y="6096"/>
                </a:lnTo>
                <a:lnTo>
                  <a:pt x="2009394" y="1082039"/>
                </a:lnTo>
                <a:lnTo>
                  <a:pt x="2012442" y="1082039"/>
                </a:lnTo>
                <a:close/>
              </a:path>
              <a:path w="2012950" h="1082039">
                <a:moveTo>
                  <a:pt x="6096" y="6096"/>
                </a:move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close/>
              </a:path>
              <a:path w="2012950" h="1082039">
                <a:moveTo>
                  <a:pt x="6096" y="1075944"/>
                </a:moveTo>
                <a:lnTo>
                  <a:pt x="6096" y="6096"/>
                </a:lnTo>
                <a:lnTo>
                  <a:pt x="3048" y="6096"/>
                </a:lnTo>
                <a:lnTo>
                  <a:pt x="3048" y="1075944"/>
                </a:lnTo>
                <a:lnTo>
                  <a:pt x="6096" y="1075944"/>
                </a:lnTo>
                <a:close/>
              </a:path>
              <a:path w="2012950" h="1082039">
                <a:moveTo>
                  <a:pt x="2009394" y="1075944"/>
                </a:moveTo>
                <a:lnTo>
                  <a:pt x="3048" y="1075944"/>
                </a:lnTo>
                <a:lnTo>
                  <a:pt x="6096" y="1078992"/>
                </a:lnTo>
                <a:lnTo>
                  <a:pt x="6096" y="1082040"/>
                </a:lnTo>
                <a:lnTo>
                  <a:pt x="2006346" y="1082039"/>
                </a:lnTo>
                <a:lnTo>
                  <a:pt x="2006346" y="1078992"/>
                </a:lnTo>
                <a:lnTo>
                  <a:pt x="2009394" y="1075944"/>
                </a:lnTo>
                <a:close/>
              </a:path>
              <a:path w="2012950" h="1082039">
                <a:moveTo>
                  <a:pt x="6096" y="1082040"/>
                </a:moveTo>
                <a:lnTo>
                  <a:pt x="6096" y="1078992"/>
                </a:lnTo>
                <a:lnTo>
                  <a:pt x="3048" y="1075944"/>
                </a:lnTo>
                <a:lnTo>
                  <a:pt x="3048" y="1082040"/>
                </a:lnTo>
                <a:lnTo>
                  <a:pt x="6096" y="1082040"/>
                </a:lnTo>
                <a:close/>
              </a:path>
              <a:path w="2012950" h="1082039">
                <a:moveTo>
                  <a:pt x="2009394" y="6096"/>
                </a:moveTo>
                <a:lnTo>
                  <a:pt x="2006346" y="3048"/>
                </a:lnTo>
                <a:lnTo>
                  <a:pt x="2006346" y="6096"/>
                </a:lnTo>
                <a:lnTo>
                  <a:pt x="2009394" y="6096"/>
                </a:lnTo>
                <a:close/>
              </a:path>
              <a:path w="2012950" h="1082039">
                <a:moveTo>
                  <a:pt x="2009394" y="1075944"/>
                </a:moveTo>
                <a:lnTo>
                  <a:pt x="2009394" y="6096"/>
                </a:lnTo>
                <a:lnTo>
                  <a:pt x="2006346" y="6096"/>
                </a:lnTo>
                <a:lnTo>
                  <a:pt x="2006346" y="1075944"/>
                </a:lnTo>
                <a:lnTo>
                  <a:pt x="2009394" y="1075944"/>
                </a:lnTo>
                <a:close/>
              </a:path>
              <a:path w="2012950" h="1082039">
                <a:moveTo>
                  <a:pt x="2009394" y="1082039"/>
                </a:moveTo>
                <a:lnTo>
                  <a:pt x="2009394" y="1075944"/>
                </a:lnTo>
                <a:lnTo>
                  <a:pt x="2006346" y="1078992"/>
                </a:lnTo>
                <a:lnTo>
                  <a:pt x="2006346" y="1082039"/>
                </a:lnTo>
                <a:lnTo>
                  <a:pt x="2009394" y="1082039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978146" y="3472688"/>
            <a:ext cx="2006600" cy="1026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95"/>
              </a:spcBef>
            </a:pPr>
            <a:r>
              <a:rPr dirty="0" sz="1100" spc="-5" b="1">
                <a:latin typeface="Times New Roman"/>
                <a:cs typeface="Times New Roman"/>
              </a:rPr>
              <a:t>5. Adult Equivalents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(AE)</a:t>
            </a:r>
            <a:endParaRPr sz="1100">
              <a:latin typeface="Times New Roman"/>
              <a:cs typeface="Times New Roman"/>
            </a:endParaRPr>
          </a:p>
          <a:p>
            <a:pPr marL="93980" marR="91440">
              <a:lnSpc>
                <a:spcPct val="95700"/>
              </a:lnSpc>
              <a:spcBef>
                <a:spcPts val="80"/>
              </a:spcBef>
              <a:buSzPct val="90909"/>
              <a:buFont typeface="Symbol"/>
              <a:buChar char=""/>
              <a:tabLst>
                <a:tab pos="165735" algn="l"/>
              </a:tabLst>
            </a:pPr>
            <a:r>
              <a:rPr dirty="0" sz="1100">
                <a:latin typeface="Times New Roman"/>
                <a:cs typeface="Times New Roman"/>
              </a:rPr>
              <a:t>Ratio of </a:t>
            </a:r>
            <a:r>
              <a:rPr dirty="0" sz="1100" spc="-5">
                <a:latin typeface="Times New Roman"/>
                <a:cs typeface="Times New Roman"/>
              </a:rPr>
              <a:t>individual </a:t>
            </a:r>
            <a:r>
              <a:rPr dirty="0" sz="1100">
                <a:latin typeface="Times New Roman"/>
                <a:cs typeface="Times New Roman"/>
              </a:rPr>
              <a:t>energy or  nutrient </a:t>
            </a:r>
            <a:r>
              <a:rPr dirty="0" sz="1100" spc="-5">
                <a:latin typeface="Times New Roman"/>
                <a:cs typeface="Times New Roman"/>
              </a:rPr>
              <a:t>requirements </a:t>
            </a:r>
            <a:r>
              <a:rPr dirty="0" sz="1100">
                <a:latin typeface="Times New Roman"/>
                <a:cs typeface="Times New Roman"/>
              </a:rPr>
              <a:t>to  </a:t>
            </a:r>
            <a:r>
              <a:rPr dirty="0" sz="1100" spc="-5">
                <a:latin typeface="Times New Roman"/>
                <a:cs typeface="Times New Roman"/>
              </a:rPr>
              <a:t>requirements </a:t>
            </a:r>
            <a:r>
              <a:rPr dirty="0" sz="1100">
                <a:latin typeface="Times New Roman"/>
                <a:cs typeface="Times New Roman"/>
              </a:rPr>
              <a:t>for base </a:t>
            </a:r>
            <a:r>
              <a:rPr dirty="0" sz="1100" spc="-5">
                <a:latin typeface="Times New Roman"/>
                <a:cs typeface="Times New Roman"/>
              </a:rPr>
              <a:t>individual</a:t>
            </a:r>
            <a:endParaRPr sz="1100">
              <a:latin typeface="Times New Roman"/>
              <a:cs typeface="Times New Roman"/>
            </a:endParaRPr>
          </a:p>
          <a:p>
            <a:pPr marL="165100" indent="-71120">
              <a:lnSpc>
                <a:spcPct val="100000"/>
              </a:lnSpc>
              <a:spcBef>
                <a:spcPts val="25"/>
              </a:spcBef>
              <a:buSzPct val="90909"/>
              <a:buFont typeface="Symbol"/>
              <a:buChar char=""/>
              <a:tabLst>
                <a:tab pos="165735" algn="l"/>
              </a:tabLst>
            </a:pPr>
            <a:r>
              <a:rPr dirty="0" sz="1100" spc="-5">
                <a:latin typeface="Times New Roman"/>
                <a:cs typeface="Times New Roman"/>
              </a:rPr>
              <a:t>Pre-generated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AE</a:t>
            </a:r>
            <a:endParaRPr sz="1100">
              <a:latin typeface="Times New Roman"/>
              <a:cs typeface="Times New Roman"/>
            </a:endParaRPr>
          </a:p>
          <a:p>
            <a:pPr marL="165100" indent="-71120">
              <a:lnSpc>
                <a:spcPct val="100000"/>
              </a:lnSpc>
              <a:spcBef>
                <a:spcPts val="25"/>
              </a:spcBef>
              <a:buSzPct val="90909"/>
              <a:buFont typeface="Symbol"/>
              <a:buChar char=""/>
              <a:tabLst>
                <a:tab pos="165735" algn="l"/>
              </a:tabLst>
            </a:pPr>
            <a:r>
              <a:rPr dirty="0" sz="1100" spc="-5">
                <a:latin typeface="Times New Roman"/>
                <a:cs typeface="Times New Roman"/>
              </a:rPr>
              <a:t>Per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capita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43200" y="4153661"/>
            <a:ext cx="1286510" cy="1306195"/>
          </a:xfrm>
          <a:custGeom>
            <a:avLst/>
            <a:gdLst/>
            <a:ahLst/>
            <a:cxnLst/>
            <a:rect l="l" t="t" r="r" b="b"/>
            <a:pathLst>
              <a:path w="1286510" h="1306195">
                <a:moveTo>
                  <a:pt x="1286256" y="653034"/>
                </a:moveTo>
                <a:lnTo>
                  <a:pt x="643128" y="0"/>
                </a:lnTo>
                <a:lnTo>
                  <a:pt x="0" y="653034"/>
                </a:lnTo>
                <a:lnTo>
                  <a:pt x="643128" y="1306068"/>
                </a:lnTo>
                <a:lnTo>
                  <a:pt x="1286256" y="653034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55108" y="4521708"/>
            <a:ext cx="100584" cy="2537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931677" y="4466335"/>
            <a:ext cx="899160" cy="6743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61925" marR="115570" indent="-39370">
              <a:lnSpc>
                <a:spcPts val="1270"/>
              </a:lnSpc>
              <a:spcBef>
                <a:spcPts val="180"/>
              </a:spcBef>
            </a:pPr>
            <a:r>
              <a:rPr dirty="0" sz="1100" b="1">
                <a:solidFill>
                  <a:srgbClr val="FFFFFF"/>
                </a:solidFill>
                <a:latin typeface="Times New Roman"/>
                <a:cs typeface="Times New Roman"/>
              </a:rPr>
              <a:t>3.</a:t>
            </a:r>
            <a:r>
              <a:rPr dirty="0" sz="1100" spc="-9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Reported  household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ts val="1195"/>
              </a:lnSpc>
            </a:pP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consumption</a:t>
            </a:r>
            <a:r>
              <a:rPr dirty="0" sz="11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endParaRPr sz="1100">
              <a:latin typeface="Times New Roman"/>
              <a:cs typeface="Times New Roman"/>
            </a:endParaRPr>
          </a:p>
          <a:p>
            <a:pPr marL="128905">
              <a:lnSpc>
                <a:spcPts val="1295"/>
              </a:lnSpc>
            </a:pP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1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nutrient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36300" y="4740654"/>
            <a:ext cx="809625" cy="51435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62865" marR="5080" indent="-50800">
              <a:lnSpc>
                <a:spcPts val="1270"/>
              </a:lnSpc>
              <a:spcBef>
                <a:spcPts val="180"/>
              </a:spcBef>
            </a:pP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8.</a:t>
            </a:r>
            <a:r>
              <a:rPr dirty="0" sz="110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Inadequacy 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Measure for  Individual_j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59402" y="4785359"/>
            <a:ext cx="1913889" cy="563245"/>
          </a:xfrm>
          <a:custGeom>
            <a:avLst/>
            <a:gdLst/>
            <a:ahLst/>
            <a:cxnLst/>
            <a:rect l="l" t="t" r="r" b="b"/>
            <a:pathLst>
              <a:path w="1913889" h="563245">
                <a:moveTo>
                  <a:pt x="0" y="0"/>
                </a:moveTo>
                <a:lnTo>
                  <a:pt x="0" y="563118"/>
                </a:lnTo>
                <a:lnTo>
                  <a:pt x="1913381" y="563117"/>
                </a:lnTo>
                <a:lnTo>
                  <a:pt x="1913381" y="0"/>
                </a:lnTo>
                <a:lnTo>
                  <a:pt x="0" y="0"/>
                </a:lnTo>
                <a:close/>
              </a:path>
            </a:pathLst>
          </a:custGeom>
          <a:solidFill>
            <a:srgbClr val="B3C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54829" y="4780788"/>
            <a:ext cx="1922780" cy="572770"/>
          </a:xfrm>
          <a:custGeom>
            <a:avLst/>
            <a:gdLst/>
            <a:ahLst/>
            <a:cxnLst/>
            <a:rect l="l" t="t" r="r" b="b"/>
            <a:pathLst>
              <a:path w="1922779" h="572770">
                <a:moveTo>
                  <a:pt x="1922526" y="572262"/>
                </a:moveTo>
                <a:lnTo>
                  <a:pt x="1922526" y="0"/>
                </a:lnTo>
                <a:lnTo>
                  <a:pt x="0" y="0"/>
                </a:lnTo>
                <a:lnTo>
                  <a:pt x="0" y="572262"/>
                </a:lnTo>
                <a:lnTo>
                  <a:pt x="4572" y="572262"/>
                </a:lnTo>
                <a:lnTo>
                  <a:pt x="4572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1913382" y="9144"/>
                </a:lnTo>
                <a:lnTo>
                  <a:pt x="1913382" y="4572"/>
                </a:lnTo>
                <a:lnTo>
                  <a:pt x="1917954" y="9144"/>
                </a:lnTo>
                <a:lnTo>
                  <a:pt x="1917954" y="572262"/>
                </a:lnTo>
                <a:lnTo>
                  <a:pt x="1922526" y="572262"/>
                </a:lnTo>
                <a:close/>
              </a:path>
              <a:path w="1922779" h="572770">
                <a:moveTo>
                  <a:pt x="9906" y="9144"/>
                </a:moveTo>
                <a:lnTo>
                  <a:pt x="9906" y="4572"/>
                </a:lnTo>
                <a:lnTo>
                  <a:pt x="4572" y="9144"/>
                </a:lnTo>
                <a:lnTo>
                  <a:pt x="9906" y="9144"/>
                </a:lnTo>
                <a:close/>
              </a:path>
              <a:path w="1922779" h="572770">
                <a:moveTo>
                  <a:pt x="9906" y="563118"/>
                </a:moveTo>
                <a:lnTo>
                  <a:pt x="9906" y="9144"/>
                </a:lnTo>
                <a:lnTo>
                  <a:pt x="4572" y="9144"/>
                </a:lnTo>
                <a:lnTo>
                  <a:pt x="4572" y="563118"/>
                </a:lnTo>
                <a:lnTo>
                  <a:pt x="9906" y="563118"/>
                </a:lnTo>
                <a:close/>
              </a:path>
              <a:path w="1922779" h="572770">
                <a:moveTo>
                  <a:pt x="1917954" y="563117"/>
                </a:moveTo>
                <a:lnTo>
                  <a:pt x="4572" y="563118"/>
                </a:lnTo>
                <a:lnTo>
                  <a:pt x="9906" y="567690"/>
                </a:lnTo>
                <a:lnTo>
                  <a:pt x="9906" y="572262"/>
                </a:lnTo>
                <a:lnTo>
                  <a:pt x="1913382" y="572262"/>
                </a:lnTo>
                <a:lnTo>
                  <a:pt x="1913382" y="567689"/>
                </a:lnTo>
                <a:lnTo>
                  <a:pt x="1917954" y="563117"/>
                </a:lnTo>
                <a:close/>
              </a:path>
              <a:path w="1922779" h="572770">
                <a:moveTo>
                  <a:pt x="9906" y="572262"/>
                </a:moveTo>
                <a:lnTo>
                  <a:pt x="9906" y="567690"/>
                </a:lnTo>
                <a:lnTo>
                  <a:pt x="4572" y="563118"/>
                </a:lnTo>
                <a:lnTo>
                  <a:pt x="4572" y="572262"/>
                </a:lnTo>
                <a:lnTo>
                  <a:pt x="9906" y="572262"/>
                </a:lnTo>
                <a:close/>
              </a:path>
              <a:path w="1922779" h="572770">
                <a:moveTo>
                  <a:pt x="1917954" y="9144"/>
                </a:moveTo>
                <a:lnTo>
                  <a:pt x="1913382" y="4572"/>
                </a:lnTo>
                <a:lnTo>
                  <a:pt x="1913382" y="9144"/>
                </a:lnTo>
                <a:lnTo>
                  <a:pt x="1917954" y="9144"/>
                </a:lnTo>
                <a:close/>
              </a:path>
              <a:path w="1922779" h="572770">
                <a:moveTo>
                  <a:pt x="1917954" y="563117"/>
                </a:moveTo>
                <a:lnTo>
                  <a:pt x="1917954" y="9144"/>
                </a:lnTo>
                <a:lnTo>
                  <a:pt x="1913382" y="9144"/>
                </a:lnTo>
                <a:lnTo>
                  <a:pt x="1913382" y="563117"/>
                </a:lnTo>
                <a:lnTo>
                  <a:pt x="1917954" y="563117"/>
                </a:lnTo>
                <a:close/>
              </a:path>
              <a:path w="1922779" h="572770">
                <a:moveTo>
                  <a:pt x="1917954" y="572262"/>
                </a:moveTo>
                <a:lnTo>
                  <a:pt x="1917954" y="563117"/>
                </a:lnTo>
                <a:lnTo>
                  <a:pt x="1913382" y="567689"/>
                </a:lnTo>
                <a:lnTo>
                  <a:pt x="1913382" y="572262"/>
                </a:lnTo>
                <a:lnTo>
                  <a:pt x="1917954" y="572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68952" y="5144642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 h="0">
                <a:moveTo>
                  <a:pt x="0" y="0"/>
                </a:moveTo>
                <a:lnTo>
                  <a:pt x="996696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359402" y="4813046"/>
            <a:ext cx="1913889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5885">
              <a:lnSpc>
                <a:spcPts val="1295"/>
              </a:lnSpc>
              <a:spcBef>
                <a:spcPts val="95"/>
              </a:spcBef>
            </a:pPr>
            <a:r>
              <a:rPr dirty="0" sz="1100" b="1">
                <a:latin typeface="Times New Roman"/>
                <a:cs typeface="Times New Roman"/>
              </a:rPr>
              <a:t>6. </a:t>
            </a:r>
            <a:r>
              <a:rPr dirty="0" sz="1100" spc="-5" b="1">
                <a:latin typeface="Times New Roman"/>
                <a:cs typeface="Times New Roman"/>
              </a:rPr>
              <a:t>Individual_i’s Share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(%)</a:t>
            </a:r>
            <a:endParaRPr sz="1100">
              <a:latin typeface="Times New Roman"/>
              <a:cs typeface="Times New Roman"/>
            </a:endParaRPr>
          </a:p>
          <a:p>
            <a:pPr marL="95885">
              <a:lnSpc>
                <a:spcPts val="1265"/>
              </a:lnSpc>
            </a:pPr>
            <a:r>
              <a:rPr dirty="0" sz="1100">
                <a:latin typeface="Times New Roman"/>
                <a:cs typeface="Times New Roman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individual_i’s AE</a:t>
            </a:r>
            <a:endParaRPr sz="1100">
              <a:latin typeface="Times New Roman"/>
              <a:cs typeface="Times New Roman"/>
            </a:endParaRPr>
          </a:p>
          <a:p>
            <a:pPr marL="184785">
              <a:lnSpc>
                <a:spcPts val="1290"/>
              </a:lnSpc>
            </a:pPr>
            <a:r>
              <a:rPr dirty="0" sz="1100">
                <a:latin typeface="Times New Roman"/>
                <a:cs typeface="Times New Roman"/>
              </a:rPr>
              <a:t>sum of all </a:t>
            </a:r>
            <a:r>
              <a:rPr dirty="0" sz="1100" spc="-5">
                <a:latin typeface="Times New Roman"/>
                <a:cs typeface="Times New Roman"/>
              </a:rPr>
              <a:t>household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162543" y="5459729"/>
            <a:ext cx="78105" cy="410845"/>
          </a:xfrm>
          <a:custGeom>
            <a:avLst/>
            <a:gdLst/>
            <a:ahLst/>
            <a:cxnLst/>
            <a:rect l="l" t="t" r="r" b="b"/>
            <a:pathLst>
              <a:path w="78104" h="410845">
                <a:moveTo>
                  <a:pt x="43508" y="334509"/>
                </a:moveTo>
                <a:lnTo>
                  <a:pt x="6096" y="0"/>
                </a:lnTo>
                <a:lnTo>
                  <a:pt x="0" y="762"/>
                </a:lnTo>
                <a:lnTo>
                  <a:pt x="36678" y="335268"/>
                </a:lnTo>
                <a:lnTo>
                  <a:pt x="43508" y="334509"/>
                </a:lnTo>
                <a:close/>
              </a:path>
              <a:path w="78104" h="410845">
                <a:moveTo>
                  <a:pt x="44958" y="405942"/>
                </a:moveTo>
                <a:lnTo>
                  <a:pt x="44958" y="347472"/>
                </a:lnTo>
                <a:lnTo>
                  <a:pt x="38100" y="348234"/>
                </a:lnTo>
                <a:lnTo>
                  <a:pt x="36678" y="335268"/>
                </a:lnTo>
                <a:lnTo>
                  <a:pt x="2286" y="339090"/>
                </a:lnTo>
                <a:lnTo>
                  <a:pt x="44958" y="405942"/>
                </a:lnTo>
                <a:close/>
              </a:path>
              <a:path w="78104" h="410845">
                <a:moveTo>
                  <a:pt x="44958" y="347472"/>
                </a:moveTo>
                <a:lnTo>
                  <a:pt x="43508" y="334509"/>
                </a:lnTo>
                <a:lnTo>
                  <a:pt x="36678" y="335268"/>
                </a:lnTo>
                <a:lnTo>
                  <a:pt x="38100" y="348234"/>
                </a:lnTo>
                <a:lnTo>
                  <a:pt x="44958" y="347472"/>
                </a:lnTo>
                <a:close/>
              </a:path>
              <a:path w="78104" h="410845">
                <a:moveTo>
                  <a:pt x="77724" y="330708"/>
                </a:moveTo>
                <a:lnTo>
                  <a:pt x="43508" y="334509"/>
                </a:lnTo>
                <a:lnTo>
                  <a:pt x="44958" y="347472"/>
                </a:lnTo>
                <a:lnTo>
                  <a:pt x="44958" y="405942"/>
                </a:lnTo>
                <a:lnTo>
                  <a:pt x="48006" y="410718"/>
                </a:lnTo>
                <a:lnTo>
                  <a:pt x="77724" y="330708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357371" y="5432297"/>
            <a:ext cx="750570" cy="308610"/>
          </a:xfrm>
          <a:custGeom>
            <a:avLst/>
            <a:gdLst/>
            <a:ahLst/>
            <a:cxnLst/>
            <a:rect l="l" t="t" r="r" b="b"/>
            <a:pathLst>
              <a:path w="750570" h="308610">
                <a:moveTo>
                  <a:pt x="681152" y="270492"/>
                </a:moveTo>
                <a:lnTo>
                  <a:pt x="3048" y="0"/>
                </a:lnTo>
                <a:lnTo>
                  <a:pt x="0" y="5334"/>
                </a:lnTo>
                <a:lnTo>
                  <a:pt x="678749" y="276534"/>
                </a:lnTo>
                <a:lnTo>
                  <a:pt x="681152" y="270492"/>
                </a:lnTo>
                <a:close/>
              </a:path>
              <a:path w="750570" h="308610">
                <a:moveTo>
                  <a:pt x="692658" y="306447"/>
                </a:moveTo>
                <a:lnTo>
                  <a:pt x="692658" y="275081"/>
                </a:lnTo>
                <a:lnTo>
                  <a:pt x="690372" y="281177"/>
                </a:lnTo>
                <a:lnTo>
                  <a:pt x="678749" y="276534"/>
                </a:lnTo>
                <a:lnTo>
                  <a:pt x="665988" y="308609"/>
                </a:lnTo>
                <a:lnTo>
                  <a:pt x="692658" y="306447"/>
                </a:lnTo>
                <a:close/>
              </a:path>
              <a:path w="750570" h="308610">
                <a:moveTo>
                  <a:pt x="692658" y="275081"/>
                </a:moveTo>
                <a:lnTo>
                  <a:pt x="681152" y="270492"/>
                </a:lnTo>
                <a:lnTo>
                  <a:pt x="678749" y="276534"/>
                </a:lnTo>
                <a:lnTo>
                  <a:pt x="690372" y="281177"/>
                </a:lnTo>
                <a:lnTo>
                  <a:pt x="692658" y="275081"/>
                </a:lnTo>
                <a:close/>
              </a:path>
              <a:path w="750570" h="308610">
                <a:moveTo>
                  <a:pt x="750570" y="301752"/>
                </a:moveTo>
                <a:lnTo>
                  <a:pt x="694182" y="237743"/>
                </a:lnTo>
                <a:lnTo>
                  <a:pt x="681152" y="270492"/>
                </a:lnTo>
                <a:lnTo>
                  <a:pt x="692658" y="275081"/>
                </a:lnTo>
                <a:lnTo>
                  <a:pt x="692658" y="306447"/>
                </a:lnTo>
                <a:lnTo>
                  <a:pt x="750570" y="301752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71950" y="5355335"/>
            <a:ext cx="241300" cy="376555"/>
          </a:xfrm>
          <a:custGeom>
            <a:avLst/>
            <a:gdLst/>
            <a:ahLst/>
            <a:cxnLst/>
            <a:rect l="l" t="t" r="r" b="b"/>
            <a:pathLst>
              <a:path w="241300" h="376554">
                <a:moveTo>
                  <a:pt x="38016" y="310896"/>
                </a:moveTo>
                <a:lnTo>
                  <a:pt x="8382" y="291846"/>
                </a:lnTo>
                <a:lnTo>
                  <a:pt x="0" y="376428"/>
                </a:lnTo>
                <a:lnTo>
                  <a:pt x="31242" y="357682"/>
                </a:lnTo>
                <a:lnTo>
                  <a:pt x="31242" y="321564"/>
                </a:lnTo>
                <a:lnTo>
                  <a:pt x="38016" y="310896"/>
                </a:lnTo>
                <a:close/>
              </a:path>
              <a:path w="241300" h="376554">
                <a:moveTo>
                  <a:pt x="43189" y="314222"/>
                </a:moveTo>
                <a:lnTo>
                  <a:pt x="38016" y="310896"/>
                </a:lnTo>
                <a:lnTo>
                  <a:pt x="31242" y="321564"/>
                </a:lnTo>
                <a:lnTo>
                  <a:pt x="36576" y="324612"/>
                </a:lnTo>
                <a:lnTo>
                  <a:pt x="43189" y="314222"/>
                </a:lnTo>
                <a:close/>
              </a:path>
              <a:path w="241300" h="376554">
                <a:moveTo>
                  <a:pt x="72390" y="332994"/>
                </a:moveTo>
                <a:lnTo>
                  <a:pt x="43189" y="314222"/>
                </a:lnTo>
                <a:lnTo>
                  <a:pt x="36576" y="324612"/>
                </a:lnTo>
                <a:lnTo>
                  <a:pt x="31242" y="321564"/>
                </a:lnTo>
                <a:lnTo>
                  <a:pt x="31242" y="357682"/>
                </a:lnTo>
                <a:lnTo>
                  <a:pt x="72390" y="332994"/>
                </a:lnTo>
                <a:close/>
              </a:path>
              <a:path w="241300" h="376554">
                <a:moveTo>
                  <a:pt x="240792" y="3810"/>
                </a:moveTo>
                <a:lnTo>
                  <a:pt x="235458" y="0"/>
                </a:lnTo>
                <a:lnTo>
                  <a:pt x="38016" y="310896"/>
                </a:lnTo>
                <a:lnTo>
                  <a:pt x="43189" y="314222"/>
                </a:lnTo>
                <a:lnTo>
                  <a:pt x="240792" y="381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42126" y="5601461"/>
            <a:ext cx="1325880" cy="1163320"/>
          </a:xfrm>
          <a:custGeom>
            <a:avLst/>
            <a:gdLst/>
            <a:ahLst/>
            <a:cxnLst/>
            <a:rect l="l" t="t" r="r" b="b"/>
            <a:pathLst>
              <a:path w="1325879" h="1163320">
                <a:moveTo>
                  <a:pt x="1325880" y="581405"/>
                </a:moveTo>
                <a:lnTo>
                  <a:pt x="1035558" y="0"/>
                </a:lnTo>
                <a:lnTo>
                  <a:pt x="290321" y="0"/>
                </a:lnTo>
                <a:lnTo>
                  <a:pt x="0" y="581405"/>
                </a:lnTo>
                <a:lnTo>
                  <a:pt x="290322" y="1162811"/>
                </a:lnTo>
                <a:lnTo>
                  <a:pt x="1035558" y="1162811"/>
                </a:lnTo>
                <a:lnTo>
                  <a:pt x="1325880" y="581405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31458" y="5591555"/>
            <a:ext cx="1347470" cy="1182370"/>
          </a:xfrm>
          <a:custGeom>
            <a:avLst/>
            <a:gdLst/>
            <a:ahLst/>
            <a:cxnLst/>
            <a:rect l="l" t="t" r="r" b="b"/>
            <a:pathLst>
              <a:path w="1347470" h="1182370">
                <a:moveTo>
                  <a:pt x="1347216" y="591311"/>
                </a:moveTo>
                <a:lnTo>
                  <a:pt x="1051560" y="0"/>
                </a:lnTo>
                <a:lnTo>
                  <a:pt x="295655" y="0"/>
                </a:lnTo>
                <a:lnTo>
                  <a:pt x="0" y="591312"/>
                </a:lnTo>
                <a:lnTo>
                  <a:pt x="19049" y="629362"/>
                </a:lnTo>
                <a:lnTo>
                  <a:pt x="19050" y="586740"/>
                </a:lnTo>
                <a:lnTo>
                  <a:pt x="21148" y="590930"/>
                </a:lnTo>
                <a:lnTo>
                  <a:pt x="300989" y="31980"/>
                </a:lnTo>
                <a:lnTo>
                  <a:pt x="300989" y="19050"/>
                </a:lnTo>
                <a:lnTo>
                  <a:pt x="310134" y="13716"/>
                </a:lnTo>
                <a:lnTo>
                  <a:pt x="310134" y="19050"/>
                </a:lnTo>
                <a:lnTo>
                  <a:pt x="1037082" y="19049"/>
                </a:lnTo>
                <a:lnTo>
                  <a:pt x="1037082" y="13715"/>
                </a:lnTo>
                <a:lnTo>
                  <a:pt x="1046226" y="19049"/>
                </a:lnTo>
                <a:lnTo>
                  <a:pt x="1046226" y="31980"/>
                </a:lnTo>
                <a:lnTo>
                  <a:pt x="1326067" y="590931"/>
                </a:lnTo>
                <a:lnTo>
                  <a:pt x="1328166" y="586740"/>
                </a:lnTo>
                <a:lnTo>
                  <a:pt x="1328166" y="629362"/>
                </a:lnTo>
                <a:lnTo>
                  <a:pt x="1347216" y="591311"/>
                </a:lnTo>
                <a:close/>
              </a:path>
              <a:path w="1347470" h="1182370">
                <a:moveTo>
                  <a:pt x="21148" y="590931"/>
                </a:moveTo>
                <a:lnTo>
                  <a:pt x="19050" y="586740"/>
                </a:lnTo>
                <a:lnTo>
                  <a:pt x="19050" y="595122"/>
                </a:lnTo>
                <a:lnTo>
                  <a:pt x="21148" y="590931"/>
                </a:lnTo>
                <a:close/>
              </a:path>
              <a:path w="1347470" h="1182370">
                <a:moveTo>
                  <a:pt x="307463" y="1162812"/>
                </a:moveTo>
                <a:lnTo>
                  <a:pt x="21148" y="590931"/>
                </a:lnTo>
                <a:lnTo>
                  <a:pt x="19050" y="595122"/>
                </a:lnTo>
                <a:lnTo>
                  <a:pt x="19049" y="629362"/>
                </a:lnTo>
                <a:lnTo>
                  <a:pt x="295656" y="1181862"/>
                </a:lnTo>
                <a:lnTo>
                  <a:pt x="300990" y="1181862"/>
                </a:lnTo>
                <a:lnTo>
                  <a:pt x="300990" y="1162812"/>
                </a:lnTo>
                <a:lnTo>
                  <a:pt x="307463" y="1162812"/>
                </a:lnTo>
                <a:close/>
              </a:path>
              <a:path w="1347470" h="1182370">
                <a:moveTo>
                  <a:pt x="310134" y="13716"/>
                </a:moveTo>
                <a:lnTo>
                  <a:pt x="300989" y="19050"/>
                </a:lnTo>
                <a:lnTo>
                  <a:pt x="307463" y="19050"/>
                </a:lnTo>
                <a:lnTo>
                  <a:pt x="310134" y="13716"/>
                </a:lnTo>
                <a:close/>
              </a:path>
              <a:path w="1347470" h="1182370">
                <a:moveTo>
                  <a:pt x="307463" y="19050"/>
                </a:moveTo>
                <a:lnTo>
                  <a:pt x="300989" y="19050"/>
                </a:lnTo>
                <a:lnTo>
                  <a:pt x="300989" y="31980"/>
                </a:lnTo>
                <a:lnTo>
                  <a:pt x="307463" y="19050"/>
                </a:lnTo>
                <a:close/>
              </a:path>
              <a:path w="1347470" h="1182370">
                <a:moveTo>
                  <a:pt x="310134" y="1168146"/>
                </a:moveTo>
                <a:lnTo>
                  <a:pt x="307463" y="1162812"/>
                </a:lnTo>
                <a:lnTo>
                  <a:pt x="300990" y="1162812"/>
                </a:lnTo>
                <a:lnTo>
                  <a:pt x="310134" y="1168146"/>
                </a:lnTo>
                <a:close/>
              </a:path>
              <a:path w="1347470" h="1182370">
                <a:moveTo>
                  <a:pt x="310134" y="1181862"/>
                </a:moveTo>
                <a:lnTo>
                  <a:pt x="310134" y="1168146"/>
                </a:lnTo>
                <a:lnTo>
                  <a:pt x="300990" y="1162812"/>
                </a:lnTo>
                <a:lnTo>
                  <a:pt x="300990" y="1181862"/>
                </a:lnTo>
                <a:lnTo>
                  <a:pt x="310134" y="1181862"/>
                </a:lnTo>
                <a:close/>
              </a:path>
              <a:path w="1347470" h="1182370">
                <a:moveTo>
                  <a:pt x="310134" y="19050"/>
                </a:moveTo>
                <a:lnTo>
                  <a:pt x="310134" y="13716"/>
                </a:lnTo>
                <a:lnTo>
                  <a:pt x="307463" y="19050"/>
                </a:lnTo>
                <a:lnTo>
                  <a:pt x="310134" y="19050"/>
                </a:lnTo>
                <a:close/>
              </a:path>
              <a:path w="1347470" h="1182370">
                <a:moveTo>
                  <a:pt x="1039752" y="1162812"/>
                </a:moveTo>
                <a:lnTo>
                  <a:pt x="307463" y="1162812"/>
                </a:lnTo>
                <a:lnTo>
                  <a:pt x="310134" y="1168146"/>
                </a:lnTo>
                <a:lnTo>
                  <a:pt x="310134" y="1181862"/>
                </a:lnTo>
                <a:lnTo>
                  <a:pt x="1037082" y="1181862"/>
                </a:lnTo>
                <a:lnTo>
                  <a:pt x="1037082" y="1168145"/>
                </a:lnTo>
                <a:lnTo>
                  <a:pt x="1039752" y="1162812"/>
                </a:lnTo>
                <a:close/>
              </a:path>
              <a:path w="1347470" h="1182370">
                <a:moveTo>
                  <a:pt x="1046226" y="19049"/>
                </a:moveTo>
                <a:lnTo>
                  <a:pt x="1037082" y="13715"/>
                </a:lnTo>
                <a:lnTo>
                  <a:pt x="1039752" y="19049"/>
                </a:lnTo>
                <a:lnTo>
                  <a:pt x="1046226" y="19049"/>
                </a:lnTo>
                <a:close/>
              </a:path>
              <a:path w="1347470" h="1182370">
                <a:moveTo>
                  <a:pt x="1039752" y="19049"/>
                </a:moveTo>
                <a:lnTo>
                  <a:pt x="1037082" y="13715"/>
                </a:lnTo>
                <a:lnTo>
                  <a:pt x="1037082" y="19049"/>
                </a:lnTo>
                <a:lnTo>
                  <a:pt x="1039752" y="19049"/>
                </a:lnTo>
                <a:close/>
              </a:path>
              <a:path w="1347470" h="1182370">
                <a:moveTo>
                  <a:pt x="1046226" y="1162812"/>
                </a:moveTo>
                <a:lnTo>
                  <a:pt x="1039752" y="1162812"/>
                </a:lnTo>
                <a:lnTo>
                  <a:pt x="1037082" y="1168145"/>
                </a:lnTo>
                <a:lnTo>
                  <a:pt x="1046226" y="1162812"/>
                </a:lnTo>
                <a:close/>
              </a:path>
              <a:path w="1347470" h="1182370">
                <a:moveTo>
                  <a:pt x="1046226" y="1181862"/>
                </a:moveTo>
                <a:lnTo>
                  <a:pt x="1046226" y="1162812"/>
                </a:lnTo>
                <a:lnTo>
                  <a:pt x="1037082" y="1168145"/>
                </a:lnTo>
                <a:lnTo>
                  <a:pt x="1037082" y="1181862"/>
                </a:lnTo>
                <a:lnTo>
                  <a:pt x="1046226" y="1181862"/>
                </a:lnTo>
                <a:close/>
              </a:path>
              <a:path w="1347470" h="1182370">
                <a:moveTo>
                  <a:pt x="1046226" y="31980"/>
                </a:moveTo>
                <a:lnTo>
                  <a:pt x="1046226" y="19049"/>
                </a:lnTo>
                <a:lnTo>
                  <a:pt x="1039752" y="19049"/>
                </a:lnTo>
                <a:lnTo>
                  <a:pt x="1046226" y="31980"/>
                </a:lnTo>
                <a:close/>
              </a:path>
              <a:path w="1347470" h="1182370">
                <a:moveTo>
                  <a:pt x="1328166" y="629362"/>
                </a:moveTo>
                <a:lnTo>
                  <a:pt x="1328166" y="595122"/>
                </a:lnTo>
                <a:lnTo>
                  <a:pt x="1326067" y="590930"/>
                </a:lnTo>
                <a:lnTo>
                  <a:pt x="1039752" y="1162812"/>
                </a:lnTo>
                <a:lnTo>
                  <a:pt x="1046226" y="1162812"/>
                </a:lnTo>
                <a:lnTo>
                  <a:pt x="1046226" y="1181862"/>
                </a:lnTo>
                <a:lnTo>
                  <a:pt x="1051560" y="1181862"/>
                </a:lnTo>
                <a:lnTo>
                  <a:pt x="1328166" y="629362"/>
                </a:lnTo>
                <a:close/>
              </a:path>
              <a:path w="1347470" h="1182370">
                <a:moveTo>
                  <a:pt x="1328166" y="595122"/>
                </a:moveTo>
                <a:lnTo>
                  <a:pt x="1328166" y="586740"/>
                </a:lnTo>
                <a:lnTo>
                  <a:pt x="1326067" y="590930"/>
                </a:lnTo>
                <a:lnTo>
                  <a:pt x="1328166" y="5951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32047" y="5695188"/>
            <a:ext cx="1428750" cy="1358900"/>
          </a:xfrm>
          <a:custGeom>
            <a:avLst/>
            <a:gdLst/>
            <a:ahLst/>
            <a:cxnLst/>
            <a:rect l="l" t="t" r="r" b="b"/>
            <a:pathLst>
              <a:path w="1428750" h="1358900">
                <a:moveTo>
                  <a:pt x="1428750" y="679704"/>
                </a:moveTo>
                <a:lnTo>
                  <a:pt x="713994" y="0"/>
                </a:lnTo>
                <a:lnTo>
                  <a:pt x="0" y="679704"/>
                </a:lnTo>
                <a:lnTo>
                  <a:pt x="713994" y="1358646"/>
                </a:lnTo>
                <a:lnTo>
                  <a:pt x="1428750" y="679704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18332" y="5682234"/>
            <a:ext cx="1456690" cy="1385570"/>
          </a:xfrm>
          <a:custGeom>
            <a:avLst/>
            <a:gdLst/>
            <a:ahLst/>
            <a:cxnLst/>
            <a:rect l="l" t="t" r="r" b="b"/>
            <a:pathLst>
              <a:path w="1456689" h="1385570">
                <a:moveTo>
                  <a:pt x="1456182" y="692658"/>
                </a:moveTo>
                <a:lnTo>
                  <a:pt x="727710" y="0"/>
                </a:lnTo>
                <a:lnTo>
                  <a:pt x="0" y="692658"/>
                </a:lnTo>
                <a:lnTo>
                  <a:pt x="19812" y="711515"/>
                </a:lnTo>
                <a:lnTo>
                  <a:pt x="19812" y="685800"/>
                </a:lnTo>
                <a:lnTo>
                  <a:pt x="27027" y="692654"/>
                </a:lnTo>
                <a:lnTo>
                  <a:pt x="721614" y="32130"/>
                </a:lnTo>
                <a:lnTo>
                  <a:pt x="721614" y="19812"/>
                </a:lnTo>
                <a:lnTo>
                  <a:pt x="734568" y="19812"/>
                </a:lnTo>
                <a:lnTo>
                  <a:pt x="734568" y="32143"/>
                </a:lnTo>
                <a:lnTo>
                  <a:pt x="1428399" y="692654"/>
                </a:lnTo>
                <a:lnTo>
                  <a:pt x="1435608" y="685800"/>
                </a:lnTo>
                <a:lnTo>
                  <a:pt x="1435608" y="712220"/>
                </a:lnTo>
                <a:lnTo>
                  <a:pt x="1456182" y="692658"/>
                </a:lnTo>
                <a:close/>
              </a:path>
              <a:path w="1456689" h="1385570">
                <a:moveTo>
                  <a:pt x="27027" y="692654"/>
                </a:moveTo>
                <a:lnTo>
                  <a:pt x="19812" y="685800"/>
                </a:lnTo>
                <a:lnTo>
                  <a:pt x="19812" y="699516"/>
                </a:lnTo>
                <a:lnTo>
                  <a:pt x="27027" y="692654"/>
                </a:lnTo>
                <a:close/>
              </a:path>
              <a:path w="1456689" h="1385570">
                <a:moveTo>
                  <a:pt x="728087" y="1358586"/>
                </a:moveTo>
                <a:lnTo>
                  <a:pt x="27027" y="692654"/>
                </a:lnTo>
                <a:lnTo>
                  <a:pt x="19812" y="699516"/>
                </a:lnTo>
                <a:lnTo>
                  <a:pt x="19812" y="711515"/>
                </a:lnTo>
                <a:lnTo>
                  <a:pt x="721614" y="1379513"/>
                </a:lnTo>
                <a:lnTo>
                  <a:pt x="721614" y="1364742"/>
                </a:lnTo>
                <a:lnTo>
                  <a:pt x="728087" y="1358586"/>
                </a:lnTo>
                <a:close/>
              </a:path>
              <a:path w="1456689" h="1385570">
                <a:moveTo>
                  <a:pt x="734568" y="19812"/>
                </a:moveTo>
                <a:lnTo>
                  <a:pt x="721614" y="19812"/>
                </a:lnTo>
                <a:lnTo>
                  <a:pt x="728087" y="25974"/>
                </a:lnTo>
                <a:lnTo>
                  <a:pt x="734568" y="19812"/>
                </a:lnTo>
                <a:close/>
              </a:path>
              <a:path w="1456689" h="1385570">
                <a:moveTo>
                  <a:pt x="728087" y="25974"/>
                </a:moveTo>
                <a:lnTo>
                  <a:pt x="721614" y="19812"/>
                </a:lnTo>
                <a:lnTo>
                  <a:pt x="721614" y="32130"/>
                </a:lnTo>
                <a:lnTo>
                  <a:pt x="728087" y="25974"/>
                </a:lnTo>
                <a:close/>
              </a:path>
              <a:path w="1456689" h="1385570">
                <a:moveTo>
                  <a:pt x="734568" y="1364742"/>
                </a:moveTo>
                <a:lnTo>
                  <a:pt x="728087" y="1358586"/>
                </a:lnTo>
                <a:lnTo>
                  <a:pt x="721614" y="1364742"/>
                </a:lnTo>
                <a:lnTo>
                  <a:pt x="734568" y="1364742"/>
                </a:lnTo>
                <a:close/>
              </a:path>
              <a:path w="1456689" h="1385570">
                <a:moveTo>
                  <a:pt x="734568" y="1378795"/>
                </a:moveTo>
                <a:lnTo>
                  <a:pt x="734568" y="1364742"/>
                </a:lnTo>
                <a:lnTo>
                  <a:pt x="721614" y="1364742"/>
                </a:lnTo>
                <a:lnTo>
                  <a:pt x="721614" y="1379513"/>
                </a:lnTo>
                <a:lnTo>
                  <a:pt x="727710" y="1385316"/>
                </a:lnTo>
                <a:lnTo>
                  <a:pt x="734568" y="1378795"/>
                </a:lnTo>
                <a:close/>
              </a:path>
              <a:path w="1456689" h="1385570">
                <a:moveTo>
                  <a:pt x="734568" y="32143"/>
                </a:moveTo>
                <a:lnTo>
                  <a:pt x="734568" y="19812"/>
                </a:lnTo>
                <a:lnTo>
                  <a:pt x="728087" y="25974"/>
                </a:lnTo>
                <a:lnTo>
                  <a:pt x="734568" y="32143"/>
                </a:lnTo>
                <a:close/>
              </a:path>
              <a:path w="1456689" h="1385570">
                <a:moveTo>
                  <a:pt x="1435608" y="712220"/>
                </a:moveTo>
                <a:lnTo>
                  <a:pt x="1435608" y="699516"/>
                </a:lnTo>
                <a:lnTo>
                  <a:pt x="1428399" y="692654"/>
                </a:lnTo>
                <a:lnTo>
                  <a:pt x="728087" y="1358586"/>
                </a:lnTo>
                <a:lnTo>
                  <a:pt x="734568" y="1364742"/>
                </a:lnTo>
                <a:lnTo>
                  <a:pt x="734568" y="1378795"/>
                </a:lnTo>
                <a:lnTo>
                  <a:pt x="1435608" y="712220"/>
                </a:lnTo>
                <a:close/>
              </a:path>
              <a:path w="1456689" h="1385570">
                <a:moveTo>
                  <a:pt x="1435608" y="699516"/>
                </a:moveTo>
                <a:lnTo>
                  <a:pt x="1435608" y="685800"/>
                </a:lnTo>
                <a:lnTo>
                  <a:pt x="1428399" y="692654"/>
                </a:lnTo>
                <a:lnTo>
                  <a:pt x="1435608" y="6995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632954" y="5888735"/>
            <a:ext cx="554355" cy="281305"/>
          </a:xfrm>
          <a:custGeom>
            <a:avLst/>
            <a:gdLst/>
            <a:ahLst/>
            <a:cxnLst/>
            <a:rect l="l" t="t" r="r" b="b"/>
            <a:pathLst>
              <a:path w="554354" h="281304">
                <a:moveTo>
                  <a:pt x="487091" y="36922"/>
                </a:moveTo>
                <a:lnTo>
                  <a:pt x="484340" y="31421"/>
                </a:lnTo>
                <a:lnTo>
                  <a:pt x="0" y="275081"/>
                </a:lnTo>
                <a:lnTo>
                  <a:pt x="3048" y="281177"/>
                </a:lnTo>
                <a:lnTo>
                  <a:pt x="487091" y="36922"/>
                </a:lnTo>
                <a:close/>
              </a:path>
              <a:path w="554354" h="281304">
                <a:moveTo>
                  <a:pt x="553974" y="0"/>
                </a:moveTo>
                <a:lnTo>
                  <a:pt x="468630" y="0"/>
                </a:lnTo>
                <a:lnTo>
                  <a:pt x="484340" y="31421"/>
                </a:lnTo>
                <a:lnTo>
                  <a:pt x="495300" y="25907"/>
                </a:lnTo>
                <a:lnTo>
                  <a:pt x="498348" y="31241"/>
                </a:lnTo>
                <a:lnTo>
                  <a:pt x="498348" y="59435"/>
                </a:lnTo>
                <a:lnTo>
                  <a:pt x="502920" y="68579"/>
                </a:lnTo>
                <a:lnTo>
                  <a:pt x="553974" y="0"/>
                </a:lnTo>
                <a:close/>
              </a:path>
              <a:path w="554354" h="281304">
                <a:moveTo>
                  <a:pt x="498348" y="31241"/>
                </a:moveTo>
                <a:lnTo>
                  <a:pt x="495300" y="25907"/>
                </a:lnTo>
                <a:lnTo>
                  <a:pt x="484340" y="31421"/>
                </a:lnTo>
                <a:lnTo>
                  <a:pt x="487091" y="36922"/>
                </a:lnTo>
                <a:lnTo>
                  <a:pt x="498348" y="31241"/>
                </a:lnTo>
                <a:close/>
              </a:path>
              <a:path w="554354" h="281304">
                <a:moveTo>
                  <a:pt x="498348" y="59435"/>
                </a:moveTo>
                <a:lnTo>
                  <a:pt x="498348" y="31241"/>
                </a:lnTo>
                <a:lnTo>
                  <a:pt x="487091" y="36922"/>
                </a:lnTo>
                <a:lnTo>
                  <a:pt x="498348" y="59435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070342" y="5729478"/>
            <a:ext cx="1172210" cy="1000760"/>
          </a:xfrm>
          <a:custGeom>
            <a:avLst/>
            <a:gdLst/>
            <a:ahLst/>
            <a:cxnLst/>
            <a:rect l="l" t="t" r="r" b="b"/>
            <a:pathLst>
              <a:path w="1172209" h="1000759">
                <a:moveTo>
                  <a:pt x="1171956" y="499872"/>
                </a:moveTo>
                <a:lnTo>
                  <a:pt x="937260" y="0"/>
                </a:lnTo>
                <a:lnTo>
                  <a:pt x="234695" y="0"/>
                </a:lnTo>
                <a:lnTo>
                  <a:pt x="0" y="499872"/>
                </a:lnTo>
                <a:lnTo>
                  <a:pt x="234696" y="1000506"/>
                </a:lnTo>
                <a:lnTo>
                  <a:pt x="937260" y="1000506"/>
                </a:lnTo>
                <a:lnTo>
                  <a:pt x="1171956" y="499872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063483" y="5723382"/>
            <a:ext cx="1186180" cy="1012825"/>
          </a:xfrm>
          <a:custGeom>
            <a:avLst/>
            <a:gdLst/>
            <a:ahLst/>
            <a:cxnLst/>
            <a:rect l="l" t="t" r="r" b="b"/>
            <a:pathLst>
              <a:path w="1186179" h="1012825">
                <a:moveTo>
                  <a:pt x="1185672" y="505967"/>
                </a:moveTo>
                <a:lnTo>
                  <a:pt x="948690" y="0"/>
                </a:lnTo>
                <a:lnTo>
                  <a:pt x="236981" y="0"/>
                </a:lnTo>
                <a:lnTo>
                  <a:pt x="0" y="505967"/>
                </a:lnTo>
                <a:lnTo>
                  <a:pt x="12953" y="533667"/>
                </a:lnTo>
                <a:lnTo>
                  <a:pt x="12954" y="503681"/>
                </a:lnTo>
                <a:lnTo>
                  <a:pt x="14202" y="506348"/>
                </a:lnTo>
                <a:lnTo>
                  <a:pt x="241553" y="20541"/>
                </a:lnTo>
                <a:lnTo>
                  <a:pt x="241553" y="12191"/>
                </a:lnTo>
                <a:lnTo>
                  <a:pt x="246887" y="9143"/>
                </a:lnTo>
                <a:lnTo>
                  <a:pt x="246887" y="12191"/>
                </a:lnTo>
                <a:lnTo>
                  <a:pt x="938784" y="12191"/>
                </a:lnTo>
                <a:lnTo>
                  <a:pt x="938784" y="9143"/>
                </a:lnTo>
                <a:lnTo>
                  <a:pt x="944118" y="12191"/>
                </a:lnTo>
                <a:lnTo>
                  <a:pt x="944118" y="20541"/>
                </a:lnTo>
                <a:lnTo>
                  <a:pt x="1171469" y="506348"/>
                </a:lnTo>
                <a:lnTo>
                  <a:pt x="1172718" y="503681"/>
                </a:lnTo>
                <a:lnTo>
                  <a:pt x="1172718" y="533667"/>
                </a:lnTo>
                <a:lnTo>
                  <a:pt x="1185672" y="505967"/>
                </a:lnTo>
                <a:close/>
              </a:path>
              <a:path w="1186179" h="1012825">
                <a:moveTo>
                  <a:pt x="14202" y="506348"/>
                </a:moveTo>
                <a:lnTo>
                  <a:pt x="12954" y="503681"/>
                </a:lnTo>
                <a:lnTo>
                  <a:pt x="12954" y="509015"/>
                </a:lnTo>
                <a:lnTo>
                  <a:pt x="14202" y="506348"/>
                </a:lnTo>
                <a:close/>
              </a:path>
              <a:path w="1186179" h="1012825">
                <a:moveTo>
                  <a:pt x="245104" y="999743"/>
                </a:moveTo>
                <a:lnTo>
                  <a:pt x="14202" y="506348"/>
                </a:lnTo>
                <a:lnTo>
                  <a:pt x="12954" y="509015"/>
                </a:lnTo>
                <a:lnTo>
                  <a:pt x="12953" y="533667"/>
                </a:lnTo>
                <a:lnTo>
                  <a:pt x="236982" y="1012697"/>
                </a:lnTo>
                <a:lnTo>
                  <a:pt x="241554" y="1012697"/>
                </a:lnTo>
                <a:lnTo>
                  <a:pt x="241554" y="999743"/>
                </a:lnTo>
                <a:lnTo>
                  <a:pt x="245104" y="999743"/>
                </a:lnTo>
                <a:close/>
              </a:path>
              <a:path w="1186179" h="1012825">
                <a:moveTo>
                  <a:pt x="246887" y="9143"/>
                </a:moveTo>
                <a:lnTo>
                  <a:pt x="241553" y="12191"/>
                </a:lnTo>
                <a:lnTo>
                  <a:pt x="245461" y="12191"/>
                </a:lnTo>
                <a:lnTo>
                  <a:pt x="246887" y="9143"/>
                </a:lnTo>
                <a:close/>
              </a:path>
              <a:path w="1186179" h="1012825">
                <a:moveTo>
                  <a:pt x="245461" y="12191"/>
                </a:moveTo>
                <a:lnTo>
                  <a:pt x="241553" y="12191"/>
                </a:lnTo>
                <a:lnTo>
                  <a:pt x="241553" y="20541"/>
                </a:lnTo>
                <a:lnTo>
                  <a:pt x="245461" y="12191"/>
                </a:lnTo>
                <a:close/>
              </a:path>
              <a:path w="1186179" h="1012825">
                <a:moveTo>
                  <a:pt x="246888" y="1003553"/>
                </a:moveTo>
                <a:lnTo>
                  <a:pt x="245104" y="999743"/>
                </a:lnTo>
                <a:lnTo>
                  <a:pt x="241554" y="999743"/>
                </a:lnTo>
                <a:lnTo>
                  <a:pt x="246888" y="1003553"/>
                </a:lnTo>
                <a:close/>
              </a:path>
              <a:path w="1186179" h="1012825">
                <a:moveTo>
                  <a:pt x="246888" y="1012697"/>
                </a:moveTo>
                <a:lnTo>
                  <a:pt x="246888" y="1003553"/>
                </a:lnTo>
                <a:lnTo>
                  <a:pt x="241554" y="999743"/>
                </a:lnTo>
                <a:lnTo>
                  <a:pt x="241554" y="1012697"/>
                </a:lnTo>
                <a:lnTo>
                  <a:pt x="246888" y="1012697"/>
                </a:lnTo>
                <a:close/>
              </a:path>
              <a:path w="1186179" h="1012825">
                <a:moveTo>
                  <a:pt x="940567" y="999744"/>
                </a:moveTo>
                <a:lnTo>
                  <a:pt x="245104" y="999743"/>
                </a:lnTo>
                <a:lnTo>
                  <a:pt x="246888" y="1003553"/>
                </a:lnTo>
                <a:lnTo>
                  <a:pt x="246888" y="1012697"/>
                </a:lnTo>
                <a:lnTo>
                  <a:pt x="938784" y="1012697"/>
                </a:lnTo>
                <a:lnTo>
                  <a:pt x="938784" y="1003553"/>
                </a:lnTo>
                <a:lnTo>
                  <a:pt x="940567" y="999744"/>
                </a:lnTo>
                <a:close/>
              </a:path>
              <a:path w="1186179" h="1012825">
                <a:moveTo>
                  <a:pt x="246887" y="12191"/>
                </a:moveTo>
                <a:lnTo>
                  <a:pt x="246887" y="9143"/>
                </a:lnTo>
                <a:lnTo>
                  <a:pt x="245461" y="12191"/>
                </a:lnTo>
                <a:lnTo>
                  <a:pt x="246887" y="12191"/>
                </a:lnTo>
                <a:close/>
              </a:path>
              <a:path w="1186179" h="1012825">
                <a:moveTo>
                  <a:pt x="944118" y="12191"/>
                </a:moveTo>
                <a:lnTo>
                  <a:pt x="938784" y="9143"/>
                </a:lnTo>
                <a:lnTo>
                  <a:pt x="940210" y="12191"/>
                </a:lnTo>
                <a:lnTo>
                  <a:pt x="944118" y="12191"/>
                </a:lnTo>
                <a:close/>
              </a:path>
              <a:path w="1186179" h="1012825">
                <a:moveTo>
                  <a:pt x="940210" y="12191"/>
                </a:moveTo>
                <a:lnTo>
                  <a:pt x="938784" y="9143"/>
                </a:lnTo>
                <a:lnTo>
                  <a:pt x="938784" y="12191"/>
                </a:lnTo>
                <a:lnTo>
                  <a:pt x="940210" y="12191"/>
                </a:lnTo>
                <a:close/>
              </a:path>
              <a:path w="1186179" h="1012825">
                <a:moveTo>
                  <a:pt x="944118" y="999743"/>
                </a:moveTo>
                <a:lnTo>
                  <a:pt x="940567" y="999744"/>
                </a:lnTo>
                <a:lnTo>
                  <a:pt x="938784" y="1003553"/>
                </a:lnTo>
                <a:lnTo>
                  <a:pt x="944118" y="999743"/>
                </a:lnTo>
                <a:close/>
              </a:path>
              <a:path w="1186179" h="1012825">
                <a:moveTo>
                  <a:pt x="944118" y="1012697"/>
                </a:moveTo>
                <a:lnTo>
                  <a:pt x="944118" y="999743"/>
                </a:lnTo>
                <a:lnTo>
                  <a:pt x="938784" y="1003553"/>
                </a:lnTo>
                <a:lnTo>
                  <a:pt x="938784" y="1012697"/>
                </a:lnTo>
                <a:lnTo>
                  <a:pt x="944118" y="1012697"/>
                </a:lnTo>
                <a:close/>
              </a:path>
              <a:path w="1186179" h="1012825">
                <a:moveTo>
                  <a:pt x="944118" y="20541"/>
                </a:moveTo>
                <a:lnTo>
                  <a:pt x="944118" y="12191"/>
                </a:lnTo>
                <a:lnTo>
                  <a:pt x="940210" y="12191"/>
                </a:lnTo>
                <a:lnTo>
                  <a:pt x="944118" y="20541"/>
                </a:lnTo>
                <a:close/>
              </a:path>
              <a:path w="1186179" h="1012825">
                <a:moveTo>
                  <a:pt x="1172718" y="533667"/>
                </a:moveTo>
                <a:lnTo>
                  <a:pt x="1172718" y="509015"/>
                </a:lnTo>
                <a:lnTo>
                  <a:pt x="1171469" y="506348"/>
                </a:lnTo>
                <a:lnTo>
                  <a:pt x="940567" y="999744"/>
                </a:lnTo>
                <a:lnTo>
                  <a:pt x="944118" y="999743"/>
                </a:lnTo>
                <a:lnTo>
                  <a:pt x="944118" y="1012697"/>
                </a:lnTo>
                <a:lnTo>
                  <a:pt x="948690" y="1012697"/>
                </a:lnTo>
                <a:lnTo>
                  <a:pt x="1172718" y="533667"/>
                </a:lnTo>
                <a:close/>
              </a:path>
              <a:path w="1186179" h="1012825">
                <a:moveTo>
                  <a:pt x="1172718" y="509015"/>
                </a:moveTo>
                <a:lnTo>
                  <a:pt x="1172718" y="503681"/>
                </a:lnTo>
                <a:lnTo>
                  <a:pt x="1171469" y="506348"/>
                </a:lnTo>
                <a:lnTo>
                  <a:pt x="1172718" y="509015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702047" y="6020815"/>
            <a:ext cx="899160" cy="6743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65735" marR="100965" indent="-58419">
              <a:lnSpc>
                <a:spcPts val="1270"/>
              </a:lnSpc>
              <a:spcBef>
                <a:spcPts val="180"/>
              </a:spcBef>
            </a:pPr>
            <a:r>
              <a:rPr dirty="0" sz="1100" b="1">
                <a:solidFill>
                  <a:srgbClr val="FFFFFF"/>
                </a:solidFill>
                <a:latin typeface="Times New Roman"/>
                <a:cs typeface="Times New Roman"/>
              </a:rPr>
              <a:t>7.</a:t>
            </a:r>
            <a:r>
              <a:rPr dirty="0" sz="1100" spc="-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Allocated  individual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ts val="1195"/>
              </a:lnSpc>
            </a:pP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consumption</a:t>
            </a:r>
            <a:r>
              <a:rPr dirty="0" sz="11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endParaRPr sz="1100">
              <a:latin typeface="Times New Roman"/>
              <a:cs typeface="Times New Roman"/>
            </a:endParaRPr>
          </a:p>
          <a:p>
            <a:pPr marL="128905">
              <a:lnSpc>
                <a:spcPts val="1295"/>
              </a:lnSpc>
            </a:pP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1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nutrient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05138" y="6542531"/>
            <a:ext cx="488950" cy="317500"/>
          </a:xfrm>
          <a:custGeom>
            <a:avLst/>
            <a:gdLst/>
            <a:ahLst/>
            <a:cxnLst/>
            <a:rect l="l" t="t" r="r" b="b"/>
            <a:pathLst>
              <a:path w="488950" h="317500">
                <a:moveTo>
                  <a:pt x="0" y="0"/>
                </a:moveTo>
                <a:lnTo>
                  <a:pt x="0" y="316992"/>
                </a:lnTo>
                <a:lnTo>
                  <a:pt x="488442" y="316992"/>
                </a:lnTo>
                <a:lnTo>
                  <a:pt x="4884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100566" y="6537959"/>
            <a:ext cx="498475" cy="326390"/>
          </a:xfrm>
          <a:custGeom>
            <a:avLst/>
            <a:gdLst/>
            <a:ahLst/>
            <a:cxnLst/>
            <a:rect l="l" t="t" r="r" b="b"/>
            <a:pathLst>
              <a:path w="498475" h="326390">
                <a:moveTo>
                  <a:pt x="498348" y="326135"/>
                </a:moveTo>
                <a:lnTo>
                  <a:pt x="498348" y="0"/>
                </a:lnTo>
                <a:lnTo>
                  <a:pt x="0" y="0"/>
                </a:lnTo>
                <a:lnTo>
                  <a:pt x="0" y="326135"/>
                </a:lnTo>
                <a:lnTo>
                  <a:pt x="4572" y="326135"/>
                </a:lnTo>
                <a:lnTo>
                  <a:pt x="4572" y="9905"/>
                </a:lnTo>
                <a:lnTo>
                  <a:pt x="9143" y="4571"/>
                </a:lnTo>
                <a:lnTo>
                  <a:pt x="9143" y="9905"/>
                </a:lnTo>
                <a:lnTo>
                  <a:pt x="488441" y="9905"/>
                </a:lnTo>
                <a:lnTo>
                  <a:pt x="488441" y="4571"/>
                </a:lnTo>
                <a:lnTo>
                  <a:pt x="493013" y="9905"/>
                </a:lnTo>
                <a:lnTo>
                  <a:pt x="493013" y="326135"/>
                </a:lnTo>
                <a:lnTo>
                  <a:pt x="498348" y="326135"/>
                </a:lnTo>
                <a:close/>
              </a:path>
              <a:path w="498475" h="326390">
                <a:moveTo>
                  <a:pt x="9143" y="9905"/>
                </a:moveTo>
                <a:lnTo>
                  <a:pt x="9143" y="4571"/>
                </a:lnTo>
                <a:lnTo>
                  <a:pt x="4572" y="9905"/>
                </a:lnTo>
                <a:lnTo>
                  <a:pt x="9143" y="9905"/>
                </a:lnTo>
                <a:close/>
              </a:path>
              <a:path w="498475" h="326390">
                <a:moveTo>
                  <a:pt x="9143" y="316991"/>
                </a:moveTo>
                <a:lnTo>
                  <a:pt x="9143" y="9905"/>
                </a:lnTo>
                <a:lnTo>
                  <a:pt x="4572" y="9905"/>
                </a:lnTo>
                <a:lnTo>
                  <a:pt x="4572" y="316991"/>
                </a:lnTo>
                <a:lnTo>
                  <a:pt x="9143" y="316991"/>
                </a:lnTo>
                <a:close/>
              </a:path>
              <a:path w="498475" h="326390">
                <a:moveTo>
                  <a:pt x="493013" y="316991"/>
                </a:moveTo>
                <a:lnTo>
                  <a:pt x="4572" y="316991"/>
                </a:lnTo>
                <a:lnTo>
                  <a:pt x="9143" y="321563"/>
                </a:lnTo>
                <a:lnTo>
                  <a:pt x="9143" y="326135"/>
                </a:lnTo>
                <a:lnTo>
                  <a:pt x="488441" y="326135"/>
                </a:lnTo>
                <a:lnTo>
                  <a:pt x="488441" y="321563"/>
                </a:lnTo>
                <a:lnTo>
                  <a:pt x="493013" y="316991"/>
                </a:lnTo>
                <a:close/>
              </a:path>
              <a:path w="498475" h="326390">
                <a:moveTo>
                  <a:pt x="9143" y="326135"/>
                </a:moveTo>
                <a:lnTo>
                  <a:pt x="9143" y="321563"/>
                </a:lnTo>
                <a:lnTo>
                  <a:pt x="4572" y="316991"/>
                </a:lnTo>
                <a:lnTo>
                  <a:pt x="4572" y="326135"/>
                </a:lnTo>
                <a:lnTo>
                  <a:pt x="9143" y="326135"/>
                </a:lnTo>
                <a:close/>
              </a:path>
              <a:path w="498475" h="326390">
                <a:moveTo>
                  <a:pt x="493013" y="9905"/>
                </a:moveTo>
                <a:lnTo>
                  <a:pt x="488441" y="4571"/>
                </a:lnTo>
                <a:lnTo>
                  <a:pt x="488441" y="9905"/>
                </a:lnTo>
                <a:lnTo>
                  <a:pt x="493013" y="9905"/>
                </a:lnTo>
                <a:close/>
              </a:path>
              <a:path w="498475" h="326390">
                <a:moveTo>
                  <a:pt x="493013" y="316991"/>
                </a:moveTo>
                <a:lnTo>
                  <a:pt x="493013" y="9905"/>
                </a:lnTo>
                <a:lnTo>
                  <a:pt x="488441" y="9905"/>
                </a:lnTo>
                <a:lnTo>
                  <a:pt x="488441" y="316991"/>
                </a:lnTo>
                <a:lnTo>
                  <a:pt x="493013" y="316991"/>
                </a:lnTo>
                <a:close/>
              </a:path>
              <a:path w="498475" h="326390">
                <a:moveTo>
                  <a:pt x="493013" y="326135"/>
                </a:moveTo>
                <a:lnTo>
                  <a:pt x="493013" y="316991"/>
                </a:lnTo>
                <a:lnTo>
                  <a:pt x="488441" y="321563"/>
                </a:lnTo>
                <a:lnTo>
                  <a:pt x="488441" y="326135"/>
                </a:lnTo>
                <a:lnTo>
                  <a:pt x="493013" y="326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187686" y="6570978"/>
            <a:ext cx="31369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Times New Roman"/>
                <a:cs typeface="Times New Roman"/>
              </a:rPr>
              <a:t>END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801361" y="5596128"/>
            <a:ext cx="1784350" cy="767080"/>
          </a:xfrm>
          <a:custGeom>
            <a:avLst/>
            <a:gdLst/>
            <a:ahLst/>
            <a:cxnLst/>
            <a:rect l="l" t="t" r="r" b="b"/>
            <a:pathLst>
              <a:path w="1784350" h="767079">
                <a:moveTo>
                  <a:pt x="1715220" y="37649"/>
                </a:moveTo>
                <a:lnTo>
                  <a:pt x="1712682" y="31663"/>
                </a:lnTo>
                <a:lnTo>
                  <a:pt x="0" y="761238"/>
                </a:lnTo>
                <a:lnTo>
                  <a:pt x="3048" y="766572"/>
                </a:lnTo>
                <a:lnTo>
                  <a:pt x="1715220" y="37649"/>
                </a:lnTo>
                <a:close/>
              </a:path>
              <a:path w="1784350" h="767079">
                <a:moveTo>
                  <a:pt x="1783842" y="5334"/>
                </a:moveTo>
                <a:lnTo>
                  <a:pt x="1699260" y="0"/>
                </a:lnTo>
                <a:lnTo>
                  <a:pt x="1712682" y="31663"/>
                </a:lnTo>
                <a:lnTo>
                  <a:pt x="1724406" y="26670"/>
                </a:lnTo>
                <a:lnTo>
                  <a:pt x="1726692" y="32766"/>
                </a:lnTo>
                <a:lnTo>
                  <a:pt x="1726692" y="64711"/>
                </a:lnTo>
                <a:lnTo>
                  <a:pt x="1728978" y="70104"/>
                </a:lnTo>
                <a:lnTo>
                  <a:pt x="1783842" y="5334"/>
                </a:lnTo>
                <a:close/>
              </a:path>
              <a:path w="1784350" h="767079">
                <a:moveTo>
                  <a:pt x="1726692" y="32766"/>
                </a:moveTo>
                <a:lnTo>
                  <a:pt x="1724406" y="26670"/>
                </a:lnTo>
                <a:lnTo>
                  <a:pt x="1712682" y="31663"/>
                </a:lnTo>
                <a:lnTo>
                  <a:pt x="1715220" y="37649"/>
                </a:lnTo>
                <a:lnTo>
                  <a:pt x="1726692" y="32766"/>
                </a:lnTo>
                <a:close/>
              </a:path>
              <a:path w="1784350" h="767079">
                <a:moveTo>
                  <a:pt x="1726692" y="64711"/>
                </a:moveTo>
                <a:lnTo>
                  <a:pt x="1726692" y="32766"/>
                </a:lnTo>
                <a:lnTo>
                  <a:pt x="1715220" y="37649"/>
                </a:lnTo>
                <a:lnTo>
                  <a:pt x="1726692" y="64711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564128" y="5694679"/>
            <a:ext cx="899160" cy="99695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09855" marR="49530" indent="-53340">
              <a:lnSpc>
                <a:spcPts val="1270"/>
              </a:lnSpc>
              <a:spcBef>
                <a:spcPts val="180"/>
              </a:spcBef>
            </a:pPr>
            <a:r>
              <a:rPr dirty="0" sz="1100" b="1">
                <a:solidFill>
                  <a:srgbClr val="FFFFFF"/>
                </a:solidFill>
                <a:latin typeface="Times New Roman"/>
                <a:cs typeface="Times New Roman"/>
              </a:rPr>
              <a:t>8.</a:t>
            </a:r>
            <a:r>
              <a:rPr dirty="0" sz="1100" spc="-9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Inadequacy 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Measure</a:t>
            </a:r>
            <a:r>
              <a:rPr dirty="0" sz="11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00"/>
              </a:lnSpc>
            </a:pP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individual_i</a:t>
            </a:r>
            <a:r>
              <a:rPr dirty="0" sz="11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endParaRPr sz="1100">
              <a:latin typeface="Times New Roman"/>
              <a:cs typeface="Times New Roman"/>
            </a:endParaRPr>
          </a:p>
          <a:p>
            <a:pPr algn="ctr" marL="87630" marR="80010" indent="-635">
              <a:lnSpc>
                <a:spcPts val="1270"/>
              </a:lnSpc>
              <a:spcBef>
                <a:spcPts val="55"/>
              </a:spcBef>
            </a:pP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allocated  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nutrient  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consu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ption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16308" y="5912606"/>
            <a:ext cx="1083945" cy="51435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142875">
              <a:lnSpc>
                <a:spcPts val="1270"/>
              </a:lnSpc>
              <a:spcBef>
                <a:spcPts val="180"/>
              </a:spcBef>
            </a:pPr>
            <a:r>
              <a:rPr dirty="0" sz="1100" b="1">
                <a:solidFill>
                  <a:srgbClr val="FFFFFF"/>
                </a:solidFill>
                <a:latin typeface="Times New Roman"/>
                <a:cs typeface="Times New Roman"/>
              </a:rPr>
              <a:t>9.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Measure of  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inequality</a:t>
            </a:r>
            <a:r>
              <a:rPr dirty="0" sz="11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between 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individual_i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308336" y="6394949"/>
            <a:ext cx="70231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individual_j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62989" y="2385060"/>
            <a:ext cx="1818132" cy="6004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9941" y="2382011"/>
            <a:ext cx="1824355" cy="607060"/>
          </a:xfrm>
          <a:custGeom>
            <a:avLst/>
            <a:gdLst/>
            <a:ahLst/>
            <a:cxnLst/>
            <a:rect l="l" t="t" r="r" b="b"/>
            <a:pathLst>
              <a:path w="1824355" h="607060">
                <a:moveTo>
                  <a:pt x="1824227" y="606551"/>
                </a:moveTo>
                <a:lnTo>
                  <a:pt x="1824227" y="0"/>
                </a:lnTo>
                <a:lnTo>
                  <a:pt x="0" y="0"/>
                </a:lnTo>
                <a:lnTo>
                  <a:pt x="0" y="606551"/>
                </a:lnTo>
                <a:lnTo>
                  <a:pt x="3048" y="606551"/>
                </a:lnTo>
                <a:lnTo>
                  <a:pt x="3048" y="6095"/>
                </a:lnTo>
                <a:lnTo>
                  <a:pt x="6858" y="3048"/>
                </a:lnTo>
                <a:lnTo>
                  <a:pt x="6858" y="6095"/>
                </a:lnTo>
                <a:lnTo>
                  <a:pt x="1818132" y="6095"/>
                </a:lnTo>
                <a:lnTo>
                  <a:pt x="1818132" y="3048"/>
                </a:lnTo>
                <a:lnTo>
                  <a:pt x="1821180" y="6095"/>
                </a:lnTo>
                <a:lnTo>
                  <a:pt x="1821180" y="606551"/>
                </a:lnTo>
                <a:lnTo>
                  <a:pt x="1824227" y="606551"/>
                </a:lnTo>
                <a:close/>
              </a:path>
              <a:path w="1824355" h="607060">
                <a:moveTo>
                  <a:pt x="6858" y="6095"/>
                </a:moveTo>
                <a:lnTo>
                  <a:pt x="6858" y="3048"/>
                </a:lnTo>
                <a:lnTo>
                  <a:pt x="3048" y="6095"/>
                </a:lnTo>
                <a:lnTo>
                  <a:pt x="6858" y="6095"/>
                </a:lnTo>
                <a:close/>
              </a:path>
              <a:path w="1824355" h="607060">
                <a:moveTo>
                  <a:pt x="6858" y="600456"/>
                </a:moveTo>
                <a:lnTo>
                  <a:pt x="6858" y="6095"/>
                </a:lnTo>
                <a:lnTo>
                  <a:pt x="3048" y="6095"/>
                </a:lnTo>
                <a:lnTo>
                  <a:pt x="3048" y="600456"/>
                </a:lnTo>
                <a:lnTo>
                  <a:pt x="6858" y="600456"/>
                </a:lnTo>
                <a:close/>
              </a:path>
              <a:path w="1824355" h="607060">
                <a:moveTo>
                  <a:pt x="1821180" y="600456"/>
                </a:moveTo>
                <a:lnTo>
                  <a:pt x="3048" y="600456"/>
                </a:lnTo>
                <a:lnTo>
                  <a:pt x="6858" y="603504"/>
                </a:lnTo>
                <a:lnTo>
                  <a:pt x="6858" y="606551"/>
                </a:lnTo>
                <a:lnTo>
                  <a:pt x="1818132" y="606551"/>
                </a:lnTo>
                <a:lnTo>
                  <a:pt x="1818132" y="603504"/>
                </a:lnTo>
                <a:lnTo>
                  <a:pt x="1821180" y="600456"/>
                </a:lnTo>
                <a:close/>
              </a:path>
              <a:path w="1824355" h="607060">
                <a:moveTo>
                  <a:pt x="6858" y="606551"/>
                </a:moveTo>
                <a:lnTo>
                  <a:pt x="6858" y="603504"/>
                </a:lnTo>
                <a:lnTo>
                  <a:pt x="3048" y="600456"/>
                </a:lnTo>
                <a:lnTo>
                  <a:pt x="3048" y="606551"/>
                </a:lnTo>
                <a:lnTo>
                  <a:pt x="6858" y="606551"/>
                </a:lnTo>
                <a:close/>
              </a:path>
              <a:path w="1824355" h="607060">
                <a:moveTo>
                  <a:pt x="1821180" y="6095"/>
                </a:moveTo>
                <a:lnTo>
                  <a:pt x="1818132" y="3048"/>
                </a:lnTo>
                <a:lnTo>
                  <a:pt x="1818132" y="6095"/>
                </a:lnTo>
                <a:lnTo>
                  <a:pt x="1821180" y="6095"/>
                </a:lnTo>
                <a:close/>
              </a:path>
              <a:path w="1824355" h="607060">
                <a:moveTo>
                  <a:pt x="1821180" y="600456"/>
                </a:moveTo>
                <a:lnTo>
                  <a:pt x="1821180" y="6095"/>
                </a:lnTo>
                <a:lnTo>
                  <a:pt x="1818132" y="6095"/>
                </a:lnTo>
                <a:lnTo>
                  <a:pt x="1818132" y="600456"/>
                </a:lnTo>
                <a:lnTo>
                  <a:pt x="1821180" y="600456"/>
                </a:lnTo>
                <a:close/>
              </a:path>
              <a:path w="1824355" h="607060">
                <a:moveTo>
                  <a:pt x="1821180" y="606551"/>
                </a:moveTo>
                <a:lnTo>
                  <a:pt x="1821180" y="600456"/>
                </a:lnTo>
                <a:lnTo>
                  <a:pt x="1818132" y="603504"/>
                </a:lnTo>
                <a:lnTo>
                  <a:pt x="1818132" y="606551"/>
                </a:lnTo>
                <a:lnTo>
                  <a:pt x="1821180" y="606551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144777" y="2411983"/>
            <a:ext cx="1577975" cy="534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latin typeface="Times New Roman"/>
                <a:cs typeface="Times New Roman"/>
              </a:rPr>
              <a:t>1. </a:t>
            </a:r>
            <a:r>
              <a:rPr dirty="0" sz="1100" spc="-5" b="1">
                <a:latin typeface="Times New Roman"/>
                <a:cs typeface="Times New Roman"/>
              </a:rPr>
              <a:t>Household Survey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Data</a:t>
            </a:r>
            <a:endParaRPr sz="1100">
              <a:latin typeface="Times New Roman"/>
              <a:cs typeface="Times New Roman"/>
            </a:endParaRPr>
          </a:p>
          <a:p>
            <a:pPr marL="83185" indent="-70485">
              <a:lnSpc>
                <a:spcPct val="100000"/>
              </a:lnSpc>
              <a:spcBef>
                <a:spcPts val="25"/>
              </a:spcBef>
              <a:buSzPct val="90909"/>
              <a:buFont typeface="Symbol"/>
              <a:buChar char=""/>
              <a:tabLst>
                <a:tab pos="83820" algn="l"/>
              </a:tabLst>
            </a:pPr>
            <a:r>
              <a:rPr dirty="0" sz="1100">
                <a:latin typeface="Times New Roman"/>
                <a:cs typeface="Times New Roman"/>
              </a:rPr>
              <a:t>Household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Expenditure</a:t>
            </a:r>
            <a:endParaRPr sz="1100">
              <a:latin typeface="Times New Roman"/>
              <a:cs typeface="Times New Roman"/>
            </a:endParaRPr>
          </a:p>
          <a:p>
            <a:pPr marL="83185" indent="-70485">
              <a:lnSpc>
                <a:spcPct val="100000"/>
              </a:lnSpc>
              <a:spcBef>
                <a:spcPts val="25"/>
              </a:spcBef>
              <a:buSzPct val="90909"/>
              <a:buFont typeface="Symbol"/>
              <a:buChar char=""/>
              <a:tabLst>
                <a:tab pos="83820" algn="l"/>
              </a:tabLst>
            </a:pPr>
            <a:r>
              <a:rPr dirty="0" sz="1100" spc="-5">
                <a:latin typeface="Times New Roman"/>
                <a:cs typeface="Times New Roman"/>
              </a:rPr>
              <a:t>Household Recall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Diary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117"/>
            <a:ext cx="8281034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 b="0">
                <a:solidFill>
                  <a:srgbClr val="2E5396"/>
                </a:solidFill>
                <a:latin typeface="Calibri Light"/>
                <a:cs typeface="Calibri Light"/>
              </a:rPr>
              <a:t>Figure 2: Map to measure energy/nutrient inadequacy for individuals and inequality staring with </a:t>
            </a:r>
            <a:r>
              <a:rPr dirty="0" u="sng" sz="1300" spc="-5" b="0">
                <a:solidFill>
                  <a:srgbClr val="2E5396"/>
                </a:solidFill>
                <a:uFill>
                  <a:solidFill>
                    <a:srgbClr val="2E5396"/>
                  </a:solidFill>
                </a:uFill>
                <a:latin typeface="Calibri Light"/>
                <a:cs typeface="Calibri Light"/>
              </a:rPr>
              <a:t>individual‐level</a:t>
            </a:r>
            <a:r>
              <a:rPr dirty="0" sz="1300" spc="-5" b="0">
                <a:solidFill>
                  <a:srgbClr val="2E5396"/>
                </a:solidFill>
                <a:latin typeface="Calibri Light"/>
                <a:cs typeface="Calibri Light"/>
              </a:rPr>
              <a:t> survey</a:t>
            </a:r>
            <a:r>
              <a:rPr dirty="0" sz="1300" spc="130" b="0">
                <a:solidFill>
                  <a:srgbClr val="2E5396"/>
                </a:solidFill>
                <a:latin typeface="Calibri Light"/>
                <a:cs typeface="Calibri Light"/>
              </a:rPr>
              <a:t> </a:t>
            </a:r>
            <a:r>
              <a:rPr dirty="0" sz="1300" spc="-5" b="0">
                <a:solidFill>
                  <a:srgbClr val="2E5396"/>
                </a:solidFill>
                <a:latin typeface="Calibri Light"/>
                <a:cs typeface="Calibri Light"/>
              </a:rPr>
              <a:t>data:</a:t>
            </a:r>
            <a:endParaRPr sz="13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1823" y="4005834"/>
            <a:ext cx="1347470" cy="1372870"/>
          </a:xfrm>
          <a:custGeom>
            <a:avLst/>
            <a:gdLst/>
            <a:ahLst/>
            <a:cxnLst/>
            <a:rect l="l" t="t" r="r" b="b"/>
            <a:pathLst>
              <a:path w="1347470" h="1372870">
                <a:moveTo>
                  <a:pt x="1347216" y="685799"/>
                </a:moveTo>
                <a:lnTo>
                  <a:pt x="673608" y="0"/>
                </a:lnTo>
                <a:lnTo>
                  <a:pt x="0" y="685800"/>
                </a:lnTo>
                <a:lnTo>
                  <a:pt x="673608" y="1372362"/>
                </a:lnTo>
                <a:lnTo>
                  <a:pt x="1347216" y="68579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88870" y="3992117"/>
            <a:ext cx="1374140" cy="1400175"/>
          </a:xfrm>
          <a:custGeom>
            <a:avLst/>
            <a:gdLst/>
            <a:ahLst/>
            <a:cxnLst/>
            <a:rect l="l" t="t" r="r" b="b"/>
            <a:pathLst>
              <a:path w="1374139" h="1400175">
                <a:moveTo>
                  <a:pt x="1373886" y="699515"/>
                </a:moveTo>
                <a:lnTo>
                  <a:pt x="686562" y="0"/>
                </a:lnTo>
                <a:lnTo>
                  <a:pt x="0" y="699515"/>
                </a:lnTo>
                <a:lnTo>
                  <a:pt x="19812" y="719723"/>
                </a:lnTo>
                <a:lnTo>
                  <a:pt x="19812" y="693419"/>
                </a:lnTo>
                <a:lnTo>
                  <a:pt x="26166" y="699896"/>
                </a:lnTo>
                <a:lnTo>
                  <a:pt x="679704" y="33791"/>
                </a:lnTo>
                <a:lnTo>
                  <a:pt x="679704" y="19811"/>
                </a:lnTo>
                <a:lnTo>
                  <a:pt x="693420" y="19811"/>
                </a:lnTo>
                <a:lnTo>
                  <a:pt x="693420" y="33775"/>
                </a:lnTo>
                <a:lnTo>
                  <a:pt x="1347712" y="699896"/>
                </a:lnTo>
                <a:lnTo>
                  <a:pt x="1354074" y="693419"/>
                </a:lnTo>
                <a:lnTo>
                  <a:pt x="1354074" y="719701"/>
                </a:lnTo>
                <a:lnTo>
                  <a:pt x="1373886" y="699515"/>
                </a:lnTo>
                <a:close/>
              </a:path>
              <a:path w="1374139" h="1400175">
                <a:moveTo>
                  <a:pt x="26166" y="699896"/>
                </a:moveTo>
                <a:lnTo>
                  <a:pt x="19812" y="693419"/>
                </a:lnTo>
                <a:lnTo>
                  <a:pt x="19812" y="706373"/>
                </a:lnTo>
                <a:lnTo>
                  <a:pt x="26166" y="699896"/>
                </a:lnTo>
                <a:close/>
              </a:path>
              <a:path w="1374139" h="1400175">
                <a:moveTo>
                  <a:pt x="686565" y="1372996"/>
                </a:moveTo>
                <a:lnTo>
                  <a:pt x="26166" y="699896"/>
                </a:lnTo>
                <a:lnTo>
                  <a:pt x="19812" y="706373"/>
                </a:lnTo>
                <a:lnTo>
                  <a:pt x="19812" y="719723"/>
                </a:lnTo>
                <a:lnTo>
                  <a:pt x="679704" y="1392798"/>
                </a:lnTo>
                <a:lnTo>
                  <a:pt x="679704" y="1379981"/>
                </a:lnTo>
                <a:lnTo>
                  <a:pt x="686565" y="1372996"/>
                </a:lnTo>
                <a:close/>
              </a:path>
              <a:path w="1374139" h="1400175">
                <a:moveTo>
                  <a:pt x="693420" y="19811"/>
                </a:moveTo>
                <a:lnTo>
                  <a:pt x="679704" y="19811"/>
                </a:lnTo>
                <a:lnTo>
                  <a:pt x="686565" y="26797"/>
                </a:lnTo>
                <a:lnTo>
                  <a:pt x="693420" y="19811"/>
                </a:lnTo>
                <a:close/>
              </a:path>
              <a:path w="1374139" h="1400175">
                <a:moveTo>
                  <a:pt x="686565" y="26797"/>
                </a:moveTo>
                <a:lnTo>
                  <a:pt x="679704" y="19811"/>
                </a:lnTo>
                <a:lnTo>
                  <a:pt x="679704" y="33791"/>
                </a:lnTo>
                <a:lnTo>
                  <a:pt x="686565" y="26797"/>
                </a:lnTo>
                <a:close/>
              </a:path>
              <a:path w="1374139" h="1400175">
                <a:moveTo>
                  <a:pt x="693420" y="1379981"/>
                </a:moveTo>
                <a:lnTo>
                  <a:pt x="686565" y="1372996"/>
                </a:lnTo>
                <a:lnTo>
                  <a:pt x="679704" y="1379981"/>
                </a:lnTo>
                <a:lnTo>
                  <a:pt x="693420" y="1379981"/>
                </a:lnTo>
                <a:close/>
              </a:path>
              <a:path w="1374139" h="1400175">
                <a:moveTo>
                  <a:pt x="693420" y="1392806"/>
                </a:moveTo>
                <a:lnTo>
                  <a:pt x="693420" y="1379981"/>
                </a:lnTo>
                <a:lnTo>
                  <a:pt x="679704" y="1379981"/>
                </a:lnTo>
                <a:lnTo>
                  <a:pt x="679704" y="1392798"/>
                </a:lnTo>
                <a:lnTo>
                  <a:pt x="686562" y="1399793"/>
                </a:lnTo>
                <a:lnTo>
                  <a:pt x="693420" y="1392806"/>
                </a:lnTo>
                <a:close/>
              </a:path>
              <a:path w="1374139" h="1400175">
                <a:moveTo>
                  <a:pt x="693420" y="33775"/>
                </a:moveTo>
                <a:lnTo>
                  <a:pt x="693420" y="19811"/>
                </a:lnTo>
                <a:lnTo>
                  <a:pt x="686565" y="26797"/>
                </a:lnTo>
                <a:lnTo>
                  <a:pt x="693420" y="33775"/>
                </a:lnTo>
                <a:close/>
              </a:path>
              <a:path w="1374139" h="1400175">
                <a:moveTo>
                  <a:pt x="1354074" y="719701"/>
                </a:moveTo>
                <a:lnTo>
                  <a:pt x="1354074" y="706373"/>
                </a:lnTo>
                <a:lnTo>
                  <a:pt x="1347712" y="699896"/>
                </a:lnTo>
                <a:lnTo>
                  <a:pt x="686565" y="1372996"/>
                </a:lnTo>
                <a:lnTo>
                  <a:pt x="693420" y="1379981"/>
                </a:lnTo>
                <a:lnTo>
                  <a:pt x="693420" y="1392806"/>
                </a:lnTo>
                <a:lnTo>
                  <a:pt x="1354074" y="719701"/>
                </a:lnTo>
                <a:close/>
              </a:path>
              <a:path w="1374139" h="1400175">
                <a:moveTo>
                  <a:pt x="1354074" y="706373"/>
                </a:moveTo>
                <a:lnTo>
                  <a:pt x="1354074" y="693419"/>
                </a:lnTo>
                <a:lnTo>
                  <a:pt x="1347712" y="699896"/>
                </a:lnTo>
                <a:lnTo>
                  <a:pt x="1354074" y="7063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72300" y="4752594"/>
            <a:ext cx="1235710" cy="986790"/>
          </a:xfrm>
          <a:custGeom>
            <a:avLst/>
            <a:gdLst/>
            <a:ahLst/>
            <a:cxnLst/>
            <a:rect l="l" t="t" r="r" b="b"/>
            <a:pathLst>
              <a:path w="1235709" h="986789">
                <a:moveTo>
                  <a:pt x="1235202" y="493775"/>
                </a:moveTo>
                <a:lnTo>
                  <a:pt x="988313" y="0"/>
                </a:lnTo>
                <a:lnTo>
                  <a:pt x="247649" y="0"/>
                </a:lnTo>
                <a:lnTo>
                  <a:pt x="0" y="493775"/>
                </a:lnTo>
                <a:lnTo>
                  <a:pt x="247650" y="986789"/>
                </a:lnTo>
                <a:lnTo>
                  <a:pt x="988313" y="986789"/>
                </a:lnTo>
                <a:lnTo>
                  <a:pt x="1235202" y="493775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65442" y="4745735"/>
            <a:ext cx="1249680" cy="1000760"/>
          </a:xfrm>
          <a:custGeom>
            <a:avLst/>
            <a:gdLst/>
            <a:ahLst/>
            <a:cxnLst/>
            <a:rect l="l" t="t" r="r" b="b"/>
            <a:pathLst>
              <a:path w="1249679" h="1000760">
                <a:moveTo>
                  <a:pt x="1249680" y="500634"/>
                </a:moveTo>
                <a:lnTo>
                  <a:pt x="998982" y="0"/>
                </a:lnTo>
                <a:lnTo>
                  <a:pt x="249935" y="0"/>
                </a:lnTo>
                <a:lnTo>
                  <a:pt x="0" y="500634"/>
                </a:lnTo>
                <a:lnTo>
                  <a:pt x="12953" y="526542"/>
                </a:lnTo>
                <a:lnTo>
                  <a:pt x="12954" y="497586"/>
                </a:lnTo>
                <a:lnTo>
                  <a:pt x="14287" y="500253"/>
                </a:lnTo>
                <a:lnTo>
                  <a:pt x="254507" y="19812"/>
                </a:lnTo>
                <a:lnTo>
                  <a:pt x="254507" y="12954"/>
                </a:lnTo>
                <a:lnTo>
                  <a:pt x="259841" y="9144"/>
                </a:lnTo>
                <a:lnTo>
                  <a:pt x="259841" y="12954"/>
                </a:lnTo>
                <a:lnTo>
                  <a:pt x="989838" y="12954"/>
                </a:lnTo>
                <a:lnTo>
                  <a:pt x="989838" y="9144"/>
                </a:lnTo>
                <a:lnTo>
                  <a:pt x="995172" y="12954"/>
                </a:lnTo>
                <a:lnTo>
                  <a:pt x="995172" y="19812"/>
                </a:lnTo>
                <a:lnTo>
                  <a:pt x="1235392" y="500253"/>
                </a:lnTo>
                <a:lnTo>
                  <a:pt x="1236726" y="497586"/>
                </a:lnTo>
                <a:lnTo>
                  <a:pt x="1236726" y="526463"/>
                </a:lnTo>
                <a:lnTo>
                  <a:pt x="1249680" y="500634"/>
                </a:lnTo>
                <a:close/>
              </a:path>
              <a:path w="1249679" h="1000760">
                <a:moveTo>
                  <a:pt x="14287" y="500253"/>
                </a:moveTo>
                <a:lnTo>
                  <a:pt x="12954" y="497586"/>
                </a:lnTo>
                <a:lnTo>
                  <a:pt x="12954" y="502920"/>
                </a:lnTo>
                <a:lnTo>
                  <a:pt x="14287" y="500253"/>
                </a:lnTo>
                <a:close/>
              </a:path>
              <a:path w="1249679" h="1000760">
                <a:moveTo>
                  <a:pt x="257937" y="987552"/>
                </a:moveTo>
                <a:lnTo>
                  <a:pt x="14287" y="500253"/>
                </a:lnTo>
                <a:lnTo>
                  <a:pt x="12954" y="502920"/>
                </a:lnTo>
                <a:lnTo>
                  <a:pt x="12953" y="526542"/>
                </a:lnTo>
                <a:lnTo>
                  <a:pt x="249936" y="1000506"/>
                </a:lnTo>
                <a:lnTo>
                  <a:pt x="254508" y="1000506"/>
                </a:lnTo>
                <a:lnTo>
                  <a:pt x="254508" y="987552"/>
                </a:lnTo>
                <a:lnTo>
                  <a:pt x="257937" y="987552"/>
                </a:lnTo>
                <a:close/>
              </a:path>
              <a:path w="1249679" h="1000760">
                <a:moveTo>
                  <a:pt x="259841" y="9144"/>
                </a:moveTo>
                <a:lnTo>
                  <a:pt x="254507" y="12954"/>
                </a:lnTo>
                <a:lnTo>
                  <a:pt x="257936" y="12954"/>
                </a:lnTo>
                <a:lnTo>
                  <a:pt x="259841" y="9144"/>
                </a:lnTo>
                <a:close/>
              </a:path>
              <a:path w="1249679" h="1000760">
                <a:moveTo>
                  <a:pt x="257936" y="12954"/>
                </a:moveTo>
                <a:lnTo>
                  <a:pt x="254507" y="12954"/>
                </a:lnTo>
                <a:lnTo>
                  <a:pt x="254507" y="19812"/>
                </a:lnTo>
                <a:lnTo>
                  <a:pt x="257936" y="12954"/>
                </a:lnTo>
                <a:close/>
              </a:path>
              <a:path w="1249679" h="1000760">
                <a:moveTo>
                  <a:pt x="259842" y="991362"/>
                </a:moveTo>
                <a:lnTo>
                  <a:pt x="257937" y="987552"/>
                </a:lnTo>
                <a:lnTo>
                  <a:pt x="254508" y="987552"/>
                </a:lnTo>
                <a:lnTo>
                  <a:pt x="259842" y="991362"/>
                </a:lnTo>
                <a:close/>
              </a:path>
              <a:path w="1249679" h="1000760">
                <a:moveTo>
                  <a:pt x="259842" y="1000506"/>
                </a:moveTo>
                <a:lnTo>
                  <a:pt x="259842" y="991362"/>
                </a:lnTo>
                <a:lnTo>
                  <a:pt x="254508" y="987552"/>
                </a:lnTo>
                <a:lnTo>
                  <a:pt x="254508" y="1000506"/>
                </a:lnTo>
                <a:lnTo>
                  <a:pt x="259842" y="1000506"/>
                </a:lnTo>
                <a:close/>
              </a:path>
              <a:path w="1249679" h="1000760">
                <a:moveTo>
                  <a:pt x="259841" y="12954"/>
                </a:moveTo>
                <a:lnTo>
                  <a:pt x="259841" y="9144"/>
                </a:lnTo>
                <a:lnTo>
                  <a:pt x="257936" y="12954"/>
                </a:lnTo>
                <a:lnTo>
                  <a:pt x="259841" y="12954"/>
                </a:lnTo>
                <a:close/>
              </a:path>
              <a:path w="1249679" h="1000760">
                <a:moveTo>
                  <a:pt x="991742" y="987552"/>
                </a:moveTo>
                <a:lnTo>
                  <a:pt x="257937" y="987552"/>
                </a:lnTo>
                <a:lnTo>
                  <a:pt x="259842" y="991362"/>
                </a:lnTo>
                <a:lnTo>
                  <a:pt x="259842" y="1000506"/>
                </a:lnTo>
                <a:lnTo>
                  <a:pt x="989838" y="1000506"/>
                </a:lnTo>
                <a:lnTo>
                  <a:pt x="989838" y="991362"/>
                </a:lnTo>
                <a:lnTo>
                  <a:pt x="991742" y="987552"/>
                </a:lnTo>
                <a:close/>
              </a:path>
              <a:path w="1249679" h="1000760">
                <a:moveTo>
                  <a:pt x="995172" y="12954"/>
                </a:moveTo>
                <a:lnTo>
                  <a:pt x="989838" y="9144"/>
                </a:lnTo>
                <a:lnTo>
                  <a:pt x="991742" y="12953"/>
                </a:lnTo>
                <a:lnTo>
                  <a:pt x="995172" y="12954"/>
                </a:lnTo>
                <a:close/>
              </a:path>
              <a:path w="1249679" h="1000760">
                <a:moveTo>
                  <a:pt x="991742" y="12954"/>
                </a:moveTo>
                <a:lnTo>
                  <a:pt x="989838" y="9144"/>
                </a:lnTo>
                <a:lnTo>
                  <a:pt x="989838" y="12954"/>
                </a:lnTo>
                <a:lnTo>
                  <a:pt x="991742" y="12954"/>
                </a:lnTo>
                <a:close/>
              </a:path>
              <a:path w="1249679" h="1000760">
                <a:moveTo>
                  <a:pt x="995172" y="987552"/>
                </a:moveTo>
                <a:lnTo>
                  <a:pt x="991742" y="987552"/>
                </a:lnTo>
                <a:lnTo>
                  <a:pt x="989838" y="991362"/>
                </a:lnTo>
                <a:lnTo>
                  <a:pt x="995172" y="987552"/>
                </a:lnTo>
                <a:close/>
              </a:path>
              <a:path w="1249679" h="1000760">
                <a:moveTo>
                  <a:pt x="995172" y="1000506"/>
                </a:moveTo>
                <a:lnTo>
                  <a:pt x="995172" y="987552"/>
                </a:lnTo>
                <a:lnTo>
                  <a:pt x="989838" y="991362"/>
                </a:lnTo>
                <a:lnTo>
                  <a:pt x="989838" y="1000506"/>
                </a:lnTo>
                <a:lnTo>
                  <a:pt x="995172" y="1000506"/>
                </a:lnTo>
                <a:close/>
              </a:path>
              <a:path w="1249679" h="1000760">
                <a:moveTo>
                  <a:pt x="995172" y="19812"/>
                </a:moveTo>
                <a:lnTo>
                  <a:pt x="995172" y="12954"/>
                </a:lnTo>
                <a:lnTo>
                  <a:pt x="991742" y="12954"/>
                </a:lnTo>
                <a:lnTo>
                  <a:pt x="995172" y="19812"/>
                </a:lnTo>
                <a:close/>
              </a:path>
              <a:path w="1249679" h="1000760">
                <a:moveTo>
                  <a:pt x="1236726" y="526463"/>
                </a:moveTo>
                <a:lnTo>
                  <a:pt x="1236726" y="502920"/>
                </a:lnTo>
                <a:lnTo>
                  <a:pt x="1235392" y="500253"/>
                </a:lnTo>
                <a:lnTo>
                  <a:pt x="991742" y="987552"/>
                </a:lnTo>
                <a:lnTo>
                  <a:pt x="995172" y="987552"/>
                </a:lnTo>
                <a:lnTo>
                  <a:pt x="995172" y="1000506"/>
                </a:lnTo>
                <a:lnTo>
                  <a:pt x="998982" y="1000506"/>
                </a:lnTo>
                <a:lnTo>
                  <a:pt x="1236726" y="526463"/>
                </a:lnTo>
                <a:close/>
              </a:path>
              <a:path w="1249679" h="1000760">
                <a:moveTo>
                  <a:pt x="1236726" y="502920"/>
                </a:moveTo>
                <a:lnTo>
                  <a:pt x="1236726" y="497586"/>
                </a:lnTo>
                <a:lnTo>
                  <a:pt x="1235392" y="500253"/>
                </a:lnTo>
                <a:lnTo>
                  <a:pt x="1236726" y="50292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3145" y="2657094"/>
            <a:ext cx="1860804" cy="770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0098" y="2654045"/>
            <a:ext cx="1866900" cy="776605"/>
          </a:xfrm>
          <a:custGeom>
            <a:avLst/>
            <a:gdLst/>
            <a:ahLst/>
            <a:cxnLst/>
            <a:rect l="l" t="t" r="r" b="b"/>
            <a:pathLst>
              <a:path w="1866900" h="776604">
                <a:moveTo>
                  <a:pt x="1866900" y="776477"/>
                </a:moveTo>
                <a:lnTo>
                  <a:pt x="1866900" y="0"/>
                </a:lnTo>
                <a:lnTo>
                  <a:pt x="0" y="0"/>
                </a:lnTo>
                <a:lnTo>
                  <a:pt x="0" y="776477"/>
                </a:lnTo>
                <a:lnTo>
                  <a:pt x="3048" y="776477"/>
                </a:lnTo>
                <a:lnTo>
                  <a:pt x="3047" y="6857"/>
                </a:lnTo>
                <a:lnTo>
                  <a:pt x="6095" y="3047"/>
                </a:lnTo>
                <a:lnTo>
                  <a:pt x="6095" y="6857"/>
                </a:lnTo>
                <a:lnTo>
                  <a:pt x="1860041" y="6857"/>
                </a:lnTo>
                <a:lnTo>
                  <a:pt x="1860041" y="3047"/>
                </a:lnTo>
                <a:lnTo>
                  <a:pt x="1863852" y="6857"/>
                </a:lnTo>
                <a:lnTo>
                  <a:pt x="1863852" y="776477"/>
                </a:lnTo>
                <a:lnTo>
                  <a:pt x="1866900" y="776477"/>
                </a:lnTo>
                <a:close/>
              </a:path>
              <a:path w="1866900" h="776604">
                <a:moveTo>
                  <a:pt x="6095" y="6857"/>
                </a:moveTo>
                <a:lnTo>
                  <a:pt x="6095" y="3047"/>
                </a:lnTo>
                <a:lnTo>
                  <a:pt x="3047" y="6857"/>
                </a:lnTo>
                <a:lnTo>
                  <a:pt x="6095" y="6857"/>
                </a:lnTo>
                <a:close/>
              </a:path>
              <a:path w="1866900" h="776604">
                <a:moveTo>
                  <a:pt x="6096" y="770381"/>
                </a:moveTo>
                <a:lnTo>
                  <a:pt x="6095" y="6857"/>
                </a:lnTo>
                <a:lnTo>
                  <a:pt x="3047" y="6857"/>
                </a:lnTo>
                <a:lnTo>
                  <a:pt x="3048" y="770381"/>
                </a:lnTo>
                <a:lnTo>
                  <a:pt x="6096" y="770381"/>
                </a:lnTo>
                <a:close/>
              </a:path>
              <a:path w="1866900" h="776604">
                <a:moveTo>
                  <a:pt x="1863852" y="770381"/>
                </a:moveTo>
                <a:lnTo>
                  <a:pt x="3048" y="770381"/>
                </a:lnTo>
                <a:lnTo>
                  <a:pt x="6096" y="773429"/>
                </a:lnTo>
                <a:lnTo>
                  <a:pt x="6095" y="776477"/>
                </a:lnTo>
                <a:lnTo>
                  <a:pt x="1860041" y="776477"/>
                </a:lnTo>
                <a:lnTo>
                  <a:pt x="1860041" y="773429"/>
                </a:lnTo>
                <a:lnTo>
                  <a:pt x="1863852" y="770381"/>
                </a:lnTo>
                <a:close/>
              </a:path>
              <a:path w="1866900" h="776604">
                <a:moveTo>
                  <a:pt x="6095" y="776477"/>
                </a:moveTo>
                <a:lnTo>
                  <a:pt x="6096" y="773429"/>
                </a:lnTo>
                <a:lnTo>
                  <a:pt x="3048" y="770381"/>
                </a:lnTo>
                <a:lnTo>
                  <a:pt x="3048" y="776477"/>
                </a:lnTo>
                <a:lnTo>
                  <a:pt x="6095" y="776477"/>
                </a:lnTo>
                <a:close/>
              </a:path>
              <a:path w="1866900" h="776604">
                <a:moveTo>
                  <a:pt x="1863852" y="6857"/>
                </a:moveTo>
                <a:lnTo>
                  <a:pt x="1860041" y="3047"/>
                </a:lnTo>
                <a:lnTo>
                  <a:pt x="1860041" y="6857"/>
                </a:lnTo>
                <a:lnTo>
                  <a:pt x="1863852" y="6857"/>
                </a:lnTo>
                <a:close/>
              </a:path>
              <a:path w="1866900" h="776604">
                <a:moveTo>
                  <a:pt x="1863852" y="770381"/>
                </a:moveTo>
                <a:lnTo>
                  <a:pt x="1863852" y="6857"/>
                </a:lnTo>
                <a:lnTo>
                  <a:pt x="1860041" y="6857"/>
                </a:lnTo>
                <a:lnTo>
                  <a:pt x="1860041" y="770381"/>
                </a:lnTo>
                <a:lnTo>
                  <a:pt x="1863852" y="770381"/>
                </a:lnTo>
                <a:close/>
              </a:path>
              <a:path w="1866900" h="776604">
                <a:moveTo>
                  <a:pt x="1863852" y="776477"/>
                </a:moveTo>
                <a:lnTo>
                  <a:pt x="1863852" y="770381"/>
                </a:lnTo>
                <a:lnTo>
                  <a:pt x="1860041" y="773429"/>
                </a:lnTo>
                <a:lnTo>
                  <a:pt x="1860041" y="776477"/>
                </a:lnTo>
                <a:lnTo>
                  <a:pt x="1863852" y="776477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154933" y="2684018"/>
            <a:ext cx="1640205" cy="704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latin typeface="Times New Roman"/>
                <a:cs typeface="Times New Roman"/>
              </a:rPr>
              <a:t>2. Food </a:t>
            </a:r>
            <a:r>
              <a:rPr dirty="0" sz="1100" spc="-5" b="1">
                <a:latin typeface="Times New Roman"/>
                <a:cs typeface="Times New Roman"/>
              </a:rPr>
              <a:t>Composition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Table</a:t>
            </a:r>
            <a:endParaRPr sz="1100">
              <a:latin typeface="Times New Roman"/>
              <a:cs typeface="Times New Roman"/>
            </a:endParaRPr>
          </a:p>
          <a:p>
            <a:pPr marL="83185" indent="-70485">
              <a:lnSpc>
                <a:spcPct val="100000"/>
              </a:lnSpc>
              <a:spcBef>
                <a:spcPts val="25"/>
              </a:spcBef>
              <a:buSzPct val="90909"/>
              <a:buFont typeface="Symbol"/>
              <a:buChar char=""/>
              <a:tabLst>
                <a:tab pos="83820" algn="l"/>
              </a:tabLst>
            </a:pPr>
            <a:r>
              <a:rPr dirty="0" sz="1100" spc="-5">
                <a:latin typeface="Times New Roman"/>
                <a:cs typeface="Times New Roman"/>
              </a:rPr>
              <a:t>USDA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Database</a:t>
            </a:r>
            <a:endParaRPr sz="1100">
              <a:latin typeface="Times New Roman"/>
              <a:cs typeface="Times New Roman"/>
            </a:endParaRPr>
          </a:p>
          <a:p>
            <a:pPr marL="83185" indent="-70485">
              <a:lnSpc>
                <a:spcPct val="100000"/>
              </a:lnSpc>
              <a:spcBef>
                <a:spcPts val="25"/>
              </a:spcBef>
              <a:buSzPct val="90909"/>
              <a:buFont typeface="Symbol"/>
              <a:buChar char=""/>
              <a:tabLst>
                <a:tab pos="83820" algn="l"/>
              </a:tabLst>
            </a:pPr>
            <a:r>
              <a:rPr dirty="0" sz="1100">
                <a:latin typeface="Times New Roman"/>
                <a:cs typeface="Times New Roman"/>
              </a:rPr>
              <a:t>Regional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Survey</a:t>
            </a:r>
            <a:endParaRPr sz="1100">
              <a:latin typeface="Times New Roman"/>
              <a:cs typeface="Times New Roman"/>
            </a:endParaRPr>
          </a:p>
          <a:p>
            <a:pPr marL="83185" indent="-70485">
              <a:lnSpc>
                <a:spcPct val="100000"/>
              </a:lnSpc>
              <a:spcBef>
                <a:spcPts val="25"/>
              </a:spcBef>
              <a:buSzPct val="90909"/>
              <a:buFont typeface="Symbol"/>
              <a:buChar char=""/>
              <a:tabLst>
                <a:tab pos="83820" algn="l"/>
              </a:tabLst>
            </a:pPr>
            <a:r>
              <a:rPr dirty="0" sz="1100" spc="-5">
                <a:latin typeface="Times New Roman"/>
                <a:cs typeface="Times New Roman"/>
              </a:rPr>
              <a:t>Private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15305" y="2449067"/>
            <a:ext cx="1809750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12258" y="2446020"/>
            <a:ext cx="1816100" cy="1111250"/>
          </a:xfrm>
          <a:custGeom>
            <a:avLst/>
            <a:gdLst/>
            <a:ahLst/>
            <a:cxnLst/>
            <a:rect l="l" t="t" r="r" b="b"/>
            <a:pathLst>
              <a:path w="1816100" h="1111250">
                <a:moveTo>
                  <a:pt x="1815845" y="1110996"/>
                </a:moveTo>
                <a:lnTo>
                  <a:pt x="1815845" y="0"/>
                </a:lnTo>
                <a:lnTo>
                  <a:pt x="0" y="0"/>
                </a:lnTo>
                <a:lnTo>
                  <a:pt x="0" y="1110996"/>
                </a:lnTo>
                <a:lnTo>
                  <a:pt x="3047" y="1110996"/>
                </a:lnTo>
                <a:lnTo>
                  <a:pt x="3047" y="6096"/>
                </a:lnTo>
                <a:lnTo>
                  <a:pt x="6095" y="3048"/>
                </a:lnTo>
                <a:lnTo>
                  <a:pt x="6095" y="6096"/>
                </a:lnTo>
                <a:lnTo>
                  <a:pt x="1809749" y="6096"/>
                </a:lnTo>
                <a:lnTo>
                  <a:pt x="1809749" y="3048"/>
                </a:lnTo>
                <a:lnTo>
                  <a:pt x="1812797" y="6096"/>
                </a:lnTo>
                <a:lnTo>
                  <a:pt x="1812797" y="1110996"/>
                </a:lnTo>
                <a:lnTo>
                  <a:pt x="1815845" y="1110996"/>
                </a:lnTo>
                <a:close/>
              </a:path>
              <a:path w="1816100" h="1111250">
                <a:moveTo>
                  <a:pt x="6095" y="6096"/>
                </a:moveTo>
                <a:lnTo>
                  <a:pt x="6095" y="3048"/>
                </a:lnTo>
                <a:lnTo>
                  <a:pt x="3047" y="6096"/>
                </a:lnTo>
                <a:lnTo>
                  <a:pt x="6095" y="6096"/>
                </a:lnTo>
                <a:close/>
              </a:path>
              <a:path w="1816100" h="1111250">
                <a:moveTo>
                  <a:pt x="6095" y="1104900"/>
                </a:moveTo>
                <a:lnTo>
                  <a:pt x="6095" y="6096"/>
                </a:lnTo>
                <a:lnTo>
                  <a:pt x="3047" y="6096"/>
                </a:lnTo>
                <a:lnTo>
                  <a:pt x="3047" y="1104900"/>
                </a:lnTo>
                <a:lnTo>
                  <a:pt x="6095" y="1104900"/>
                </a:lnTo>
                <a:close/>
              </a:path>
              <a:path w="1816100" h="1111250">
                <a:moveTo>
                  <a:pt x="1812797" y="1104900"/>
                </a:moveTo>
                <a:lnTo>
                  <a:pt x="3047" y="1104900"/>
                </a:lnTo>
                <a:lnTo>
                  <a:pt x="6095" y="1107948"/>
                </a:lnTo>
                <a:lnTo>
                  <a:pt x="6095" y="1110996"/>
                </a:lnTo>
                <a:lnTo>
                  <a:pt x="1809749" y="1110996"/>
                </a:lnTo>
                <a:lnTo>
                  <a:pt x="1809749" y="1107948"/>
                </a:lnTo>
                <a:lnTo>
                  <a:pt x="1812797" y="1104900"/>
                </a:lnTo>
                <a:close/>
              </a:path>
              <a:path w="1816100" h="1111250">
                <a:moveTo>
                  <a:pt x="6095" y="1110996"/>
                </a:moveTo>
                <a:lnTo>
                  <a:pt x="6095" y="1107948"/>
                </a:lnTo>
                <a:lnTo>
                  <a:pt x="3047" y="1104900"/>
                </a:lnTo>
                <a:lnTo>
                  <a:pt x="3047" y="1110996"/>
                </a:lnTo>
                <a:lnTo>
                  <a:pt x="6095" y="1110996"/>
                </a:lnTo>
                <a:close/>
              </a:path>
              <a:path w="1816100" h="1111250">
                <a:moveTo>
                  <a:pt x="1812797" y="6096"/>
                </a:moveTo>
                <a:lnTo>
                  <a:pt x="1809749" y="3048"/>
                </a:lnTo>
                <a:lnTo>
                  <a:pt x="1809749" y="6096"/>
                </a:lnTo>
                <a:lnTo>
                  <a:pt x="1812797" y="6096"/>
                </a:lnTo>
                <a:close/>
              </a:path>
              <a:path w="1816100" h="1111250">
                <a:moveTo>
                  <a:pt x="1812797" y="1104900"/>
                </a:moveTo>
                <a:lnTo>
                  <a:pt x="1812797" y="6096"/>
                </a:lnTo>
                <a:lnTo>
                  <a:pt x="1809749" y="6096"/>
                </a:lnTo>
                <a:lnTo>
                  <a:pt x="1809749" y="1104900"/>
                </a:lnTo>
                <a:lnTo>
                  <a:pt x="1812797" y="1104900"/>
                </a:lnTo>
                <a:close/>
              </a:path>
              <a:path w="1816100" h="1111250">
                <a:moveTo>
                  <a:pt x="1812797" y="1110996"/>
                </a:moveTo>
                <a:lnTo>
                  <a:pt x="1812797" y="1104900"/>
                </a:lnTo>
                <a:lnTo>
                  <a:pt x="1809749" y="1107948"/>
                </a:lnTo>
                <a:lnTo>
                  <a:pt x="1809749" y="1110996"/>
                </a:lnTo>
                <a:lnTo>
                  <a:pt x="1812797" y="1110996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197094" y="2475230"/>
            <a:ext cx="1620520" cy="10267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295"/>
              </a:lnSpc>
              <a:spcBef>
                <a:spcPts val="95"/>
              </a:spcBef>
            </a:pPr>
            <a:r>
              <a:rPr dirty="0" sz="1100" b="1">
                <a:latin typeface="Times New Roman"/>
                <a:cs typeface="Times New Roman"/>
              </a:rPr>
              <a:t>4. </a:t>
            </a:r>
            <a:r>
              <a:rPr dirty="0" sz="1100" spc="-5" b="1">
                <a:latin typeface="Times New Roman"/>
                <a:cs typeface="Times New Roman"/>
              </a:rPr>
              <a:t>Individual</a:t>
            </a:r>
            <a:r>
              <a:rPr dirty="0" sz="1100" spc="-8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requirements</a:t>
            </a:r>
            <a:endParaRPr sz="1100">
              <a:latin typeface="Times New Roman"/>
              <a:cs typeface="Times New Roman"/>
            </a:endParaRPr>
          </a:p>
          <a:p>
            <a:pPr marL="163830" indent="-151130">
              <a:lnSpc>
                <a:spcPts val="1265"/>
              </a:lnSpc>
              <a:buAutoNum type="alphaLcParenR"/>
              <a:tabLst>
                <a:tab pos="164465" algn="l"/>
              </a:tabLst>
            </a:pPr>
            <a:r>
              <a:rPr dirty="0" sz="1100" b="1">
                <a:latin typeface="Times New Roman"/>
                <a:cs typeface="Times New Roman"/>
              </a:rPr>
              <a:t>Energy</a:t>
            </a:r>
            <a:endParaRPr sz="1100">
              <a:latin typeface="Times New Roman"/>
              <a:cs typeface="Times New Roman"/>
            </a:endParaRPr>
          </a:p>
          <a:p>
            <a:pPr marL="171450" indent="-158750">
              <a:lnSpc>
                <a:spcPts val="1295"/>
              </a:lnSpc>
              <a:buAutoNum type="alphaLcParenR"/>
              <a:tabLst>
                <a:tab pos="172085" algn="l"/>
              </a:tabLst>
            </a:pPr>
            <a:r>
              <a:rPr dirty="0" sz="1100" spc="-5" b="1">
                <a:latin typeface="Times New Roman"/>
                <a:cs typeface="Times New Roman"/>
              </a:rPr>
              <a:t>Nutrients</a:t>
            </a:r>
            <a:endParaRPr sz="1100">
              <a:latin typeface="Times New Roman"/>
              <a:cs typeface="Times New Roman"/>
            </a:endParaRPr>
          </a:p>
          <a:p>
            <a:pPr marL="83185" indent="-70485">
              <a:lnSpc>
                <a:spcPct val="100000"/>
              </a:lnSpc>
              <a:spcBef>
                <a:spcPts val="25"/>
              </a:spcBef>
              <a:buSzPct val="90909"/>
              <a:buFont typeface="Symbol"/>
              <a:buChar char=""/>
              <a:tabLst>
                <a:tab pos="83820" algn="l"/>
              </a:tabLst>
            </a:pPr>
            <a:r>
              <a:rPr dirty="0" sz="1100" spc="-5">
                <a:latin typeface="Times New Roman"/>
                <a:cs typeface="Times New Roman"/>
              </a:rPr>
              <a:t>IOM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(US/Canada)</a:t>
            </a:r>
            <a:endParaRPr sz="1100">
              <a:latin typeface="Times New Roman"/>
              <a:cs typeface="Times New Roman"/>
            </a:endParaRPr>
          </a:p>
          <a:p>
            <a:pPr marL="83185" indent="-70485">
              <a:lnSpc>
                <a:spcPct val="100000"/>
              </a:lnSpc>
              <a:spcBef>
                <a:spcPts val="25"/>
              </a:spcBef>
              <a:buSzPct val="90909"/>
              <a:buFont typeface="Symbol"/>
              <a:buChar char=""/>
              <a:tabLst>
                <a:tab pos="83820" algn="l"/>
              </a:tabLst>
            </a:pPr>
            <a:r>
              <a:rPr dirty="0" sz="1100" spc="-5">
                <a:latin typeface="Times New Roman"/>
                <a:cs typeface="Times New Roman"/>
              </a:rPr>
              <a:t>WHO/FAO</a:t>
            </a:r>
            <a:endParaRPr sz="1100">
              <a:latin typeface="Times New Roman"/>
              <a:cs typeface="Times New Roman"/>
            </a:endParaRPr>
          </a:p>
          <a:p>
            <a:pPr marL="83185" indent="-70485">
              <a:lnSpc>
                <a:spcPct val="100000"/>
              </a:lnSpc>
              <a:spcBef>
                <a:spcPts val="25"/>
              </a:spcBef>
              <a:buSzPct val="90909"/>
              <a:buFont typeface="Symbol"/>
              <a:buChar char=""/>
              <a:tabLst>
                <a:tab pos="83820" algn="l"/>
              </a:tabLst>
            </a:pPr>
            <a:r>
              <a:rPr dirty="0" sz="1100">
                <a:latin typeface="Times New Roman"/>
                <a:cs typeface="Times New Roman"/>
              </a:rPr>
              <a:t>Regional</a:t>
            </a:r>
            <a:r>
              <a:rPr dirty="0" sz="1100" spc="-5">
                <a:latin typeface="Times New Roman"/>
                <a:cs typeface="Times New Roman"/>
              </a:rPr>
              <a:t> (India)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65860" y="2657094"/>
            <a:ext cx="1789176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62811" y="2654045"/>
            <a:ext cx="1795780" cy="921385"/>
          </a:xfrm>
          <a:custGeom>
            <a:avLst/>
            <a:gdLst/>
            <a:ahLst/>
            <a:cxnLst/>
            <a:rect l="l" t="t" r="r" b="b"/>
            <a:pathLst>
              <a:path w="1795780" h="921385">
                <a:moveTo>
                  <a:pt x="1795272" y="921258"/>
                </a:moveTo>
                <a:lnTo>
                  <a:pt x="1795272" y="0"/>
                </a:lnTo>
                <a:lnTo>
                  <a:pt x="0" y="0"/>
                </a:lnTo>
                <a:lnTo>
                  <a:pt x="0" y="921258"/>
                </a:lnTo>
                <a:lnTo>
                  <a:pt x="3048" y="921258"/>
                </a:lnTo>
                <a:lnTo>
                  <a:pt x="3047" y="6858"/>
                </a:lnTo>
                <a:lnTo>
                  <a:pt x="6857" y="3048"/>
                </a:lnTo>
                <a:lnTo>
                  <a:pt x="6857" y="6858"/>
                </a:lnTo>
                <a:lnTo>
                  <a:pt x="1789176" y="6858"/>
                </a:lnTo>
                <a:lnTo>
                  <a:pt x="1789176" y="3048"/>
                </a:lnTo>
                <a:lnTo>
                  <a:pt x="1792224" y="6858"/>
                </a:lnTo>
                <a:lnTo>
                  <a:pt x="1792224" y="921258"/>
                </a:lnTo>
                <a:lnTo>
                  <a:pt x="1795272" y="921258"/>
                </a:lnTo>
                <a:close/>
              </a:path>
              <a:path w="1795780" h="921385">
                <a:moveTo>
                  <a:pt x="6857" y="6858"/>
                </a:moveTo>
                <a:lnTo>
                  <a:pt x="6857" y="3048"/>
                </a:lnTo>
                <a:lnTo>
                  <a:pt x="3047" y="6858"/>
                </a:lnTo>
                <a:lnTo>
                  <a:pt x="6857" y="6858"/>
                </a:lnTo>
                <a:close/>
              </a:path>
              <a:path w="1795780" h="921385">
                <a:moveTo>
                  <a:pt x="6857" y="914400"/>
                </a:moveTo>
                <a:lnTo>
                  <a:pt x="6857" y="6858"/>
                </a:lnTo>
                <a:lnTo>
                  <a:pt x="3047" y="6858"/>
                </a:lnTo>
                <a:lnTo>
                  <a:pt x="3047" y="914400"/>
                </a:lnTo>
                <a:lnTo>
                  <a:pt x="6857" y="914400"/>
                </a:lnTo>
                <a:close/>
              </a:path>
              <a:path w="1795780" h="921385">
                <a:moveTo>
                  <a:pt x="1792224" y="914400"/>
                </a:moveTo>
                <a:lnTo>
                  <a:pt x="3047" y="914400"/>
                </a:lnTo>
                <a:lnTo>
                  <a:pt x="6857" y="917448"/>
                </a:lnTo>
                <a:lnTo>
                  <a:pt x="6857" y="921258"/>
                </a:lnTo>
                <a:lnTo>
                  <a:pt x="1789176" y="921258"/>
                </a:lnTo>
                <a:lnTo>
                  <a:pt x="1789176" y="917448"/>
                </a:lnTo>
                <a:lnTo>
                  <a:pt x="1792224" y="914400"/>
                </a:lnTo>
                <a:close/>
              </a:path>
              <a:path w="1795780" h="921385">
                <a:moveTo>
                  <a:pt x="6857" y="921258"/>
                </a:moveTo>
                <a:lnTo>
                  <a:pt x="6857" y="917448"/>
                </a:lnTo>
                <a:lnTo>
                  <a:pt x="3047" y="914400"/>
                </a:lnTo>
                <a:lnTo>
                  <a:pt x="3048" y="921258"/>
                </a:lnTo>
                <a:lnTo>
                  <a:pt x="6857" y="921258"/>
                </a:lnTo>
                <a:close/>
              </a:path>
              <a:path w="1795780" h="921385">
                <a:moveTo>
                  <a:pt x="1792224" y="6858"/>
                </a:moveTo>
                <a:lnTo>
                  <a:pt x="1789176" y="3048"/>
                </a:lnTo>
                <a:lnTo>
                  <a:pt x="1789176" y="6858"/>
                </a:lnTo>
                <a:lnTo>
                  <a:pt x="1792224" y="6858"/>
                </a:lnTo>
                <a:close/>
              </a:path>
              <a:path w="1795780" h="921385">
                <a:moveTo>
                  <a:pt x="1792224" y="914400"/>
                </a:moveTo>
                <a:lnTo>
                  <a:pt x="1792224" y="6858"/>
                </a:lnTo>
                <a:lnTo>
                  <a:pt x="1789176" y="6858"/>
                </a:lnTo>
                <a:lnTo>
                  <a:pt x="1789176" y="914400"/>
                </a:lnTo>
                <a:lnTo>
                  <a:pt x="1792224" y="914400"/>
                </a:lnTo>
                <a:close/>
              </a:path>
              <a:path w="1795780" h="921385">
                <a:moveTo>
                  <a:pt x="1792224" y="921258"/>
                </a:moveTo>
                <a:lnTo>
                  <a:pt x="1792224" y="914400"/>
                </a:lnTo>
                <a:lnTo>
                  <a:pt x="1789176" y="917448"/>
                </a:lnTo>
                <a:lnTo>
                  <a:pt x="1789176" y="921258"/>
                </a:lnTo>
                <a:lnTo>
                  <a:pt x="1792224" y="921258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47647" y="2684018"/>
            <a:ext cx="1562100" cy="8553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latin typeface="Times New Roman"/>
                <a:cs typeface="Times New Roman"/>
              </a:rPr>
              <a:t>1. </a:t>
            </a:r>
            <a:r>
              <a:rPr dirty="0" sz="1100" spc="-5" b="1">
                <a:latin typeface="Times New Roman"/>
                <a:cs typeface="Times New Roman"/>
              </a:rPr>
              <a:t>Individual Survey</a:t>
            </a:r>
            <a:r>
              <a:rPr dirty="0" sz="1100" spc="-8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Data</a:t>
            </a:r>
            <a:endParaRPr sz="1100">
              <a:latin typeface="Times New Roman"/>
              <a:cs typeface="Times New Roman"/>
            </a:endParaRPr>
          </a:p>
          <a:p>
            <a:pPr marL="12700" marR="107314">
              <a:lnSpc>
                <a:spcPts val="1260"/>
              </a:lnSpc>
              <a:spcBef>
                <a:spcPts val="114"/>
              </a:spcBef>
              <a:buSzPct val="90909"/>
              <a:buFont typeface="Symbol"/>
              <a:buChar char=""/>
              <a:tabLst>
                <a:tab pos="83820" algn="l"/>
              </a:tabLst>
            </a:pPr>
            <a:r>
              <a:rPr dirty="0" sz="1100" spc="-5">
                <a:latin typeface="Times New Roman"/>
                <a:cs typeface="Times New Roman"/>
              </a:rPr>
              <a:t>Individual Consumption  Diary or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Recall</a:t>
            </a:r>
            <a:endParaRPr sz="1100">
              <a:latin typeface="Times New Roman"/>
              <a:cs typeface="Times New Roman"/>
            </a:endParaRPr>
          </a:p>
          <a:p>
            <a:pPr marL="12700" marR="165735">
              <a:lnSpc>
                <a:spcPts val="1270"/>
              </a:lnSpc>
              <a:spcBef>
                <a:spcPts val="80"/>
              </a:spcBef>
              <a:buSzPct val="90909"/>
              <a:buFont typeface="Symbol"/>
              <a:buChar char=""/>
              <a:tabLst>
                <a:tab pos="83820" algn="l"/>
              </a:tabLst>
            </a:pPr>
            <a:r>
              <a:rPr dirty="0" sz="1100">
                <a:latin typeface="Times New Roman"/>
                <a:cs typeface="Times New Roman"/>
              </a:rPr>
              <a:t>Observed Food</a:t>
            </a:r>
            <a:r>
              <a:rPr dirty="0" sz="1100" spc="-10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Weight  </a:t>
            </a:r>
            <a:r>
              <a:rPr dirty="0" sz="1100" spc="-5">
                <a:latin typeface="Times New Roman"/>
                <a:cs typeface="Times New Roman"/>
              </a:rPr>
              <a:t>Record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53333" y="3423665"/>
            <a:ext cx="140970" cy="620395"/>
          </a:xfrm>
          <a:custGeom>
            <a:avLst/>
            <a:gdLst/>
            <a:ahLst/>
            <a:cxnLst/>
            <a:rect l="l" t="t" r="r" b="b"/>
            <a:pathLst>
              <a:path w="140969" h="620395">
                <a:moveTo>
                  <a:pt x="34353" y="545043"/>
                </a:moveTo>
                <a:lnTo>
                  <a:pt x="0" y="538734"/>
                </a:lnTo>
                <a:lnTo>
                  <a:pt x="23622" y="620268"/>
                </a:lnTo>
                <a:lnTo>
                  <a:pt x="32004" y="609133"/>
                </a:lnTo>
                <a:lnTo>
                  <a:pt x="32004" y="557784"/>
                </a:lnTo>
                <a:lnTo>
                  <a:pt x="34353" y="545043"/>
                </a:lnTo>
                <a:close/>
              </a:path>
              <a:path w="140969" h="620395">
                <a:moveTo>
                  <a:pt x="40385" y="546151"/>
                </a:moveTo>
                <a:lnTo>
                  <a:pt x="34353" y="545043"/>
                </a:lnTo>
                <a:lnTo>
                  <a:pt x="32004" y="557784"/>
                </a:lnTo>
                <a:lnTo>
                  <a:pt x="38100" y="558546"/>
                </a:lnTo>
                <a:lnTo>
                  <a:pt x="40385" y="546151"/>
                </a:lnTo>
                <a:close/>
              </a:path>
              <a:path w="140969" h="620395">
                <a:moveTo>
                  <a:pt x="74676" y="552450"/>
                </a:moveTo>
                <a:lnTo>
                  <a:pt x="40385" y="546151"/>
                </a:lnTo>
                <a:lnTo>
                  <a:pt x="38100" y="558546"/>
                </a:lnTo>
                <a:lnTo>
                  <a:pt x="32004" y="557784"/>
                </a:lnTo>
                <a:lnTo>
                  <a:pt x="32004" y="609133"/>
                </a:lnTo>
                <a:lnTo>
                  <a:pt x="74676" y="552450"/>
                </a:lnTo>
                <a:close/>
              </a:path>
              <a:path w="140969" h="620395">
                <a:moveTo>
                  <a:pt x="140970" y="762"/>
                </a:moveTo>
                <a:lnTo>
                  <a:pt x="134874" y="0"/>
                </a:lnTo>
                <a:lnTo>
                  <a:pt x="34353" y="545043"/>
                </a:lnTo>
                <a:lnTo>
                  <a:pt x="40385" y="546151"/>
                </a:lnTo>
                <a:lnTo>
                  <a:pt x="140970" y="76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73623" y="3570732"/>
            <a:ext cx="116205" cy="588645"/>
          </a:xfrm>
          <a:custGeom>
            <a:avLst/>
            <a:gdLst/>
            <a:ahLst/>
            <a:cxnLst/>
            <a:rect l="l" t="t" r="r" b="b"/>
            <a:pathLst>
              <a:path w="116204" h="588645">
                <a:moveTo>
                  <a:pt x="34567" y="512729"/>
                </a:moveTo>
                <a:lnTo>
                  <a:pt x="0" y="507492"/>
                </a:lnTo>
                <a:lnTo>
                  <a:pt x="26669" y="588264"/>
                </a:lnTo>
                <a:lnTo>
                  <a:pt x="32765" y="579596"/>
                </a:lnTo>
                <a:lnTo>
                  <a:pt x="32765" y="525018"/>
                </a:lnTo>
                <a:lnTo>
                  <a:pt x="34567" y="512729"/>
                </a:lnTo>
                <a:close/>
              </a:path>
              <a:path w="116204" h="588645">
                <a:moveTo>
                  <a:pt x="40640" y="513649"/>
                </a:moveTo>
                <a:lnTo>
                  <a:pt x="34567" y="512729"/>
                </a:lnTo>
                <a:lnTo>
                  <a:pt x="32765" y="525018"/>
                </a:lnTo>
                <a:lnTo>
                  <a:pt x="38861" y="525780"/>
                </a:lnTo>
                <a:lnTo>
                  <a:pt x="40640" y="513649"/>
                </a:lnTo>
                <a:close/>
              </a:path>
              <a:path w="116204" h="588645">
                <a:moveTo>
                  <a:pt x="75437" y="518922"/>
                </a:moveTo>
                <a:lnTo>
                  <a:pt x="40640" y="513649"/>
                </a:lnTo>
                <a:lnTo>
                  <a:pt x="38861" y="525780"/>
                </a:lnTo>
                <a:lnTo>
                  <a:pt x="32765" y="525018"/>
                </a:lnTo>
                <a:lnTo>
                  <a:pt x="32765" y="579596"/>
                </a:lnTo>
                <a:lnTo>
                  <a:pt x="75437" y="518922"/>
                </a:lnTo>
                <a:close/>
              </a:path>
              <a:path w="116204" h="588645">
                <a:moveTo>
                  <a:pt x="115823" y="762"/>
                </a:moveTo>
                <a:lnTo>
                  <a:pt x="109727" y="0"/>
                </a:lnTo>
                <a:lnTo>
                  <a:pt x="34567" y="512729"/>
                </a:lnTo>
                <a:lnTo>
                  <a:pt x="40640" y="513649"/>
                </a:lnTo>
                <a:lnTo>
                  <a:pt x="115823" y="76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56838" y="4220717"/>
            <a:ext cx="1713230" cy="487045"/>
          </a:xfrm>
          <a:custGeom>
            <a:avLst/>
            <a:gdLst/>
            <a:ahLst/>
            <a:cxnLst/>
            <a:rect l="l" t="t" r="r" b="b"/>
            <a:pathLst>
              <a:path w="1713229" h="487045">
                <a:moveTo>
                  <a:pt x="1640392" y="39953"/>
                </a:moveTo>
                <a:lnTo>
                  <a:pt x="1638692" y="33905"/>
                </a:lnTo>
                <a:lnTo>
                  <a:pt x="0" y="480822"/>
                </a:lnTo>
                <a:lnTo>
                  <a:pt x="1524" y="486918"/>
                </a:lnTo>
                <a:lnTo>
                  <a:pt x="1640392" y="39953"/>
                </a:lnTo>
                <a:close/>
              </a:path>
              <a:path w="1713229" h="487045">
                <a:moveTo>
                  <a:pt x="1712976" y="16764"/>
                </a:moveTo>
                <a:lnTo>
                  <a:pt x="1629156" y="0"/>
                </a:lnTo>
                <a:lnTo>
                  <a:pt x="1638692" y="33905"/>
                </a:lnTo>
                <a:lnTo>
                  <a:pt x="1651254" y="30480"/>
                </a:lnTo>
                <a:lnTo>
                  <a:pt x="1652778" y="36576"/>
                </a:lnTo>
                <a:lnTo>
                  <a:pt x="1652778" y="70434"/>
                </a:lnTo>
                <a:lnTo>
                  <a:pt x="1712976" y="16764"/>
                </a:lnTo>
                <a:close/>
              </a:path>
              <a:path w="1713229" h="487045">
                <a:moveTo>
                  <a:pt x="1652778" y="36576"/>
                </a:moveTo>
                <a:lnTo>
                  <a:pt x="1651254" y="30480"/>
                </a:lnTo>
                <a:lnTo>
                  <a:pt x="1638692" y="33905"/>
                </a:lnTo>
                <a:lnTo>
                  <a:pt x="1640392" y="39953"/>
                </a:lnTo>
                <a:lnTo>
                  <a:pt x="1652778" y="36576"/>
                </a:lnTo>
                <a:close/>
              </a:path>
              <a:path w="1713229" h="487045">
                <a:moveTo>
                  <a:pt x="1652778" y="70434"/>
                </a:moveTo>
                <a:lnTo>
                  <a:pt x="1652778" y="36576"/>
                </a:lnTo>
                <a:lnTo>
                  <a:pt x="1640392" y="39953"/>
                </a:lnTo>
                <a:lnTo>
                  <a:pt x="1649730" y="73152"/>
                </a:lnTo>
                <a:lnTo>
                  <a:pt x="1652778" y="7043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15305" y="4158234"/>
            <a:ext cx="1257300" cy="1096010"/>
          </a:xfrm>
          <a:custGeom>
            <a:avLst/>
            <a:gdLst/>
            <a:ahLst/>
            <a:cxnLst/>
            <a:rect l="l" t="t" r="r" b="b"/>
            <a:pathLst>
              <a:path w="1257300" h="1096010">
                <a:moveTo>
                  <a:pt x="1257300" y="547877"/>
                </a:moveTo>
                <a:lnTo>
                  <a:pt x="983741" y="0"/>
                </a:lnTo>
                <a:lnTo>
                  <a:pt x="273557" y="0"/>
                </a:lnTo>
                <a:lnTo>
                  <a:pt x="0" y="547877"/>
                </a:lnTo>
                <a:lnTo>
                  <a:pt x="273558" y="1095755"/>
                </a:lnTo>
                <a:lnTo>
                  <a:pt x="983741" y="1095755"/>
                </a:lnTo>
                <a:lnTo>
                  <a:pt x="1257300" y="547877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04638" y="4149090"/>
            <a:ext cx="1278890" cy="1114425"/>
          </a:xfrm>
          <a:custGeom>
            <a:avLst/>
            <a:gdLst/>
            <a:ahLst/>
            <a:cxnLst/>
            <a:rect l="l" t="t" r="r" b="b"/>
            <a:pathLst>
              <a:path w="1278889" h="1114425">
                <a:moveTo>
                  <a:pt x="1278636" y="557022"/>
                </a:moveTo>
                <a:lnTo>
                  <a:pt x="999744" y="0"/>
                </a:lnTo>
                <a:lnTo>
                  <a:pt x="278891" y="0"/>
                </a:lnTo>
                <a:lnTo>
                  <a:pt x="0" y="557022"/>
                </a:lnTo>
                <a:lnTo>
                  <a:pt x="19050" y="595069"/>
                </a:lnTo>
                <a:lnTo>
                  <a:pt x="19050" y="553212"/>
                </a:lnTo>
                <a:lnTo>
                  <a:pt x="21149" y="557400"/>
                </a:lnTo>
                <a:lnTo>
                  <a:pt x="284225" y="31978"/>
                </a:lnTo>
                <a:lnTo>
                  <a:pt x="284225" y="19050"/>
                </a:lnTo>
                <a:lnTo>
                  <a:pt x="293370" y="13716"/>
                </a:lnTo>
                <a:lnTo>
                  <a:pt x="293370" y="19050"/>
                </a:lnTo>
                <a:lnTo>
                  <a:pt x="985266" y="19050"/>
                </a:lnTo>
                <a:lnTo>
                  <a:pt x="985266" y="13716"/>
                </a:lnTo>
                <a:lnTo>
                  <a:pt x="994410" y="19050"/>
                </a:lnTo>
                <a:lnTo>
                  <a:pt x="994410" y="31978"/>
                </a:lnTo>
                <a:lnTo>
                  <a:pt x="1257486" y="557400"/>
                </a:lnTo>
                <a:lnTo>
                  <a:pt x="1259586" y="553212"/>
                </a:lnTo>
                <a:lnTo>
                  <a:pt x="1259586" y="595069"/>
                </a:lnTo>
                <a:lnTo>
                  <a:pt x="1278636" y="557022"/>
                </a:lnTo>
                <a:close/>
              </a:path>
              <a:path w="1278889" h="1114425">
                <a:moveTo>
                  <a:pt x="21149" y="557400"/>
                </a:moveTo>
                <a:lnTo>
                  <a:pt x="19050" y="553212"/>
                </a:lnTo>
                <a:lnTo>
                  <a:pt x="19050" y="561594"/>
                </a:lnTo>
                <a:lnTo>
                  <a:pt x="21149" y="557400"/>
                </a:lnTo>
                <a:close/>
              </a:path>
              <a:path w="1278889" h="1114425">
                <a:moveTo>
                  <a:pt x="290695" y="1094994"/>
                </a:moveTo>
                <a:lnTo>
                  <a:pt x="21149" y="557400"/>
                </a:lnTo>
                <a:lnTo>
                  <a:pt x="19050" y="561594"/>
                </a:lnTo>
                <a:lnTo>
                  <a:pt x="19050" y="595069"/>
                </a:lnTo>
                <a:lnTo>
                  <a:pt x="278892" y="1114044"/>
                </a:lnTo>
                <a:lnTo>
                  <a:pt x="284226" y="1114044"/>
                </a:lnTo>
                <a:lnTo>
                  <a:pt x="284226" y="1094994"/>
                </a:lnTo>
                <a:lnTo>
                  <a:pt x="290695" y="1094994"/>
                </a:lnTo>
                <a:close/>
              </a:path>
              <a:path w="1278889" h="1114425">
                <a:moveTo>
                  <a:pt x="293370" y="13716"/>
                </a:moveTo>
                <a:lnTo>
                  <a:pt x="284225" y="19050"/>
                </a:lnTo>
                <a:lnTo>
                  <a:pt x="290699" y="19050"/>
                </a:lnTo>
                <a:lnTo>
                  <a:pt x="293370" y="13716"/>
                </a:lnTo>
                <a:close/>
              </a:path>
              <a:path w="1278889" h="1114425">
                <a:moveTo>
                  <a:pt x="290699" y="19050"/>
                </a:moveTo>
                <a:lnTo>
                  <a:pt x="284225" y="19050"/>
                </a:lnTo>
                <a:lnTo>
                  <a:pt x="284225" y="31978"/>
                </a:lnTo>
                <a:lnTo>
                  <a:pt x="290699" y="19050"/>
                </a:lnTo>
                <a:close/>
              </a:path>
              <a:path w="1278889" h="1114425">
                <a:moveTo>
                  <a:pt x="293370" y="1100328"/>
                </a:moveTo>
                <a:lnTo>
                  <a:pt x="290699" y="1095001"/>
                </a:lnTo>
                <a:lnTo>
                  <a:pt x="284226" y="1094994"/>
                </a:lnTo>
                <a:lnTo>
                  <a:pt x="293370" y="1100328"/>
                </a:lnTo>
                <a:close/>
              </a:path>
              <a:path w="1278889" h="1114425">
                <a:moveTo>
                  <a:pt x="293370" y="1114044"/>
                </a:moveTo>
                <a:lnTo>
                  <a:pt x="293370" y="1100328"/>
                </a:lnTo>
                <a:lnTo>
                  <a:pt x="284226" y="1094994"/>
                </a:lnTo>
                <a:lnTo>
                  <a:pt x="284226" y="1114044"/>
                </a:lnTo>
                <a:lnTo>
                  <a:pt x="293370" y="1114044"/>
                </a:lnTo>
                <a:close/>
              </a:path>
              <a:path w="1278889" h="1114425">
                <a:moveTo>
                  <a:pt x="987940" y="1094994"/>
                </a:moveTo>
                <a:lnTo>
                  <a:pt x="290695" y="1094994"/>
                </a:lnTo>
                <a:lnTo>
                  <a:pt x="293370" y="1100328"/>
                </a:lnTo>
                <a:lnTo>
                  <a:pt x="293370" y="1114044"/>
                </a:lnTo>
                <a:lnTo>
                  <a:pt x="985266" y="1114044"/>
                </a:lnTo>
                <a:lnTo>
                  <a:pt x="985266" y="1100328"/>
                </a:lnTo>
                <a:lnTo>
                  <a:pt x="987940" y="1094994"/>
                </a:lnTo>
                <a:close/>
              </a:path>
              <a:path w="1278889" h="1114425">
                <a:moveTo>
                  <a:pt x="293370" y="19050"/>
                </a:moveTo>
                <a:lnTo>
                  <a:pt x="293370" y="13716"/>
                </a:lnTo>
                <a:lnTo>
                  <a:pt x="290699" y="19050"/>
                </a:lnTo>
                <a:lnTo>
                  <a:pt x="293370" y="19050"/>
                </a:lnTo>
                <a:close/>
              </a:path>
              <a:path w="1278889" h="1114425">
                <a:moveTo>
                  <a:pt x="994410" y="19050"/>
                </a:moveTo>
                <a:lnTo>
                  <a:pt x="985266" y="13716"/>
                </a:lnTo>
                <a:lnTo>
                  <a:pt x="987936" y="19050"/>
                </a:lnTo>
                <a:lnTo>
                  <a:pt x="994410" y="19050"/>
                </a:lnTo>
                <a:close/>
              </a:path>
              <a:path w="1278889" h="1114425">
                <a:moveTo>
                  <a:pt x="987936" y="19050"/>
                </a:moveTo>
                <a:lnTo>
                  <a:pt x="985266" y="13716"/>
                </a:lnTo>
                <a:lnTo>
                  <a:pt x="985266" y="19050"/>
                </a:lnTo>
                <a:lnTo>
                  <a:pt x="987936" y="19050"/>
                </a:lnTo>
                <a:close/>
              </a:path>
              <a:path w="1278889" h="1114425">
                <a:moveTo>
                  <a:pt x="994410" y="1094994"/>
                </a:moveTo>
                <a:lnTo>
                  <a:pt x="987936" y="1095001"/>
                </a:lnTo>
                <a:lnTo>
                  <a:pt x="985266" y="1100328"/>
                </a:lnTo>
                <a:lnTo>
                  <a:pt x="994410" y="1094994"/>
                </a:lnTo>
                <a:close/>
              </a:path>
              <a:path w="1278889" h="1114425">
                <a:moveTo>
                  <a:pt x="994410" y="1114044"/>
                </a:moveTo>
                <a:lnTo>
                  <a:pt x="994410" y="1094994"/>
                </a:lnTo>
                <a:lnTo>
                  <a:pt x="985266" y="1100328"/>
                </a:lnTo>
                <a:lnTo>
                  <a:pt x="985266" y="1114044"/>
                </a:lnTo>
                <a:lnTo>
                  <a:pt x="994410" y="1114044"/>
                </a:lnTo>
                <a:close/>
              </a:path>
              <a:path w="1278889" h="1114425">
                <a:moveTo>
                  <a:pt x="994410" y="31978"/>
                </a:moveTo>
                <a:lnTo>
                  <a:pt x="994410" y="19050"/>
                </a:lnTo>
                <a:lnTo>
                  <a:pt x="987936" y="19050"/>
                </a:lnTo>
                <a:lnTo>
                  <a:pt x="994410" y="31978"/>
                </a:lnTo>
                <a:close/>
              </a:path>
              <a:path w="1278889" h="1114425">
                <a:moveTo>
                  <a:pt x="1259586" y="595069"/>
                </a:moveTo>
                <a:lnTo>
                  <a:pt x="1259586" y="561594"/>
                </a:lnTo>
                <a:lnTo>
                  <a:pt x="1257486" y="557400"/>
                </a:lnTo>
                <a:lnTo>
                  <a:pt x="987940" y="1094994"/>
                </a:lnTo>
                <a:lnTo>
                  <a:pt x="994410" y="1094994"/>
                </a:lnTo>
                <a:lnTo>
                  <a:pt x="994410" y="1114044"/>
                </a:lnTo>
                <a:lnTo>
                  <a:pt x="999744" y="1114044"/>
                </a:lnTo>
                <a:lnTo>
                  <a:pt x="1259586" y="595069"/>
                </a:lnTo>
                <a:close/>
              </a:path>
              <a:path w="1278889" h="1114425">
                <a:moveTo>
                  <a:pt x="1259586" y="561594"/>
                </a:moveTo>
                <a:lnTo>
                  <a:pt x="1259586" y="553212"/>
                </a:lnTo>
                <a:lnTo>
                  <a:pt x="1257486" y="557400"/>
                </a:lnTo>
                <a:lnTo>
                  <a:pt x="1259586" y="5615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264907" y="4235450"/>
            <a:ext cx="960755" cy="836294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40970" marR="80010" indent="-53340">
              <a:lnSpc>
                <a:spcPts val="1270"/>
              </a:lnSpc>
              <a:spcBef>
                <a:spcPts val="180"/>
              </a:spcBef>
            </a:pPr>
            <a:r>
              <a:rPr dirty="0" sz="1100" b="1">
                <a:solidFill>
                  <a:srgbClr val="FFFFFF"/>
                </a:solidFill>
                <a:latin typeface="Times New Roman"/>
                <a:cs typeface="Times New Roman"/>
              </a:rPr>
              <a:t>8.</a:t>
            </a:r>
            <a:r>
              <a:rPr dirty="0" sz="1100" spc="-9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Inadequacy 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Measure</a:t>
            </a:r>
            <a:r>
              <a:rPr dirty="0" sz="11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endParaRPr sz="1100">
              <a:latin typeface="Times New Roman"/>
              <a:cs typeface="Times New Roman"/>
            </a:endParaRPr>
          </a:p>
          <a:p>
            <a:pPr marL="40005">
              <a:lnSpc>
                <a:spcPts val="1200"/>
              </a:lnSpc>
            </a:pP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Individual_i</a:t>
            </a:r>
            <a:r>
              <a:rPr dirty="0" sz="11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endParaRPr sz="1100">
              <a:latin typeface="Times New Roman"/>
              <a:cs typeface="Times New Roman"/>
            </a:endParaRPr>
          </a:p>
          <a:p>
            <a:pPr marL="119380" marR="5080" indent="-106680">
              <a:lnSpc>
                <a:spcPts val="1270"/>
              </a:lnSpc>
              <a:spcBef>
                <a:spcPts val="55"/>
              </a:spcBef>
            </a:pP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reported</a:t>
            </a:r>
            <a:r>
              <a:rPr dirty="0" sz="11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nutrient  consumption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4358" y="4899910"/>
            <a:ext cx="1083945" cy="6756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142875">
              <a:lnSpc>
                <a:spcPts val="1270"/>
              </a:lnSpc>
              <a:spcBef>
                <a:spcPts val="180"/>
              </a:spcBef>
            </a:pPr>
            <a:r>
              <a:rPr dirty="0" sz="1100" b="1">
                <a:solidFill>
                  <a:srgbClr val="FFFFFF"/>
                </a:solidFill>
                <a:latin typeface="Times New Roman"/>
                <a:cs typeface="Times New Roman"/>
              </a:rPr>
              <a:t>9.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Measure of  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inequality</a:t>
            </a:r>
            <a:r>
              <a:rPr dirty="0" sz="11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between 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individual_i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204470">
              <a:lnSpc>
                <a:spcPts val="1225"/>
              </a:lnSpc>
            </a:pP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individual_j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05550" y="4698491"/>
            <a:ext cx="882650" cy="82550"/>
          </a:xfrm>
          <a:custGeom>
            <a:avLst/>
            <a:gdLst/>
            <a:ahLst/>
            <a:cxnLst/>
            <a:rect l="l" t="t" r="r" b="b"/>
            <a:pathLst>
              <a:path w="882650" h="82550">
                <a:moveTo>
                  <a:pt x="806723" y="41273"/>
                </a:moveTo>
                <a:lnTo>
                  <a:pt x="762" y="0"/>
                </a:lnTo>
                <a:lnTo>
                  <a:pt x="0" y="6096"/>
                </a:lnTo>
                <a:lnTo>
                  <a:pt x="806419" y="47354"/>
                </a:lnTo>
                <a:lnTo>
                  <a:pt x="806723" y="41273"/>
                </a:lnTo>
                <a:close/>
              </a:path>
              <a:path w="882650" h="82550">
                <a:moveTo>
                  <a:pt x="819150" y="75908"/>
                </a:moveTo>
                <a:lnTo>
                  <a:pt x="819150" y="48005"/>
                </a:lnTo>
                <a:lnTo>
                  <a:pt x="806419" y="47354"/>
                </a:lnTo>
                <a:lnTo>
                  <a:pt x="804672" y="82295"/>
                </a:lnTo>
                <a:lnTo>
                  <a:pt x="819150" y="75908"/>
                </a:lnTo>
                <a:close/>
              </a:path>
              <a:path w="882650" h="82550">
                <a:moveTo>
                  <a:pt x="819150" y="48005"/>
                </a:moveTo>
                <a:lnTo>
                  <a:pt x="819150" y="41909"/>
                </a:lnTo>
                <a:lnTo>
                  <a:pt x="806723" y="41273"/>
                </a:lnTo>
                <a:lnTo>
                  <a:pt x="806419" y="47354"/>
                </a:lnTo>
                <a:lnTo>
                  <a:pt x="819150" y="48005"/>
                </a:lnTo>
                <a:close/>
              </a:path>
              <a:path w="882650" h="82550">
                <a:moveTo>
                  <a:pt x="882396" y="48005"/>
                </a:moveTo>
                <a:lnTo>
                  <a:pt x="808482" y="6095"/>
                </a:lnTo>
                <a:lnTo>
                  <a:pt x="806723" y="41273"/>
                </a:lnTo>
                <a:lnTo>
                  <a:pt x="819150" y="41909"/>
                </a:lnTo>
                <a:lnTo>
                  <a:pt x="819150" y="75908"/>
                </a:lnTo>
                <a:lnTo>
                  <a:pt x="882396" y="4800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6626" y="2953511"/>
            <a:ext cx="676910" cy="270510"/>
          </a:xfrm>
          <a:custGeom>
            <a:avLst/>
            <a:gdLst/>
            <a:ahLst/>
            <a:cxnLst/>
            <a:rect l="l" t="t" r="r" b="b"/>
            <a:pathLst>
              <a:path w="676910" h="270510">
                <a:moveTo>
                  <a:pt x="676655" y="270510"/>
                </a:moveTo>
                <a:lnTo>
                  <a:pt x="676655" y="0"/>
                </a:lnTo>
                <a:lnTo>
                  <a:pt x="0" y="0"/>
                </a:lnTo>
                <a:lnTo>
                  <a:pt x="0" y="270510"/>
                </a:lnTo>
                <a:lnTo>
                  <a:pt x="5333" y="270510"/>
                </a:lnTo>
                <a:lnTo>
                  <a:pt x="5333" y="9906"/>
                </a:lnTo>
                <a:lnTo>
                  <a:pt x="9905" y="4571"/>
                </a:lnTo>
                <a:lnTo>
                  <a:pt x="9905" y="9906"/>
                </a:lnTo>
                <a:lnTo>
                  <a:pt x="666749" y="9906"/>
                </a:lnTo>
                <a:lnTo>
                  <a:pt x="666749" y="4571"/>
                </a:lnTo>
                <a:lnTo>
                  <a:pt x="672083" y="9906"/>
                </a:lnTo>
                <a:lnTo>
                  <a:pt x="672083" y="270510"/>
                </a:lnTo>
                <a:lnTo>
                  <a:pt x="676655" y="270510"/>
                </a:lnTo>
                <a:close/>
              </a:path>
              <a:path w="676910" h="270510">
                <a:moveTo>
                  <a:pt x="9905" y="9906"/>
                </a:moveTo>
                <a:lnTo>
                  <a:pt x="9905" y="4571"/>
                </a:lnTo>
                <a:lnTo>
                  <a:pt x="5333" y="9906"/>
                </a:lnTo>
                <a:lnTo>
                  <a:pt x="9905" y="9906"/>
                </a:lnTo>
                <a:close/>
              </a:path>
              <a:path w="676910" h="270510">
                <a:moveTo>
                  <a:pt x="9905" y="261365"/>
                </a:moveTo>
                <a:lnTo>
                  <a:pt x="9905" y="9906"/>
                </a:lnTo>
                <a:lnTo>
                  <a:pt x="5333" y="9906"/>
                </a:lnTo>
                <a:lnTo>
                  <a:pt x="5333" y="261365"/>
                </a:lnTo>
                <a:lnTo>
                  <a:pt x="9905" y="261365"/>
                </a:lnTo>
                <a:close/>
              </a:path>
              <a:path w="676910" h="270510">
                <a:moveTo>
                  <a:pt x="672083" y="261365"/>
                </a:moveTo>
                <a:lnTo>
                  <a:pt x="5333" y="261365"/>
                </a:lnTo>
                <a:lnTo>
                  <a:pt x="9905" y="265938"/>
                </a:lnTo>
                <a:lnTo>
                  <a:pt x="9905" y="270510"/>
                </a:lnTo>
                <a:lnTo>
                  <a:pt x="666749" y="270510"/>
                </a:lnTo>
                <a:lnTo>
                  <a:pt x="666749" y="265938"/>
                </a:lnTo>
                <a:lnTo>
                  <a:pt x="672083" y="261365"/>
                </a:lnTo>
                <a:close/>
              </a:path>
              <a:path w="676910" h="270510">
                <a:moveTo>
                  <a:pt x="9905" y="270510"/>
                </a:moveTo>
                <a:lnTo>
                  <a:pt x="9905" y="265938"/>
                </a:lnTo>
                <a:lnTo>
                  <a:pt x="5333" y="261365"/>
                </a:lnTo>
                <a:lnTo>
                  <a:pt x="5333" y="270510"/>
                </a:lnTo>
                <a:lnTo>
                  <a:pt x="9905" y="270510"/>
                </a:lnTo>
                <a:close/>
              </a:path>
              <a:path w="676910" h="270510">
                <a:moveTo>
                  <a:pt x="672083" y="9906"/>
                </a:moveTo>
                <a:lnTo>
                  <a:pt x="666749" y="4571"/>
                </a:lnTo>
                <a:lnTo>
                  <a:pt x="666749" y="9906"/>
                </a:lnTo>
                <a:lnTo>
                  <a:pt x="672083" y="9906"/>
                </a:lnTo>
                <a:close/>
              </a:path>
              <a:path w="676910" h="270510">
                <a:moveTo>
                  <a:pt x="672083" y="261365"/>
                </a:moveTo>
                <a:lnTo>
                  <a:pt x="672083" y="9906"/>
                </a:lnTo>
                <a:lnTo>
                  <a:pt x="666749" y="9906"/>
                </a:lnTo>
                <a:lnTo>
                  <a:pt x="666749" y="261365"/>
                </a:lnTo>
                <a:lnTo>
                  <a:pt x="672083" y="261365"/>
                </a:lnTo>
                <a:close/>
              </a:path>
              <a:path w="676910" h="270510">
                <a:moveTo>
                  <a:pt x="672083" y="270510"/>
                </a:moveTo>
                <a:lnTo>
                  <a:pt x="672083" y="261365"/>
                </a:lnTo>
                <a:lnTo>
                  <a:pt x="666749" y="265938"/>
                </a:lnTo>
                <a:lnTo>
                  <a:pt x="666749" y="270510"/>
                </a:lnTo>
                <a:lnTo>
                  <a:pt x="672083" y="270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24509" y="2985769"/>
            <a:ext cx="467359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Times New Roman"/>
                <a:cs typeface="Times New Roman"/>
              </a:rPr>
              <a:t>START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05571" y="5664708"/>
            <a:ext cx="563245" cy="326390"/>
          </a:xfrm>
          <a:custGeom>
            <a:avLst/>
            <a:gdLst/>
            <a:ahLst/>
            <a:cxnLst/>
            <a:rect l="l" t="t" r="r" b="b"/>
            <a:pathLst>
              <a:path w="563245" h="326389">
                <a:moveTo>
                  <a:pt x="0" y="0"/>
                </a:moveTo>
                <a:lnTo>
                  <a:pt x="0" y="326136"/>
                </a:lnTo>
                <a:lnTo>
                  <a:pt x="563118" y="326136"/>
                </a:lnTo>
                <a:lnTo>
                  <a:pt x="5631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001000" y="5660135"/>
            <a:ext cx="572770" cy="335280"/>
          </a:xfrm>
          <a:custGeom>
            <a:avLst/>
            <a:gdLst/>
            <a:ahLst/>
            <a:cxnLst/>
            <a:rect l="l" t="t" r="r" b="b"/>
            <a:pathLst>
              <a:path w="572770" h="335279">
                <a:moveTo>
                  <a:pt x="572261" y="335279"/>
                </a:moveTo>
                <a:lnTo>
                  <a:pt x="572261" y="0"/>
                </a:lnTo>
                <a:lnTo>
                  <a:pt x="0" y="0"/>
                </a:lnTo>
                <a:lnTo>
                  <a:pt x="0" y="335279"/>
                </a:lnTo>
                <a:lnTo>
                  <a:pt x="4572" y="335279"/>
                </a:lnTo>
                <a:lnTo>
                  <a:pt x="4572" y="9143"/>
                </a:lnTo>
                <a:lnTo>
                  <a:pt x="9905" y="4572"/>
                </a:lnTo>
                <a:lnTo>
                  <a:pt x="9905" y="9143"/>
                </a:lnTo>
                <a:lnTo>
                  <a:pt x="562355" y="9143"/>
                </a:lnTo>
                <a:lnTo>
                  <a:pt x="562355" y="4572"/>
                </a:lnTo>
                <a:lnTo>
                  <a:pt x="567690" y="9143"/>
                </a:lnTo>
                <a:lnTo>
                  <a:pt x="567690" y="335279"/>
                </a:lnTo>
                <a:lnTo>
                  <a:pt x="572261" y="335279"/>
                </a:lnTo>
                <a:close/>
              </a:path>
              <a:path w="572770" h="335279">
                <a:moveTo>
                  <a:pt x="9905" y="9143"/>
                </a:moveTo>
                <a:lnTo>
                  <a:pt x="9905" y="4572"/>
                </a:lnTo>
                <a:lnTo>
                  <a:pt x="4572" y="9143"/>
                </a:lnTo>
                <a:lnTo>
                  <a:pt x="9905" y="9143"/>
                </a:lnTo>
                <a:close/>
              </a:path>
              <a:path w="572770" h="335279">
                <a:moveTo>
                  <a:pt x="9905" y="325374"/>
                </a:moveTo>
                <a:lnTo>
                  <a:pt x="9905" y="9143"/>
                </a:lnTo>
                <a:lnTo>
                  <a:pt x="4572" y="9143"/>
                </a:lnTo>
                <a:lnTo>
                  <a:pt x="4572" y="325374"/>
                </a:lnTo>
                <a:lnTo>
                  <a:pt x="9905" y="325374"/>
                </a:lnTo>
                <a:close/>
              </a:path>
              <a:path w="572770" h="335279">
                <a:moveTo>
                  <a:pt x="567690" y="325374"/>
                </a:moveTo>
                <a:lnTo>
                  <a:pt x="4572" y="325374"/>
                </a:lnTo>
                <a:lnTo>
                  <a:pt x="9905" y="330708"/>
                </a:lnTo>
                <a:lnTo>
                  <a:pt x="9905" y="335279"/>
                </a:lnTo>
                <a:lnTo>
                  <a:pt x="562355" y="335279"/>
                </a:lnTo>
                <a:lnTo>
                  <a:pt x="562355" y="330708"/>
                </a:lnTo>
                <a:lnTo>
                  <a:pt x="567690" y="325374"/>
                </a:lnTo>
                <a:close/>
              </a:path>
              <a:path w="572770" h="335279">
                <a:moveTo>
                  <a:pt x="9905" y="335279"/>
                </a:moveTo>
                <a:lnTo>
                  <a:pt x="9905" y="330708"/>
                </a:lnTo>
                <a:lnTo>
                  <a:pt x="4572" y="325374"/>
                </a:lnTo>
                <a:lnTo>
                  <a:pt x="4572" y="335279"/>
                </a:lnTo>
                <a:lnTo>
                  <a:pt x="9905" y="335279"/>
                </a:lnTo>
                <a:close/>
              </a:path>
              <a:path w="572770" h="335279">
                <a:moveTo>
                  <a:pt x="567690" y="9143"/>
                </a:moveTo>
                <a:lnTo>
                  <a:pt x="562355" y="4572"/>
                </a:lnTo>
                <a:lnTo>
                  <a:pt x="562355" y="9143"/>
                </a:lnTo>
                <a:lnTo>
                  <a:pt x="567690" y="9143"/>
                </a:lnTo>
                <a:close/>
              </a:path>
              <a:path w="572770" h="335279">
                <a:moveTo>
                  <a:pt x="567690" y="325374"/>
                </a:moveTo>
                <a:lnTo>
                  <a:pt x="567690" y="9143"/>
                </a:lnTo>
                <a:lnTo>
                  <a:pt x="562355" y="9143"/>
                </a:lnTo>
                <a:lnTo>
                  <a:pt x="562355" y="325374"/>
                </a:lnTo>
                <a:lnTo>
                  <a:pt x="567690" y="325374"/>
                </a:lnTo>
                <a:close/>
              </a:path>
              <a:path w="572770" h="335279">
                <a:moveTo>
                  <a:pt x="567690" y="335279"/>
                </a:moveTo>
                <a:lnTo>
                  <a:pt x="567690" y="325374"/>
                </a:lnTo>
                <a:lnTo>
                  <a:pt x="562355" y="330708"/>
                </a:lnTo>
                <a:lnTo>
                  <a:pt x="562355" y="335279"/>
                </a:lnTo>
                <a:lnTo>
                  <a:pt x="567690" y="335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088883" y="5692394"/>
            <a:ext cx="31369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Times New Roman"/>
                <a:cs typeface="Times New Roman"/>
              </a:rPr>
              <a:t>END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95708" y="1125589"/>
            <a:ext cx="1338198" cy="13219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62266" y="1214267"/>
            <a:ext cx="1511300" cy="14382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193033" y="1406906"/>
            <a:ext cx="1069975" cy="51435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0"/>
              </a:spcBef>
            </a:pPr>
            <a:r>
              <a:rPr dirty="0" sz="1100" spc="-5">
                <a:latin typeface="Times New Roman"/>
                <a:cs typeface="Times New Roman"/>
              </a:rPr>
              <a:t>Adjustments for  bioavailability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  </a:t>
            </a:r>
            <a:r>
              <a:rPr dirty="0" sz="1100" spc="-5">
                <a:latin typeface="Times New Roman"/>
                <a:cs typeface="Times New Roman"/>
              </a:rPr>
              <a:t>retention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factors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80504" y="3294888"/>
            <a:ext cx="1127759" cy="944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068311" y="3285744"/>
            <a:ext cx="1150620" cy="963294"/>
          </a:xfrm>
          <a:custGeom>
            <a:avLst/>
            <a:gdLst/>
            <a:ahLst/>
            <a:cxnLst/>
            <a:rect l="l" t="t" r="r" b="b"/>
            <a:pathLst>
              <a:path w="1150620" h="963295">
                <a:moveTo>
                  <a:pt x="1150620" y="481584"/>
                </a:moveTo>
                <a:lnTo>
                  <a:pt x="909828" y="0"/>
                </a:lnTo>
                <a:lnTo>
                  <a:pt x="240791" y="0"/>
                </a:lnTo>
                <a:lnTo>
                  <a:pt x="0" y="481584"/>
                </a:lnTo>
                <a:lnTo>
                  <a:pt x="19811" y="521208"/>
                </a:lnTo>
                <a:lnTo>
                  <a:pt x="19812" y="477774"/>
                </a:lnTo>
                <a:lnTo>
                  <a:pt x="21904" y="481965"/>
                </a:lnTo>
                <a:lnTo>
                  <a:pt x="246887" y="31269"/>
                </a:lnTo>
                <a:lnTo>
                  <a:pt x="246887" y="19050"/>
                </a:lnTo>
                <a:lnTo>
                  <a:pt x="255269" y="14478"/>
                </a:lnTo>
                <a:lnTo>
                  <a:pt x="255269" y="19050"/>
                </a:lnTo>
                <a:lnTo>
                  <a:pt x="895350" y="19050"/>
                </a:lnTo>
                <a:lnTo>
                  <a:pt x="895350" y="14478"/>
                </a:lnTo>
                <a:lnTo>
                  <a:pt x="904494" y="19050"/>
                </a:lnTo>
                <a:lnTo>
                  <a:pt x="904494" y="32736"/>
                </a:lnTo>
                <a:lnTo>
                  <a:pt x="1129471" y="481965"/>
                </a:lnTo>
                <a:lnTo>
                  <a:pt x="1131570" y="477774"/>
                </a:lnTo>
                <a:lnTo>
                  <a:pt x="1131570" y="519684"/>
                </a:lnTo>
                <a:lnTo>
                  <a:pt x="1150620" y="481584"/>
                </a:lnTo>
                <a:close/>
              </a:path>
              <a:path w="1150620" h="963295">
                <a:moveTo>
                  <a:pt x="21904" y="481965"/>
                </a:moveTo>
                <a:lnTo>
                  <a:pt x="19812" y="477774"/>
                </a:lnTo>
                <a:lnTo>
                  <a:pt x="19812" y="486156"/>
                </a:lnTo>
                <a:lnTo>
                  <a:pt x="21904" y="481965"/>
                </a:lnTo>
                <a:close/>
              </a:path>
              <a:path w="1150620" h="963295">
                <a:moveTo>
                  <a:pt x="252607" y="944118"/>
                </a:moveTo>
                <a:lnTo>
                  <a:pt x="21904" y="481965"/>
                </a:lnTo>
                <a:lnTo>
                  <a:pt x="19812" y="486156"/>
                </a:lnTo>
                <a:lnTo>
                  <a:pt x="19811" y="521208"/>
                </a:lnTo>
                <a:lnTo>
                  <a:pt x="240792" y="963168"/>
                </a:lnTo>
                <a:lnTo>
                  <a:pt x="246888" y="963168"/>
                </a:lnTo>
                <a:lnTo>
                  <a:pt x="246888" y="944118"/>
                </a:lnTo>
                <a:lnTo>
                  <a:pt x="252607" y="944118"/>
                </a:lnTo>
                <a:close/>
              </a:path>
              <a:path w="1150620" h="963295">
                <a:moveTo>
                  <a:pt x="255269" y="14478"/>
                </a:moveTo>
                <a:lnTo>
                  <a:pt x="246887" y="19050"/>
                </a:lnTo>
                <a:lnTo>
                  <a:pt x="252987" y="19050"/>
                </a:lnTo>
                <a:lnTo>
                  <a:pt x="255269" y="14478"/>
                </a:lnTo>
                <a:close/>
              </a:path>
              <a:path w="1150620" h="963295">
                <a:moveTo>
                  <a:pt x="252987" y="19050"/>
                </a:moveTo>
                <a:lnTo>
                  <a:pt x="246887" y="19050"/>
                </a:lnTo>
                <a:lnTo>
                  <a:pt x="246887" y="31269"/>
                </a:lnTo>
                <a:lnTo>
                  <a:pt x="252987" y="19050"/>
                </a:lnTo>
                <a:close/>
              </a:path>
              <a:path w="1150620" h="963295">
                <a:moveTo>
                  <a:pt x="255270" y="949452"/>
                </a:moveTo>
                <a:lnTo>
                  <a:pt x="252607" y="944118"/>
                </a:lnTo>
                <a:lnTo>
                  <a:pt x="246888" y="944118"/>
                </a:lnTo>
                <a:lnTo>
                  <a:pt x="255270" y="949452"/>
                </a:lnTo>
                <a:close/>
              </a:path>
              <a:path w="1150620" h="963295">
                <a:moveTo>
                  <a:pt x="255270" y="963168"/>
                </a:moveTo>
                <a:lnTo>
                  <a:pt x="255270" y="949452"/>
                </a:lnTo>
                <a:lnTo>
                  <a:pt x="246888" y="944118"/>
                </a:lnTo>
                <a:lnTo>
                  <a:pt x="246888" y="963168"/>
                </a:lnTo>
                <a:lnTo>
                  <a:pt x="255270" y="963168"/>
                </a:lnTo>
                <a:close/>
              </a:path>
              <a:path w="1150620" h="963295">
                <a:moveTo>
                  <a:pt x="898021" y="944118"/>
                </a:moveTo>
                <a:lnTo>
                  <a:pt x="252607" y="944118"/>
                </a:lnTo>
                <a:lnTo>
                  <a:pt x="255270" y="949452"/>
                </a:lnTo>
                <a:lnTo>
                  <a:pt x="255270" y="963168"/>
                </a:lnTo>
                <a:lnTo>
                  <a:pt x="895350" y="963168"/>
                </a:lnTo>
                <a:lnTo>
                  <a:pt x="895350" y="949452"/>
                </a:lnTo>
                <a:lnTo>
                  <a:pt x="898021" y="944118"/>
                </a:lnTo>
                <a:close/>
              </a:path>
              <a:path w="1150620" h="963295">
                <a:moveTo>
                  <a:pt x="255269" y="19050"/>
                </a:moveTo>
                <a:lnTo>
                  <a:pt x="255269" y="14478"/>
                </a:lnTo>
                <a:lnTo>
                  <a:pt x="252987" y="19050"/>
                </a:lnTo>
                <a:lnTo>
                  <a:pt x="255269" y="19050"/>
                </a:lnTo>
                <a:close/>
              </a:path>
              <a:path w="1150620" h="963295">
                <a:moveTo>
                  <a:pt x="904494" y="19050"/>
                </a:moveTo>
                <a:lnTo>
                  <a:pt x="895350" y="14478"/>
                </a:lnTo>
                <a:lnTo>
                  <a:pt x="897639" y="19049"/>
                </a:lnTo>
                <a:lnTo>
                  <a:pt x="904494" y="19050"/>
                </a:lnTo>
                <a:close/>
              </a:path>
              <a:path w="1150620" h="963295">
                <a:moveTo>
                  <a:pt x="897639" y="19050"/>
                </a:moveTo>
                <a:lnTo>
                  <a:pt x="895350" y="14478"/>
                </a:lnTo>
                <a:lnTo>
                  <a:pt x="895350" y="19050"/>
                </a:lnTo>
                <a:lnTo>
                  <a:pt x="897639" y="19050"/>
                </a:lnTo>
                <a:close/>
              </a:path>
              <a:path w="1150620" h="963295">
                <a:moveTo>
                  <a:pt x="904494" y="944118"/>
                </a:moveTo>
                <a:lnTo>
                  <a:pt x="898021" y="944118"/>
                </a:lnTo>
                <a:lnTo>
                  <a:pt x="895350" y="949452"/>
                </a:lnTo>
                <a:lnTo>
                  <a:pt x="904494" y="944118"/>
                </a:lnTo>
                <a:close/>
              </a:path>
              <a:path w="1150620" h="963295">
                <a:moveTo>
                  <a:pt x="904494" y="963168"/>
                </a:moveTo>
                <a:lnTo>
                  <a:pt x="904494" y="944118"/>
                </a:lnTo>
                <a:lnTo>
                  <a:pt x="895350" y="949452"/>
                </a:lnTo>
                <a:lnTo>
                  <a:pt x="895350" y="963168"/>
                </a:lnTo>
                <a:lnTo>
                  <a:pt x="904494" y="963168"/>
                </a:lnTo>
                <a:close/>
              </a:path>
              <a:path w="1150620" h="963295">
                <a:moveTo>
                  <a:pt x="904494" y="32736"/>
                </a:moveTo>
                <a:lnTo>
                  <a:pt x="904494" y="19050"/>
                </a:lnTo>
                <a:lnTo>
                  <a:pt x="897639" y="19050"/>
                </a:lnTo>
                <a:lnTo>
                  <a:pt x="904494" y="32736"/>
                </a:lnTo>
                <a:close/>
              </a:path>
              <a:path w="1150620" h="963295">
                <a:moveTo>
                  <a:pt x="1131570" y="519684"/>
                </a:moveTo>
                <a:lnTo>
                  <a:pt x="1131570" y="486156"/>
                </a:lnTo>
                <a:lnTo>
                  <a:pt x="1129471" y="481965"/>
                </a:lnTo>
                <a:lnTo>
                  <a:pt x="898021" y="944118"/>
                </a:lnTo>
                <a:lnTo>
                  <a:pt x="904494" y="944118"/>
                </a:lnTo>
                <a:lnTo>
                  <a:pt x="904494" y="963168"/>
                </a:lnTo>
                <a:lnTo>
                  <a:pt x="909828" y="963168"/>
                </a:lnTo>
                <a:lnTo>
                  <a:pt x="1131570" y="519684"/>
                </a:lnTo>
                <a:close/>
              </a:path>
              <a:path w="1150620" h="963295">
                <a:moveTo>
                  <a:pt x="1131570" y="486156"/>
                </a:moveTo>
                <a:lnTo>
                  <a:pt x="1131570" y="477774"/>
                </a:lnTo>
                <a:lnTo>
                  <a:pt x="1129471" y="481965"/>
                </a:lnTo>
                <a:lnTo>
                  <a:pt x="1131570" y="4861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229347" y="3503167"/>
            <a:ext cx="809625" cy="5137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62865" marR="5080" indent="-50800">
              <a:lnSpc>
                <a:spcPct val="95700"/>
              </a:lnSpc>
              <a:spcBef>
                <a:spcPts val="155"/>
              </a:spcBef>
            </a:pP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8.</a:t>
            </a:r>
            <a:r>
              <a:rPr dirty="0" sz="110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Inadequacy 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Measure for  Individual_j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99944" y="3582923"/>
            <a:ext cx="452755" cy="478790"/>
          </a:xfrm>
          <a:custGeom>
            <a:avLst/>
            <a:gdLst/>
            <a:ahLst/>
            <a:cxnLst/>
            <a:rect l="l" t="t" r="r" b="b"/>
            <a:pathLst>
              <a:path w="452755" h="478789">
                <a:moveTo>
                  <a:pt x="402653" y="421190"/>
                </a:moveTo>
                <a:lnTo>
                  <a:pt x="4572" y="0"/>
                </a:lnTo>
                <a:lnTo>
                  <a:pt x="0" y="4572"/>
                </a:lnTo>
                <a:lnTo>
                  <a:pt x="398328" y="425278"/>
                </a:lnTo>
                <a:lnTo>
                  <a:pt x="402653" y="421190"/>
                </a:lnTo>
                <a:close/>
              </a:path>
              <a:path w="452755" h="478789">
                <a:moveTo>
                  <a:pt x="411480" y="463644"/>
                </a:moveTo>
                <a:lnTo>
                  <a:pt x="411480" y="430530"/>
                </a:lnTo>
                <a:lnTo>
                  <a:pt x="406908" y="434340"/>
                </a:lnTo>
                <a:lnTo>
                  <a:pt x="398328" y="425278"/>
                </a:lnTo>
                <a:lnTo>
                  <a:pt x="372618" y="449580"/>
                </a:lnTo>
                <a:lnTo>
                  <a:pt x="411480" y="463644"/>
                </a:lnTo>
                <a:close/>
              </a:path>
              <a:path w="452755" h="478789">
                <a:moveTo>
                  <a:pt x="411480" y="430530"/>
                </a:moveTo>
                <a:lnTo>
                  <a:pt x="402653" y="421190"/>
                </a:lnTo>
                <a:lnTo>
                  <a:pt x="398328" y="425278"/>
                </a:lnTo>
                <a:lnTo>
                  <a:pt x="406908" y="434340"/>
                </a:lnTo>
                <a:lnTo>
                  <a:pt x="411480" y="430530"/>
                </a:lnTo>
                <a:close/>
              </a:path>
              <a:path w="452755" h="478789">
                <a:moveTo>
                  <a:pt x="452628" y="478536"/>
                </a:moveTo>
                <a:lnTo>
                  <a:pt x="428244" y="397002"/>
                </a:lnTo>
                <a:lnTo>
                  <a:pt x="402653" y="421190"/>
                </a:lnTo>
                <a:lnTo>
                  <a:pt x="411480" y="430530"/>
                </a:lnTo>
                <a:lnTo>
                  <a:pt x="411480" y="463644"/>
                </a:lnTo>
                <a:lnTo>
                  <a:pt x="452628" y="47853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613161" y="4335271"/>
            <a:ext cx="899160" cy="6756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65735" marR="115570" indent="-43180">
              <a:lnSpc>
                <a:spcPts val="1270"/>
              </a:lnSpc>
              <a:spcBef>
                <a:spcPts val="180"/>
              </a:spcBef>
            </a:pPr>
            <a:r>
              <a:rPr dirty="0" sz="1100" b="1">
                <a:solidFill>
                  <a:srgbClr val="FFFFFF"/>
                </a:solidFill>
                <a:latin typeface="Times New Roman"/>
                <a:cs typeface="Times New Roman"/>
              </a:rPr>
              <a:t>3.</a:t>
            </a:r>
            <a:r>
              <a:rPr dirty="0" sz="1100" spc="-9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Reported 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individual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ts val="1200"/>
              </a:lnSpc>
            </a:pP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consumption</a:t>
            </a:r>
            <a:r>
              <a:rPr dirty="0" sz="11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endParaRPr sz="1100">
              <a:latin typeface="Times New Roman"/>
              <a:cs typeface="Times New Roman"/>
            </a:endParaRPr>
          </a:p>
          <a:p>
            <a:pPr marL="128905">
              <a:lnSpc>
                <a:spcPts val="1295"/>
              </a:lnSpc>
            </a:pP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1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nutrient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178040" y="4217670"/>
            <a:ext cx="178435" cy="516255"/>
          </a:xfrm>
          <a:custGeom>
            <a:avLst/>
            <a:gdLst/>
            <a:ahLst/>
            <a:cxnLst/>
            <a:rect l="l" t="t" r="r" b="b"/>
            <a:pathLst>
              <a:path w="178434" h="516254">
                <a:moveTo>
                  <a:pt x="33590" y="442551"/>
                </a:moveTo>
                <a:lnTo>
                  <a:pt x="0" y="432054"/>
                </a:lnTo>
                <a:lnTo>
                  <a:pt x="13715" y="515873"/>
                </a:lnTo>
                <a:lnTo>
                  <a:pt x="29717" y="499461"/>
                </a:lnTo>
                <a:lnTo>
                  <a:pt x="29717" y="454914"/>
                </a:lnTo>
                <a:lnTo>
                  <a:pt x="33590" y="442551"/>
                </a:lnTo>
                <a:close/>
              </a:path>
              <a:path w="178434" h="516254">
                <a:moveTo>
                  <a:pt x="39577" y="444422"/>
                </a:moveTo>
                <a:lnTo>
                  <a:pt x="33590" y="442551"/>
                </a:lnTo>
                <a:lnTo>
                  <a:pt x="29717" y="454914"/>
                </a:lnTo>
                <a:lnTo>
                  <a:pt x="35813" y="456438"/>
                </a:lnTo>
                <a:lnTo>
                  <a:pt x="39577" y="444422"/>
                </a:lnTo>
                <a:close/>
              </a:path>
              <a:path w="178434" h="516254">
                <a:moveTo>
                  <a:pt x="73151" y="454914"/>
                </a:moveTo>
                <a:lnTo>
                  <a:pt x="39577" y="444422"/>
                </a:lnTo>
                <a:lnTo>
                  <a:pt x="35813" y="456438"/>
                </a:lnTo>
                <a:lnTo>
                  <a:pt x="29717" y="454914"/>
                </a:lnTo>
                <a:lnTo>
                  <a:pt x="29717" y="499461"/>
                </a:lnTo>
                <a:lnTo>
                  <a:pt x="73151" y="454914"/>
                </a:lnTo>
                <a:close/>
              </a:path>
              <a:path w="178434" h="516254">
                <a:moveTo>
                  <a:pt x="178307" y="1523"/>
                </a:moveTo>
                <a:lnTo>
                  <a:pt x="172211" y="0"/>
                </a:lnTo>
                <a:lnTo>
                  <a:pt x="33590" y="442551"/>
                </a:lnTo>
                <a:lnTo>
                  <a:pt x="39577" y="444422"/>
                </a:lnTo>
                <a:lnTo>
                  <a:pt x="178307" y="152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571235" y="1263650"/>
            <a:ext cx="1088390" cy="6756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0"/>
              </a:spcBef>
            </a:pPr>
            <a:r>
              <a:rPr dirty="0" sz="1100" spc="-5">
                <a:latin typeface="Times New Roman"/>
                <a:cs typeface="Times New Roman"/>
              </a:rPr>
              <a:t>Based on </a:t>
            </a:r>
            <a:r>
              <a:rPr dirty="0" sz="1100">
                <a:latin typeface="Times New Roman"/>
                <a:cs typeface="Times New Roman"/>
              </a:rPr>
              <a:t>age, </a:t>
            </a:r>
            <a:r>
              <a:rPr dirty="0" sz="1100" spc="-5">
                <a:latin typeface="Times New Roman"/>
                <a:cs typeface="Times New Roman"/>
              </a:rPr>
              <a:t>sex,  </a:t>
            </a:r>
            <a:r>
              <a:rPr dirty="0" sz="1100">
                <a:latin typeface="Times New Roman"/>
                <a:cs typeface="Times New Roman"/>
              </a:rPr>
              <a:t>and life </a:t>
            </a:r>
            <a:r>
              <a:rPr dirty="0" sz="1100" spc="-5">
                <a:latin typeface="Times New Roman"/>
                <a:cs typeface="Times New Roman"/>
              </a:rPr>
              <a:t>stage,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  </a:t>
            </a:r>
            <a:r>
              <a:rPr dirty="0" sz="1100">
                <a:latin typeface="Times New Roman"/>
                <a:cs typeface="Times New Roman"/>
              </a:rPr>
              <a:t>adjustments for  activity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level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lilac2</dc:creator>
  <dc:title>Microsoft Word - Nutritional Discordance_draft_091220</dc:title>
  <dcterms:created xsi:type="dcterms:W3CDTF">2020-09-29T18:38:33Z</dcterms:created>
  <dcterms:modified xsi:type="dcterms:W3CDTF">2020-09-29T18:38:33Z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2020-09-29T00:00:00Z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2020-09-29T00:00:00Z</vt:filetime>
  </property>
</Properties>
</file>