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320" r:id="rId5"/>
    <p:sldId id="333" r:id="rId6"/>
    <p:sldId id="310" r:id="rId7"/>
    <p:sldId id="325" r:id="rId8"/>
    <p:sldId id="330" r:id="rId9"/>
    <p:sldId id="304" r:id="rId10"/>
    <p:sldId id="331" r:id="rId11"/>
    <p:sldId id="332" r:id="rId12"/>
    <p:sldId id="329" r:id="rId13"/>
    <p:sldId id="308" r:id="rId14"/>
    <p:sldId id="338" r:id="rId15"/>
    <p:sldId id="341" r:id="rId16"/>
    <p:sldId id="353" r:id="rId17"/>
    <p:sldId id="351" r:id="rId18"/>
    <p:sldId id="352" r:id="rId19"/>
    <p:sldId id="357" r:id="rId20"/>
    <p:sldId id="350" r:id="rId21"/>
    <p:sldId id="311" r:id="rId22"/>
    <p:sldId id="312" r:id="rId23"/>
    <p:sldId id="343" r:id="rId24"/>
    <p:sldId id="346" r:id="rId25"/>
    <p:sldId id="342" r:id="rId26"/>
    <p:sldId id="354" r:id="rId27"/>
    <p:sldId id="334" r:id="rId28"/>
    <p:sldId id="356" r:id="rId2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A1BD55-57CD-466E-0725-B6CBA11E0D12}" name="Lauren Weldy (ALLEGIS GROUP SERVICES)" initials="LW" userId="S::v-lweldy@microsoft.com::07a2285c-a352-4b96-8658-ecc34365c15e" providerId="AD"/>
  <p188:author id="{05079B93-9652-6626-7181-414354FAD15D}" name="Sher Dionisio" initials="SD" userId="Sher Dionisio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F3"/>
    <a:srgbClr val="FFE7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274" autoAdjust="0"/>
  </p:normalViewPr>
  <p:slideViewPr>
    <p:cSldViewPr snapToGrid="0">
      <p:cViewPr varScale="1">
        <p:scale>
          <a:sx n="77" d="100"/>
          <a:sy n="77" d="100"/>
        </p:scale>
        <p:origin x="504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"/>
    </p:cViewPr>
  </p:sorter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EA5F0D-C1DC-412F-A146-DDB3A74B588F}" type="datetimeFigureOut">
              <a:rPr lang="en-US"/>
              <a:t>7/3/2025</a:t>
            </a:fld>
            <a:endParaRPr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8CDE508-72C8-4AB5-AA9C-1584D31690E0}" type="datetimeFigureOut">
              <a:rPr lang="en-US"/>
              <a:t>7/3/2025</a:t>
            </a:fld>
            <a:endParaRPr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마스터 텍스트 스타일을 편집하려면 클릭하세요.</a:t>
            </a:r>
          </a:p>
          <a:p>
            <a:pPr lvl="1" rtl="0"/>
            <a:r>
              <a:t>둘째 수준</a:t>
            </a:r>
          </a:p>
          <a:p>
            <a:pPr lvl="2" rtl="0"/>
            <a:r>
              <a:t>셋째 수준</a:t>
            </a:r>
          </a:p>
          <a:p>
            <a:pPr lvl="3" rtl="0"/>
            <a:r>
              <a:t>넷째 수준</a:t>
            </a:r>
          </a:p>
          <a:p>
            <a:pPr lvl="4" rtl="0"/>
            <a:r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B667E1-E601-4AAF-B95C-B25720D70A6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12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12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9.png"/><Relationship Id="rId11" Type="http://schemas.openxmlformats.org/officeDocument/2006/relationships/image" Target="../media/image52.svg"/><Relationship Id="rId5" Type="http://schemas.openxmlformats.org/officeDocument/2006/relationships/image" Target="../media/image48.svg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image" Target="../media/image12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54.sv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svg"/><Relationship Id="rId3" Type="http://schemas.openxmlformats.org/officeDocument/2006/relationships/image" Target="../media/image2.svg"/><Relationship Id="rId7" Type="http://schemas.openxmlformats.org/officeDocument/2006/relationships/image" Target="../media/image58.svg"/><Relationship Id="rId12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7.png"/><Relationship Id="rId11" Type="http://schemas.openxmlformats.org/officeDocument/2006/relationships/image" Target="../media/image12.svg"/><Relationship Id="rId5" Type="http://schemas.openxmlformats.org/officeDocument/2006/relationships/image" Target="../media/image56.svg"/><Relationship Id="rId10" Type="http://schemas.openxmlformats.org/officeDocument/2006/relationships/image" Target="../media/image1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2.svg"/><Relationship Id="rId7" Type="http://schemas.openxmlformats.org/officeDocument/2006/relationships/image" Target="../media/image64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7.png"/><Relationship Id="rId5" Type="http://schemas.openxmlformats.org/officeDocument/2006/relationships/image" Target="../media/image63.svg"/><Relationship Id="rId4" Type="http://schemas.openxmlformats.org/officeDocument/2006/relationships/image" Target="../media/image55.png"/><Relationship Id="rId9" Type="http://schemas.openxmlformats.org/officeDocument/2006/relationships/image" Target="../media/image65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5.png"/><Relationship Id="rId9" Type="http://schemas.openxmlformats.org/officeDocument/2006/relationships/image" Target="../media/image16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20.sv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12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5.png"/><Relationship Id="rId9" Type="http://schemas.openxmlformats.org/officeDocument/2006/relationships/image" Target="../media/image26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image" Target="../media/image2.svg"/><Relationship Id="rId5" Type="http://schemas.openxmlformats.org/officeDocument/2006/relationships/image" Target="../media/image30.svg"/><Relationship Id="rId10" Type="http://schemas.openxmlformats.org/officeDocument/2006/relationships/image" Target="../media/image1.png"/><Relationship Id="rId4" Type="http://schemas.openxmlformats.org/officeDocument/2006/relationships/image" Target="../media/image29.png"/><Relationship Id="rId9" Type="http://schemas.openxmlformats.org/officeDocument/2006/relationships/image" Target="../media/image1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12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"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50F7D96-EF52-191C-6070-DF4FBB43A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551145"/>
            <a:ext cx="8421624" cy="4215384"/>
          </a:xfrm>
        </p:spPr>
        <p:txBody>
          <a:bodyPr tIns="91440" rIns="91440" bIns="0" rtlCol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4A913D94-05C3-4943-3A5A-68A54E9BFD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34" r="18723" b="57209"/>
          <a:stretch/>
        </p:blipFill>
        <p:spPr>
          <a:xfrm rot="10800000">
            <a:off x="9587664" y="-1"/>
            <a:ext cx="2604336" cy="2443914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B8A215FC-A562-570C-4B81-BDACB41040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962" t="4804" r="2363" b="470"/>
          <a:stretch/>
        </p:blipFill>
        <p:spPr>
          <a:xfrm flipH="1">
            <a:off x="6829612" y="3962400"/>
            <a:ext cx="5362388" cy="28829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2075" r="-434" b="36144"/>
          <a:stretch/>
        </p:blipFill>
        <p:spPr>
          <a:xfrm rot="10800000">
            <a:off x="1919703" y="0"/>
            <a:ext cx="5842526" cy="8001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1B98BC0-62B7-1260-95D0-A998E590A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012" y="4414087"/>
            <a:ext cx="4852988" cy="1453397"/>
          </a:xfrm>
        </p:spPr>
        <p:txBody>
          <a:bodyPr tIns="91440" bIns="0" rtlCol="0" anchor="b">
            <a:noAutofit/>
          </a:bodyPr>
          <a:lstStyle>
            <a:lvl1pPr marL="0" indent="0" algn="l">
              <a:lnSpc>
                <a:spcPct val="75000"/>
              </a:lnSpc>
              <a:spcBef>
                <a:spcPts val="0"/>
              </a:spcBef>
              <a:buNone/>
              <a:defRPr sz="3200" b="1" i="0" cap="none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1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 + 내용 2개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691688" cy="914399"/>
          </a:xfrm>
        </p:spPr>
        <p:txBody>
          <a:bodyPr rtlCol="0"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9" name="바닥글 개체 틀 4">
            <a:extLst>
              <a:ext uri="{FF2B5EF4-FFF2-40B4-BE49-F238E27FC236}">
                <a16:creationId xmlns:a16="http://schemas.microsoft.com/office/drawing/2014/main" id="{D6F79AC3-76A1-330A-69C1-6F49A4489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3CD946FB-4B71-3BAE-5823-3EF7E82CF16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43012" y="1944688"/>
            <a:ext cx="3225884" cy="4137025"/>
          </a:xfrm>
        </p:spPr>
        <p:txBody>
          <a:bodyPr rtlCol="0">
            <a:normAutofit/>
          </a:bodyPr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93D44429-8F9B-DD54-E9BD-08AE1C44DD7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92725" y="1943100"/>
            <a:ext cx="6341972" cy="4143374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1219BAE7-061D-1C2C-8FE8-F52FE9801B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" t="1737" r="20884" b="10416"/>
          <a:stretch/>
        </p:blipFill>
        <p:spPr>
          <a:xfrm rot="5400000">
            <a:off x="-266651" y="5472169"/>
            <a:ext cx="1628776" cy="1142892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91756DF4-EAAF-D894-A06D-881BB4F1FE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6626" r="31329"/>
          <a:stretch/>
        </p:blipFill>
        <p:spPr>
          <a:xfrm>
            <a:off x="9360171" y="0"/>
            <a:ext cx="2831830" cy="803719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43E13A01-E9E2-1B24-006D-FC7933FFAB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781D330E-7CAC-3E1B-56FB-58D6F39003F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2679891-41CC-3417-4CF6-135A18671481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91D90A8-8A48-8962-E406-C96FD90CB835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37B98732-5DFC-F373-D2C5-F62F237E4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>
              <a:defRPr sz="1100" b="1" i="0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20XX/7/31</a:t>
            </a:r>
          </a:p>
        </p:txBody>
      </p:sp>
      <p:sp>
        <p:nvSpPr>
          <p:cNvPr id="41" name="슬라이드 번호 개체 틀 5">
            <a:extLst>
              <a:ext uri="{FF2B5EF4-FFF2-40B4-BE49-F238E27FC236}">
                <a16:creationId xmlns:a16="http://schemas.microsoft.com/office/drawing/2014/main" id="{20B2DBBC-C217-F056-5EE3-093A94676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8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 + 내용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691688" cy="914399"/>
          </a:xfrm>
        </p:spPr>
        <p:txBody>
          <a:bodyPr rtlCol="0"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9" name="바닥글 개체 틀 4">
            <a:extLst>
              <a:ext uri="{FF2B5EF4-FFF2-40B4-BE49-F238E27FC236}">
                <a16:creationId xmlns:a16="http://schemas.microsoft.com/office/drawing/2014/main" id="{D6F79AC3-76A1-330A-69C1-6F49A4489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52576074-8A5F-7308-EC7D-96E98F2E3C9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43011" y="1943100"/>
            <a:ext cx="9354312" cy="396849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1219BAE7-061D-1C2C-8FE8-F52FE9801B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" t="1737" r="20884" b="10416"/>
          <a:stretch/>
        </p:blipFill>
        <p:spPr>
          <a:xfrm rot="5400000">
            <a:off x="-266651" y="5472169"/>
            <a:ext cx="1628776" cy="1142892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91756DF4-EAAF-D894-A06D-881BB4F1FE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6626" r="31329"/>
          <a:stretch/>
        </p:blipFill>
        <p:spPr>
          <a:xfrm>
            <a:off x="9360171" y="0"/>
            <a:ext cx="2831830" cy="803719"/>
          </a:xfrm>
          <a:prstGeom prst="rect">
            <a:avLst/>
          </a:prstGeom>
        </p:spPr>
      </p:pic>
      <p:pic>
        <p:nvPicPr>
          <p:cNvPr id="20" name="그래픽 19">
            <a:extLst>
              <a:ext uri="{FF2B5EF4-FFF2-40B4-BE49-F238E27FC236}">
                <a16:creationId xmlns:a16="http://schemas.microsoft.com/office/drawing/2014/main" id="{43E13A01-E9E2-1B24-006D-FC7933FFAB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36" name="그래픽 35">
            <a:extLst>
              <a:ext uri="{FF2B5EF4-FFF2-40B4-BE49-F238E27FC236}">
                <a16:creationId xmlns:a16="http://schemas.microsoft.com/office/drawing/2014/main" id="{781D330E-7CAC-3E1B-56FB-58D6F39003F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2679891-41CC-3417-4CF6-135A18671481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91D90A8-8A48-8962-E406-C96FD90CB835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323A68D2-2F41-6DEA-B556-009D1C010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>
              <a:defRPr sz="1100" b="1" i="0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20XX/7/31</a:t>
            </a:r>
          </a:p>
        </p:txBody>
      </p:sp>
      <p:sp>
        <p:nvSpPr>
          <p:cNvPr id="41" name="슬라이드 번호 개체 틀 5">
            <a:extLst>
              <a:ext uri="{FF2B5EF4-FFF2-40B4-BE49-F238E27FC236}">
                <a16:creationId xmlns:a16="http://schemas.microsoft.com/office/drawing/2014/main" id="{20B2DBBC-C217-F056-5EE3-093A94676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7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+ 부제목 + 그림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래픽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3011" y="601249"/>
            <a:ext cx="9466741" cy="3812838"/>
          </a:xfrm>
        </p:spPr>
        <p:txBody>
          <a:bodyPr tIns="91440" rIns="0" bIns="0" rtlCol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3012" y="4418764"/>
            <a:ext cx="4852988" cy="1453397"/>
          </a:xfrm>
        </p:spPr>
        <p:txBody>
          <a:bodyPr tIns="91440" bIns="0" rtlCol="0" anchor="b">
            <a:noAutofit/>
          </a:bodyPr>
          <a:lstStyle>
            <a:lvl1pPr marL="0" indent="0" algn="l">
              <a:lnSpc>
                <a:spcPct val="75000"/>
              </a:lnSpc>
              <a:spcBef>
                <a:spcPts val="0"/>
              </a:spcBef>
              <a:buNone/>
              <a:defRPr sz="3200" b="1" i="0" cap="none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34" name="그래픽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2075" r="-434" b="36144"/>
          <a:stretch/>
        </p:blipFill>
        <p:spPr>
          <a:xfrm rot="10800000">
            <a:off x="6349474" y="0"/>
            <a:ext cx="5842526" cy="8001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E9B8797B-5A64-AA88-89DF-4E8F1CDE845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330" b="330"/>
          <a:stretch/>
        </p:blipFill>
        <p:spPr>
          <a:xfrm>
            <a:off x="7445375" y="4414838"/>
            <a:ext cx="4152900" cy="226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7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2개 3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rtlCol="0"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4" name="바닥글 개체 틀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04D03EA9-B8EA-C820-7047-334786CA525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43012" y="1943100"/>
            <a:ext cx="5789152" cy="4137025"/>
          </a:xfrm>
        </p:spPr>
        <p:txBody>
          <a:bodyPr rtlCol="0">
            <a:normAutofit/>
          </a:bodyPr>
          <a:lstStyle>
            <a:lvl1pPr marL="285750" indent="-28575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7579BEE5-3FD9-4DF0-230C-7FA6CCD9294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13177" y="1944861"/>
            <a:ext cx="3535812" cy="4142232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날짜 개체 틀 3">
            <a:extLst>
              <a:ext uri="{FF2B5EF4-FFF2-40B4-BE49-F238E27FC236}">
                <a16:creationId xmlns:a16="http://schemas.microsoft.com/office/drawing/2014/main" id="{95BBB73D-2883-37F4-8E10-8E95FB6E0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>
              <a:defRPr sz="1100" b="1" i="0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20XX/7/31</a:t>
            </a:r>
          </a:p>
        </p:txBody>
      </p:sp>
      <p:sp>
        <p:nvSpPr>
          <p:cNvPr id="36" name="슬라이드 번호 개체 틀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내용 2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>
            <a:extLst>
              <a:ext uri="{FF2B5EF4-FFF2-40B4-BE49-F238E27FC236}">
                <a16:creationId xmlns:a16="http://schemas.microsoft.com/office/drawing/2014/main" id="{C58CF9A0-3FB8-D25D-7C0E-70C4447FCC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34" r="18723" b="57209"/>
          <a:stretch/>
        </p:blipFill>
        <p:spPr>
          <a:xfrm rot="10800000">
            <a:off x="9587664" y="0"/>
            <a:ext cx="2604336" cy="2443914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2075" r="-434" b="36144"/>
          <a:stretch/>
        </p:blipFill>
        <p:spPr>
          <a:xfrm rot="10800000">
            <a:off x="253474" y="0"/>
            <a:ext cx="5842526" cy="8001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A9B0190A-8AD6-55FA-9511-16EF09FB2A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904" r="644"/>
          <a:stretch/>
        </p:blipFill>
        <p:spPr>
          <a:xfrm>
            <a:off x="7465261" y="4429764"/>
            <a:ext cx="4104439" cy="22581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3012" y="563671"/>
            <a:ext cx="9729786" cy="3850416"/>
          </a:xfrm>
        </p:spPr>
        <p:txBody>
          <a:bodyPr tIns="91440" rIns="91440" bIns="0" rtlCol="0" anchor="b">
            <a:normAutofit/>
          </a:bodyPr>
          <a:lstStyle>
            <a:lvl1pPr algn="l">
              <a:lnSpc>
                <a:spcPct val="75000"/>
              </a:lnSpc>
              <a:defRPr sz="80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3012" y="4418764"/>
            <a:ext cx="4852988" cy="1453397"/>
          </a:xfrm>
        </p:spPr>
        <p:txBody>
          <a:bodyPr tIns="9144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6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표 + 내용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691688" cy="914399"/>
          </a:xfrm>
        </p:spPr>
        <p:txBody>
          <a:bodyPr rtlCol="0"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9" name="바닥글 개체 틀 4">
            <a:extLst>
              <a:ext uri="{FF2B5EF4-FFF2-40B4-BE49-F238E27FC236}">
                <a16:creationId xmlns:a16="http://schemas.microsoft.com/office/drawing/2014/main" id="{D6F79AC3-76A1-330A-69C1-6F49A4489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52576074-8A5F-7308-EC7D-96E98F2E3C9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43011" y="1943100"/>
            <a:ext cx="9354312" cy="396849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pic>
        <p:nvPicPr>
          <p:cNvPr id="36" name="그래픽 35">
            <a:extLst>
              <a:ext uri="{FF2B5EF4-FFF2-40B4-BE49-F238E27FC236}">
                <a16:creationId xmlns:a16="http://schemas.microsoft.com/office/drawing/2014/main" id="{781D330E-7CAC-3E1B-56FB-58D6F3900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2679891-41CC-3417-4CF6-135A18671481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91D90A8-8A48-8962-E406-C96FD90CB835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323A68D2-2F41-6DEA-B556-009D1C010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>
              <a:defRPr sz="1100" b="1" i="0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20XX/7/31</a:t>
            </a:r>
          </a:p>
        </p:txBody>
      </p:sp>
      <p:sp>
        <p:nvSpPr>
          <p:cNvPr id="41" name="슬라이드 번호 개체 틀 5">
            <a:extLst>
              <a:ext uri="{FF2B5EF4-FFF2-40B4-BE49-F238E27FC236}">
                <a16:creationId xmlns:a16="http://schemas.microsoft.com/office/drawing/2014/main" id="{20B2DBBC-C217-F056-5EE3-093A94676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C2B28BFE-C6A5-2E41-90F0-4FC4923554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B24DB16A-09BE-ECB9-3775-EE534A0758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pic>
        <p:nvPicPr>
          <p:cNvPr id="9" name="그래픽 8">
            <a:extLst>
              <a:ext uri="{FF2B5EF4-FFF2-40B4-BE49-F238E27FC236}">
                <a16:creationId xmlns:a16="http://schemas.microsoft.com/office/drawing/2014/main" id="{0B3C32E9-69AB-774F-A8F5-6E1F8A9C6C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2075" r="-434" b="36144"/>
          <a:stretch/>
        </p:blipFill>
        <p:spPr>
          <a:xfrm rot="10800000">
            <a:off x="253474" y="0"/>
            <a:ext cx="5842526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2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>
          <p15:clr>
            <a:srgbClr val="FBAE40"/>
          </p15:clr>
        </p15:guide>
        <p15:guide id="2" pos="768">
          <p15:clr>
            <a:srgbClr val="FBAE40"/>
          </p15:clr>
        </p15:guide>
        <p15:guide id="3" orient="horz" pos="3840">
          <p15:clr>
            <a:srgbClr val="FBAE40"/>
          </p15:clr>
        </p15:guide>
        <p15:guide id="4" orient="horz" pos="122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안건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5426075" cy="914399"/>
          </a:xfrm>
        </p:spPr>
        <p:txBody>
          <a:bodyPr rtlCol="0"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바닥글 개체 틀 4">
            <a:extLst>
              <a:ext uri="{FF2B5EF4-FFF2-40B4-BE49-F238E27FC236}">
                <a16:creationId xmlns:a16="http://schemas.microsoft.com/office/drawing/2014/main" id="{75B65357-D1FE-FECA-535B-1A25B6119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A8A331BA-4F9C-891F-3D66-F5C7411B918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43013" y="2713383"/>
            <a:ext cx="5426075" cy="3368330"/>
          </a:xfrm>
        </p:spPr>
        <p:txBody>
          <a:bodyPr rtlCol="0">
            <a:normAutofit/>
          </a:bodyPr>
          <a:lstStyle>
            <a:lvl1pPr marL="45720" indent="0">
              <a:spcBef>
                <a:spcPts val="1200"/>
              </a:spcBef>
              <a:buNone/>
              <a:defRPr sz="2800" b="1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4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20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8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54A42A5C-350F-AE48-D0B0-BADB938CD6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37" r="24894" b="34030"/>
          <a:stretch/>
        </p:blipFill>
        <p:spPr>
          <a:xfrm rot="5400000">
            <a:off x="-1203386" y="4964173"/>
            <a:ext cx="3097213" cy="690444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F2761603-166B-5BAC-2CE7-DC4B59BFA9B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9717AF7-E5A1-E433-89C4-DF7F5FC66958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96FE939-BBF8-FA85-BB1D-B7223365D9B2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개체 틀 11">
            <a:extLst>
              <a:ext uri="{FF2B5EF4-FFF2-40B4-BE49-F238E27FC236}">
                <a16:creationId xmlns:a16="http://schemas.microsoft.com/office/drawing/2014/main" id="{325B5DAA-F347-B710-E29A-24387F20B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89" r="3872"/>
          <a:stretch/>
        </p:blipFill>
        <p:spPr>
          <a:xfrm flipH="1">
            <a:off x="7048501" y="0"/>
            <a:ext cx="4010336" cy="6858000"/>
          </a:xfrm>
          <a:prstGeom prst="rect">
            <a:avLst/>
          </a:prstGeom>
        </p:spPr>
      </p:pic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E69B3571-DF8D-D7FC-5473-FD66B95C7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>
              <a:defRPr sz="1100" b="1" i="0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20XX/7/31</a:t>
            </a:r>
          </a:p>
        </p:txBody>
      </p:sp>
      <p:sp>
        <p:nvSpPr>
          <p:cNvPr id="46" name="슬라이드 번호 개체 틀 5">
            <a:extLst>
              <a:ext uri="{FF2B5EF4-FFF2-40B4-BE49-F238E27FC236}">
                <a16:creationId xmlns:a16="http://schemas.microsoft.com/office/drawing/2014/main" id="{B1C98A15-472C-335C-3F9C-8DB73CF95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6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  <p15:guide id="5" orient="horz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+ 그림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래픽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3012" y="551145"/>
            <a:ext cx="9729786" cy="3862942"/>
          </a:xfrm>
        </p:spPr>
        <p:txBody>
          <a:bodyPr tIns="91440" rIns="91440" bIns="0" rtlCol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34" name="그래픽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2075" r="-434" b="36144"/>
          <a:stretch/>
        </p:blipFill>
        <p:spPr>
          <a:xfrm rot="10800000">
            <a:off x="6349474" y="0"/>
            <a:ext cx="5842526" cy="8001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3" name="그림 개체 틀 9">
            <a:extLst>
              <a:ext uri="{FF2B5EF4-FFF2-40B4-BE49-F238E27FC236}">
                <a16:creationId xmlns:a16="http://schemas.microsoft.com/office/drawing/2014/main" id="{AE6FBA80-F1EC-1A7C-2AE6-56526A6641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45" r="15223"/>
          <a:stretch/>
        </p:blipFill>
        <p:spPr>
          <a:xfrm>
            <a:off x="6815138" y="3946525"/>
            <a:ext cx="5376862" cy="2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+ 그림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rtlCol="0"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2" name="바닥글 개체 틀 4">
            <a:extLst>
              <a:ext uri="{FF2B5EF4-FFF2-40B4-BE49-F238E27FC236}">
                <a16:creationId xmlns:a16="http://schemas.microsoft.com/office/drawing/2014/main" id="{74351DD5-0416-57B2-E44B-82E891E45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A9F2E180-1635-139C-1D12-EDD842B70AF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0" y="1943100"/>
            <a:ext cx="4662488" cy="4138613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54A42A5C-350F-AE48-D0B0-BADB938CD6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37" r="-90" b="34030"/>
          <a:stretch/>
        </p:blipFill>
        <p:spPr>
          <a:xfrm>
            <a:off x="6451600" y="6167556"/>
            <a:ext cx="4127500" cy="690444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B8407C5-216F-7840-BF20-0C181F747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>
              <a:defRPr sz="1100" b="1" i="0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20XX/7/31</a:t>
            </a:r>
          </a:p>
        </p:txBody>
      </p:sp>
      <p:sp>
        <p:nvSpPr>
          <p:cNvPr id="27" name="슬라이드 번호 개체 틀 5">
            <a:extLst>
              <a:ext uri="{FF2B5EF4-FFF2-40B4-BE49-F238E27FC236}">
                <a16:creationId xmlns:a16="http://schemas.microsoft.com/office/drawing/2014/main" id="{62F781EE-C3C5-37AA-5244-B5700A72A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9EDCD41B-BD44-EFD9-098C-08EFF50B45B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F47A33B-958A-63D6-7735-E46458DDE428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247F40E-13E2-21B6-B70A-15C733963D8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개체 틀 7">
            <a:extLst>
              <a:ext uri="{FF2B5EF4-FFF2-40B4-BE49-F238E27FC236}">
                <a16:creationId xmlns:a16="http://schemas.microsoft.com/office/drawing/2014/main" id="{798D7631-E74E-FD57-E7A1-2F33A1AF4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996" t="3187" r="3772" b="1961"/>
          <a:stretch/>
        </p:blipFill>
        <p:spPr>
          <a:xfrm>
            <a:off x="914400" y="1943100"/>
            <a:ext cx="5181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+ 부제목 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래픽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3011" y="601249"/>
            <a:ext cx="9466741" cy="3812838"/>
          </a:xfrm>
        </p:spPr>
        <p:txBody>
          <a:bodyPr tIns="91440" rIns="0" bIns="0" rtlCol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43012" y="4414087"/>
            <a:ext cx="4852988" cy="1453397"/>
          </a:xfrm>
        </p:spPr>
        <p:txBody>
          <a:bodyPr tIns="91440" bIns="0" rtlCol="0" anchor="b">
            <a:noAutofit/>
          </a:bodyPr>
          <a:lstStyle>
            <a:lvl1pPr marL="0" indent="0" algn="l">
              <a:lnSpc>
                <a:spcPct val="75000"/>
              </a:lnSpc>
              <a:spcBef>
                <a:spcPts val="0"/>
              </a:spcBef>
              <a:buNone/>
              <a:defRPr sz="3200" b="1" i="0" cap="none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pic>
        <p:nvPicPr>
          <p:cNvPr id="34" name="그래픽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2075" r="-434" b="36144"/>
          <a:stretch/>
        </p:blipFill>
        <p:spPr>
          <a:xfrm rot="10800000">
            <a:off x="6349474" y="0"/>
            <a:ext cx="5842526" cy="8001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546B6B28-B1CF-CAFC-6B41-74A4AFFF60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36000"/>
          <a:stretch/>
        </p:blipFill>
        <p:spPr>
          <a:xfrm>
            <a:off x="7580649" y="3305998"/>
            <a:ext cx="3989051" cy="35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2개 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rtlCol="0"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4" name="바닥글 개체 틀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D5C77874-9E90-144B-F071-3562BDA2195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43012" y="1944688"/>
            <a:ext cx="4662488" cy="4137025"/>
          </a:xfrm>
        </p:spPr>
        <p:txBody>
          <a:bodyPr rtlCol="0">
            <a:normAutofit/>
          </a:bodyPr>
          <a:lstStyle>
            <a:lvl1pPr marL="285750" indent="-28575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75E76D-659C-5392-C974-020D3392EA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91656" y="1939481"/>
            <a:ext cx="4453128" cy="4142232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17E2DC87-2AEC-1A25-44D9-11DA7801A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>
              <a:defRPr sz="1100" b="1" i="0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20XX/7/31</a:t>
            </a:r>
          </a:p>
        </p:txBody>
      </p:sp>
      <p:sp>
        <p:nvSpPr>
          <p:cNvPr id="36" name="슬라이드 번호 개체 틀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내용 2개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래픽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2415589" y="-134204"/>
            <a:ext cx="381185" cy="649594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8063706" y="6378322"/>
            <a:ext cx="2867530" cy="4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1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>
          <p15:clr>
            <a:srgbClr val="FBAE40"/>
          </p15:clr>
        </p15:guide>
        <p15:guide id="2" pos="768">
          <p15:clr>
            <a:srgbClr val="FBAE40"/>
          </p15:clr>
        </p15:guide>
        <p15:guide id="3" orient="horz" pos="3840">
          <p15:clr>
            <a:srgbClr val="FBAE40"/>
          </p15:clr>
        </p15:guide>
        <p15:guide id="4" orient="horz" pos="122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1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rtlCol="0"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4" name="바닥글 개체 틀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6A980337-5E6C-4D7B-D56F-D5EA84AF76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243012" y="1943100"/>
            <a:ext cx="4662488" cy="4138613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ACE0534C-0CE0-EE94-871B-6F1A1E77F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>
              <a:defRPr sz="1100" b="1" i="0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20XX/7/31</a:t>
            </a:r>
          </a:p>
        </p:txBody>
      </p:sp>
      <p:sp>
        <p:nvSpPr>
          <p:cNvPr id="36" name="슬라이드 번호 개체 틀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그림 개체 틀 7">
            <a:extLst>
              <a:ext uri="{FF2B5EF4-FFF2-40B4-BE49-F238E27FC236}">
                <a16:creationId xmlns:a16="http://schemas.microsoft.com/office/drawing/2014/main" id="{1FCB7E19-EE32-92A1-47D9-990C3C76A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00" t="3175" r="5373" b="36147"/>
          <a:stretch/>
        </p:blipFill>
        <p:spPr>
          <a:xfrm>
            <a:off x="6286500" y="1943100"/>
            <a:ext cx="4662488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4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 2개 2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rtlCol="0"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4" name="바닥글 개체 틀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바닥글 추가</a:t>
            </a:r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4439006B-1BD0-A0ED-C0A1-0C299E008A2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43012" y="1943100"/>
            <a:ext cx="3535811" cy="4138613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sp>
        <p:nvSpPr>
          <p:cNvPr id="3" name="내용 개체 틀 5">
            <a:extLst>
              <a:ext uri="{FF2B5EF4-FFF2-40B4-BE49-F238E27FC236}">
                <a16:creationId xmlns:a16="http://schemas.microsoft.com/office/drawing/2014/main" id="{0F2009D0-1A1F-CB4B-86EF-4FD76B75DE3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8241" y="1943099"/>
            <a:ext cx="5790739" cy="4138613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1600"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40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20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10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88613AEE-2A18-A24B-D500-1498BB343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ctr">
              <a:defRPr sz="1100" b="1" i="0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20XX/7/31</a:t>
            </a:r>
          </a:p>
        </p:txBody>
      </p:sp>
      <p:sp>
        <p:nvSpPr>
          <p:cNvPr id="36" name="슬라이드 번호 개체 틀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43011" y="1123948"/>
            <a:ext cx="9715373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"/>
              <a:t>마스터 제목 스타일 편집</a:t>
            </a: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43011" y="2854862"/>
            <a:ext cx="9715373" cy="2783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dirty="0"/>
          </a:p>
        </p:txBody>
      </p:sp>
      <p:sp>
        <p:nvSpPr>
          <p:cNvPr id="70" name="날짜 개체 틀 3">
            <a:extLst>
              <a:ext uri="{FF2B5EF4-FFF2-40B4-BE49-F238E27FC236}">
                <a16:creationId xmlns:a16="http://schemas.microsoft.com/office/drawing/2014/main" id="{1D3FE713-9579-9502-1340-9BB024380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67420" y="6364224"/>
            <a:ext cx="1616147" cy="237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>
              <a:defRPr sz="1200" b="1" i="0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20XX/7/31</a:t>
            </a:r>
          </a:p>
        </p:txBody>
      </p:sp>
      <p:sp>
        <p:nvSpPr>
          <p:cNvPr id="71" name="슬라이드 번호 개체 틀 5">
            <a:extLst>
              <a:ext uri="{FF2B5EF4-FFF2-40B4-BE49-F238E27FC236}">
                <a16:creationId xmlns:a16="http://schemas.microsoft.com/office/drawing/2014/main" id="{D6D97498-1909-257F-3B44-8830BA935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0903" y="6364224"/>
            <a:ext cx="622300" cy="2377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 b="1" i="0" spc="2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pPr rtl="0"/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B6D1128-8E99-D739-8BA2-6483E11ECD0A}"/>
              </a:ext>
            </a:extLst>
          </p:cNvPr>
          <p:cNvSpPr/>
          <p:nvPr userDrawn="1"/>
        </p:nvSpPr>
        <p:spPr>
          <a:xfrm>
            <a:off x="10336085" y="6422055"/>
            <a:ext cx="622300" cy="48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+mn-lt"/>
            </a:endParaRPr>
          </a:p>
        </p:txBody>
      </p:sp>
      <p:sp>
        <p:nvSpPr>
          <p:cNvPr id="73" name="바닥글 개체 틀 4">
            <a:extLst>
              <a:ext uri="{FF2B5EF4-FFF2-40B4-BE49-F238E27FC236}">
                <a16:creationId xmlns:a16="http://schemas.microsoft.com/office/drawing/2014/main" id="{E4994AF0-B8F6-76C7-C67E-7BC676CE8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3012" y="6364224"/>
            <a:ext cx="5394391" cy="237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1200" b="1" i="0" cap="none" spc="200" baseline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</a:lstStyle>
          <a:p>
            <a:r>
              <a:rPr lang="ko"/>
              <a:t>바닥글 추가</a:t>
            </a:r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79" r:id="rId3"/>
    <p:sldLayoutId id="2147483672" r:id="rId4"/>
    <p:sldLayoutId id="2147483680" r:id="rId5"/>
    <p:sldLayoutId id="2147483677" r:id="rId6"/>
    <p:sldLayoutId id="2147483695" r:id="rId7"/>
    <p:sldLayoutId id="2147483673" r:id="rId8"/>
    <p:sldLayoutId id="2147483681" r:id="rId9"/>
    <p:sldLayoutId id="2147483675" r:id="rId10"/>
    <p:sldLayoutId id="2147483692" r:id="rId11"/>
    <p:sldLayoutId id="2147483688" r:id="rId12"/>
    <p:sldLayoutId id="2147483691" r:id="rId13"/>
    <p:sldLayoutId id="2147483684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1" hangingPunct="1">
        <a:lnSpc>
          <a:spcPct val="90000"/>
        </a:lnSpc>
        <a:spcBef>
          <a:spcPct val="0"/>
        </a:spcBef>
        <a:buFont typeface="Arial" pitchFamily="34" charset="0"/>
        <a:buNone/>
        <a:defRPr sz="8000" b="1" kern="1200" cap="all" baseline="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Calibri" panose="020F0502020204030204" pitchFamily="34" charset="0"/>
        </a:defRPr>
      </a:lvl1pPr>
    </p:titleStyle>
    <p:bodyStyle>
      <a:lvl1pPr marL="274320" indent="-228600" algn="l" defTabSz="914400" rtl="0" eaLnBrk="1" latinLnBrk="1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Calibri" panose="020F0502020204030204" pitchFamily="34" charset="0"/>
        </a:defRPr>
      </a:lvl1pPr>
      <a:lvl2pPr marL="59436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Calibri" panose="020F0502020204030204" pitchFamily="34" charset="0"/>
        </a:defRPr>
      </a:lvl2pPr>
      <a:lvl3pPr marL="914400" indent="-228600" algn="l" defTabSz="914400" rtl="0" eaLnBrk="1" latinLnBrk="1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Calibri" panose="020F0502020204030204" pitchFamily="34" charset="0"/>
        </a:defRPr>
      </a:lvl3pPr>
      <a:lvl4pPr marL="1234440" indent="-228600" algn="l" defTabSz="914400" rtl="0" eaLnBrk="1" latinLnBrk="1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Calibri" panose="020F0502020204030204" pitchFamily="34" charset="0"/>
        </a:defRPr>
      </a:lvl4pPr>
      <a:lvl5pPr marL="1554480" indent="-228600" algn="l" defTabSz="914400" rtl="0" eaLnBrk="1" latinLnBrk="1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Malgun Gothic" panose="020B0503020000020004" pitchFamily="34" charset="-127"/>
          <a:ea typeface="Malgun Gothic" panose="020B0503020000020004" pitchFamily="34" charset="-127"/>
          <a:cs typeface="Calibri" panose="020F0502020204030204" pitchFamily="34" charset="0"/>
        </a:defRPr>
      </a:lvl5pPr>
      <a:lvl6pPr marL="187452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1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image:latest" TargetMode="External"/><Relationship Id="rId2" Type="http://schemas.openxmlformats.org/officeDocument/2006/relationships/hyperlink" Target="x11-unix://tmp/.X11-unix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ost.docker.internal: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sv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module/2860" TargetMode="Externa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module/2275" TargetMode="Externa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D3D322-D326-7F0A-2EB4-9A3D3D402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551145"/>
            <a:ext cx="8421624" cy="4215384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de-DE" altLang="ko">
                <a:latin typeface="Malgun Gothic" panose="020B0503020000020004" pitchFamily="34" charset="-127"/>
              </a:rPr>
              <a:t>Geant4/nptool </a:t>
            </a:r>
            <a:r>
              <a:rPr lang="ko-KR" altLang="en-US">
                <a:latin typeface="Malgun Gothic" panose="020B0503020000020004" pitchFamily="34" charset="-127"/>
              </a:rPr>
              <a:t>시뮬레이션</a:t>
            </a:r>
            <a:endParaRPr lang="ko" dirty="0">
              <a:latin typeface="Malgun Gothic" panose="020B0503020000020004" pitchFamily="34" charset="-127"/>
            </a:endParaRPr>
          </a:p>
        </p:txBody>
      </p:sp>
      <p:sp>
        <p:nvSpPr>
          <p:cNvPr id="7" name="부제목 5">
            <a:extLst>
              <a:ext uri="{FF2B5EF4-FFF2-40B4-BE49-F238E27FC236}">
                <a16:creationId xmlns:a16="http://schemas.microsoft.com/office/drawing/2014/main" id="{09183CE5-DDF8-DF5E-F835-AA032A4D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012" y="4414087"/>
            <a:ext cx="4852988" cy="1453397"/>
          </a:xfrm>
        </p:spPr>
        <p:txBody>
          <a:bodyPr/>
          <a:lstStyle/>
          <a:p>
            <a:r>
              <a:rPr lang="ko-KR" altLang="en-US" dirty="0"/>
              <a:t>이정우</a:t>
            </a:r>
          </a:p>
        </p:txBody>
      </p:sp>
    </p:spTree>
    <p:extLst>
      <p:ext uri="{BB962C8B-B14F-4D97-AF65-F5344CB8AC3E}">
        <p14:creationId xmlns:p14="http://schemas.microsoft.com/office/powerpoint/2010/main" val="198119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4262A-B5C0-57D8-691B-BE88749E7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Malgun Gothic" panose="020B0503020000020004" pitchFamily="34" charset="-127"/>
              </a:rPr>
              <a:t>작업환경 만들기</a:t>
            </a:r>
            <a:endParaRPr lang="ko" dirty="0">
              <a:latin typeface="Malgun Gothic" panose="020B0503020000020004" pitchFamily="34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A942DA2A-5E89-8C20-C5BB-9B3C26B00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DCA9C774-A0FA-08AB-EAA5-570B0C2F04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50600" y="5835650"/>
            <a:ext cx="1041400" cy="246063"/>
          </a:xfrm>
        </p:spPr>
        <p:txBody>
          <a:bodyPr rtlCol="0"/>
          <a:lstStyle/>
          <a:p>
            <a:pPr rtl="0"/>
            <a:fld id="{CA8D9AD5-F248-4919-864A-CFD76CC027D6}" type="slidenum">
              <a:rPr lang="en-US" smtClean="0"/>
              <a:pPr rtl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00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53E01-6D1C-444D-2BC3-9C32E7E2D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0393FB5-4131-71F5-A4A9-D9CFA182E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핵물리 시뮬레이션에 필요한 환경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B8C425-46B9-71B0-B48E-605BFFDFF52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리눅스</a:t>
            </a:r>
            <a:endParaRPr lang="en-US" altLang="ko-K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여러가지 프로그램</a:t>
            </a:r>
            <a:endParaRPr lang="en-US" altLang="ko-KR" sz="2800" dirty="0"/>
          </a:p>
          <a:p>
            <a:pPr marL="1051560" lvl="1" indent="-457200"/>
            <a:r>
              <a:rPr lang="en-US" altLang="ko-KR" sz="2600" dirty="0"/>
              <a:t>ROOT, Geant4, NPTool, LILAK</a:t>
            </a:r>
          </a:p>
          <a:p>
            <a:pPr marL="1051560" lvl="1" indent="-457200"/>
            <a:r>
              <a:rPr lang="ko-KR" altLang="en-US" sz="2600" dirty="0"/>
              <a:t>대부분의 경우 소스를 받아서 직접 설치 필요</a:t>
            </a:r>
            <a:endParaRPr lang="en-US" altLang="ko-KR" sz="2600" dirty="0"/>
          </a:p>
          <a:p>
            <a:pPr marL="1051560" lvl="1" indent="-457200"/>
            <a:r>
              <a:rPr lang="ko-KR" altLang="en-US" sz="2600" dirty="0"/>
              <a:t>사용환경에 따라서 설치 난이도가 바뀜</a:t>
            </a:r>
            <a:br>
              <a:rPr lang="en-US" altLang="ko-KR" sz="2600" dirty="0"/>
            </a:br>
            <a:endParaRPr lang="en-US" altLang="ko-KR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Docker </a:t>
            </a:r>
            <a:r>
              <a:rPr lang="ko-KR" altLang="en-US" sz="2800" dirty="0"/>
              <a:t>를 사용해서 준비된 환경을 사용하자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947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7F021-441B-FBF1-DEB3-3911ACC5B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C38876-C7DE-4286-62D2-AF09A931B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7586" y="5747130"/>
            <a:ext cx="1041393" cy="246004"/>
          </a:xfrm>
        </p:spPr>
        <p:txBody>
          <a:bodyPr/>
          <a:lstStyle/>
          <a:p>
            <a:pPr rtl="0"/>
            <a:fld id="{CA8D9AD5-F248-4919-864A-CFD76CC027D6}" type="slidenum">
              <a:rPr lang="en-US" smtClean="0"/>
              <a:pPr rtl="0"/>
              <a:t>12</a:t>
            </a:fld>
            <a:endParaRPr lang="en-US" dirty="0"/>
          </a:p>
        </p:txBody>
      </p:sp>
      <p:pic>
        <p:nvPicPr>
          <p:cNvPr id="33" name="내용 개체 틀 2" descr="상징, 그래픽, 클립아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9F57EB7-215A-9167-1F5E-7DD6B976097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3928258" y="2444750"/>
            <a:ext cx="2876815" cy="2270786"/>
          </a:xfrm>
        </p:spPr>
      </p:pic>
      <p:pic>
        <p:nvPicPr>
          <p:cNvPr id="34" name="그래픽 33" descr="컴퓨터 단색으로 채워진">
            <a:extLst>
              <a:ext uri="{FF2B5EF4-FFF2-40B4-BE49-F238E27FC236}">
                <a16:creationId xmlns:a16="http://schemas.microsoft.com/office/drawing/2014/main" id="{79A7982A-DB43-D6B2-8CE0-0A9FE4B0F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3683" y="4900666"/>
            <a:ext cx="1822451" cy="1822451"/>
          </a:xfrm>
          <a:prstGeom prst="rect">
            <a:avLst/>
          </a:prstGeom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787DA182-0942-12B3-75EF-09DD3DA73C12}"/>
              </a:ext>
            </a:extLst>
          </p:cNvPr>
          <p:cNvGrpSpPr/>
          <p:nvPr/>
        </p:nvGrpSpPr>
        <p:grpSpPr>
          <a:xfrm>
            <a:off x="1476008" y="1795402"/>
            <a:ext cx="1561684" cy="1501504"/>
            <a:chOff x="1785100" y="1927495"/>
            <a:chExt cx="1561684" cy="1501504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21E3E71-9BAB-7332-9B0E-6EB0CE54B20A}"/>
                </a:ext>
              </a:extLst>
            </p:cNvPr>
            <p:cNvSpPr/>
            <p:nvPr/>
          </p:nvSpPr>
          <p:spPr>
            <a:xfrm>
              <a:off x="1967593" y="2107415"/>
              <a:ext cx="1167063" cy="116706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53BE966-C20D-7872-5CE7-0B6B2E002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85100" y="1927495"/>
              <a:ext cx="1561684" cy="1501504"/>
            </a:xfrm>
            <a:prstGeom prst="rect">
              <a:avLst/>
            </a:prstGeom>
          </p:spPr>
        </p:pic>
      </p:grpSp>
      <p:pic>
        <p:nvPicPr>
          <p:cNvPr id="38" name="Picture 10" descr="Full Size">
            <a:extLst>
              <a:ext uri="{FF2B5EF4-FFF2-40B4-BE49-F238E27FC236}">
                <a16:creationId xmlns:a16="http://schemas.microsoft.com/office/drawing/2014/main" id="{023335D6-26D9-E5DD-05CE-7890230F7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893" y="1832342"/>
            <a:ext cx="4048125" cy="13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94636E05-FE67-1F4B-31BF-472D5321D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873" y="511840"/>
            <a:ext cx="2857500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 descr="원, 그래픽, 텍스트, 다채로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E720FE0-BE58-8FDF-FB2D-02F4192D6A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8745" y="4551416"/>
            <a:ext cx="1340406" cy="1491632"/>
          </a:xfrm>
          <a:prstGeom prst="rect">
            <a:avLst/>
          </a:prstGeom>
        </p:spPr>
      </p:pic>
      <p:pic>
        <p:nvPicPr>
          <p:cNvPr id="41" name="그래픽 40" descr="조금 굽은 화살표 단색으로 채워진">
            <a:extLst>
              <a:ext uri="{FF2B5EF4-FFF2-40B4-BE49-F238E27FC236}">
                <a16:creationId xmlns:a16="http://schemas.microsoft.com/office/drawing/2014/main" id="{72E5B508-42D5-BAB1-ABCC-CBB40CCF2D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76871">
            <a:off x="2813499" y="2882900"/>
            <a:ext cx="914400" cy="914400"/>
          </a:xfrm>
          <a:prstGeom prst="rect">
            <a:avLst/>
          </a:prstGeom>
        </p:spPr>
      </p:pic>
      <p:pic>
        <p:nvPicPr>
          <p:cNvPr id="42" name="그래픽 41" descr="조금 굽은 화살표 단색으로 채워진">
            <a:extLst>
              <a:ext uri="{FF2B5EF4-FFF2-40B4-BE49-F238E27FC236}">
                <a16:creationId xmlns:a16="http://schemas.microsoft.com/office/drawing/2014/main" id="{2B525ABC-4533-9DE5-1924-CB7A5C9237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7817480" flipH="1">
            <a:off x="5435015" y="1479051"/>
            <a:ext cx="914400" cy="914400"/>
          </a:xfrm>
          <a:prstGeom prst="rect">
            <a:avLst/>
          </a:prstGeom>
        </p:spPr>
      </p:pic>
      <p:pic>
        <p:nvPicPr>
          <p:cNvPr id="43" name="그래픽 42" descr="조금 굽은 화살표 단색으로 채워진">
            <a:extLst>
              <a:ext uri="{FF2B5EF4-FFF2-40B4-BE49-F238E27FC236}">
                <a16:creationId xmlns:a16="http://schemas.microsoft.com/office/drawing/2014/main" id="{D9961742-D9D9-A4AF-1620-41BF514C43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581548" flipH="1">
            <a:off x="6835062" y="2963716"/>
            <a:ext cx="914400" cy="914400"/>
          </a:xfrm>
          <a:prstGeom prst="rect">
            <a:avLst/>
          </a:prstGeom>
        </p:spPr>
      </p:pic>
      <p:pic>
        <p:nvPicPr>
          <p:cNvPr id="44" name="그래픽 43" descr="조금 굽은 화살표 단색으로 채워진">
            <a:extLst>
              <a:ext uri="{FF2B5EF4-FFF2-40B4-BE49-F238E27FC236}">
                <a16:creationId xmlns:a16="http://schemas.microsoft.com/office/drawing/2014/main" id="{E99C9853-1815-F176-FC59-DE2A32AB2A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541348" flipH="1">
            <a:off x="6049802" y="4258336"/>
            <a:ext cx="914400" cy="914400"/>
          </a:xfrm>
          <a:prstGeom prst="rect">
            <a:avLst/>
          </a:prstGeom>
        </p:spPr>
      </p:pic>
      <p:pic>
        <p:nvPicPr>
          <p:cNvPr id="45" name="그래픽 44" descr="조금 굽은 화살표 단색으로 채워진">
            <a:extLst>
              <a:ext uri="{FF2B5EF4-FFF2-40B4-BE49-F238E27FC236}">
                <a16:creationId xmlns:a16="http://schemas.microsoft.com/office/drawing/2014/main" id="{4822E0FF-B99F-FE66-8CB8-293A2E21C5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581548" flipH="1">
            <a:off x="2583102" y="4304858"/>
            <a:ext cx="1688186" cy="168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60042-1F69-2AFA-1ACC-9A23E0D42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931EBA1-B39A-1114-4E53-3C318946A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 설치 단계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2F9966F-C001-4B26-FE58-565025E6F02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800" dirty="0"/>
              <a:t>운영체제에 맞게 </a:t>
            </a:r>
            <a:r>
              <a:rPr lang="en-US" altLang="ko-KR" sz="2800" dirty="0"/>
              <a:t>docker </a:t>
            </a:r>
            <a:r>
              <a:rPr lang="ko-KR" altLang="en-US" sz="2800" dirty="0"/>
              <a:t>설치하기</a:t>
            </a:r>
            <a:endParaRPr lang="en-US" altLang="ko-KR" sz="2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800" dirty="0"/>
              <a:t>미리 준비된 이미지 다운로드 하기</a:t>
            </a:r>
            <a:endParaRPr lang="en-US" altLang="ko-KR" sz="2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800" dirty="0"/>
              <a:t>컨테이너 생성하기</a:t>
            </a:r>
            <a:endParaRPr lang="en-US" altLang="ko-KR" sz="28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800" dirty="0"/>
              <a:t>컨테이너 접속하기</a:t>
            </a:r>
          </a:p>
        </p:txBody>
      </p:sp>
    </p:spTree>
    <p:extLst>
      <p:ext uri="{BB962C8B-B14F-4D97-AF65-F5344CB8AC3E}">
        <p14:creationId xmlns:p14="http://schemas.microsoft.com/office/powerpoint/2010/main" val="128662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F3E2E-4588-04D6-F02F-144BBA5D9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0F3F5-17BD-B796-6E84-E6C9E56CD69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de-DE" altLang="ko-KR" sz="4400" dirty="0"/>
              <a:t>https://github.com/lilak-project/cssu</a:t>
            </a:r>
            <a:endParaRPr lang="ko-KR" altLang="en-US" sz="4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EDCA3-D20B-2F07-F129-E5AC2D783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smtClean="0"/>
              <a:pPr rtl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8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102FE-F0E9-FFF4-97C8-F4814EB45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1" y="771526"/>
            <a:ext cx="9691688" cy="914399"/>
          </a:xfrm>
        </p:spPr>
        <p:txBody>
          <a:bodyPr/>
          <a:lstStyle/>
          <a:p>
            <a:r>
              <a:rPr lang="ko-KR" altLang="en-US" dirty="0"/>
              <a:t>이미지 다운로드 </a:t>
            </a:r>
            <a:r>
              <a:rPr lang="en-US" altLang="ko-KR" dirty="0"/>
              <a:t>&gt; </a:t>
            </a:r>
            <a:r>
              <a:rPr lang="ko-KR" altLang="en-US" dirty="0"/>
              <a:t>컨테이너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B2B56-F15A-98FB-A0C8-D3883A1460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3011" y="1943100"/>
            <a:ext cx="4280127" cy="3968496"/>
          </a:xfrm>
        </p:spPr>
        <p:txBody>
          <a:bodyPr>
            <a:normAutofit/>
          </a:bodyPr>
          <a:lstStyle/>
          <a:p>
            <a:r>
              <a:rPr lang="ko-KR" altLang="en-US" b="1" dirty="0"/>
              <a:t>윈도우</a:t>
            </a:r>
            <a:endParaRPr lang="en-US" altLang="ko-KR" b="1" dirty="0"/>
          </a:p>
          <a:p>
            <a:r>
              <a:rPr lang="en-US" altLang="ko-KR" dirty="0"/>
              <a:t>docker desktop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ubuntu </a:t>
            </a:r>
            <a:r>
              <a:rPr lang="ko-KR" altLang="en-US" dirty="0"/>
              <a:t>실행 </a:t>
            </a:r>
            <a:r>
              <a:rPr lang="en-US" altLang="ko-KR" dirty="0"/>
              <a:t>(</a:t>
            </a:r>
            <a:r>
              <a:rPr lang="ko-KR" altLang="en-US" dirty="0"/>
              <a:t>윈도우 키 누르고 </a:t>
            </a:r>
            <a:r>
              <a:rPr lang="en-US" altLang="ko-KR" dirty="0" err="1"/>
              <a:t>unbuntu</a:t>
            </a:r>
            <a:r>
              <a:rPr lang="en-US" altLang="ko-KR" dirty="0"/>
              <a:t>)</a:t>
            </a:r>
          </a:p>
          <a:p>
            <a:r>
              <a:rPr lang="de-DE" altLang="ko-KR" dirty="0"/>
              <a:t>(</a:t>
            </a:r>
            <a:r>
              <a:rPr lang="en-US" altLang="ko-KR" dirty="0"/>
              <a:t>7Gb</a:t>
            </a:r>
            <a:r>
              <a:rPr lang="ko-KR" altLang="en-US" dirty="0"/>
              <a:t> 정도의 저장공간 필요</a:t>
            </a:r>
            <a:r>
              <a:rPr lang="en-US" altLang="ko-KR" dirty="0"/>
              <a:t>)</a:t>
            </a:r>
          </a:p>
          <a:p>
            <a:r>
              <a:rPr lang="de-DE" altLang="ko-KR" dirty="0"/>
              <a:t>docker pull ejungwoo/cssu_image:latest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762B39-9B82-47BE-A33D-37BE31E44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smtClean="0"/>
              <a:pPr rtl="0"/>
              <a:t>15</a:t>
            </a:fld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32B78D1-9FD7-EEE9-CBEF-12A390DD5F03}"/>
              </a:ext>
            </a:extLst>
          </p:cNvPr>
          <p:cNvSpPr txBox="1">
            <a:spLocks/>
          </p:cNvSpPr>
          <p:nvPr/>
        </p:nvSpPr>
        <p:spPr>
          <a:xfrm>
            <a:off x="5739493" y="1943100"/>
            <a:ext cx="4857830" cy="396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600" b="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  <a:lvl2pPr marL="59436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2pPr>
            <a:lvl3pPr marL="91440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3pPr>
            <a:lvl4pPr marL="123444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4pPr>
            <a:lvl5pPr marL="155448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맥</a:t>
            </a:r>
            <a:endParaRPr lang="en-US" altLang="ko-KR" b="1" dirty="0"/>
          </a:p>
          <a:p>
            <a:r>
              <a:rPr lang="en-US" altLang="ko-KR" dirty="0"/>
              <a:t>docker desktop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terminal </a:t>
            </a:r>
            <a:r>
              <a:rPr lang="ko-KR" altLang="en-US" dirty="0"/>
              <a:t>실행 </a:t>
            </a:r>
            <a:r>
              <a:rPr lang="en-US" altLang="ko-KR" dirty="0"/>
              <a:t>(</a:t>
            </a:r>
            <a:r>
              <a:rPr lang="ko-KR" altLang="en-US" dirty="0"/>
              <a:t>돋보기 누르고 </a:t>
            </a:r>
            <a:r>
              <a:rPr lang="en-US" altLang="ko-KR" dirty="0"/>
              <a:t>terminal)</a:t>
            </a:r>
          </a:p>
          <a:p>
            <a:r>
              <a:rPr lang="de-DE" altLang="ko-KR" dirty="0"/>
              <a:t>(</a:t>
            </a:r>
            <a:r>
              <a:rPr lang="en-US" altLang="ko-KR" dirty="0"/>
              <a:t>7Gb </a:t>
            </a:r>
            <a:r>
              <a:rPr lang="ko-KR" altLang="en-US" dirty="0"/>
              <a:t>정도의 저장공간 필요</a:t>
            </a:r>
            <a:r>
              <a:rPr lang="en-US" altLang="ko-KR" dirty="0"/>
              <a:t>)</a:t>
            </a:r>
            <a:endParaRPr lang="de-DE" altLang="ko-KR" dirty="0"/>
          </a:p>
          <a:p>
            <a:r>
              <a:rPr lang="de-DE" altLang="ko-KR" dirty="0"/>
              <a:t>docker pull ejungwoo/cssu_image:latest</a:t>
            </a:r>
          </a:p>
          <a:p>
            <a:r>
              <a:rPr lang="en-US" altLang="ko-KR" dirty="0"/>
              <a:t>(</a:t>
            </a:r>
            <a:r>
              <a:rPr lang="en-US" altLang="ko-KR" dirty="0" err="1"/>
              <a:t>xquartz</a:t>
            </a:r>
            <a:r>
              <a:rPr lang="en-US" altLang="ko-KR" dirty="0"/>
              <a:t> 2.8.5 </a:t>
            </a:r>
            <a:r>
              <a:rPr lang="ko-KR" altLang="en-US" dirty="0"/>
              <a:t>버전 설치</a:t>
            </a:r>
            <a:r>
              <a:rPr lang="en-US" altLang="ko-KR" dirty="0"/>
              <a:t>)</a:t>
            </a:r>
            <a:endParaRPr lang="de-DE" altLang="ko-KR" dirty="0"/>
          </a:p>
        </p:txBody>
      </p:sp>
    </p:spTree>
    <p:extLst>
      <p:ext uri="{BB962C8B-B14F-4D97-AF65-F5344CB8AC3E}">
        <p14:creationId xmlns:p14="http://schemas.microsoft.com/office/powerpoint/2010/main" val="22021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E9386-C982-5610-74AC-AEDE7D69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7BEDA-86A0-ECB5-B552-250FE686D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1" y="771526"/>
            <a:ext cx="9691688" cy="91439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5043-B66F-BA6C-0D08-385CF00992B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3011" y="1943100"/>
            <a:ext cx="4280127" cy="3968496"/>
          </a:xfrm>
        </p:spPr>
        <p:txBody>
          <a:bodyPr>
            <a:normAutofit/>
          </a:bodyPr>
          <a:lstStyle/>
          <a:p>
            <a:r>
              <a:rPr lang="ko-KR" altLang="en-US" b="1" dirty="0"/>
              <a:t>윈도우</a:t>
            </a:r>
            <a:endParaRPr lang="en-US" altLang="ko-KR" b="1" dirty="0"/>
          </a:p>
          <a:p>
            <a:r>
              <a:rPr lang="en-US" altLang="ko-KR" dirty="0"/>
              <a:t>docker desktop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ubuntu </a:t>
            </a:r>
            <a:r>
              <a:rPr lang="ko-KR" altLang="en-US" dirty="0"/>
              <a:t>실행 </a:t>
            </a:r>
            <a:r>
              <a:rPr lang="en-US" altLang="ko-KR" dirty="0"/>
              <a:t>(</a:t>
            </a:r>
            <a:r>
              <a:rPr lang="ko-KR" altLang="en-US" dirty="0"/>
              <a:t>윈도우 키 누르고 </a:t>
            </a:r>
            <a:r>
              <a:rPr lang="en-US" altLang="ko-KR" dirty="0" err="1"/>
              <a:t>unbuntu</a:t>
            </a:r>
            <a:r>
              <a:rPr lang="en-US" altLang="ko-KR" dirty="0"/>
              <a:t>)</a:t>
            </a:r>
          </a:p>
          <a:p>
            <a:r>
              <a:rPr lang="de-DE" altLang="ko-KR" dirty="0"/>
              <a:t>(</a:t>
            </a:r>
            <a:r>
              <a:rPr lang="en-US" altLang="ko-KR" dirty="0"/>
              <a:t>7Gb</a:t>
            </a:r>
            <a:r>
              <a:rPr lang="ko-KR" altLang="en-US" dirty="0"/>
              <a:t> 정도의 저장공간 필요</a:t>
            </a:r>
            <a:r>
              <a:rPr lang="en-US" altLang="ko-KR" dirty="0"/>
              <a:t>)</a:t>
            </a:r>
          </a:p>
          <a:p>
            <a:r>
              <a:rPr lang="de-DE" altLang="ko-KR" dirty="0"/>
              <a:t>docker pull ejungwoo/cssu_image:latest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9F7EA6-4652-2D1D-C22F-A98267146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smtClean="0"/>
              <a:pPr rtl="0"/>
              <a:t>16</a:t>
            </a:fld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3B23739-5D23-8C41-8ADB-802F6BD33B66}"/>
              </a:ext>
            </a:extLst>
          </p:cNvPr>
          <p:cNvSpPr txBox="1">
            <a:spLocks/>
          </p:cNvSpPr>
          <p:nvPr/>
        </p:nvSpPr>
        <p:spPr>
          <a:xfrm>
            <a:off x="5739493" y="1943100"/>
            <a:ext cx="4857830" cy="396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600" b="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  <a:lvl2pPr marL="59436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2pPr>
            <a:lvl3pPr marL="91440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3pPr>
            <a:lvl4pPr marL="123444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4pPr>
            <a:lvl5pPr marL="155448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맥</a:t>
            </a:r>
            <a:endParaRPr lang="en-US" altLang="ko-KR" b="1" dirty="0"/>
          </a:p>
          <a:p>
            <a:r>
              <a:rPr lang="en-US" altLang="ko-KR" dirty="0"/>
              <a:t>docker desktop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/>
              <a:t>terminal </a:t>
            </a:r>
            <a:r>
              <a:rPr lang="ko-KR" altLang="en-US" dirty="0"/>
              <a:t>실행 </a:t>
            </a:r>
            <a:r>
              <a:rPr lang="en-US" altLang="ko-KR" dirty="0"/>
              <a:t>(</a:t>
            </a:r>
            <a:r>
              <a:rPr lang="ko-KR" altLang="en-US" dirty="0"/>
              <a:t>돋보기 누르고 </a:t>
            </a:r>
            <a:r>
              <a:rPr lang="en-US" altLang="ko-KR" dirty="0"/>
              <a:t>terminal)</a:t>
            </a:r>
          </a:p>
          <a:p>
            <a:r>
              <a:rPr lang="de-DE" altLang="ko-KR" dirty="0"/>
              <a:t>(</a:t>
            </a:r>
            <a:r>
              <a:rPr lang="en-US" altLang="ko-KR" dirty="0"/>
              <a:t>7Gb </a:t>
            </a:r>
            <a:r>
              <a:rPr lang="ko-KR" altLang="en-US" dirty="0"/>
              <a:t>정도의 저장공간 필요</a:t>
            </a:r>
            <a:r>
              <a:rPr lang="en-US" altLang="ko-KR" dirty="0"/>
              <a:t>)</a:t>
            </a:r>
            <a:endParaRPr lang="de-DE" altLang="ko-KR" dirty="0"/>
          </a:p>
          <a:p>
            <a:r>
              <a:rPr lang="de-DE" altLang="ko-KR" dirty="0"/>
              <a:t>docker pull ejungwoo/cssu_image:latest</a:t>
            </a:r>
          </a:p>
        </p:txBody>
      </p:sp>
    </p:spTree>
    <p:extLst>
      <p:ext uri="{BB962C8B-B14F-4D97-AF65-F5344CB8AC3E}">
        <p14:creationId xmlns:p14="http://schemas.microsoft.com/office/powerpoint/2010/main" val="248016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21FDE-0506-892F-CB76-41ED289EC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75930-72CF-FD82-7981-5FDEFBD8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1" y="771526"/>
            <a:ext cx="9691688" cy="914399"/>
          </a:xfrm>
        </p:spPr>
        <p:txBody>
          <a:bodyPr/>
          <a:lstStyle/>
          <a:p>
            <a:r>
              <a:rPr lang="ko-KR" altLang="en-US" dirty="0"/>
              <a:t>이미지 다운로드 </a:t>
            </a:r>
            <a:r>
              <a:rPr lang="en-US" altLang="ko-KR" dirty="0"/>
              <a:t>&gt; </a:t>
            </a:r>
            <a:r>
              <a:rPr lang="ko-KR" altLang="en-US" dirty="0"/>
              <a:t>컨테이너 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05553-7987-9508-9F1A-2A3576C50FB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3011" y="1943100"/>
            <a:ext cx="4280127" cy="3968496"/>
          </a:xfrm>
        </p:spPr>
        <p:txBody>
          <a:bodyPr>
            <a:normAutofit/>
          </a:bodyPr>
          <a:lstStyle/>
          <a:p>
            <a:r>
              <a:rPr lang="ko-KR" altLang="en-US" sz="1500" b="1" dirty="0"/>
              <a:t>윈도우</a:t>
            </a:r>
            <a:endParaRPr lang="de-DE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/>
              <a:t>처음 돌릴 때 </a:t>
            </a:r>
            <a:br>
              <a:rPr lang="en-US" altLang="ko-KR" sz="1500" dirty="0"/>
            </a:br>
            <a:r>
              <a:rPr lang="de-DE" altLang="ko-KR" sz="1500" dirty="0"/>
              <a:t>docker run -it \ </a:t>
            </a:r>
            <a:br>
              <a:rPr lang="de-DE" altLang="ko-KR" sz="1500" dirty="0"/>
            </a:br>
            <a:r>
              <a:rPr lang="de-DE" altLang="ko-KR" sz="1500" dirty="0"/>
              <a:t>	-e DISPLAY=$DISPLAY \ </a:t>
            </a:r>
            <a:br>
              <a:rPr lang="de-DE" altLang="ko-KR" sz="1500" dirty="0"/>
            </a:br>
            <a:r>
              <a:rPr lang="de-DE" altLang="ko-KR" sz="1500" dirty="0"/>
              <a:t>	-v /tmp/.</a:t>
            </a:r>
            <a:r>
              <a:rPr lang="de-DE" altLang="ko-KR" sz="1500" dirty="0">
                <a:hlinkClick r:id="rId2"/>
              </a:rPr>
              <a:t>X11-unix:/tmp/.X11-unix</a:t>
            </a:r>
            <a:r>
              <a:rPr lang="de-DE" altLang="ko-KR" sz="1500" dirty="0"/>
              <a:t> \ </a:t>
            </a:r>
            <a:br>
              <a:rPr lang="de-DE" altLang="ko-KR" sz="1500" dirty="0"/>
            </a:br>
            <a:r>
              <a:rPr lang="de-DE" altLang="ko-KR" sz="1500" dirty="0"/>
              <a:t>	--device /dev/dri \ </a:t>
            </a:r>
            <a:br>
              <a:rPr lang="de-DE" altLang="ko-KR" sz="1500" dirty="0"/>
            </a:br>
            <a:r>
              <a:rPr lang="de-DE" altLang="ko-KR" sz="1500" dirty="0"/>
              <a:t>	--privileged \ </a:t>
            </a:r>
            <a:br>
              <a:rPr lang="de-DE" altLang="ko-KR" sz="1500" dirty="0"/>
            </a:br>
            <a:r>
              <a:rPr lang="de-DE" altLang="ko-KR" sz="1500" dirty="0"/>
              <a:t>	--name cssu_container \ </a:t>
            </a:r>
            <a:br>
              <a:rPr lang="de-DE" altLang="ko-KR" sz="1500" dirty="0"/>
            </a:br>
            <a:r>
              <a:rPr lang="de-DE" altLang="ko-KR" sz="1500" dirty="0"/>
              <a:t>	ejungwoo/cssu_</a:t>
            </a:r>
            <a:r>
              <a:rPr lang="de-DE" altLang="ko-KR" sz="1500" dirty="0">
                <a:hlinkClick r:id="rId3"/>
              </a:rPr>
              <a:t>image:latest</a:t>
            </a:r>
            <a:r>
              <a:rPr lang="de-DE" altLang="ko-KR" sz="1500" dirty="0"/>
              <a:t> \ </a:t>
            </a:r>
            <a:br>
              <a:rPr lang="de-DE" altLang="ko-KR" sz="1500" dirty="0"/>
            </a:br>
            <a:r>
              <a:rPr lang="de-DE" altLang="ko-KR" sz="1500" dirty="0"/>
              <a:t>	/bin/bash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/>
              <a:t>다시 돌릴 때</a:t>
            </a:r>
            <a:br>
              <a:rPr lang="de-DE" altLang="ko-KR" sz="1500" dirty="0"/>
            </a:br>
            <a:r>
              <a:rPr lang="de-DE" altLang="ko-KR" sz="1500" dirty="0"/>
              <a:t>docker start cssu_container</a:t>
            </a:r>
            <a:br>
              <a:rPr lang="de-DE" altLang="ko-KR" sz="1500" dirty="0"/>
            </a:br>
            <a:r>
              <a:rPr lang="en-US" altLang="ko-KR" sz="1500" dirty="0"/>
              <a:t>docker exec -it </a:t>
            </a:r>
            <a:r>
              <a:rPr lang="en-US" altLang="ko-KR" sz="1500" dirty="0" err="1"/>
              <a:t>cssu_container</a:t>
            </a:r>
            <a:r>
              <a:rPr lang="en-US" altLang="ko-KR" sz="1500" dirty="0"/>
              <a:t> /bin/bash</a:t>
            </a:r>
            <a:endParaRPr lang="de-DE" altLang="ko-KR" sz="15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02796B-BDA5-EBD0-2758-618EF1EAC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smtClean="0"/>
              <a:pPr rtl="0"/>
              <a:t>17</a:t>
            </a:fld>
            <a:endParaRPr 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5CBA6D5-4937-88F2-4CC4-37861045A250}"/>
              </a:ext>
            </a:extLst>
          </p:cNvPr>
          <p:cNvSpPr txBox="1">
            <a:spLocks/>
          </p:cNvSpPr>
          <p:nvPr/>
        </p:nvSpPr>
        <p:spPr>
          <a:xfrm>
            <a:off x="5739493" y="1943100"/>
            <a:ext cx="4857830" cy="396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600" b="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  <a:lvl2pPr marL="59436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2pPr>
            <a:lvl3pPr marL="91440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3pPr>
            <a:lvl4pPr marL="123444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4pPr>
            <a:lvl5pPr marL="155448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500" b="1" dirty="0"/>
              <a:t>맥</a:t>
            </a:r>
            <a:endParaRPr lang="en-US" altLang="ko-KR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/>
              <a:t>처음 돌릴 때</a:t>
            </a:r>
            <a:br>
              <a:rPr lang="en-US" altLang="ko-KR" sz="1500" dirty="0"/>
            </a:br>
            <a:r>
              <a:rPr lang="de-DE" altLang="ko-KR" sz="1500" dirty="0"/>
              <a:t>docker run -it \ </a:t>
            </a:r>
            <a:br>
              <a:rPr lang="de-DE" altLang="ko-KR" sz="1500" dirty="0"/>
            </a:br>
            <a:r>
              <a:rPr lang="de-DE" altLang="ko-KR" sz="1500" dirty="0"/>
              <a:t>	-e DISPLAY=</a:t>
            </a:r>
            <a:r>
              <a:rPr lang="de-DE" altLang="ko-KR" sz="1500" dirty="0">
                <a:hlinkClick r:id="rId4"/>
              </a:rPr>
              <a:t>host.docker.internal:0</a:t>
            </a:r>
            <a:r>
              <a:rPr lang="de-DE" altLang="ko-KR" sz="1500" dirty="0"/>
              <a:t> \ </a:t>
            </a:r>
            <a:br>
              <a:rPr lang="de-DE" altLang="ko-KR" sz="1500" dirty="0"/>
            </a:br>
            <a:r>
              <a:rPr lang="de-DE" altLang="ko-KR" sz="1500" dirty="0"/>
              <a:t>	-v /tmp/.</a:t>
            </a:r>
            <a:r>
              <a:rPr lang="de-DE" altLang="ko-KR" sz="1500" dirty="0">
                <a:hlinkClick r:id="rId2"/>
              </a:rPr>
              <a:t>X11-unix:/tmp/.X11-unix</a:t>
            </a:r>
            <a:r>
              <a:rPr lang="de-DE" altLang="ko-KR" sz="1500" dirty="0"/>
              <a:t> \ </a:t>
            </a:r>
            <a:br>
              <a:rPr lang="de-DE" altLang="ko-KR" sz="1500" dirty="0"/>
            </a:br>
            <a:r>
              <a:rPr lang="de-DE" altLang="ko-KR" sz="1500" dirty="0"/>
              <a:t>	--device /dev/dri \ </a:t>
            </a:r>
            <a:br>
              <a:rPr lang="de-DE" altLang="ko-KR" sz="1500" dirty="0"/>
            </a:br>
            <a:r>
              <a:rPr lang="de-DE" altLang="ko-KR" sz="1500" dirty="0"/>
              <a:t>	--privileged \ </a:t>
            </a:r>
            <a:br>
              <a:rPr lang="de-DE" altLang="ko-KR" sz="1500" dirty="0"/>
            </a:br>
            <a:r>
              <a:rPr lang="de-DE" altLang="ko-KR" sz="1500" dirty="0"/>
              <a:t>	--name cssu_container \ </a:t>
            </a:r>
            <a:br>
              <a:rPr lang="de-DE" altLang="ko-KR" sz="1500" dirty="0"/>
            </a:br>
            <a:r>
              <a:rPr lang="de-DE" altLang="ko-KR" sz="1500" dirty="0"/>
              <a:t>	ejungwoo/cssu_</a:t>
            </a:r>
            <a:r>
              <a:rPr lang="de-DE" altLang="ko-KR" sz="1500" dirty="0">
                <a:hlinkClick r:id="rId3"/>
              </a:rPr>
              <a:t>image:latest</a:t>
            </a:r>
            <a:r>
              <a:rPr lang="de-DE" altLang="ko-KR" sz="1500" dirty="0"/>
              <a:t> \ </a:t>
            </a:r>
            <a:br>
              <a:rPr lang="de-DE" altLang="ko-KR" sz="1500" dirty="0"/>
            </a:br>
            <a:r>
              <a:rPr lang="de-DE" altLang="ko-KR" sz="1500" dirty="0"/>
              <a:t>	/bin/bash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/>
              <a:t>다시 돌릴 때</a:t>
            </a:r>
            <a:br>
              <a:rPr lang="de-DE" altLang="ko-KR" sz="1500" dirty="0"/>
            </a:br>
            <a:r>
              <a:rPr lang="de-DE" altLang="ko-KR" sz="1500" dirty="0"/>
              <a:t>docker start cssu_container</a:t>
            </a:r>
            <a:br>
              <a:rPr lang="de-DE" altLang="ko-KR" sz="1500" dirty="0"/>
            </a:br>
            <a:r>
              <a:rPr lang="en-US" altLang="ko-KR" sz="1500" dirty="0"/>
              <a:t>docker exec -it </a:t>
            </a:r>
            <a:r>
              <a:rPr lang="en-US" altLang="ko-KR" sz="1500" dirty="0" err="1"/>
              <a:t>cssu_container</a:t>
            </a:r>
            <a:r>
              <a:rPr lang="en-US" altLang="ko-KR" sz="1500" dirty="0"/>
              <a:t> /bin/bash</a:t>
            </a:r>
            <a:endParaRPr lang="de-DE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29636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23CC5-CEDA-B89B-503F-B7A6DC980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1" y="601249"/>
            <a:ext cx="9466741" cy="3812838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ko-KR" altLang="en-US" dirty="0">
                <a:latin typeface="Malgun Gothic" panose="020B0503020000020004" pitchFamily="34" charset="-127"/>
              </a:rPr>
              <a:t>실습</a:t>
            </a:r>
            <a:endParaRPr lang="ko" dirty="0">
              <a:latin typeface="Malgun Gothic" panose="020B0503020000020004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4C8B0-719C-230B-066A-77BAC820C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012" y="4414087"/>
            <a:ext cx="4852988" cy="1453397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>
                <a:latin typeface="Malgun Gothic" panose="020B0503020000020004" pitchFamily="34" charset="-127"/>
              </a:rPr>
              <a:t>--</a:t>
            </a:r>
            <a:endParaRPr lang="ko" dirty="0">
              <a:latin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52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ABC72-1055-B0F2-2C5C-32DC0AC79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" dirty="0">
                <a:latin typeface="Malgun Gothic" panose="020B0503020000020004" pitchFamily="34" charset="-127"/>
              </a:rPr>
              <a:t>LINUX </a:t>
            </a:r>
            <a:r>
              <a:rPr lang="ko-KR" altLang="en-US" dirty="0">
                <a:latin typeface="Malgun Gothic" panose="020B0503020000020004" pitchFamily="34" charset="-127"/>
              </a:rPr>
              <a:t>사용해보기</a:t>
            </a:r>
            <a:r>
              <a:rPr lang="en-US" altLang="ko-KR" dirty="0">
                <a:latin typeface="Malgun Gothic" panose="020B0503020000020004" pitchFamily="34" charset="-127"/>
              </a:rPr>
              <a:t>w</a:t>
            </a:r>
            <a:endParaRPr lang="ko" dirty="0">
              <a:latin typeface="Malgun Gothic" panose="020B0503020000020004" pitchFamily="34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D396FC-9F08-7191-8B70-3F2D1DC06F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6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ls</a:t>
            </a:r>
            <a:r>
              <a:rPr lang="en-US" altLang="ko-KR" dirty="0"/>
              <a:t> : (list) </a:t>
            </a:r>
            <a:r>
              <a:rPr lang="ko-KR" altLang="en-US" dirty="0"/>
              <a:t>폴더 안에 내용 보기</a:t>
            </a:r>
            <a:endParaRPr lang="en-US" altLang="ko-KR" dirty="0"/>
          </a:p>
          <a:p>
            <a:pPr>
              <a:lnSpc>
                <a:spcPct val="6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cd </a:t>
            </a:r>
            <a:r>
              <a:rPr lang="en-US" altLang="ko-KR" dirty="0"/>
              <a:t>: (changed directory) </a:t>
            </a:r>
            <a:r>
              <a:rPr lang="ko-KR" altLang="en-US" dirty="0"/>
              <a:t>홈 폴더로 이동</a:t>
            </a:r>
            <a:endParaRPr lang="en-US" altLang="ko-KR" dirty="0"/>
          </a:p>
          <a:p>
            <a:pPr>
              <a:lnSpc>
                <a:spcPct val="6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cd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[1] </a:t>
            </a:r>
            <a:r>
              <a:rPr lang="en-US" altLang="ko-KR" dirty="0"/>
              <a:t>: (changed directory) [1]</a:t>
            </a:r>
            <a:r>
              <a:rPr lang="ko-KR" altLang="en-US" dirty="0"/>
              <a:t>로 이동</a:t>
            </a:r>
            <a:r>
              <a:rPr lang="en-US" altLang="ko-KR" dirty="0"/>
              <a:t>, </a:t>
            </a:r>
          </a:p>
          <a:p>
            <a:pPr>
              <a:lnSpc>
                <a:spcPct val="60000"/>
              </a:lnSpc>
            </a:pP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pwd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de-DE" altLang="ko-KR" dirty="0"/>
              <a:t>print working directory) </a:t>
            </a:r>
            <a:r>
              <a:rPr lang="ko-KR" altLang="en-US" dirty="0"/>
              <a:t>현 위치 출력</a:t>
            </a:r>
            <a:endParaRPr lang="en-US" altLang="ko-KR" dirty="0"/>
          </a:p>
          <a:p>
            <a:pPr>
              <a:lnSpc>
                <a:spcPct val="60000"/>
              </a:lnSpc>
            </a:pPr>
            <a:r>
              <a:rPr lang="de-DE" altLang="ko-KR" b="1" dirty="0">
                <a:solidFill>
                  <a:schemeClr val="accent1">
                    <a:lumMod val="75000"/>
                  </a:schemeClr>
                </a:solidFill>
              </a:rPr>
              <a:t>rm</a:t>
            </a:r>
            <a:r>
              <a:rPr lang="de-DE" altLang="ko-KR" dirty="0"/>
              <a:t> </a:t>
            </a:r>
            <a:r>
              <a:rPr lang="de-DE" altLang="ko-KR" b="1" dirty="0">
                <a:solidFill>
                  <a:schemeClr val="accent1">
                    <a:lumMod val="75000"/>
                  </a:schemeClr>
                </a:solidFill>
              </a:rPr>
              <a:t>[1] </a:t>
            </a:r>
            <a:r>
              <a:rPr lang="de-DE" altLang="ko-KR" dirty="0"/>
              <a:t>: (</a:t>
            </a:r>
            <a:r>
              <a:rPr lang="en-US" altLang="ko-KR" dirty="0"/>
              <a:t>remove)</a:t>
            </a:r>
            <a:r>
              <a:rPr lang="ko-KR" altLang="en-US" dirty="0"/>
              <a:t> </a:t>
            </a:r>
            <a:r>
              <a:rPr lang="en-US" altLang="ko-KR" dirty="0"/>
              <a:t>[1]</a:t>
            </a:r>
            <a:r>
              <a:rPr lang="ko-KR" altLang="en-US" dirty="0"/>
              <a:t> 제거</a:t>
            </a:r>
            <a:endParaRPr lang="en-US" altLang="ko-KR" dirty="0"/>
          </a:p>
          <a:p>
            <a:pPr>
              <a:lnSpc>
                <a:spcPct val="6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cp [1] [2] </a:t>
            </a:r>
            <a:r>
              <a:rPr lang="en-US" altLang="ko-KR" dirty="0"/>
              <a:t>: (copy) [1] </a:t>
            </a:r>
            <a:r>
              <a:rPr lang="ko-KR" altLang="en-US" dirty="0"/>
              <a:t>을 </a:t>
            </a:r>
            <a:r>
              <a:rPr lang="en-US" altLang="ko-KR" dirty="0"/>
              <a:t>[2]</a:t>
            </a:r>
            <a:r>
              <a:rPr lang="ko-KR" altLang="en-US" dirty="0"/>
              <a:t>로 복사</a:t>
            </a:r>
            <a:endParaRPr lang="en-US" altLang="ko-KR" dirty="0"/>
          </a:p>
          <a:p>
            <a:pPr>
              <a:lnSpc>
                <a:spcPct val="6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mv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[1] [2]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(move)</a:t>
            </a:r>
            <a:r>
              <a:rPr lang="ko-KR" altLang="en-US" dirty="0"/>
              <a:t> </a:t>
            </a:r>
            <a:r>
              <a:rPr lang="en-US" altLang="ko-KR" dirty="0"/>
              <a:t>[1] </a:t>
            </a:r>
            <a:r>
              <a:rPr lang="ko-KR" altLang="en-US" dirty="0"/>
              <a:t>을 </a:t>
            </a:r>
            <a:r>
              <a:rPr lang="en-US" altLang="ko-KR" dirty="0"/>
              <a:t>[2] </a:t>
            </a:r>
            <a:r>
              <a:rPr lang="ko-KR" altLang="en-US" dirty="0"/>
              <a:t>로 바꾸기</a:t>
            </a:r>
            <a:endParaRPr lang="en-US" altLang="ko-KR" dirty="0"/>
          </a:p>
          <a:p>
            <a:pPr>
              <a:lnSpc>
                <a:spcPct val="6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cat [1] </a:t>
            </a:r>
            <a:r>
              <a:rPr lang="en-US" altLang="ko-KR" dirty="0"/>
              <a:t>: [1]</a:t>
            </a:r>
            <a:r>
              <a:rPr lang="ko-KR" altLang="en-US" dirty="0"/>
              <a:t>의 내용 출력하기</a:t>
            </a:r>
            <a:endParaRPr lang="en-US" altLang="ko-KR" dirty="0"/>
          </a:p>
          <a:p>
            <a:pPr>
              <a:lnSpc>
                <a:spcPct val="60000"/>
              </a:lnSpc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touch [1] </a:t>
            </a:r>
            <a:r>
              <a:rPr lang="en-US" altLang="ko-KR" dirty="0"/>
              <a:t>: [1]</a:t>
            </a:r>
            <a:r>
              <a:rPr lang="ko-KR" altLang="en-US" dirty="0"/>
              <a:t>의 이름으로 빈파일을 생성</a:t>
            </a:r>
            <a:endParaRPr lang="en-US" altLang="ko-KR" dirty="0"/>
          </a:p>
          <a:p>
            <a:pPr>
              <a:lnSpc>
                <a:spcPct val="130000"/>
              </a:lnSpc>
            </a:pPr>
            <a:r>
              <a:rPr lang="ko-KR" altLang="en-US" dirty="0"/>
              <a:t>참고</a:t>
            </a:r>
            <a:r>
              <a:rPr lang="en-US" altLang="ko-KR" dirty="0"/>
              <a:t> : </a:t>
            </a:r>
            <a:r>
              <a:rPr lang="ko-KR" altLang="en-US" dirty="0"/>
              <a:t>터미널 창에서 복사 붙여넣기는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ctrl+shift+v</a:t>
            </a:r>
            <a:r>
              <a:rPr lang="en-US" altLang="ko-KR" dirty="0"/>
              <a:t>, 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ctrl+shift+v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/>
              <a:t>로 사용할 수 있다</a:t>
            </a:r>
            <a:r>
              <a:rPr lang="en-US" altLang="ko-KR" dirty="0"/>
              <a:t>.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C519D8-C81D-1936-CE76-DD0869241C0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해보기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ko-KR" altLang="en-US" dirty="0"/>
              <a:t>홈 폴더로 이동하기</a:t>
            </a:r>
            <a:endParaRPr lang="en-US" altLang="ko-KR" dirty="0"/>
          </a:p>
          <a:p>
            <a:r>
              <a:rPr lang="ko-KR" altLang="en-US" dirty="0" err="1"/>
              <a:t>홈폴더</a:t>
            </a:r>
            <a:r>
              <a:rPr lang="ko-KR" altLang="en-US" dirty="0"/>
              <a:t> 위치 확인하기</a:t>
            </a:r>
            <a:endParaRPr lang="en-US" altLang="ko-KR" dirty="0"/>
          </a:p>
          <a:p>
            <a:r>
              <a:rPr lang="en-US" altLang="ko-KR" dirty="0" err="1"/>
              <a:t>cssu_tutorial</a:t>
            </a:r>
            <a:r>
              <a:rPr lang="en-US" altLang="ko-KR" dirty="0"/>
              <a:t> </a:t>
            </a:r>
            <a:r>
              <a:rPr lang="ko-KR" altLang="en-US" dirty="0"/>
              <a:t>이름으로 </a:t>
            </a:r>
            <a:br>
              <a:rPr lang="en-US" altLang="ko-KR" dirty="0"/>
            </a:br>
            <a:r>
              <a:rPr lang="ko-KR" altLang="en-US" dirty="0"/>
              <a:t>비어 있는</a:t>
            </a:r>
            <a:r>
              <a:rPr lang="en-US" altLang="ko-KR" dirty="0"/>
              <a:t> </a:t>
            </a:r>
            <a:r>
              <a:rPr lang="ko-KR" altLang="en-US" dirty="0"/>
              <a:t>파일 생성해보기</a:t>
            </a:r>
            <a:endParaRPr lang="en-US" altLang="ko-KR" dirty="0"/>
          </a:p>
          <a:p>
            <a:r>
              <a:rPr lang="en-US" altLang="ko-KR" dirty="0" err="1"/>
              <a:t>cssu_tutorial</a:t>
            </a:r>
            <a:r>
              <a:rPr lang="en-US" altLang="ko-KR" dirty="0"/>
              <a:t> </a:t>
            </a:r>
            <a:r>
              <a:rPr lang="ko-KR" altLang="en-US" dirty="0"/>
              <a:t>를 복사해서 </a:t>
            </a:r>
            <a:r>
              <a:rPr lang="en-US" altLang="ko-KR" dirty="0" err="1"/>
              <a:t>cssu_tutorial_copy</a:t>
            </a:r>
            <a:r>
              <a:rPr lang="en-US" altLang="ko-KR" dirty="0"/>
              <a:t> </a:t>
            </a:r>
            <a:r>
              <a:rPr lang="ko-KR" altLang="en-US" dirty="0"/>
              <a:t>만들어보기 </a:t>
            </a:r>
            <a:endParaRPr lang="en-US" altLang="ko-KR" dirty="0"/>
          </a:p>
          <a:p>
            <a:r>
              <a:rPr lang="en-US" altLang="ko-KR" dirty="0" err="1"/>
              <a:t>cssu_tutorial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en-US" altLang="ko-KR" dirty="0" err="1"/>
              <a:t>cssu_tutorial_original</a:t>
            </a:r>
            <a:r>
              <a:rPr lang="ko-KR" altLang="en-US" dirty="0"/>
              <a:t> 으로 이름 바꾸기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25AA27-6CFE-1406-AA12-5CB5E0410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smtClean="0"/>
              <a:pPr rtl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9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CE2CD-6954-85FE-E3B0-0A76E0CE8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CEB45AA5-81A0-8E0B-CD92-7AD6CF5E6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1063188"/>
            <a:ext cx="5426075" cy="914399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6000" dirty="0">
                <a:latin typeface="Malgun Gothic" panose="020B0503020000020004" pitchFamily="34" charset="-127"/>
              </a:rPr>
              <a:t>목차</a:t>
            </a:r>
            <a:endParaRPr lang="ko" sz="6000" dirty="0">
              <a:latin typeface="Malgun Gothic" panose="020B0503020000020004" pitchFamily="34" charset="-127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31757EDC-F3D9-43FC-A421-A46FDA61BA68}"/>
              </a:ext>
            </a:extLst>
          </p:cNvPr>
          <p:cNvSpPr txBox="1">
            <a:spLocks/>
          </p:cNvSpPr>
          <p:nvPr/>
        </p:nvSpPr>
        <p:spPr>
          <a:xfrm>
            <a:off x="1243013" y="2713383"/>
            <a:ext cx="5426075" cy="3368330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  <a:lvl2pPr marL="59436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2pPr>
            <a:lvl3pPr marL="91440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3pPr>
            <a:lvl4pPr marL="123444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4pPr>
            <a:lvl5pPr marL="155448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ko-KR" altLang="en-US" sz="3200" dirty="0"/>
              <a:t>핵물리 실험 시뮬레이션</a:t>
            </a:r>
          </a:p>
          <a:p>
            <a:pPr marL="45720" indent="0">
              <a:buNone/>
            </a:pPr>
            <a:r>
              <a:rPr lang="ko-KR" altLang="en-US" sz="3200" dirty="0"/>
              <a:t>사전 지식</a:t>
            </a:r>
          </a:p>
          <a:p>
            <a:pPr marL="45720" indent="0">
              <a:buNone/>
            </a:pPr>
            <a:r>
              <a:rPr lang="en-US" altLang="ko-KR" sz="3200" dirty="0"/>
              <a:t>Geant4 &amp; NPTool</a:t>
            </a:r>
          </a:p>
          <a:p>
            <a:pPr marL="45720" indent="0">
              <a:buNone/>
            </a:pPr>
            <a:r>
              <a:rPr lang="ko-KR" altLang="en-US" sz="3200" dirty="0"/>
              <a:t>실습</a:t>
            </a:r>
            <a:endParaRPr lang="ko" sz="3200" dirty="0"/>
          </a:p>
        </p:txBody>
      </p:sp>
    </p:spTree>
    <p:extLst>
      <p:ext uri="{BB962C8B-B14F-4D97-AF65-F5344CB8AC3E}">
        <p14:creationId xmlns:p14="http://schemas.microsoft.com/office/powerpoint/2010/main" val="163915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F65AC-47F8-681F-1DD9-991BDBB19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/>
          <a:lstStyle/>
          <a:p>
            <a:r>
              <a:rPr lang="en-US" altLang="ko-KR"/>
              <a:t>vim </a:t>
            </a:r>
            <a:r>
              <a:rPr lang="ko-KR" altLang="en-US"/>
              <a:t>사용해보기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CA1A42-B3C1-A0EA-CEF5-21F90A0F96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43013" y="1944688"/>
            <a:ext cx="3075893" cy="4137025"/>
          </a:xfrm>
        </p:spPr>
        <p:txBody>
          <a:bodyPr>
            <a:normAutofit/>
          </a:bodyPr>
          <a:lstStyle/>
          <a:p>
            <a:r>
              <a:rPr lang="en-US" altLang="ko-KR" dirty="0"/>
              <a:t>vi(vim)</a:t>
            </a:r>
            <a:r>
              <a:rPr lang="ko-KR" altLang="en-US" dirty="0"/>
              <a:t>와 </a:t>
            </a:r>
            <a:r>
              <a:rPr lang="en-US" altLang="ko-KR" dirty="0"/>
              <a:t>emacs </a:t>
            </a:r>
            <a:r>
              <a:rPr lang="ko-KR" altLang="en-US" dirty="0"/>
              <a:t>는 리눅스에서 가장 보편적으로 사용되는 문서 편집기 입니다</a:t>
            </a:r>
            <a:r>
              <a:rPr lang="en-US" altLang="ko-KR" dirty="0"/>
              <a:t>. </a:t>
            </a:r>
          </a:p>
          <a:p>
            <a:pPr lvl="1">
              <a:spcBef>
                <a:spcPts val="600"/>
              </a:spcBef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vi [1]</a:t>
            </a:r>
          </a:p>
          <a:p>
            <a:pPr lvl="2">
              <a:spcBef>
                <a:spcPts val="600"/>
              </a:spcBef>
            </a:pPr>
            <a:r>
              <a:rPr lang="ko-KR" altLang="en-US" dirty="0"/>
              <a:t>파일</a:t>
            </a:r>
            <a:r>
              <a:rPr lang="en-US" altLang="ko-KR" dirty="0"/>
              <a:t> [1] </a:t>
            </a:r>
            <a:r>
              <a:rPr lang="ko-KR" altLang="en-US" dirty="0"/>
              <a:t>편집 시작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[esc]:q[enter]</a:t>
            </a:r>
          </a:p>
          <a:p>
            <a:pPr lvl="2">
              <a:spcBef>
                <a:spcPts val="600"/>
              </a:spcBef>
            </a:pPr>
            <a:r>
              <a:rPr lang="ko-KR" altLang="en-US" dirty="0"/>
              <a:t>종료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[esc]:w[enter]</a:t>
            </a:r>
          </a:p>
          <a:p>
            <a:pPr lvl="2">
              <a:spcBef>
                <a:spcPts val="600"/>
              </a:spcBef>
            </a:pPr>
            <a:r>
              <a:rPr lang="ko-KR" altLang="en-US" dirty="0"/>
              <a:t>저장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[esc]:q![enter]</a:t>
            </a:r>
          </a:p>
          <a:p>
            <a:pPr lvl="2">
              <a:spcBef>
                <a:spcPts val="600"/>
              </a:spcBef>
            </a:pPr>
            <a:r>
              <a:rPr lang="ko-KR" altLang="en-US" dirty="0"/>
              <a:t>마지막 저장한 시점으로부터 추가로 저장하지 않고 종료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[esc]:</a:t>
            </a: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wq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[enter]</a:t>
            </a:r>
          </a:p>
          <a:p>
            <a:pPr lvl="2">
              <a:spcBef>
                <a:spcPts val="600"/>
              </a:spcBef>
            </a:pPr>
            <a:r>
              <a:rPr lang="ko-KR" altLang="en-US" dirty="0"/>
              <a:t>저장과 동시에 종료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21FA56-1B76-17D4-F7DA-20A177611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C9D46F89-6C85-1126-EC86-2090D8D9723F}"/>
              </a:ext>
            </a:extLst>
          </p:cNvPr>
          <p:cNvSpPr txBox="1">
            <a:spLocks/>
          </p:cNvSpPr>
          <p:nvPr/>
        </p:nvSpPr>
        <p:spPr>
          <a:xfrm>
            <a:off x="4318905" y="1944686"/>
            <a:ext cx="3075893" cy="4137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  <a:lvl2pPr marL="59436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2pPr>
            <a:lvl3pPr marL="91440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3pPr>
            <a:lvl4pPr marL="123444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4pPr>
            <a:lvl5pPr marL="155448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명령 모드 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ko-KR" altLang="en-US" dirty="0"/>
              <a:t>기본 시작 모드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ko-KR" altLang="en-US" dirty="0"/>
              <a:t>언제든 </a:t>
            </a:r>
            <a:r>
              <a:rPr lang="en-US" altLang="ko-KR" dirty="0"/>
              <a:t>[esc]</a:t>
            </a:r>
            <a:r>
              <a:rPr lang="ko-KR" altLang="en-US" dirty="0"/>
              <a:t> 를 눌러서 들어갈 수 있다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ko-KR" dirty="0"/>
              <a:t> : </a:t>
            </a:r>
            <a:r>
              <a:rPr lang="ko-KR" altLang="en-US" dirty="0"/>
              <a:t>커서의 왼쪽에서 입력모드로 전환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altLang="ko-KR" dirty="0"/>
              <a:t> : </a:t>
            </a:r>
            <a:r>
              <a:rPr lang="ko-KR" altLang="en-US" dirty="0"/>
              <a:t>오른쪽에서 입력모드로 전환</a:t>
            </a:r>
          </a:p>
          <a:p>
            <a:pPr lvl="1">
              <a:spcBef>
                <a:spcPts val="600"/>
              </a:spcBef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en-US" altLang="ko-KR" dirty="0"/>
              <a:t> : ← 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altLang="ko-KR" dirty="0"/>
              <a:t> : →  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altLang="ko-KR" dirty="0"/>
              <a:t> : ↓ 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altLang="ko-KR" dirty="0"/>
              <a:t> : ↑ </a:t>
            </a:r>
            <a:r>
              <a:rPr lang="ko-KR" altLang="en-US" dirty="0"/>
              <a:t>로 이동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ko-KR" dirty="0"/>
              <a:t> : </a:t>
            </a:r>
            <a:r>
              <a:rPr lang="ko-KR" altLang="en-US" dirty="0"/>
              <a:t>줄 제일 처음으로 이동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$</a:t>
            </a:r>
            <a:r>
              <a:rPr lang="en-US" altLang="ko-KR" dirty="0"/>
              <a:t> : </a:t>
            </a:r>
            <a:r>
              <a:rPr lang="ko-KR" altLang="en-US" dirty="0"/>
              <a:t>줄 제일 끝으로 이동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gg</a:t>
            </a:r>
            <a:r>
              <a:rPr lang="en-US" altLang="ko-KR" dirty="0"/>
              <a:t> : </a:t>
            </a:r>
            <a:r>
              <a:rPr lang="ko-KR" altLang="en-US" dirty="0"/>
              <a:t>파일 제일 위로 커서를 이동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US" altLang="ko-KR" dirty="0"/>
              <a:t> : </a:t>
            </a:r>
            <a:r>
              <a:rPr lang="ko-KR" altLang="en-US" dirty="0"/>
              <a:t>파일 제일 아래로 커서를 이동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yy</a:t>
            </a:r>
            <a:r>
              <a:rPr lang="en-US" altLang="ko-KR" dirty="0"/>
              <a:t> : </a:t>
            </a:r>
            <a:r>
              <a:rPr lang="ko-KR" altLang="en-US" dirty="0"/>
              <a:t>줄 복사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altLang="ko-KR" dirty="0"/>
              <a:t> : </a:t>
            </a:r>
            <a:r>
              <a:rPr lang="ko-KR" altLang="en-US" dirty="0"/>
              <a:t>커서 아래에 줄 붙여넣기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lang="en-US" altLang="ko-KR" dirty="0"/>
              <a:t> : </a:t>
            </a:r>
            <a:r>
              <a:rPr lang="ko-KR" altLang="en-US" dirty="0"/>
              <a:t>되돌리기</a:t>
            </a:r>
            <a:endParaRPr lang="en-US" altLang="ko-KR" dirty="0"/>
          </a:p>
          <a:p>
            <a:pPr lvl="1">
              <a:spcBef>
                <a:spcPts val="600"/>
              </a:spcBef>
            </a:pPr>
            <a:r>
              <a:rPr lang="en-US" altLang="ko-KR" b="1" dirty="0" err="1">
                <a:solidFill>
                  <a:schemeClr val="accent1">
                    <a:lumMod val="75000"/>
                  </a:schemeClr>
                </a:solidFill>
              </a:rPr>
              <a:t>ctrl+r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다시 실행</a:t>
            </a:r>
            <a:endParaRPr lang="en-US" altLang="ko-KR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39E61C6-7695-82CE-7E8C-EF592A16290D}"/>
              </a:ext>
            </a:extLst>
          </p:cNvPr>
          <p:cNvSpPr txBox="1">
            <a:spLocks/>
          </p:cNvSpPr>
          <p:nvPr/>
        </p:nvSpPr>
        <p:spPr>
          <a:xfrm>
            <a:off x="7394798" y="1944684"/>
            <a:ext cx="3075892" cy="41370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85750" indent="-28575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anose="020B0604020202020204" pitchFamily="34" charset="0"/>
              <a:buChar char="•"/>
              <a:defRPr sz="1600" b="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  <a:lvl2pPr marL="59436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2pPr>
            <a:lvl3pPr marL="91440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3pPr>
            <a:lvl4pPr marL="123444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4pPr>
            <a:lvl5pPr marL="155448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</a:rPr>
              <a:t>해보기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 err="1"/>
              <a:t>cssu_tutorial_original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dirty="0"/>
              <a:t>vi </a:t>
            </a:r>
            <a:r>
              <a:rPr lang="ko-KR" altLang="en-US" dirty="0"/>
              <a:t>로 열어서</a:t>
            </a:r>
            <a:r>
              <a:rPr lang="en-US" altLang="ko-KR" dirty="0"/>
              <a:t> 10</a:t>
            </a:r>
            <a:r>
              <a:rPr lang="ko-KR" altLang="en-US" dirty="0"/>
              <a:t>줄 정도 써보기 </a:t>
            </a:r>
            <a:r>
              <a:rPr lang="en-US" altLang="ko-KR" dirty="0"/>
              <a:t>(</a:t>
            </a:r>
            <a:r>
              <a:rPr lang="ko-KR" altLang="en-US" dirty="0"/>
              <a:t>붙여 넣기도 가능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명령모드로 들어가서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(esc) </a:t>
            </a:r>
            <a:r>
              <a:rPr lang="ko-KR" altLang="en-US" dirty="0"/>
              <a:t>다음과 같이 해보기</a:t>
            </a:r>
            <a:endParaRPr lang="en-US" altLang="ko-KR" dirty="0"/>
          </a:p>
          <a:p>
            <a:pPr lvl="1"/>
            <a:r>
              <a:rPr lang="ko-KR" altLang="en-US" dirty="0"/>
              <a:t>첫번째 줄 복사</a:t>
            </a:r>
            <a:endParaRPr lang="en-US" altLang="ko-KR" dirty="0"/>
          </a:p>
          <a:p>
            <a:pPr lvl="1"/>
            <a:r>
              <a:rPr lang="ko-KR" altLang="en-US" dirty="0"/>
              <a:t>마지막줄로 이동</a:t>
            </a:r>
            <a:endParaRPr lang="en-US" altLang="ko-KR" dirty="0"/>
          </a:p>
          <a:p>
            <a:pPr lvl="1"/>
            <a:r>
              <a:rPr lang="ko-KR" altLang="en-US" dirty="0"/>
              <a:t>붙여넣기</a:t>
            </a:r>
            <a:endParaRPr lang="en-US" altLang="ko-KR" dirty="0"/>
          </a:p>
          <a:p>
            <a:pPr lvl="1"/>
            <a:r>
              <a:rPr lang="ko-KR" altLang="en-US" dirty="0"/>
              <a:t>커서를 줄 끝으로 이동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끝</a:t>
            </a:r>
            <a:r>
              <a:rPr lang="en-US" altLang="ko-KR" dirty="0"/>
              <a:t>” </a:t>
            </a:r>
            <a:r>
              <a:rPr lang="ko-KR" altLang="en-US" dirty="0"/>
              <a:t>이라고 쓰고</a:t>
            </a:r>
            <a:endParaRPr lang="en-US" altLang="ko-KR" dirty="0"/>
          </a:p>
          <a:p>
            <a:pPr lvl="1"/>
            <a:r>
              <a:rPr lang="ko-KR" altLang="en-US" dirty="0"/>
              <a:t>저장 종료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63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561D6-B752-C181-3327-6D9CE4DFD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래픽 17">
            <a:extLst>
              <a:ext uri="{FF2B5EF4-FFF2-40B4-BE49-F238E27FC236}">
                <a16:creationId xmlns:a16="http://schemas.microsoft.com/office/drawing/2014/main" id="{20B9276D-F302-9482-A568-505D3D545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399" b="6373"/>
          <a:stretch>
            <a:fillRect/>
          </a:stretch>
        </p:blipFill>
        <p:spPr>
          <a:xfrm>
            <a:off x="1995056" y="528684"/>
            <a:ext cx="8201888" cy="58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6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6881E-263A-2661-9169-8427B3EE7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D2D7-9DFA-D638-540C-1CB0E5547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790431"/>
            <a:ext cx="9705976" cy="914399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>
                <a:latin typeface="Malgun Gothic" panose="020B0503020000020004" pitchFamily="34" charset="-127"/>
              </a:rPr>
              <a:t>ROOT </a:t>
            </a:r>
            <a:r>
              <a:rPr lang="ko-KR" altLang="en-US" dirty="0">
                <a:latin typeface="Malgun Gothic" panose="020B0503020000020004" pitchFamily="34" charset="-127"/>
              </a:rPr>
              <a:t>돌려보기</a:t>
            </a:r>
            <a:endParaRPr lang="ko" dirty="0">
              <a:latin typeface="Malgun Gothic" panose="020B0503020000020004" pitchFamily="34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6CCC43-1462-1751-834E-FF202C8419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의 큰 단점 중 하나인 컴파일 언어라는 점을 보완해줍니다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ROOT</a:t>
            </a:r>
            <a:r>
              <a:rPr lang="ko-KR" altLang="en-US" dirty="0"/>
              <a:t> 는 </a:t>
            </a:r>
            <a:r>
              <a:rPr lang="en-US" altLang="ko-KR" dirty="0"/>
              <a:t>C++ interpreter</a:t>
            </a:r>
            <a:r>
              <a:rPr lang="ko-KR" altLang="en-US" dirty="0"/>
              <a:t> 를 포함 하고 있어서</a:t>
            </a:r>
            <a:r>
              <a:rPr lang="en-US" altLang="ko-KR" dirty="0"/>
              <a:t> python</a:t>
            </a:r>
            <a:r>
              <a:rPr lang="ko-KR" altLang="en-US" dirty="0"/>
              <a:t>처럼 </a:t>
            </a:r>
            <a:r>
              <a:rPr lang="en-US" altLang="ko-KR" dirty="0"/>
              <a:t>ROOT prompt</a:t>
            </a:r>
            <a:r>
              <a:rPr lang="ko-KR" altLang="en-US" dirty="0"/>
              <a:t> 이용하여 </a:t>
            </a:r>
            <a:r>
              <a:rPr lang="en-US" altLang="ko-KR" dirty="0"/>
              <a:t>C++ </a:t>
            </a:r>
            <a:r>
              <a:rPr lang="ko-KR" altLang="en-US" dirty="0"/>
              <a:t>프로그램을 </a:t>
            </a:r>
            <a:r>
              <a:rPr lang="en-US" altLang="ko-KR" dirty="0"/>
              <a:t>line by line </a:t>
            </a:r>
            <a:r>
              <a:rPr lang="ko-KR" altLang="en-US" dirty="0"/>
              <a:t>으로 실행이 가능하다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root </a:t>
            </a:r>
            <a:r>
              <a:rPr lang="en-US" altLang="ko-KR" dirty="0"/>
              <a:t>: ROOT prompt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>
              <a:buFont typeface="Malgun Gothic" panose="020B0503020000020004" pitchFamily="50" charset="-127"/>
              <a:buChar char="〉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1+1</a:t>
            </a:r>
          </a:p>
          <a:p>
            <a:pPr lvl="1">
              <a:buFont typeface="Malgun Gothic" panose="020B0503020000020004" pitchFamily="50" charset="-127"/>
              <a:buChar char="〉"/>
            </a:pP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&lt;&lt; "hello world" &lt;&lt;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endl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>
              <a:buFont typeface="Malgun Gothic" panose="020B0503020000020004" pitchFamily="50" charset="-127"/>
              <a:buChar char="〉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new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TCanvas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(“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cvs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”)</a:t>
            </a:r>
          </a:p>
          <a:p>
            <a:pPr lvl="1">
              <a:buFont typeface="Malgun Gothic" panose="020B0503020000020004" pitchFamily="50" charset="-127"/>
              <a:buChar char="〉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auto hist = new TH1D("hist",";x;y;",10,0,10); </a:t>
            </a:r>
          </a:p>
          <a:p>
            <a:pPr lvl="1">
              <a:buFont typeface="Malgun Gothic" panose="020B0503020000020004" pitchFamily="50" charset="-127"/>
              <a:buChar char="〉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hist -&gt; Draw()</a:t>
            </a:r>
          </a:p>
          <a:p>
            <a:endParaRPr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05ABE3C-585F-DB4D-7EC7-F37D5C97230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684285" y="1939925"/>
            <a:ext cx="3866918" cy="4141788"/>
          </a:xfr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FEDE8C-3FDA-C32F-4F4C-EADD6454E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smtClean="0"/>
              <a:pPr rtl="0"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7E3FC-0169-89AA-8F94-9A3CFC9647B7}"/>
              </a:ext>
            </a:extLst>
          </p:cNvPr>
          <p:cNvSpPr txBox="1"/>
          <p:nvPr/>
        </p:nvSpPr>
        <p:spPr>
          <a:xfrm>
            <a:off x="5206093" y="929224"/>
            <a:ext cx="3929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https://opentutorials.org/module/2860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A25A7-5A18-0F5D-B256-F30A19B93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7AA61-15C2-E847-F249-93346D04E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790431"/>
            <a:ext cx="9705976" cy="914399"/>
          </a:xfrm>
        </p:spPr>
        <p:txBody>
          <a:bodyPr rtlCol="0">
            <a:normAutofit/>
          </a:bodyPr>
          <a:lstStyle/>
          <a:p>
            <a:pPr rtl="0"/>
            <a:r>
              <a:rPr lang="en-US" altLang="ko" dirty="0">
                <a:latin typeface="Malgun Gothic" panose="020B0503020000020004" pitchFamily="34" charset="-127"/>
              </a:rPr>
              <a:t>ROOT </a:t>
            </a:r>
            <a:r>
              <a:rPr lang="ko-KR" altLang="en-US" dirty="0">
                <a:latin typeface="Malgun Gothic" panose="020B0503020000020004" pitchFamily="34" charset="-127"/>
              </a:rPr>
              <a:t>돌려보기</a:t>
            </a:r>
            <a:endParaRPr lang="ko" dirty="0">
              <a:latin typeface="Malgun Gothic" panose="020B0503020000020004" pitchFamily="34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AB1EBC-B49C-9AE5-BF89-8B4D56C352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의 큰 단점 중 하나인 컴파일 언어라는 점을 보완해줍니다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ROOT</a:t>
            </a:r>
            <a:r>
              <a:rPr lang="ko-KR" altLang="en-US" dirty="0"/>
              <a:t> 는 </a:t>
            </a:r>
            <a:r>
              <a:rPr lang="en-US" altLang="ko-KR" dirty="0"/>
              <a:t>C++ interpreter</a:t>
            </a:r>
            <a:r>
              <a:rPr lang="ko-KR" altLang="en-US" dirty="0"/>
              <a:t> 를 포함 하고 있어서</a:t>
            </a:r>
            <a:r>
              <a:rPr lang="en-US" altLang="ko-KR" dirty="0"/>
              <a:t> python</a:t>
            </a:r>
            <a:r>
              <a:rPr lang="ko-KR" altLang="en-US" dirty="0"/>
              <a:t>처럼 </a:t>
            </a:r>
            <a:r>
              <a:rPr lang="en-US" altLang="ko-KR" dirty="0"/>
              <a:t>ROOT prompt</a:t>
            </a:r>
            <a:r>
              <a:rPr lang="ko-KR" altLang="en-US" dirty="0"/>
              <a:t> 이용하여 </a:t>
            </a:r>
            <a:r>
              <a:rPr lang="en-US" altLang="ko-KR" dirty="0"/>
              <a:t>C++ </a:t>
            </a:r>
            <a:r>
              <a:rPr lang="ko-KR" altLang="en-US" dirty="0"/>
              <a:t>프로그램을 </a:t>
            </a:r>
            <a:r>
              <a:rPr lang="en-US" altLang="ko-KR" dirty="0"/>
              <a:t>line by line </a:t>
            </a:r>
            <a:r>
              <a:rPr lang="ko-KR" altLang="en-US" dirty="0"/>
              <a:t>으로 실행이 가능하다</a:t>
            </a:r>
            <a:r>
              <a:rPr lang="en-US" altLang="ko-KR" dirty="0"/>
              <a:t>.</a:t>
            </a:r>
          </a:p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root </a:t>
            </a:r>
            <a:r>
              <a:rPr lang="en-US" altLang="ko-KR" dirty="0"/>
              <a:t>: ROOT prompt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>
              <a:buFont typeface="Malgun Gothic" panose="020B0503020000020004" pitchFamily="50" charset="-127"/>
              <a:buChar char="〉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1+1</a:t>
            </a:r>
          </a:p>
          <a:p>
            <a:pPr lvl="1">
              <a:buFont typeface="Malgun Gothic" panose="020B0503020000020004" pitchFamily="50" charset="-127"/>
              <a:buChar char="〉"/>
            </a:pP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&lt;&lt; "hello world" &lt;&lt;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endl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>
              <a:buFont typeface="Malgun Gothic" panose="020B0503020000020004" pitchFamily="50" charset="-127"/>
              <a:buChar char="〉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new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TCanvas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(“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cvs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”)</a:t>
            </a:r>
          </a:p>
          <a:p>
            <a:pPr lvl="1">
              <a:buFont typeface="Malgun Gothic" panose="020B0503020000020004" pitchFamily="50" charset="-127"/>
              <a:buChar char="〉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auto hist = new TH1D("hist",";x;y;",10,0,10); </a:t>
            </a:r>
          </a:p>
          <a:p>
            <a:pPr lvl="1">
              <a:buFont typeface="Malgun Gothic" panose="020B0503020000020004" pitchFamily="50" charset="-127"/>
              <a:buChar char="〉"/>
            </a:pP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hist -&gt; Draw()</a:t>
            </a:r>
          </a:p>
          <a:p>
            <a:endParaRPr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4891E50-F248-0F44-4F9E-EC9160A0C6B5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684285" y="1939925"/>
            <a:ext cx="3866918" cy="4141788"/>
          </a:xfr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319763-1365-D959-C4AE-08A7BB1E6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en-US" smtClean="0"/>
              <a:pPr rtl="0"/>
              <a:t>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1E80A-DA03-C46B-5832-1C50EA083013}"/>
              </a:ext>
            </a:extLst>
          </p:cNvPr>
          <p:cNvSpPr txBox="1"/>
          <p:nvPr/>
        </p:nvSpPr>
        <p:spPr>
          <a:xfrm>
            <a:off x="5210175" y="933306"/>
            <a:ext cx="3929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dirty="0">
                <a:hlinkClick r:id="rId3"/>
              </a:rPr>
              <a:t>https://opentutorials.org/module/2275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698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DDA5F-33E0-3C53-3B15-9288FAC8F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" dirty="0">
                <a:latin typeface="Malgun Gothic" panose="020B0503020000020004" pitchFamily="34" charset="-127"/>
              </a:rPr>
              <a:t>ROOT </a:t>
            </a:r>
            <a:r>
              <a:rPr lang="ko-KR" altLang="en-US" dirty="0">
                <a:latin typeface="Malgun Gothic" panose="020B0503020000020004" pitchFamily="34" charset="-127"/>
              </a:rPr>
              <a:t>돌려보기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1AEAF4-8237-697B-885B-8E4A75905D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root [1] </a:t>
            </a:r>
            <a:r>
              <a:rPr lang="en-US" altLang="ko-KR" dirty="0"/>
              <a:t>: [1] </a:t>
            </a:r>
            <a:r>
              <a:rPr lang="ko-KR" altLang="en-US" dirty="0"/>
              <a:t>을 </a:t>
            </a:r>
            <a:r>
              <a:rPr lang="en-US" altLang="ko-KR" dirty="0"/>
              <a:t>ROOT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ko-KR" altLang="en-US" dirty="0"/>
              <a:t>다음과 같이 </a:t>
            </a:r>
            <a:r>
              <a:rPr lang="en-US" altLang="ko-KR" dirty="0" err="1"/>
              <a:t>cssu_tutorial.C</a:t>
            </a:r>
            <a:r>
              <a:rPr lang="en-US" altLang="ko-KR" dirty="0"/>
              <a:t> </a:t>
            </a:r>
            <a:r>
              <a:rPr lang="ko-KR" altLang="en-US" dirty="0"/>
              <a:t>이름으로 파일을 만들어보고 실행해 보자</a:t>
            </a:r>
            <a:r>
              <a:rPr lang="en-US" altLang="ko-KR" dirty="0"/>
              <a:t>.</a:t>
            </a:r>
          </a:p>
          <a:p>
            <a:pPr marL="365760" lvl="1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void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cssu_tutorial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marL="365760" lvl="1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marL="365760" lvl="1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auto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cvs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new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TCanvas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("cvs","title",800,650);</a:t>
            </a:r>
          </a:p>
          <a:p>
            <a:pPr marL="365760" lvl="1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auto hist = new TH1D("hist",";x;y",10,0,10);</a:t>
            </a:r>
          </a:p>
          <a:p>
            <a:pPr marL="365760" lvl="1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hist -&gt; Fill(1);</a:t>
            </a:r>
          </a:p>
          <a:p>
            <a:pPr marL="365760" lvl="1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hist -&gt; Fill(4);</a:t>
            </a:r>
          </a:p>
          <a:p>
            <a:pPr marL="365760" lvl="1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hist -&gt; Fill(4);</a:t>
            </a:r>
          </a:p>
          <a:p>
            <a:pPr marL="365760" lvl="1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hist -&gt; Draw();</a:t>
            </a:r>
          </a:p>
          <a:p>
            <a:pPr marL="365760" lvl="1" indent="0">
              <a:buNone/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DC8DC62-4292-25B5-DF6A-C0009960BFD7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391275" y="2112220"/>
            <a:ext cx="4452938" cy="3797197"/>
          </a:xfr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300FB2-6ED7-9951-A6E0-C19554CB2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smtClean="0"/>
              <a:pPr rtl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21AF6-DBC1-A9F8-206C-7D7F0FA50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LILAK</a:t>
            </a:r>
            <a:r>
              <a:rPr lang="ko-KR" altLang="en-US" dirty="0"/>
              <a:t>을 이용해서</a:t>
            </a:r>
            <a:br>
              <a:rPr lang="en-US" altLang="ko-KR" dirty="0"/>
            </a:br>
            <a:r>
              <a:rPr lang="en-US" altLang="ko-KR" dirty="0"/>
              <a:t>geant4 / </a:t>
            </a:r>
            <a:r>
              <a:rPr lang="en-US" altLang="ko-KR" dirty="0" err="1"/>
              <a:t>NPTOOl</a:t>
            </a:r>
            <a:r>
              <a:rPr lang="en-US" altLang="ko-KR" dirty="0"/>
              <a:t> </a:t>
            </a:r>
            <a:r>
              <a:rPr lang="ko-KR" altLang="en-US" dirty="0"/>
              <a:t>돌려보기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C75F76-20F2-9D5A-8492-422CA85556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altLang="ko-KR" dirty="0"/>
          </a:p>
          <a:p>
            <a:r>
              <a:rPr lang="en-US" altLang="ko-KR" dirty="0" err="1"/>
              <a:t>lilak</a:t>
            </a:r>
            <a:r>
              <a:rPr lang="en-US" altLang="ko-KR" dirty="0"/>
              <a:t> update [enter]</a:t>
            </a:r>
          </a:p>
          <a:p>
            <a:r>
              <a:rPr lang="en-US" altLang="ko-KR" dirty="0" err="1"/>
              <a:t>lilak</a:t>
            </a:r>
            <a:r>
              <a:rPr lang="en-US" altLang="ko-KR" dirty="0"/>
              <a:t> build [enter] [enter]</a:t>
            </a:r>
            <a:endParaRPr lang="de-DE" altLang="ko-KR" dirty="0"/>
          </a:p>
          <a:p>
            <a:r>
              <a:rPr lang="de-DE" altLang="ko-KR" dirty="0"/>
              <a:t>lilak cssu simulation</a:t>
            </a:r>
            <a:r>
              <a:rPr lang="en-US" altLang="ko-KR" dirty="0"/>
              <a:t> [enter]</a:t>
            </a:r>
            <a:endParaRPr lang="de-DE" altLang="ko-KR" dirty="0"/>
          </a:p>
          <a:p>
            <a:r>
              <a:rPr lang="de-DE" altLang="ko-KR" dirty="0"/>
              <a:t>lilak nptool configure.mac</a:t>
            </a:r>
            <a:r>
              <a:rPr lang="en-US" altLang="ko-KR" dirty="0"/>
              <a:t> [enter]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AF96B30-0EAB-A2DD-D8C4-6AE671C693E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391275" y="2266887"/>
            <a:ext cx="4452938" cy="3487864"/>
          </a:xfr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6388D5-48EB-BC3C-484F-AEF679CBF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CA8D9AD5-F248-4919-864A-CFD76CC027D6}" type="slidenum">
              <a:rPr lang="en-US" smtClean="0"/>
              <a:pPr rtl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4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1977C-30C4-3DA1-45C5-792C78A9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551145"/>
            <a:ext cx="9729786" cy="3862942"/>
          </a:xfrm>
        </p:spPr>
        <p:txBody>
          <a:bodyPr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시뮬레이션의 목적</a:t>
            </a:r>
          </a:p>
        </p:txBody>
      </p:sp>
    </p:spTree>
    <p:extLst>
      <p:ext uri="{BB962C8B-B14F-4D97-AF65-F5344CB8AC3E}">
        <p14:creationId xmlns:p14="http://schemas.microsoft.com/office/powerpoint/2010/main" val="36701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972BB77-F7DF-D10E-2781-8B89AFD90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rtlCol="0" anchor="ctr">
            <a:normAutofit/>
          </a:bodyPr>
          <a:lstStyle/>
          <a:p>
            <a:r>
              <a:rPr lang="ko-KR" altLang="en-US" sz="4000" dirty="0">
                <a:latin typeface="Malgun Gothic" panose="020B0503020000020004" pitchFamily="34" charset="-127"/>
              </a:rPr>
              <a:t>핵물리 실험의 특징</a:t>
            </a:r>
            <a:endParaRPr lang="ko" sz="4000" dirty="0">
              <a:latin typeface="Malgun Gothic" panose="020B0503020000020004" pitchFamily="34" charset="-127"/>
            </a:endParaRPr>
          </a:p>
        </p:txBody>
      </p:sp>
      <p:sp>
        <p:nvSpPr>
          <p:cNvPr id="4" name="부제목 5">
            <a:extLst>
              <a:ext uri="{FF2B5EF4-FFF2-40B4-BE49-F238E27FC236}">
                <a16:creationId xmlns:a16="http://schemas.microsoft.com/office/drawing/2014/main" id="{836B93E1-2B24-4B2E-3E34-F1F5F649FD7E}"/>
              </a:ext>
            </a:extLst>
          </p:cNvPr>
          <p:cNvSpPr txBox="1">
            <a:spLocks/>
          </p:cNvSpPr>
          <p:nvPr/>
        </p:nvSpPr>
        <p:spPr>
          <a:xfrm>
            <a:off x="1243011" y="1943100"/>
            <a:ext cx="5583457" cy="413861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  <a:lvl2pPr marL="59436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2pPr>
            <a:lvl3pPr marL="91440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3pPr>
            <a:lvl4pPr marL="123444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4pPr>
            <a:lvl5pPr marL="155448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altLang="ko-KR" sz="2800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2784E226-1CF5-88A2-16F3-CD776DB4329D}"/>
              </a:ext>
            </a:extLst>
          </p:cNvPr>
          <p:cNvSpPr txBox="1">
            <a:spLocks/>
          </p:cNvSpPr>
          <p:nvPr/>
        </p:nvSpPr>
        <p:spPr>
          <a:xfrm>
            <a:off x="1243011" y="1943100"/>
            <a:ext cx="8689265" cy="413861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  <a:lvl2pPr marL="59436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2pPr>
            <a:lvl3pPr marL="91440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3pPr>
            <a:lvl4pPr marL="123444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4pPr>
            <a:lvl5pPr marL="155448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r>
              <a:rPr lang="ko-KR" altLang="en-US" sz="2800" dirty="0"/>
              <a:t>거대한 규모 </a:t>
            </a:r>
            <a:r>
              <a:rPr lang="en-US" altLang="ko-KR" sz="2800" dirty="0"/>
              <a:t>(</a:t>
            </a:r>
            <a:r>
              <a:rPr lang="ko-KR" altLang="en-US" sz="2800" dirty="0"/>
              <a:t>입자 가속기 시설</a:t>
            </a:r>
            <a:r>
              <a:rPr lang="en-US" altLang="ko-KR" sz="2800" dirty="0"/>
              <a:t>)</a:t>
            </a:r>
          </a:p>
          <a:p>
            <a:pPr marL="514350" indent="-514350"/>
            <a:r>
              <a:rPr lang="ko-KR" altLang="en-US" sz="2800" dirty="0"/>
              <a:t>복잡한 구성 요소 </a:t>
            </a:r>
            <a:r>
              <a:rPr lang="en-US" altLang="ko-KR" sz="2800" dirty="0"/>
              <a:t>(</a:t>
            </a:r>
            <a:r>
              <a:rPr lang="ko-KR" altLang="en-US" sz="2800" dirty="0"/>
              <a:t>검출기</a:t>
            </a:r>
            <a:r>
              <a:rPr lang="en-US" altLang="ko-KR" sz="2800" dirty="0"/>
              <a:t>, </a:t>
            </a:r>
            <a:r>
              <a:rPr lang="ko-KR" altLang="en-US" sz="2800" dirty="0"/>
              <a:t>데이터 취득 장비</a:t>
            </a:r>
            <a:r>
              <a:rPr lang="en-US" altLang="ko-KR" sz="2800" dirty="0"/>
              <a:t>)</a:t>
            </a:r>
          </a:p>
          <a:p>
            <a:pPr marL="514350" indent="-514350"/>
            <a:r>
              <a:rPr lang="ko-KR" altLang="en-US" sz="2800" dirty="0"/>
              <a:t>준비 시간 </a:t>
            </a:r>
            <a:r>
              <a:rPr lang="en-US" altLang="ko-KR" sz="2800" dirty="0"/>
              <a:t>(</a:t>
            </a:r>
            <a:r>
              <a:rPr lang="ko-KR" altLang="en-US" sz="2800" dirty="0"/>
              <a:t>검출기 개발</a:t>
            </a:r>
            <a:r>
              <a:rPr lang="en-US" altLang="ko-KR" sz="2800" dirty="0"/>
              <a:t>, </a:t>
            </a:r>
            <a:r>
              <a:rPr lang="ko-KR" altLang="en-US" sz="2800" dirty="0"/>
              <a:t>설치</a:t>
            </a:r>
            <a:r>
              <a:rPr lang="en-US" altLang="ko-KR" sz="2800" dirty="0"/>
              <a:t>, </a:t>
            </a:r>
            <a:r>
              <a:rPr lang="ko-KR" altLang="en-US" sz="2800" dirty="0"/>
              <a:t>실험</a:t>
            </a:r>
            <a:r>
              <a:rPr lang="en-US" altLang="ko-KR" sz="2800" dirty="0"/>
              <a:t>)</a:t>
            </a:r>
          </a:p>
          <a:p>
            <a:pPr marL="514350" indent="-514350"/>
            <a:r>
              <a:rPr lang="ko-KR" altLang="en-US" sz="2800" dirty="0"/>
              <a:t>예측하지 못한 상황 </a:t>
            </a:r>
            <a:r>
              <a:rPr lang="en-US" altLang="ko-KR" sz="2800" dirty="0"/>
              <a:t>(</a:t>
            </a:r>
            <a:r>
              <a:rPr lang="ko-KR" altLang="en-US" sz="2800" dirty="0"/>
              <a:t>빔</a:t>
            </a:r>
            <a:r>
              <a:rPr lang="en-US" altLang="ko-KR" sz="2800" dirty="0"/>
              <a:t>, </a:t>
            </a:r>
            <a:r>
              <a:rPr lang="ko-KR" altLang="en-US" sz="2800" dirty="0"/>
              <a:t>장비</a:t>
            </a:r>
            <a:r>
              <a:rPr lang="en-US" altLang="ko-KR" sz="2800" dirty="0"/>
              <a:t>, </a:t>
            </a:r>
            <a:r>
              <a:rPr lang="ko-KR" altLang="en-US" sz="2800" dirty="0"/>
              <a:t>데이터</a:t>
            </a:r>
            <a:r>
              <a:rPr lang="en-US" altLang="ko-KR" sz="2800" dirty="0"/>
              <a:t>)</a:t>
            </a:r>
            <a:r>
              <a:rPr lang="ko-KR" altLang="en-US" sz="2800" dirty="0"/>
              <a:t> 발생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08772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76B4A-DB5A-5DC1-0781-BBADFCDEB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D26D3C0-E4F9-251C-5E3F-5EDE7B63B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rtlCol="0" anchor="ctr">
            <a:normAutofit/>
          </a:bodyPr>
          <a:lstStyle/>
          <a:p>
            <a:r>
              <a:rPr lang="ko-KR" altLang="en-US" sz="4000" dirty="0">
                <a:latin typeface="Malgun Gothic" panose="020B0503020000020004" pitchFamily="34" charset="-127"/>
              </a:rPr>
              <a:t>시뮬레이션의 필요성</a:t>
            </a:r>
            <a:endParaRPr lang="ko" sz="4000" dirty="0">
              <a:latin typeface="Malgun Gothic" panose="020B0503020000020004" pitchFamily="34" charset="-127"/>
            </a:endParaRPr>
          </a:p>
        </p:txBody>
      </p:sp>
      <p:sp>
        <p:nvSpPr>
          <p:cNvPr id="4" name="부제목 5">
            <a:extLst>
              <a:ext uri="{FF2B5EF4-FFF2-40B4-BE49-F238E27FC236}">
                <a16:creationId xmlns:a16="http://schemas.microsoft.com/office/drawing/2014/main" id="{8D230B71-A127-B22D-CC1A-BE8854D73726}"/>
              </a:ext>
            </a:extLst>
          </p:cNvPr>
          <p:cNvSpPr txBox="1">
            <a:spLocks/>
          </p:cNvSpPr>
          <p:nvPr/>
        </p:nvSpPr>
        <p:spPr>
          <a:xfrm>
            <a:off x="1243011" y="1943100"/>
            <a:ext cx="5583457" cy="413861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  <a:lvl2pPr marL="59436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2pPr>
            <a:lvl3pPr marL="91440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3pPr>
            <a:lvl4pPr marL="123444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4pPr>
            <a:lvl5pPr marL="155448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endParaRPr lang="en-US" altLang="ko-KR" sz="2800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29ECDBDE-12C1-D02B-0636-C2F1E6DB9FCC}"/>
              </a:ext>
            </a:extLst>
          </p:cNvPr>
          <p:cNvSpPr txBox="1">
            <a:spLocks/>
          </p:cNvSpPr>
          <p:nvPr/>
        </p:nvSpPr>
        <p:spPr>
          <a:xfrm>
            <a:off x="1243011" y="1943100"/>
            <a:ext cx="8689265" cy="4138613"/>
          </a:xfrm>
          <a:prstGeom prst="rect">
            <a:avLst/>
          </a:prstGeom>
        </p:spPr>
        <p:txBody>
          <a:bodyPr rtlCol="0">
            <a:normAutofit/>
          </a:bodyPr>
          <a:lstStyle>
            <a:lvl1pPr marL="274320" indent="-228600" algn="l" defTabSz="914400" rtl="0" eaLnBrk="1" latinLnBrk="1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1pPr>
            <a:lvl2pPr marL="59436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2pPr>
            <a:lvl3pPr marL="91440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3pPr>
            <a:lvl4pPr marL="123444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4pPr>
            <a:lvl5pPr marL="1554480" indent="-228600" algn="l" defTabSz="914400" rtl="0" eaLnBrk="1" latinLnBrk="1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Calibri" panose="020F0502020204030204" pitchFamily="34" charset="0"/>
              </a:defRPr>
            </a:lvl5pPr>
            <a:lvl6pPr marL="187452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r>
              <a:rPr lang="ko-KR" altLang="en-US" sz="2800" dirty="0"/>
              <a:t>실험 디자인을 점검</a:t>
            </a:r>
            <a:endParaRPr lang="en-US" altLang="ko-KR" sz="2800" dirty="0"/>
          </a:p>
          <a:p>
            <a:pPr marL="514350" indent="-514350"/>
            <a:r>
              <a:rPr lang="ko-KR" altLang="en-US" sz="2800" dirty="0"/>
              <a:t>실험의 실현 가능성</a:t>
            </a:r>
            <a:endParaRPr lang="en-US" altLang="ko-KR" sz="2800" dirty="0"/>
          </a:p>
          <a:p>
            <a:pPr marL="514350" indent="-514350"/>
            <a:r>
              <a:rPr lang="ko-KR" altLang="en-US" sz="2800" dirty="0"/>
              <a:t>검출기 성능 예측</a:t>
            </a:r>
            <a:endParaRPr lang="en-US" altLang="ko-KR" sz="2800" dirty="0"/>
          </a:p>
          <a:p>
            <a:pPr marL="514350" indent="-514350"/>
            <a:r>
              <a:rPr lang="ko-KR" altLang="en-US" sz="2800" dirty="0"/>
              <a:t>데이터 오차 예측</a:t>
            </a:r>
            <a:endParaRPr lang="en-US" altLang="ko-KR" sz="2800" dirty="0"/>
          </a:p>
          <a:p>
            <a:pPr marL="514350" indent="-514350"/>
            <a:r>
              <a:rPr lang="ko-KR" altLang="en-US" sz="2800" dirty="0"/>
              <a:t>실험 결과 예측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91258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A2500338-9C26-3C0E-0E8F-0CF96864B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551145"/>
            <a:ext cx="9729786" cy="3862942"/>
          </a:xfrm>
        </p:spPr>
        <p:txBody>
          <a:bodyPr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ko-KR" altLang="en-US" sz="7200" dirty="0"/>
              <a:t>핵물리 실험</a:t>
            </a:r>
            <a:br>
              <a:rPr lang="en-US" altLang="ko-KR" sz="7200" dirty="0"/>
            </a:br>
            <a:r>
              <a:rPr lang="ko-KR" altLang="en-US" sz="7200" dirty="0"/>
              <a:t>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34015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6C9CE-5AC9-D76F-6825-79C70F3CF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A9E0C-5E64-D17C-6441-296363B46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시뮬레이션에서는 무엇을 할까</a:t>
            </a:r>
            <a:r>
              <a:rPr lang="en-US" altLang="ko-KR" dirty="0">
                <a:latin typeface="Malgun Gothic" panose="020B0503020000020004" pitchFamily="34" charset="-127"/>
              </a:rPr>
              <a:t>?</a:t>
            </a:r>
            <a:endParaRPr lang="ko" dirty="0">
              <a:latin typeface="Malgun Gothic" panose="020B0503020000020004" pitchFamily="34" charset="-127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B2F6279-35D1-8679-8E25-F2FA20A918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70179" y="1943100"/>
            <a:ext cx="5178809" cy="4138613"/>
          </a:xfrm>
        </p:spPr>
        <p:txBody>
          <a:bodyPr rtlCol="0">
            <a:normAutofit/>
          </a:bodyPr>
          <a:lstStyle/>
          <a:p>
            <a:pPr marL="514350" indent="-514350" rtl="0">
              <a:buFont typeface="Arial" panose="020B0604020202020204" pitchFamily="34" charset="0"/>
              <a:buChar char="•"/>
            </a:pPr>
            <a:r>
              <a:rPr lang="ko-KR" altLang="en-US" sz="2800" dirty="0"/>
              <a:t>들어오는 입자 </a:t>
            </a:r>
            <a:r>
              <a:rPr lang="en-US" altLang="ko-KR" sz="2800" dirty="0"/>
              <a:t>(Beam)</a:t>
            </a:r>
          </a:p>
          <a:p>
            <a:pPr marL="514350" indent="-514350" rtl="0">
              <a:buFont typeface="Arial" panose="020B0604020202020204" pitchFamily="34" charset="0"/>
              <a:buChar char="•"/>
            </a:pPr>
            <a:r>
              <a:rPr lang="ko-KR" altLang="en-US" sz="2800" dirty="0"/>
              <a:t>표적 </a:t>
            </a:r>
            <a:r>
              <a:rPr lang="en-US" altLang="ko-KR" sz="2800" dirty="0"/>
              <a:t>(Target)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핵 반응 </a:t>
            </a:r>
            <a:r>
              <a:rPr lang="en-US" altLang="ko-KR" sz="2800" dirty="0"/>
              <a:t>(Reaction)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검출기</a:t>
            </a:r>
            <a:r>
              <a:rPr lang="en-US" altLang="ko-KR" sz="2800" dirty="0"/>
              <a:t> (Detector)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ko-KR" altLang="en-US" sz="2800" dirty="0"/>
              <a:t>입자와 물질 간의 상호작용</a:t>
            </a:r>
            <a:endParaRPr lang="en-US" altLang="ko-KR" sz="2800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23A40C46-7038-6227-E8CB-4680D29D3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</p:spPr>
        <p:txBody>
          <a:bodyPr rtlCol="0"/>
          <a:lstStyle/>
          <a:p>
            <a:pPr rtl="0"/>
            <a:fld id="{CA8D9AD5-F248-4919-864A-CFD76CC027D6}" type="slidenum">
              <a:rPr lang="en-US" smtClean="0"/>
              <a:pPr rtl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5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EBB69-3E15-848A-A35F-C319A4DE5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5DFBC-F36A-85FC-41D7-3C41C8E63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어떤 프로그램을 사용할까</a:t>
            </a:r>
            <a:r>
              <a:rPr lang="en-US" altLang="ko-KR" dirty="0">
                <a:latin typeface="Malgun Gothic" panose="020B0503020000020004" pitchFamily="34" charset="-127"/>
              </a:rPr>
              <a:t>?</a:t>
            </a:r>
            <a:endParaRPr lang="ko" dirty="0">
              <a:latin typeface="Malgun Gothic" panose="020B0503020000020004" pitchFamily="34" charset="-127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DB5FC317-72BF-6AEE-D1C0-857A6FC810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34153" y="1685925"/>
            <a:ext cx="5714836" cy="4138613"/>
          </a:xfrm>
        </p:spPr>
        <p:txBody>
          <a:bodyPr rtlCol="0">
            <a:normAutofit/>
          </a:bodyPr>
          <a:lstStyle/>
          <a:p>
            <a:pPr marL="514350" lvl="0" indent="-514350" latinLnBrk="0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ROOT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대용량 데이터를 다룰 수 있는 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C++/</a:t>
            </a:r>
            <a:r>
              <a:rPr lang="en-US" altLang="ko-KR" sz="2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Phython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프레임워크 입니다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108710" lvl="1" indent="-514350" latinLnBrk="0">
              <a:buClrTx/>
              <a:buSzTx/>
              <a:defRPr/>
            </a:pP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대용량 데이터 처리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endParaRPr lang="en-US" altLang="ko-KR" sz="2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108710" lvl="1" indent="-514350" latinLnBrk="0">
              <a:buClrTx/>
              <a:buSzTx/>
              <a:defRPr/>
            </a:pP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그래프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히스토그램</a:t>
            </a:r>
            <a:endParaRPr lang="en-US" altLang="ko-KR" sz="2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514350" indent="-514350" latinLnBrk="0"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sz="30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Geant4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입자와 </a:t>
            </a:r>
            <a:r>
              <a:rPr lang="ko-KR" altLang="en-US" sz="3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물질간의</a:t>
            </a:r>
            <a:r>
              <a:rPr lang="ko-KR" altLang="en-US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상호작용을 계산해주는 소프트웨어 패키지 입니다</a:t>
            </a:r>
            <a:r>
              <a:rPr lang="en-US" altLang="ko-KR" sz="3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108710" lvl="1" indent="-514350" latinLnBrk="0">
              <a:buClrTx/>
              <a:buSzTx/>
              <a:defRPr/>
            </a:pPr>
            <a:endParaRPr lang="en-US" altLang="ko-KR" sz="2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DA8A70DB-B030-99CC-4918-C379B5939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</p:spPr>
        <p:txBody>
          <a:bodyPr rtlCol="0"/>
          <a:lstStyle/>
          <a:p>
            <a:pPr rtl="0"/>
            <a:fld id="{CA8D9AD5-F248-4919-864A-CFD76CC027D6}" type="slidenum">
              <a:rPr lang="en-US" smtClean="0"/>
              <a:pPr rtl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39365-FB87-864B-0E75-5AEF54B4E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249FC-9E7F-E545-1151-B303DDA52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rtlCol="0">
            <a:normAutofit/>
          </a:bodyPr>
          <a:lstStyle/>
          <a:p>
            <a:r>
              <a:rPr lang="ko-KR" altLang="en-US" dirty="0">
                <a:latin typeface="Malgun Gothic" panose="020B0503020000020004" pitchFamily="34" charset="-127"/>
              </a:rPr>
              <a:t>어떤 프로그램을 사용할까</a:t>
            </a:r>
            <a:r>
              <a:rPr lang="en-US" altLang="ko-KR" dirty="0">
                <a:latin typeface="Malgun Gothic" panose="020B0503020000020004" pitchFamily="34" charset="-127"/>
              </a:rPr>
              <a:t>?</a:t>
            </a:r>
            <a:endParaRPr lang="ko" dirty="0">
              <a:latin typeface="Malgun Gothic" panose="020B0503020000020004" pitchFamily="34" charset="-127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70645858-F661-6945-BB42-53A8035C99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70179" y="1685925"/>
            <a:ext cx="5178809" cy="4138613"/>
          </a:xfrm>
        </p:spPr>
        <p:txBody>
          <a:bodyPr rtlCol="0">
            <a:normAutofit/>
          </a:bodyPr>
          <a:lstStyle/>
          <a:p>
            <a:pPr marL="514350" lvl="0" indent="-514350" latinLnBrk="0"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nptool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시뮬레이션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프레임워크 이며 </a:t>
            </a:r>
            <a:r>
              <a:rPr lang="en-US" altLang="ko-KR" sz="2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Geant4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효과적으로 사용할 수 있는 패키지 입니다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514350" lvl="0" indent="-514350" latinLnBrk="0"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ko-KR" sz="2800" b="1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lilak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위의 프로그램들을 더 쉽게 다루도록 해주고 시뮬레이션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분석을 도와주는 </a:t>
            </a:r>
            <a:r>
              <a:rPr lang="ko-KR" altLang="en-US" sz="28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프레임워크입니다</a:t>
            </a:r>
            <a:r>
              <a:rPr lang="en-US" altLang="ko-KR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CE4C84DA-31A7-A16B-EF4A-93DF9BDBB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</p:spPr>
        <p:txBody>
          <a:bodyPr rtlCol="0"/>
          <a:lstStyle/>
          <a:p>
            <a:pPr rtl="0"/>
            <a:fld id="{CA8D9AD5-F248-4919-864A-CFD76CC027D6}" type="slidenum">
              <a:rPr lang="en-US" smtClean="0"/>
              <a:pPr rtl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9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신학기">
  <a:themeElements>
    <a:clrScheme name="TM00001082">
      <a:dk1>
        <a:srgbClr val="000000"/>
      </a:dk1>
      <a:lt1>
        <a:srgbClr val="FFFFFF"/>
      </a:lt1>
      <a:dk2>
        <a:srgbClr val="404040"/>
      </a:dk2>
      <a:lt2>
        <a:srgbClr val="D8D6D6"/>
      </a:lt2>
      <a:accent1>
        <a:srgbClr val="B068FF"/>
      </a:accent1>
      <a:accent2>
        <a:srgbClr val="FDD806"/>
      </a:accent2>
      <a:accent3>
        <a:srgbClr val="38A977"/>
      </a:accent3>
      <a:accent4>
        <a:srgbClr val="FF493E"/>
      </a:accent4>
      <a:accent5>
        <a:srgbClr val="8FB5D9"/>
      </a:accent5>
      <a:accent6>
        <a:srgbClr val="00C1AF"/>
      </a:accent6>
      <a:hlink>
        <a:srgbClr val="EB7F23"/>
      </a:hlink>
      <a:folHlink>
        <a:srgbClr val="404040"/>
      </a:folHlink>
    </a:clrScheme>
    <a:fontScheme name="Custom 18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2_Win32" id="{7E3DA412-79B9-4E96-8347-530D57868031}" vid="{D06E5F3D-CEC2-40DA-B8C1-6A92F6CFEA0E}"/>
    </a:ext>
  </a:extLst>
</a:theme>
</file>

<file path=ppt/theme/theme2.xml><?xml version="1.0" encoding="utf-8"?>
<a:theme xmlns:a="http://schemas.openxmlformats.org/drawingml/2006/main" name="Office 테마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F5AFAE-B80F-42D3-94B4-729362BC1BCB}">
  <ds:schemaRefs>
    <ds:schemaRef ds:uri="http://purl.org/dc/elements/1.1/"/>
    <ds:schemaRef ds:uri="http://schemas.microsoft.com/office/2006/documentManagement/types"/>
    <ds:schemaRef ds:uri="230e9df3-be65-4c73-a93b-d1236ebd677e"/>
    <ds:schemaRef ds:uri="http://schemas.microsoft.com/sharepoint/v3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6c05727-aa75-4e4a-9b5f-8a80a1165891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D611AEB-4E68-45DF-9D2E-EDAA3467D7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새학기 예산 프레젠테이션</Template>
  <TotalTime>418</TotalTime>
  <Words>1240</Words>
  <Application>Microsoft Office PowerPoint</Application>
  <PresentationFormat>와이드스크린</PresentationFormat>
  <Paragraphs>188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D2Coding</vt:lpstr>
      <vt:lpstr>맑은 고딕</vt:lpstr>
      <vt:lpstr>맑은 고딕</vt:lpstr>
      <vt:lpstr>Arial</vt:lpstr>
      <vt:lpstr>Calibri</vt:lpstr>
      <vt:lpstr>Cambria</vt:lpstr>
      <vt:lpstr>신학기</vt:lpstr>
      <vt:lpstr>Geant4/nptool 시뮬레이션</vt:lpstr>
      <vt:lpstr>목차</vt:lpstr>
      <vt:lpstr>시뮬레이션의 목적</vt:lpstr>
      <vt:lpstr>핵물리 실험의 특징</vt:lpstr>
      <vt:lpstr>시뮬레이션의 필요성</vt:lpstr>
      <vt:lpstr>핵물리 실험 시뮬레이션</vt:lpstr>
      <vt:lpstr>시뮬레이션에서는 무엇을 할까?</vt:lpstr>
      <vt:lpstr>어떤 프로그램을 사용할까?</vt:lpstr>
      <vt:lpstr>어떤 프로그램을 사용할까?</vt:lpstr>
      <vt:lpstr>작업환경 만들기</vt:lpstr>
      <vt:lpstr>핵물리 시뮬레이션에 필요한 환경</vt:lpstr>
      <vt:lpstr>Docker</vt:lpstr>
      <vt:lpstr>Docker 설치 단계</vt:lpstr>
      <vt:lpstr>PowerPoint 프레젠테이션</vt:lpstr>
      <vt:lpstr>이미지 다운로드 &gt; 컨테이너 실행</vt:lpstr>
      <vt:lpstr>PowerPoint 프레젠테이션</vt:lpstr>
      <vt:lpstr>이미지 다운로드 &gt; 컨테이너 실행</vt:lpstr>
      <vt:lpstr>실습</vt:lpstr>
      <vt:lpstr>LINUX 사용해보기w</vt:lpstr>
      <vt:lpstr>vim 사용해보기</vt:lpstr>
      <vt:lpstr>PowerPoint 프레젠테이션</vt:lpstr>
      <vt:lpstr>ROOT 돌려보기</vt:lpstr>
      <vt:lpstr>ROOT 돌려보기</vt:lpstr>
      <vt:lpstr>ROOT 돌려보기</vt:lpstr>
      <vt:lpstr>LILAK을 이용해서 geant4 / NPTOOl 돌려보기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정우 이</dc:creator>
  <cp:lastModifiedBy>정우 이</cp:lastModifiedBy>
  <cp:revision>58</cp:revision>
  <dcterms:created xsi:type="dcterms:W3CDTF">2025-06-10T05:40:15Z</dcterms:created>
  <dcterms:modified xsi:type="dcterms:W3CDTF">2025-07-03T02:20:37Z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0x01010079F111ED35F8CC479449609E8A0923A6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ediaServiceImageTags">
    <vt:lpwstr/>
  </property>
</Properties>
</file>