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9"/>
  </p:notesMasterIdLst>
  <p:sldIdLst>
    <p:sldId id="256" r:id="rId2"/>
    <p:sldId id="258" r:id="rId3"/>
    <p:sldId id="274" r:id="rId4"/>
    <p:sldId id="259" r:id="rId5"/>
    <p:sldId id="276" r:id="rId6"/>
    <p:sldId id="275" r:id="rId7"/>
    <p:sldId id="28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A56C6-4435-4977-B8B2-25A42A062FC1}" type="datetimeFigureOut">
              <a:rPr lang="fr-FR" smtClean="0"/>
              <a:t>24/02/2021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49516-6035-4CDC-B442-5B4A23876000}" type="slidenum">
              <a:rPr lang="fr-FR" smtClean="0"/>
              <a:t>‹#›</a:t>
            </a:fld>
            <a:endParaRPr lang="fr-FR"/>
          </a:p>
        </p:txBody>
      </p:sp>
    </p:spTree>
    <p:extLst>
      <p:ext uri="{BB962C8B-B14F-4D97-AF65-F5344CB8AC3E}">
        <p14:creationId xmlns:p14="http://schemas.microsoft.com/office/powerpoint/2010/main" val="3678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1F49516-6035-4CDC-B442-5B4A23876000}" type="slidenum">
              <a:rPr lang="fr-FR" smtClean="0"/>
              <a:t>4</a:t>
            </a:fld>
            <a:endParaRPr lang="fr-FR"/>
          </a:p>
        </p:txBody>
      </p:sp>
    </p:spTree>
    <p:extLst>
      <p:ext uri="{BB962C8B-B14F-4D97-AF65-F5344CB8AC3E}">
        <p14:creationId xmlns:p14="http://schemas.microsoft.com/office/powerpoint/2010/main" val="392996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5032566-5A04-43FD-BAD8-3F6AE1D3AF4E}"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402844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B239FA-235B-4ABD-A209-6317400724B4}"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01499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265B1B-B09E-4614-B8C1-A1B675FEB3B3}"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464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46924AE-F84C-4927-BE7D-E3A6DC88FD5B}"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580046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A0C8C05-F3FD-4986-840B-F2D655553D5B}"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5856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5CA5039-69D9-4F9E-83A6-6828A38983AF}"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609953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35B6471-3E14-467B-B3AE-DCAFD3E05DC1}"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3579422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4A6CC82-0EBB-4878-9CDD-4F114F5CC3DF}"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80830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3C4ED37-CC81-482A-AAF7-4417142215E5}"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42937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F567430-37C4-42D4-A1DB-9418B229EDE1}"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79353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F96AACA-D749-4268-8833-EF991525EAB8}"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89268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56CC702-1B03-41DE-8F72-E6DD204B0F62}" type="datetime1">
              <a:rPr lang="fr-FR" smtClean="0"/>
              <a:t>24/02/2021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92137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207740D-01B9-4364-B4EE-C3B35B6F7578}" type="datetime1">
              <a:rPr lang="fr-FR" smtClean="0"/>
              <a:t>24/02/2021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35357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285F3-FE89-4987-9A24-2299FBA05263}" type="datetime1">
              <a:rPr lang="fr-FR" smtClean="0"/>
              <a:t>24/02/2021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198865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2CD9B5D-83CD-40F7-9B78-61889351D4CB}"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49029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1BB3948-6CB9-42F6-A5A8-9879697BF9EC}"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35097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73896CE-9B86-4FF5-9EE4-C80CA423B7A6}" type="datetime1">
              <a:rPr lang="fr-FR" smtClean="0"/>
              <a:t>24/02/2021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B25E17-3206-4938-8DF2-887E78E4E304}" type="slidenum">
              <a:rPr lang="fr-FR" smtClean="0"/>
              <a:t>‹#›</a:t>
            </a:fld>
            <a:endParaRPr lang="fr-FR"/>
          </a:p>
        </p:txBody>
      </p:sp>
    </p:spTree>
    <p:extLst>
      <p:ext uri="{BB962C8B-B14F-4D97-AF65-F5344CB8AC3E}">
        <p14:creationId xmlns:p14="http://schemas.microsoft.com/office/powerpoint/2010/main" val="25456118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44262" y="310661"/>
            <a:ext cx="8915399" cy="1327639"/>
          </a:xfrm>
        </p:spPr>
        <p:txBody>
          <a:bodyPr>
            <a:normAutofit/>
          </a:bodyPr>
          <a:lstStyle/>
          <a:p>
            <a:pPr algn="ctr">
              <a:spcBef>
                <a:spcPts val="1000"/>
              </a:spcBef>
              <a:buClr>
                <a:schemeClr val="accent1"/>
              </a:buClr>
            </a:pP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University Ahmed </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Daria - </a:t>
            </a:r>
            <a:r>
              <a:rPr lang="en-US" sz="2400" dirty="0" err="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Adrar</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r>
            <a:b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Faculty </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of Science and Technology </a:t>
            </a: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r>
            <a:b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Department </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of Mathematics and Computer Science</a:t>
            </a:r>
            <a:endParaRPr lang="fr-FR"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 name="Sous-titre 2"/>
          <p:cNvSpPr>
            <a:spLocks noGrp="1"/>
          </p:cNvSpPr>
          <p:nvPr>
            <p:ph type="subTitle" idx="1"/>
          </p:nvPr>
        </p:nvSpPr>
        <p:spPr>
          <a:xfrm>
            <a:off x="1863969" y="2159976"/>
            <a:ext cx="9401908" cy="3974124"/>
          </a:xfrm>
        </p:spPr>
        <p:txBody>
          <a:bodyPr>
            <a:normAutofit/>
          </a:bodyPr>
          <a:lstStyle/>
          <a:p>
            <a:r>
              <a:rPr lang="fr-FR" sz="20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Theme</a:t>
            </a:r>
            <a:r>
              <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 hybrid meta-heuristic for better localization of nodes in </a:t>
            </a:r>
            <a: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RCSFs</a:t>
            </a:r>
            <a:endParaRPr lang="ar-SA"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By :</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Bensmail</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Moulay Ali Cherif</a:t>
            </a:r>
            <a:endPar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Lila </a:t>
            </a:r>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Maotez</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Dr. </a:t>
            </a:r>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Dahou</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Abdelghani</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2020/2021</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fr-FR" sz="2000" dirty="0"/>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1</a:t>
            </a:fld>
            <a:endParaRPr lang="fr-FR"/>
          </a:p>
        </p:txBody>
      </p:sp>
    </p:spTree>
    <p:extLst>
      <p:ext uri="{BB962C8B-B14F-4D97-AF65-F5344CB8AC3E}">
        <p14:creationId xmlns:p14="http://schemas.microsoft.com/office/powerpoint/2010/main" val="3188760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latin typeface="Times New Roman" panose="02020603050405020304" pitchFamily="18" charset="0"/>
                <a:cs typeface="Times New Roman" panose="02020603050405020304" pitchFamily="18" charset="0"/>
              </a:rPr>
              <a:t>Introduction</a:t>
            </a:r>
            <a:r>
              <a:rPr lang="fr-FR" dirty="0" smtClean="0">
                <a:solidFill>
                  <a:srgbClr val="FF0000"/>
                </a:solidFill>
              </a:rPr>
              <a:t/>
            </a:r>
            <a:br>
              <a:rPr lang="fr-FR"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a:xfrm>
            <a:off x="2056950" y="1905000"/>
            <a:ext cx="8915400" cy="3777622"/>
          </a:xfrm>
        </p:spPr>
        <p:txBody>
          <a:bodyPr>
            <a:normAutofit/>
          </a:bodyPr>
          <a:lstStyle/>
          <a:p>
            <a:pPr marL="0" indent="0">
              <a:buNone/>
            </a:pPr>
            <a:r>
              <a:rPr lang="fr-FR" dirty="0" smtClean="0"/>
              <a:t> </a:t>
            </a:r>
            <a:r>
              <a:rPr lang="en-US" sz="2400" dirty="0"/>
              <a:t>Sensor networks have stimulated scientific and industrial societies, and they consist of a group of smart sensors capable of communicating with each other, whose mission is to collect and process information. It led to a great development in the medical, environmental, and military fields, etc. The areas of their use are clear, on the one hand, and on the other hand, cause several problems, and it is only responsible for receiving information from the middle and sending it from sensor to sensor until it reaches the main station</a:t>
            </a:r>
            <a:r>
              <a:rPr lang="en-US" sz="2400" dirty="0"/>
              <a:t>.</a:t>
            </a:r>
            <a:endParaRPr lang="fr-FR" sz="2400" dirty="0"/>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2</a:t>
            </a:fld>
            <a:endParaRPr lang="fr-F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472" y="2545445"/>
            <a:ext cx="4946356" cy="2496732"/>
          </a:xfrm>
          <a:prstGeom prst="rect">
            <a:avLst/>
          </a:prstGeom>
        </p:spPr>
      </p:pic>
    </p:spTree>
    <p:extLst>
      <p:ext uri="{BB962C8B-B14F-4D97-AF65-F5344CB8AC3E}">
        <p14:creationId xmlns:p14="http://schemas.microsoft.com/office/powerpoint/2010/main" val="6147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Motivation</a:t>
            </a:r>
            <a:r>
              <a:rPr lang="fr-FR" dirty="0"/>
              <a:t> </a:t>
            </a:r>
            <a:br>
              <a:rPr lang="fr-FR" dirty="0"/>
            </a:br>
            <a:endParaRPr lang="fr-FR" dirty="0"/>
          </a:p>
        </p:txBody>
      </p:sp>
      <p:sp>
        <p:nvSpPr>
          <p:cNvPr id="3" name="عنصر نائب للمحتوى 2"/>
          <p:cNvSpPr>
            <a:spLocks noGrp="1"/>
          </p:cNvSpPr>
          <p:nvPr>
            <p:ph idx="1"/>
          </p:nvPr>
        </p:nvSpPr>
        <p:spPr/>
        <p:txBody>
          <a:bodyPr>
            <a:normAutofit/>
          </a:bodyPr>
          <a:lstStyle/>
          <a:p>
            <a:pPr marL="0" indent="0" algn="ctr">
              <a:buNone/>
            </a:pPr>
            <a:r>
              <a:rPr lang="en-US" sz="2400" dirty="0"/>
              <a:t>To estimate the location, we calculate the distance between the sensor and at least three anchors within its range of contact, we denote it d1, d2, d2. We estimate several locations for a sensor and every time we calculate the distances between them and the same anchors, we code them d'1,d'2 and d'3, and we take the sensor with the least distance, and we calculate the next phrase and whenever the output is The closer to zero, the closer the site is to reality</a:t>
            </a:r>
            <a:endParaRPr lang="fr-FR" sz="3600" dirty="0">
              <a:latin typeface="Times New Roman" panose="02020603050405020304" pitchFamily="18" charset="0"/>
              <a:cs typeface="Times New Roman" panose="02020603050405020304"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3</a:t>
            </a:fld>
            <a:endParaRPr lang="fr-FR"/>
          </a:p>
        </p:txBody>
      </p:sp>
    </p:spTree>
    <p:extLst>
      <p:ext uri="{BB962C8B-B14F-4D97-AF65-F5344CB8AC3E}">
        <p14:creationId xmlns:p14="http://schemas.microsoft.com/office/powerpoint/2010/main" val="226870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ln w="22225">
                  <a:solidFill>
                    <a:schemeClr val="accent2"/>
                  </a:solidFill>
                  <a:prstDash val="solid"/>
                </a:ln>
                <a:solidFill>
                  <a:schemeClr val="accent2">
                    <a:lumMod val="40000"/>
                    <a:lumOff val="60000"/>
                  </a:schemeClr>
                </a:solidFill>
              </a:rPr>
              <a:t>Related</a:t>
            </a:r>
            <a:r>
              <a:rPr lang="fr-FR" b="1" dirty="0" smtClean="0">
                <a:ln w="22225">
                  <a:solidFill>
                    <a:schemeClr val="accent2"/>
                  </a:solidFill>
                  <a:prstDash val="solid"/>
                </a:ln>
                <a:solidFill>
                  <a:schemeClr val="accent2">
                    <a:lumMod val="40000"/>
                    <a:lumOff val="60000"/>
                  </a:schemeClr>
                </a:solidFill>
              </a:rPr>
              <a:t> </a:t>
            </a:r>
            <a:r>
              <a:rPr lang="fr-FR" b="1" dirty="0" err="1" smtClean="0">
                <a:ln w="22225">
                  <a:solidFill>
                    <a:schemeClr val="accent2"/>
                  </a:solidFill>
                  <a:prstDash val="solid"/>
                </a:ln>
                <a:solidFill>
                  <a:schemeClr val="accent2">
                    <a:lumMod val="40000"/>
                    <a:lumOff val="60000"/>
                  </a:schemeClr>
                </a:solidFill>
              </a:rPr>
              <a:t>Work</a:t>
            </a:r>
            <a:endParaRPr lang="fr-FR" b="1" dirty="0">
              <a:ln w="22225">
                <a:solidFill>
                  <a:schemeClr val="accent2"/>
                </a:solidFill>
                <a:prstDash val="solid"/>
              </a:ln>
              <a:solidFill>
                <a:schemeClr val="accent2">
                  <a:lumMod val="40000"/>
                  <a:lumOff val="60000"/>
                </a:schemeClr>
              </a:solidFill>
            </a:endParaRPr>
          </a:p>
        </p:txBody>
      </p:sp>
      <p:sp>
        <p:nvSpPr>
          <p:cNvPr id="3" name="Espace réservé du contenu 2"/>
          <p:cNvSpPr>
            <a:spLocks noGrp="1"/>
          </p:cNvSpPr>
          <p:nvPr>
            <p:ph idx="1"/>
          </p:nvPr>
        </p:nvSpPr>
        <p:spPr/>
        <p:txBody>
          <a:bodyPr>
            <a:normAutofit fontScale="77500" lnSpcReduction="20000"/>
          </a:bodyPr>
          <a:lstStyle/>
          <a:p>
            <a:pPr marL="0" indent="0" algn="justLow">
              <a:buNone/>
            </a:pPr>
            <a:r>
              <a:rPr lang="en-US" sz="4000" dirty="0">
                <a:latin typeface="Times New Roman" panose="02020603050405020304" pitchFamily="18" charset="0"/>
                <a:cs typeface="Times New Roman" panose="02020603050405020304" pitchFamily="18" charset="0"/>
              </a:rPr>
              <a:t>GPS is the most used system around the world, but equipping all nodes in the network with GPS is very expensive, so we use positioning algorithms that depend on a group of well-known nodes called </a:t>
            </a:r>
            <a:r>
              <a:rPr lang="en-US" sz="4000" dirty="0" smtClean="0">
                <a:latin typeface="Times New Roman" panose="02020603050405020304" pitchFamily="18" charset="0"/>
                <a:cs typeface="Times New Roman" panose="02020603050405020304" pitchFamily="18" charset="0"/>
              </a:rPr>
              <a:t>anchors. There </a:t>
            </a:r>
            <a:r>
              <a:rPr lang="en-US" sz="4000" dirty="0">
                <a:latin typeface="Times New Roman" panose="02020603050405020304" pitchFamily="18" charset="0"/>
                <a:cs typeface="Times New Roman" panose="02020603050405020304" pitchFamily="18" charset="0"/>
              </a:rPr>
              <a:t>are two methods, either estimating distances, we use technologies (RSSI, </a:t>
            </a:r>
            <a:r>
              <a:rPr lang="en-US" sz="4000" dirty="0" err="1">
                <a:latin typeface="Times New Roman" panose="02020603050405020304" pitchFamily="18" charset="0"/>
                <a:cs typeface="Times New Roman" panose="02020603050405020304" pitchFamily="18" charset="0"/>
              </a:rPr>
              <a:t>ToA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TDoA</a:t>
            </a:r>
            <a:r>
              <a:rPr lang="en-US" sz="4000" dirty="0">
                <a:latin typeface="Times New Roman" panose="02020603050405020304" pitchFamily="18" charset="0"/>
                <a:cs typeface="Times New Roman" panose="02020603050405020304" pitchFamily="18" charset="0"/>
              </a:rPr>
              <a:t>), and eager </a:t>
            </a:r>
            <a:r>
              <a:rPr lang="en-US" sz="4000" dirty="0" smtClean="0">
                <a:latin typeface="Times New Roman" panose="02020603050405020304" pitchFamily="18" charset="0"/>
                <a:cs typeface="Times New Roman" panose="02020603050405020304" pitchFamily="18" charset="0"/>
              </a:rPr>
              <a:t>locations (Centroid</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Dv</a:t>
            </a:r>
            <a:r>
              <a:rPr lang="en-US" sz="4000" dirty="0">
                <a:latin typeface="Times New Roman" panose="02020603050405020304" pitchFamily="18" charset="0"/>
                <a:cs typeface="Times New Roman" panose="02020603050405020304" pitchFamily="18" charset="0"/>
              </a:rPr>
              <a:t> hop), i.e.  Approximate location, depending on the extent of the sensed communication.</a:t>
            </a:r>
            <a:r>
              <a:rPr lang="fr-FR" sz="2800" dirty="0" smtClean="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4</a:t>
            </a:fld>
            <a:endParaRPr lang="fr-FR"/>
          </a:p>
        </p:txBody>
      </p:sp>
    </p:spTree>
    <p:extLst>
      <p:ext uri="{BB962C8B-B14F-4D97-AF65-F5344CB8AC3E}">
        <p14:creationId xmlns:p14="http://schemas.microsoft.com/office/powerpoint/2010/main" val="3720576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err="1" smtClean="0">
                <a:ln w="22225">
                  <a:solidFill>
                    <a:schemeClr val="accent2"/>
                  </a:solidFill>
                  <a:prstDash val="solid"/>
                </a:ln>
                <a:solidFill>
                  <a:schemeClr val="accent2">
                    <a:lumMod val="40000"/>
                    <a:lumOff val="60000"/>
                  </a:schemeClr>
                </a:solidFill>
              </a:rPr>
              <a:t>Hypothesis</a:t>
            </a:r>
            <a:r>
              <a:rPr lang="fr-FR" b="1" dirty="0" smtClean="0">
                <a:ln w="22225">
                  <a:solidFill>
                    <a:schemeClr val="accent2"/>
                  </a:solidFill>
                  <a:prstDash val="solid"/>
                </a:ln>
                <a:solidFill>
                  <a:schemeClr val="accent2">
                    <a:lumMod val="40000"/>
                    <a:lumOff val="60000"/>
                  </a:schemeClr>
                </a:solidFill>
              </a:rPr>
              <a:t> and Objectives</a:t>
            </a:r>
            <a:endParaRPr lang="fr-FR" b="1" dirty="0">
              <a:ln w="22225">
                <a:solidFill>
                  <a:schemeClr val="accent2"/>
                </a:solidFill>
                <a:prstDash val="solid"/>
              </a:ln>
              <a:solidFill>
                <a:schemeClr val="accent2">
                  <a:lumMod val="40000"/>
                  <a:lumOff val="60000"/>
                </a:schemeClr>
              </a:solidFill>
            </a:endParaRPr>
          </a:p>
        </p:txBody>
      </p:sp>
      <p:sp>
        <p:nvSpPr>
          <p:cNvPr id="3" name="عنصر نائب للمحتوى 2"/>
          <p:cNvSpPr>
            <a:spLocks noGrp="1"/>
          </p:cNvSpPr>
          <p:nvPr>
            <p:ph idx="1"/>
          </p:nvPr>
        </p:nvSpPr>
        <p:spPr/>
        <p:txBody>
          <a:bodyPr>
            <a:normAutofit/>
          </a:bodyPr>
          <a:lstStyle/>
          <a:p>
            <a:pPr marL="0" indent="0">
              <a:buNone/>
            </a:pPr>
            <a:r>
              <a:rPr lang="en-US" sz="2400" dirty="0"/>
              <a:t>Among the problems encountered: The problem of the location: It is represented in determining the geographic location of the sensor (real or estimated), for example, knowing the event will be useless if you do not know the location of its occurrence, for example: forest fires. This is why location is one of the main problems with this type of network.</a:t>
            </a:r>
            <a:endParaRPr lang="fr-FR" sz="2400" dirty="0"/>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5</a:t>
            </a:fld>
            <a:endParaRPr lang="fr-FR"/>
          </a:p>
        </p:txBody>
      </p:sp>
    </p:spTree>
    <p:extLst>
      <p:ext uri="{BB962C8B-B14F-4D97-AF65-F5344CB8AC3E}">
        <p14:creationId xmlns:p14="http://schemas.microsoft.com/office/powerpoint/2010/main" val="1943057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err="1" smtClean="0">
                <a:ln w="22225">
                  <a:solidFill>
                    <a:schemeClr val="accent2"/>
                  </a:solidFill>
                  <a:prstDash val="solid"/>
                </a:ln>
                <a:solidFill>
                  <a:schemeClr val="accent2">
                    <a:lumMod val="40000"/>
                    <a:lumOff val="60000"/>
                  </a:schemeClr>
                </a:solidFill>
              </a:rPr>
              <a:t>Methodology</a:t>
            </a:r>
            <a:endParaRPr lang="fr-FR" b="1" dirty="0">
              <a:ln w="22225">
                <a:solidFill>
                  <a:schemeClr val="accent2"/>
                </a:solidFill>
                <a:prstDash val="solid"/>
              </a:ln>
              <a:solidFill>
                <a:schemeClr val="accent2">
                  <a:lumMod val="40000"/>
                  <a:lumOff val="60000"/>
                </a:schemeClr>
              </a:solidFill>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6</a:t>
            </a:fld>
            <a:endParaRPr lang="fr-FR"/>
          </a:p>
        </p:txBody>
      </p:sp>
      <p:sp>
        <p:nvSpPr>
          <p:cNvPr id="3" name="عنصر نائب للمحتوى 2"/>
          <p:cNvSpPr>
            <a:spLocks noGrp="1"/>
          </p:cNvSpPr>
          <p:nvPr>
            <p:ph idx="1"/>
          </p:nvPr>
        </p:nvSpPr>
        <p:spPr/>
        <p:txBody>
          <a:bodyPr>
            <a:normAutofit/>
          </a:bodyPr>
          <a:lstStyle/>
          <a:p>
            <a:pPr marL="0" indent="0">
              <a:buNone/>
            </a:pPr>
            <a:r>
              <a:rPr lang="en-US" sz="2800" dirty="0"/>
              <a:t>In this thesis, a recently developed </a:t>
            </a:r>
            <a:r>
              <a:rPr lang="en-US" sz="2800" dirty="0" err="1"/>
              <a:t>méta</a:t>
            </a:r>
            <a:r>
              <a:rPr lang="en-US" sz="2800" dirty="0"/>
              <a:t> heuristic algorithm, called the </a:t>
            </a:r>
            <a:r>
              <a:rPr lang="en-US" sz="2800" dirty="0" err="1"/>
              <a:t>FoA</a:t>
            </a:r>
            <a:r>
              <a:rPr lang="en-US" sz="2800" dirty="0"/>
              <a:t> algorithm, is proposed, and it relies on the patterns and behavior of flash </a:t>
            </a:r>
            <a:r>
              <a:rPr lang="en-US" sz="2800" dirty="0" smtClean="0"/>
              <a:t>fireflies. We </a:t>
            </a:r>
            <a:r>
              <a:rPr lang="en-US" sz="2800" dirty="0"/>
              <a:t>are improving this algorithm to reduce site error.     And we compare it with other algorithms based on error and change their settings.</a:t>
            </a:r>
            <a:endParaRPr lang="fr-FR" sz="2800" dirty="0"/>
          </a:p>
        </p:txBody>
      </p:sp>
    </p:spTree>
    <p:extLst>
      <p:ext uri="{BB962C8B-B14F-4D97-AF65-F5344CB8AC3E}">
        <p14:creationId xmlns:p14="http://schemas.microsoft.com/office/powerpoint/2010/main" val="2189717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Conclusion</a:t>
            </a:r>
          </a:p>
        </p:txBody>
      </p:sp>
      <p:sp>
        <p:nvSpPr>
          <p:cNvPr id="3" name="عنصر نائب للمحتوى 2"/>
          <p:cNvSpPr>
            <a:spLocks noGrp="1"/>
          </p:cNvSpPr>
          <p:nvPr>
            <p:ph idx="1"/>
          </p:nvPr>
        </p:nvSpPr>
        <p:spPr/>
        <p:txBody>
          <a:bodyPr>
            <a:normAutofit fontScale="92500" lnSpcReduction="20000"/>
          </a:bodyPr>
          <a:lstStyle/>
          <a:p>
            <a:pPr marL="0" indent="0" algn="ctr">
              <a:buNone/>
            </a:pPr>
            <a:r>
              <a:rPr lang="en-US" sz="2800" dirty="0">
                <a:latin typeface="Times New Roman" panose="02020603050405020304" pitchFamily="18" charset="0"/>
                <a:cs typeface="Times New Roman" panose="02020603050405020304" pitchFamily="18" charset="0"/>
              </a:rPr>
              <a:t>We have presented a hybrid approach for optimizing the deployment of wireless sensor networks. The originality of this article is the fusion of fitness value between estimated value and classroom value.</a:t>
            </a:r>
          </a:p>
          <a:p>
            <a:pPr marL="0" indent="0" algn="ctr">
              <a:buNone/>
            </a:pPr>
            <a:r>
              <a:rPr lang="en-US" sz="2800" dirty="0">
                <a:latin typeface="Times New Roman" panose="02020603050405020304" pitchFamily="18" charset="0"/>
                <a:cs typeface="Times New Roman" panose="02020603050405020304" pitchFamily="18" charset="0"/>
              </a:rPr>
              <a:t>Regarding the calculation time consumed, our algorithm displays better performance by dividing by five (05) the time required for the calculation. This explains the choice of the value estimate</a:t>
            </a:r>
          </a:p>
          <a:p>
            <a:pPr marL="0" indent="0" algn="ctr">
              <a:buNone/>
            </a:pPr>
            <a:r>
              <a:rPr lang="en-US" sz="2800" dirty="0">
                <a:latin typeface="Times New Roman" panose="02020603050405020304" pitchFamily="18" charset="0"/>
                <a:cs typeface="Times New Roman" panose="02020603050405020304" pitchFamily="18" charset="0"/>
              </a:rPr>
              <a:t>fitness of individuals. Regarding the deployment of sensor nodes, our algorithm manages to find the same solutions as the genetic algorithm.</a:t>
            </a:r>
            <a:endParaRPr lang="fr-FR" sz="2800" dirty="0">
              <a:latin typeface="Times New Roman" panose="02020603050405020304" pitchFamily="18" charset="0"/>
              <a:cs typeface="Times New Roman" panose="02020603050405020304"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7</a:t>
            </a:fld>
            <a:endParaRPr lang="fr-FR"/>
          </a:p>
        </p:txBody>
      </p:sp>
    </p:spTree>
    <p:extLst>
      <p:ext uri="{BB962C8B-B14F-4D97-AF65-F5344CB8AC3E}">
        <p14:creationId xmlns:p14="http://schemas.microsoft.com/office/powerpoint/2010/main" val="2071078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672</TotalTime>
  <Words>538</Words>
  <Application>Microsoft Office PowerPoint</Application>
  <PresentationFormat>شاشة عريضة</PresentationFormat>
  <Paragraphs>32</Paragraphs>
  <Slides>7</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7</vt:i4>
      </vt:variant>
    </vt:vector>
  </HeadingPairs>
  <TitlesOfParts>
    <vt:vector size="13" baseType="lpstr">
      <vt:lpstr>Arial</vt:lpstr>
      <vt:lpstr>Calibri</vt:lpstr>
      <vt:lpstr>Century Gothic</vt:lpstr>
      <vt:lpstr>Times New Roman</vt:lpstr>
      <vt:lpstr>Wingdings 3</vt:lpstr>
      <vt:lpstr>Brin</vt:lpstr>
      <vt:lpstr>University Ahmed Daria - Adrar  Faculty of Science and Technology  Department of Mathematics and Computer Science</vt:lpstr>
      <vt:lpstr>Introduction </vt:lpstr>
      <vt:lpstr>Motivation  </vt:lpstr>
      <vt:lpstr>Related Work</vt:lpstr>
      <vt:lpstr>Hypothesis and Objectives</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Ahmed Daria - Adrar Faculté des Sciences et de la Technologie Département des Mathématiques et Informatique</dc:title>
  <dc:creator>Utilisateur Windows</dc:creator>
  <cp:lastModifiedBy>Lila Dada</cp:lastModifiedBy>
  <cp:revision>46</cp:revision>
  <dcterms:created xsi:type="dcterms:W3CDTF">2021-01-05T20:09:40Z</dcterms:created>
  <dcterms:modified xsi:type="dcterms:W3CDTF">2021-02-24T22:50:31Z</dcterms:modified>
</cp:coreProperties>
</file>