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10"/>
  </p:notesMasterIdLst>
  <p:sldIdLst>
    <p:sldId id="256" r:id="rId2"/>
    <p:sldId id="283" r:id="rId3"/>
    <p:sldId id="258" r:id="rId4"/>
    <p:sldId id="274" r:id="rId5"/>
    <p:sldId id="259" r:id="rId6"/>
    <p:sldId id="276" r:id="rId7"/>
    <p:sldId id="275" r:id="rId8"/>
    <p:sldId id="282" r:id="rId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0"/>
  </p:normalViewPr>
  <p:slideViewPr>
    <p:cSldViewPr snapToGrid="0">
      <p:cViewPr varScale="1">
        <p:scale>
          <a:sx n="75" d="100"/>
          <a:sy n="75" d="100"/>
        </p:scale>
        <p:origin x="51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A56C6-4435-4977-B8B2-25A42A062FC1}" type="datetimeFigureOut">
              <a:rPr lang="fr-FR" smtClean="0"/>
              <a:t>24/02/2021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F49516-6035-4CDC-B442-5B4A23876000}" type="slidenum">
              <a:rPr lang="fr-FR" smtClean="0"/>
              <a:t>‹#›</a:t>
            </a:fld>
            <a:endParaRPr lang="fr-FR"/>
          </a:p>
        </p:txBody>
      </p:sp>
    </p:spTree>
    <p:extLst>
      <p:ext uri="{BB962C8B-B14F-4D97-AF65-F5344CB8AC3E}">
        <p14:creationId xmlns:p14="http://schemas.microsoft.com/office/powerpoint/2010/main" val="3678726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1F49516-6035-4CDC-B442-5B4A23876000}" type="slidenum">
              <a:rPr lang="fr-FR" smtClean="0"/>
              <a:t>5</a:t>
            </a:fld>
            <a:endParaRPr lang="fr-FR"/>
          </a:p>
        </p:txBody>
      </p:sp>
    </p:spTree>
    <p:extLst>
      <p:ext uri="{BB962C8B-B14F-4D97-AF65-F5344CB8AC3E}">
        <p14:creationId xmlns:p14="http://schemas.microsoft.com/office/powerpoint/2010/main" val="3929967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45032566-5A04-43FD-BAD8-3F6AE1D3AF4E}" type="datetime1">
              <a:rPr lang="fr-FR" smtClean="0"/>
              <a:t>24/02/2021</a:t>
            </a:fld>
            <a:endParaRPr lang="fr-FR"/>
          </a:p>
        </p:txBody>
      </p:sp>
      <p:sp>
        <p:nvSpPr>
          <p:cNvPr id="5" name="Footer Placeholder 4"/>
          <p:cNvSpPr>
            <a:spLocks noGrp="1"/>
          </p:cNvSpPr>
          <p:nvPr>
            <p:ph type="ftr" sz="quarter" idx="11"/>
          </p:nvPr>
        </p:nvSpPr>
        <p:spPr/>
        <p:txBody>
          <a:bodyPr/>
          <a:lstStyle/>
          <a:p>
            <a:endParaRPr lang="fr-F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DB25E17-3206-4938-8DF2-887E78E4E304}" type="slidenum">
              <a:rPr lang="fr-FR" smtClean="0"/>
              <a:t>‹#›</a:t>
            </a:fld>
            <a:endParaRPr lang="fr-FR"/>
          </a:p>
        </p:txBody>
      </p:sp>
    </p:spTree>
    <p:extLst>
      <p:ext uri="{BB962C8B-B14F-4D97-AF65-F5344CB8AC3E}">
        <p14:creationId xmlns:p14="http://schemas.microsoft.com/office/powerpoint/2010/main" val="4028444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5CB239FA-235B-4ABD-A209-6317400724B4}" type="datetime1">
              <a:rPr lang="fr-FR" smtClean="0"/>
              <a:t>24/02/2021</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DB25E17-3206-4938-8DF2-887E78E4E304}" type="slidenum">
              <a:rPr lang="fr-FR" smtClean="0"/>
              <a:t>‹#›</a:t>
            </a:fld>
            <a:endParaRPr lang="fr-FR"/>
          </a:p>
        </p:txBody>
      </p:sp>
    </p:spTree>
    <p:extLst>
      <p:ext uri="{BB962C8B-B14F-4D97-AF65-F5344CB8AC3E}">
        <p14:creationId xmlns:p14="http://schemas.microsoft.com/office/powerpoint/2010/main" val="2014997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FC265B1B-B09E-4614-B8C1-A1B675FEB3B3}" type="datetime1">
              <a:rPr lang="fr-FR" smtClean="0"/>
              <a:t>24/02/2021</a:t>
            </a:fld>
            <a:endParaRPr lang="fr-FR"/>
          </a:p>
        </p:txBody>
      </p:sp>
      <p:sp>
        <p:nvSpPr>
          <p:cNvPr id="5" name="Footer Placeholder 4"/>
          <p:cNvSpPr>
            <a:spLocks noGrp="1"/>
          </p:cNvSpPr>
          <p:nvPr>
            <p:ph type="ftr" sz="quarter" idx="11"/>
          </p:nvPr>
        </p:nvSpPr>
        <p:spPr/>
        <p:txBody>
          <a:bodyPr/>
          <a:lstStyle/>
          <a:p>
            <a:endParaRPr lang="fr-F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DB25E17-3206-4938-8DF2-887E78E4E304}" type="slidenum">
              <a:rPr lang="fr-FR" smtClean="0"/>
              <a:t>‹#›</a:t>
            </a:fld>
            <a:endParaRPr lang="fr-F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046419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046924AE-F84C-4927-BE7D-E3A6DC88FD5B}" type="datetime1">
              <a:rPr lang="fr-FR" smtClean="0"/>
              <a:t>24/02/2021</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DB25E17-3206-4938-8DF2-887E78E4E304}" type="slidenum">
              <a:rPr lang="fr-FR" smtClean="0"/>
              <a:t>‹#›</a:t>
            </a:fld>
            <a:endParaRPr lang="fr-FR"/>
          </a:p>
        </p:txBody>
      </p:sp>
    </p:spTree>
    <p:extLst>
      <p:ext uri="{BB962C8B-B14F-4D97-AF65-F5344CB8AC3E}">
        <p14:creationId xmlns:p14="http://schemas.microsoft.com/office/powerpoint/2010/main" val="25800462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0A0C8C05-F3FD-4986-840B-F2D655553D5B}" type="datetime1">
              <a:rPr lang="fr-FR" smtClean="0"/>
              <a:t>24/02/2021</a:t>
            </a:fld>
            <a:endParaRPr lang="fr-FR"/>
          </a:p>
        </p:txBody>
      </p:sp>
      <p:sp>
        <p:nvSpPr>
          <p:cNvPr id="6" name="Footer Placeholder 5"/>
          <p:cNvSpPr>
            <a:spLocks noGrp="1"/>
          </p:cNvSpPr>
          <p:nvPr>
            <p:ph type="ftr" sz="quarter" idx="11"/>
          </p:nvPr>
        </p:nvSpPr>
        <p:spPr/>
        <p:txBody>
          <a:bodyPr/>
          <a:lstStyle/>
          <a:p>
            <a:endParaRPr lang="fr-F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DB25E17-3206-4938-8DF2-887E78E4E304}" type="slidenum">
              <a:rPr lang="fr-FR" smtClean="0"/>
              <a:t>‹#›</a:t>
            </a:fld>
            <a:endParaRPr lang="fr-F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258566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5CA5039-69D9-4F9E-83A6-6828A38983AF}" type="datetime1">
              <a:rPr lang="fr-FR" smtClean="0"/>
              <a:t>24/02/2021</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DB25E17-3206-4938-8DF2-887E78E4E304}" type="slidenum">
              <a:rPr lang="fr-FR" smtClean="0"/>
              <a:t>‹#›</a:t>
            </a:fld>
            <a:endParaRPr lang="fr-FR"/>
          </a:p>
        </p:txBody>
      </p:sp>
    </p:spTree>
    <p:extLst>
      <p:ext uri="{BB962C8B-B14F-4D97-AF65-F5344CB8AC3E}">
        <p14:creationId xmlns:p14="http://schemas.microsoft.com/office/powerpoint/2010/main" val="6099534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35B6471-3E14-467B-B3AE-DCAFD3E05DC1}" type="datetime1">
              <a:rPr lang="fr-FR" smtClean="0"/>
              <a:t>24/02/2021</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DB25E17-3206-4938-8DF2-887E78E4E304}" type="slidenum">
              <a:rPr lang="fr-FR" smtClean="0"/>
              <a:t>‹#›</a:t>
            </a:fld>
            <a:endParaRPr lang="fr-FR"/>
          </a:p>
        </p:txBody>
      </p:sp>
    </p:spTree>
    <p:extLst>
      <p:ext uri="{BB962C8B-B14F-4D97-AF65-F5344CB8AC3E}">
        <p14:creationId xmlns:p14="http://schemas.microsoft.com/office/powerpoint/2010/main" val="35794226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54A6CC82-0EBB-4878-9CDD-4F114F5CC3DF}" type="datetime1">
              <a:rPr lang="fr-FR" smtClean="0"/>
              <a:t>24/02/2021</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DB25E17-3206-4938-8DF2-887E78E4E304}" type="slidenum">
              <a:rPr lang="fr-FR" smtClean="0"/>
              <a:t>‹#›</a:t>
            </a:fld>
            <a:endParaRPr lang="fr-FR"/>
          </a:p>
        </p:txBody>
      </p:sp>
    </p:spTree>
    <p:extLst>
      <p:ext uri="{BB962C8B-B14F-4D97-AF65-F5344CB8AC3E}">
        <p14:creationId xmlns:p14="http://schemas.microsoft.com/office/powerpoint/2010/main" val="2808306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smtClean="0"/>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3C4ED37-CC81-482A-AAF7-4417142215E5}" type="datetime1">
              <a:rPr lang="fr-FR" smtClean="0"/>
              <a:t>24/02/2021</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DB25E17-3206-4938-8DF2-887E78E4E304}" type="slidenum">
              <a:rPr lang="fr-FR" smtClean="0"/>
              <a:t>‹#›</a:t>
            </a:fld>
            <a:endParaRPr lang="fr-FR"/>
          </a:p>
        </p:txBody>
      </p:sp>
    </p:spTree>
    <p:extLst>
      <p:ext uri="{BB962C8B-B14F-4D97-AF65-F5344CB8AC3E}">
        <p14:creationId xmlns:p14="http://schemas.microsoft.com/office/powerpoint/2010/main" val="4293782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5F567430-37C4-42D4-A1DB-9418B229EDE1}" type="datetime1">
              <a:rPr lang="fr-FR" smtClean="0"/>
              <a:t>24/02/2021</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DB25E17-3206-4938-8DF2-887E78E4E304}" type="slidenum">
              <a:rPr lang="fr-FR" smtClean="0"/>
              <a:t>‹#›</a:t>
            </a:fld>
            <a:endParaRPr lang="fr-FR"/>
          </a:p>
        </p:txBody>
      </p:sp>
    </p:spTree>
    <p:extLst>
      <p:ext uri="{BB962C8B-B14F-4D97-AF65-F5344CB8AC3E}">
        <p14:creationId xmlns:p14="http://schemas.microsoft.com/office/powerpoint/2010/main" val="793535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CF96AACA-D749-4268-8833-EF991525EAB8}" type="datetime1">
              <a:rPr lang="fr-FR" smtClean="0"/>
              <a:t>24/02/2021</a:t>
            </a:fld>
            <a:endParaRPr lang="fr-FR"/>
          </a:p>
        </p:txBody>
      </p:sp>
      <p:sp>
        <p:nvSpPr>
          <p:cNvPr id="6" name="Footer Placeholder 5"/>
          <p:cNvSpPr>
            <a:spLocks noGrp="1"/>
          </p:cNvSpPr>
          <p:nvPr>
            <p:ph type="ftr" sz="quarter" idx="11"/>
          </p:nvPr>
        </p:nvSpPr>
        <p:spPr/>
        <p:txBody>
          <a:bodyPr/>
          <a:lstStyle/>
          <a:p>
            <a:endParaRPr lang="fr-F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DB25E17-3206-4938-8DF2-887E78E4E304}" type="slidenum">
              <a:rPr lang="fr-FR" smtClean="0"/>
              <a:t>‹#›</a:t>
            </a:fld>
            <a:endParaRPr lang="fr-FR"/>
          </a:p>
        </p:txBody>
      </p:sp>
    </p:spTree>
    <p:extLst>
      <p:ext uri="{BB962C8B-B14F-4D97-AF65-F5344CB8AC3E}">
        <p14:creationId xmlns:p14="http://schemas.microsoft.com/office/powerpoint/2010/main" val="2892683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B56CC702-1B03-41DE-8F72-E6DD204B0F62}" type="datetime1">
              <a:rPr lang="fr-FR" smtClean="0"/>
              <a:t>24/02/2021</a:t>
            </a:fld>
            <a:endParaRPr lang="fr-FR"/>
          </a:p>
        </p:txBody>
      </p:sp>
      <p:sp>
        <p:nvSpPr>
          <p:cNvPr id="8" name="Footer Placeholder 7"/>
          <p:cNvSpPr>
            <a:spLocks noGrp="1"/>
          </p:cNvSpPr>
          <p:nvPr>
            <p:ph type="ftr" sz="quarter" idx="11"/>
          </p:nvPr>
        </p:nvSpPr>
        <p:spPr/>
        <p:txBody>
          <a:bodyPr/>
          <a:lstStyle/>
          <a:p>
            <a:endParaRPr lang="fr-F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DB25E17-3206-4938-8DF2-887E78E4E304}" type="slidenum">
              <a:rPr lang="fr-FR" smtClean="0"/>
              <a:t>‹#›</a:t>
            </a:fld>
            <a:endParaRPr lang="fr-FR"/>
          </a:p>
        </p:txBody>
      </p:sp>
    </p:spTree>
    <p:extLst>
      <p:ext uri="{BB962C8B-B14F-4D97-AF65-F5344CB8AC3E}">
        <p14:creationId xmlns:p14="http://schemas.microsoft.com/office/powerpoint/2010/main" val="921370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D207740D-01B9-4364-B4EE-C3B35B6F7578}" type="datetime1">
              <a:rPr lang="fr-FR" smtClean="0"/>
              <a:t>24/02/2021</a:t>
            </a:fld>
            <a:endParaRPr lang="fr-FR"/>
          </a:p>
        </p:txBody>
      </p:sp>
      <p:sp>
        <p:nvSpPr>
          <p:cNvPr id="4" name="Footer Placeholder 3"/>
          <p:cNvSpPr>
            <a:spLocks noGrp="1"/>
          </p:cNvSpPr>
          <p:nvPr>
            <p:ph type="ftr" sz="quarter" idx="11"/>
          </p:nvPr>
        </p:nvSpPr>
        <p:spPr/>
        <p:txBody>
          <a:bodyPr/>
          <a:lstStyle/>
          <a:p>
            <a:endParaRPr lang="fr-F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DB25E17-3206-4938-8DF2-887E78E4E304}" type="slidenum">
              <a:rPr lang="fr-FR" smtClean="0"/>
              <a:t>‹#›</a:t>
            </a:fld>
            <a:endParaRPr lang="fr-FR"/>
          </a:p>
        </p:txBody>
      </p:sp>
    </p:spTree>
    <p:extLst>
      <p:ext uri="{BB962C8B-B14F-4D97-AF65-F5344CB8AC3E}">
        <p14:creationId xmlns:p14="http://schemas.microsoft.com/office/powerpoint/2010/main" val="3535798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8285F3-FE89-4987-9A24-2299FBA05263}" type="datetime1">
              <a:rPr lang="fr-FR" smtClean="0"/>
              <a:t>24/02/2021</a:t>
            </a:fld>
            <a:endParaRPr lang="fr-FR"/>
          </a:p>
        </p:txBody>
      </p:sp>
      <p:sp>
        <p:nvSpPr>
          <p:cNvPr id="3" name="Footer Placeholder 2"/>
          <p:cNvSpPr>
            <a:spLocks noGrp="1"/>
          </p:cNvSpPr>
          <p:nvPr>
            <p:ph type="ftr" sz="quarter" idx="11"/>
          </p:nvPr>
        </p:nvSpPr>
        <p:spPr/>
        <p:txBody>
          <a:bodyPr/>
          <a:lstStyle/>
          <a:p>
            <a:endParaRPr lang="fr-F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DB25E17-3206-4938-8DF2-887E78E4E304}" type="slidenum">
              <a:rPr lang="fr-FR" smtClean="0"/>
              <a:t>‹#›</a:t>
            </a:fld>
            <a:endParaRPr lang="fr-FR"/>
          </a:p>
        </p:txBody>
      </p:sp>
    </p:spTree>
    <p:extLst>
      <p:ext uri="{BB962C8B-B14F-4D97-AF65-F5344CB8AC3E}">
        <p14:creationId xmlns:p14="http://schemas.microsoft.com/office/powerpoint/2010/main" val="1988659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B2CD9B5D-83CD-40F7-9B78-61889351D4CB}" type="datetime1">
              <a:rPr lang="fr-FR" smtClean="0"/>
              <a:t>24/02/2021</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DB25E17-3206-4938-8DF2-887E78E4E304}" type="slidenum">
              <a:rPr lang="fr-FR" smtClean="0"/>
              <a:t>‹#›</a:t>
            </a:fld>
            <a:endParaRPr lang="fr-FR"/>
          </a:p>
        </p:txBody>
      </p:sp>
    </p:spTree>
    <p:extLst>
      <p:ext uri="{BB962C8B-B14F-4D97-AF65-F5344CB8AC3E}">
        <p14:creationId xmlns:p14="http://schemas.microsoft.com/office/powerpoint/2010/main" val="2490295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1BB3948-6CB9-42F6-A5A8-9879697BF9EC}" type="datetime1">
              <a:rPr lang="fr-FR" smtClean="0"/>
              <a:t>24/02/2021</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DB25E17-3206-4938-8DF2-887E78E4E304}" type="slidenum">
              <a:rPr lang="fr-FR" smtClean="0"/>
              <a:t>‹#›</a:t>
            </a:fld>
            <a:endParaRPr lang="fr-FR"/>
          </a:p>
        </p:txBody>
      </p:sp>
    </p:spTree>
    <p:extLst>
      <p:ext uri="{BB962C8B-B14F-4D97-AF65-F5344CB8AC3E}">
        <p14:creationId xmlns:p14="http://schemas.microsoft.com/office/powerpoint/2010/main" val="2350971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73896CE-9B86-4FF5-9EE4-C80CA423B7A6}" type="datetime1">
              <a:rPr lang="fr-FR" smtClean="0"/>
              <a:t>24/02/2021</a:t>
            </a:fld>
            <a:endParaRPr lang="fr-F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DB25E17-3206-4938-8DF2-887E78E4E304}" type="slidenum">
              <a:rPr lang="fr-FR" smtClean="0"/>
              <a:t>‹#›</a:t>
            </a:fld>
            <a:endParaRPr lang="fr-FR"/>
          </a:p>
        </p:txBody>
      </p:sp>
    </p:spTree>
    <p:extLst>
      <p:ext uri="{BB962C8B-B14F-4D97-AF65-F5344CB8AC3E}">
        <p14:creationId xmlns:p14="http://schemas.microsoft.com/office/powerpoint/2010/main" val="2545611855"/>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444262" y="310661"/>
            <a:ext cx="8915399" cy="1327639"/>
          </a:xfrm>
        </p:spPr>
        <p:txBody>
          <a:bodyPr>
            <a:normAutofit/>
          </a:bodyPr>
          <a:lstStyle/>
          <a:p>
            <a:pPr algn="ctr">
              <a:spcBef>
                <a:spcPts val="1000"/>
              </a:spcBef>
              <a:buClr>
                <a:schemeClr val="accent1"/>
              </a:buClr>
            </a:pPr>
            <a:r>
              <a:rPr lang="en-US" sz="2400" dirty="0">
                <a:solidFill>
                  <a:schemeClr val="tx1"/>
                </a:solidFill>
                <a:effectLst>
                  <a:outerShdw blurRad="38100" dist="38100" dir="2700000" algn="tl">
                    <a:srgbClr val="000000">
                      <a:alpha val="43137"/>
                    </a:srgbClr>
                  </a:outerShdw>
                </a:effectLst>
                <a:latin typeface="Times New Roman" pitchFamily="18" charset="0"/>
                <a:ea typeface="+mn-ea"/>
                <a:cs typeface="Times New Roman" pitchFamily="18" charset="0"/>
              </a:rPr>
              <a:t>University Ahmed </a:t>
            </a:r>
            <a:r>
              <a:rPr lang="en-US" sz="2400" dirty="0">
                <a:solidFill>
                  <a:schemeClr val="tx1"/>
                </a:solidFill>
                <a:effectLst>
                  <a:outerShdw blurRad="38100" dist="38100" dir="2700000" algn="tl">
                    <a:srgbClr val="000000">
                      <a:alpha val="43137"/>
                    </a:srgbClr>
                  </a:outerShdw>
                </a:effectLst>
                <a:latin typeface="Times New Roman" pitchFamily="18" charset="0"/>
                <a:ea typeface="+mn-ea"/>
                <a:cs typeface="Times New Roman" pitchFamily="18" charset="0"/>
              </a:rPr>
              <a:t>Daria - </a:t>
            </a:r>
            <a:r>
              <a:rPr lang="en-US" sz="2400" dirty="0" err="1">
                <a:solidFill>
                  <a:schemeClr val="tx1"/>
                </a:solidFill>
                <a:effectLst>
                  <a:outerShdw blurRad="38100" dist="38100" dir="2700000" algn="tl">
                    <a:srgbClr val="000000">
                      <a:alpha val="43137"/>
                    </a:srgbClr>
                  </a:outerShdw>
                </a:effectLst>
                <a:latin typeface="Times New Roman" pitchFamily="18" charset="0"/>
                <a:ea typeface="+mn-ea"/>
                <a:cs typeface="Times New Roman" pitchFamily="18" charset="0"/>
              </a:rPr>
              <a:t>Adrar</a:t>
            </a:r>
            <a:r>
              <a:rPr lang="en-US" sz="2400" dirty="0">
                <a:solidFill>
                  <a:schemeClr val="tx1"/>
                </a:solidFill>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sz="2400" dirty="0" smtClean="0">
                <a:solidFill>
                  <a:schemeClr val="tx1"/>
                </a:solidFill>
                <a:effectLst>
                  <a:outerShdw blurRad="38100" dist="38100" dir="2700000" algn="tl">
                    <a:srgbClr val="000000">
                      <a:alpha val="43137"/>
                    </a:srgbClr>
                  </a:outerShdw>
                </a:effectLst>
                <a:latin typeface="Times New Roman" pitchFamily="18" charset="0"/>
                <a:ea typeface="+mn-ea"/>
                <a:cs typeface="Times New Roman" pitchFamily="18" charset="0"/>
              </a:rPr>
              <a:t/>
            </a:r>
            <a:br>
              <a:rPr lang="en-US" sz="2400" dirty="0" smtClean="0">
                <a:solidFill>
                  <a:schemeClr val="tx1"/>
                </a:solidFill>
                <a:effectLst>
                  <a:outerShdw blurRad="38100" dist="38100" dir="2700000" algn="tl">
                    <a:srgbClr val="000000">
                      <a:alpha val="43137"/>
                    </a:srgbClr>
                  </a:outerShdw>
                </a:effectLst>
                <a:latin typeface="Times New Roman" pitchFamily="18" charset="0"/>
                <a:ea typeface="+mn-ea"/>
                <a:cs typeface="Times New Roman" pitchFamily="18" charset="0"/>
              </a:rPr>
            </a:br>
            <a:r>
              <a:rPr lang="en-US" sz="2400" dirty="0" smtClean="0">
                <a:solidFill>
                  <a:schemeClr val="tx1"/>
                </a:solidFill>
                <a:effectLst>
                  <a:outerShdw blurRad="38100" dist="38100" dir="2700000" algn="tl">
                    <a:srgbClr val="000000">
                      <a:alpha val="43137"/>
                    </a:srgbClr>
                  </a:outerShdw>
                </a:effectLst>
                <a:latin typeface="Times New Roman" pitchFamily="18" charset="0"/>
                <a:ea typeface="+mn-ea"/>
                <a:cs typeface="Times New Roman" pitchFamily="18" charset="0"/>
              </a:rPr>
              <a:t>Faculty </a:t>
            </a:r>
            <a:r>
              <a:rPr lang="en-US" sz="2400" dirty="0">
                <a:solidFill>
                  <a:schemeClr val="tx1"/>
                </a:solidFill>
                <a:effectLst>
                  <a:outerShdw blurRad="38100" dist="38100" dir="2700000" algn="tl">
                    <a:srgbClr val="000000">
                      <a:alpha val="43137"/>
                    </a:srgbClr>
                  </a:outerShdw>
                </a:effectLst>
                <a:latin typeface="Times New Roman" pitchFamily="18" charset="0"/>
                <a:ea typeface="+mn-ea"/>
                <a:cs typeface="Times New Roman" pitchFamily="18" charset="0"/>
              </a:rPr>
              <a:t>of Science and Technology </a:t>
            </a:r>
            <a:r>
              <a:rPr lang="en-US" sz="2400" dirty="0" smtClean="0">
                <a:solidFill>
                  <a:schemeClr val="tx1"/>
                </a:solidFill>
                <a:effectLst>
                  <a:outerShdw blurRad="38100" dist="38100" dir="2700000" algn="tl">
                    <a:srgbClr val="000000">
                      <a:alpha val="43137"/>
                    </a:srgbClr>
                  </a:outerShdw>
                </a:effectLst>
                <a:latin typeface="Times New Roman" pitchFamily="18" charset="0"/>
                <a:ea typeface="+mn-ea"/>
                <a:cs typeface="Times New Roman" pitchFamily="18" charset="0"/>
              </a:rPr>
              <a:t/>
            </a:r>
            <a:br>
              <a:rPr lang="en-US" sz="2400" dirty="0" smtClean="0">
                <a:solidFill>
                  <a:schemeClr val="tx1"/>
                </a:solidFill>
                <a:effectLst>
                  <a:outerShdw blurRad="38100" dist="38100" dir="2700000" algn="tl">
                    <a:srgbClr val="000000">
                      <a:alpha val="43137"/>
                    </a:srgbClr>
                  </a:outerShdw>
                </a:effectLst>
                <a:latin typeface="Times New Roman" pitchFamily="18" charset="0"/>
                <a:ea typeface="+mn-ea"/>
                <a:cs typeface="Times New Roman" pitchFamily="18" charset="0"/>
              </a:rPr>
            </a:br>
            <a:r>
              <a:rPr lang="en-US" sz="2400" dirty="0" smtClean="0">
                <a:solidFill>
                  <a:schemeClr val="tx1"/>
                </a:solidFill>
                <a:effectLst>
                  <a:outerShdw blurRad="38100" dist="38100" dir="2700000" algn="tl">
                    <a:srgbClr val="000000">
                      <a:alpha val="43137"/>
                    </a:srgbClr>
                  </a:outerShdw>
                </a:effectLst>
                <a:latin typeface="Times New Roman" pitchFamily="18" charset="0"/>
                <a:ea typeface="+mn-ea"/>
                <a:cs typeface="Times New Roman" pitchFamily="18" charset="0"/>
              </a:rPr>
              <a:t>Department </a:t>
            </a:r>
            <a:r>
              <a:rPr lang="en-US" sz="2400" dirty="0">
                <a:solidFill>
                  <a:schemeClr val="tx1"/>
                </a:solidFill>
                <a:effectLst>
                  <a:outerShdw blurRad="38100" dist="38100" dir="2700000" algn="tl">
                    <a:srgbClr val="000000">
                      <a:alpha val="43137"/>
                    </a:srgbClr>
                  </a:outerShdw>
                </a:effectLst>
                <a:latin typeface="Times New Roman" pitchFamily="18" charset="0"/>
                <a:ea typeface="+mn-ea"/>
                <a:cs typeface="Times New Roman" pitchFamily="18" charset="0"/>
              </a:rPr>
              <a:t>of Mathematics and Computer Science</a:t>
            </a:r>
            <a:endParaRPr lang="fr-FR" sz="2400" dirty="0">
              <a:solidFill>
                <a:schemeClr val="tx1"/>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3" name="Sous-titre 2"/>
          <p:cNvSpPr>
            <a:spLocks noGrp="1"/>
          </p:cNvSpPr>
          <p:nvPr>
            <p:ph type="subTitle" idx="1"/>
          </p:nvPr>
        </p:nvSpPr>
        <p:spPr>
          <a:xfrm>
            <a:off x="1863969" y="2159976"/>
            <a:ext cx="9401908" cy="3974124"/>
          </a:xfrm>
        </p:spPr>
        <p:txBody>
          <a:bodyPr>
            <a:normAutofit/>
          </a:bodyPr>
          <a:lstStyle/>
          <a:p>
            <a:r>
              <a:rPr lang="fr-FR" sz="2000" dirty="0" err="1">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Theme</a:t>
            </a:r>
            <a:r>
              <a:rPr lang="fr-FR" sz="20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t>
            </a:r>
            <a:endParaRPr lang="fr-FR" sz="20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p>
            <a:pPr algn="ctr"/>
            <a:r>
              <a:rPr lang="en-US" sz="20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A hybrid meta-heuristic for better localization of nodes in </a:t>
            </a:r>
            <a:r>
              <a:rPr lang="en-US" sz="20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RCSFs</a:t>
            </a:r>
            <a:endParaRPr lang="ar-SA" sz="20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p>
            <a:pPr algn="ctr"/>
            <a:endParaRPr lang="fr-FR" sz="20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p>
            <a:r>
              <a:rPr lang="fr-FR" sz="20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By :</a:t>
            </a:r>
            <a:r>
              <a:rPr lang="fr-FR" sz="20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t>
            </a:r>
            <a:endParaRPr lang="fr-FR" sz="24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p>
            <a:r>
              <a:rPr lang="fr-FR" sz="2000"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Bensmail</a:t>
            </a:r>
            <a:r>
              <a:rPr lang="fr-FR" sz="20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Moulay Ali Cherif</a:t>
            </a:r>
            <a:endParaRPr lang="fr-FR" sz="20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p>
            <a:r>
              <a:rPr lang="fr-FR" sz="20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Lila </a:t>
            </a:r>
            <a:r>
              <a:rPr lang="fr-FR" sz="2000"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Maotez</a:t>
            </a:r>
            <a:r>
              <a:rPr lang="fr-FR" sz="20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Dr. </a:t>
            </a:r>
            <a:r>
              <a:rPr lang="fr-FR" sz="2000"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Dahou</a:t>
            </a:r>
            <a:r>
              <a:rPr lang="fr-FR" sz="20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t>
            </a:r>
            <a:r>
              <a:rPr lang="fr-FR" sz="2000"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Abdelghani</a:t>
            </a:r>
            <a:endParaRPr lang="fr-FR" sz="20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p>
            <a:pPr algn="ctr"/>
            <a:endParaRPr lang="fr-FR" sz="20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p>
            <a:pPr algn="ctr"/>
            <a:endParaRPr lang="fr-FR" sz="20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p>
            <a:pPr algn="ctr"/>
            <a:r>
              <a:rPr lang="fr-FR" sz="20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2020/2021</a:t>
            </a:r>
            <a:endParaRPr lang="fr-FR" sz="20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p>
            <a:endParaRPr lang="fr-FR" sz="2000" dirty="0"/>
          </a:p>
        </p:txBody>
      </p:sp>
      <p:sp>
        <p:nvSpPr>
          <p:cNvPr id="4" name="Espace réservé du numéro de diapositive 3"/>
          <p:cNvSpPr>
            <a:spLocks noGrp="1"/>
          </p:cNvSpPr>
          <p:nvPr>
            <p:ph type="sldNum" sz="quarter" idx="12"/>
          </p:nvPr>
        </p:nvSpPr>
        <p:spPr/>
        <p:txBody>
          <a:bodyPr/>
          <a:lstStyle/>
          <a:p>
            <a:fld id="{7DB25E17-3206-4938-8DF2-887E78E4E304}" type="slidenum">
              <a:rPr lang="fr-FR" smtClean="0"/>
              <a:t>1</a:t>
            </a:fld>
            <a:endParaRPr lang="fr-FR"/>
          </a:p>
        </p:txBody>
      </p:sp>
    </p:spTree>
    <p:extLst>
      <p:ext uri="{BB962C8B-B14F-4D97-AF65-F5344CB8AC3E}">
        <p14:creationId xmlns:p14="http://schemas.microsoft.com/office/powerpoint/2010/main" val="31887605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350478" y="228600"/>
            <a:ext cx="8915399" cy="927100"/>
          </a:xfrm>
        </p:spPr>
        <p:txBody>
          <a:bodyPr>
            <a:normAutofit/>
          </a:bodyPr>
          <a:lstStyle/>
          <a:p>
            <a:pPr algn="ctr">
              <a:spcBef>
                <a:spcPts val="1000"/>
              </a:spcBef>
              <a:buClr>
                <a:schemeClr val="accent1"/>
              </a:buClr>
            </a:pPr>
            <a:r>
              <a:rPr lang="fr-FR" sz="4000" b="1" dirty="0">
                <a:ln w="22225">
                  <a:solidFill>
                    <a:schemeClr val="accent2"/>
                  </a:solidFill>
                  <a:prstDash val="solid"/>
                </a:ln>
                <a:solidFill>
                  <a:schemeClr val="accent2">
                    <a:lumMod val="40000"/>
                    <a:lumOff val="60000"/>
                  </a:schemeClr>
                </a:solidFill>
              </a:rPr>
              <a:t>PALN</a:t>
            </a:r>
            <a:endParaRPr lang="fr-FR" sz="4000" b="1" dirty="0">
              <a:ln w="22225">
                <a:solidFill>
                  <a:schemeClr val="accent2"/>
                </a:solidFill>
                <a:prstDash val="solid"/>
              </a:ln>
              <a:solidFill>
                <a:schemeClr val="accent2">
                  <a:lumMod val="40000"/>
                  <a:lumOff val="60000"/>
                </a:schemeClr>
              </a:solidFill>
            </a:endParaRPr>
          </a:p>
        </p:txBody>
      </p:sp>
      <p:sp>
        <p:nvSpPr>
          <p:cNvPr id="3" name="Sous-titre 2"/>
          <p:cNvSpPr>
            <a:spLocks noGrp="1"/>
          </p:cNvSpPr>
          <p:nvPr>
            <p:ph type="subTitle" idx="1"/>
          </p:nvPr>
        </p:nvSpPr>
        <p:spPr>
          <a:xfrm>
            <a:off x="1863969" y="2159976"/>
            <a:ext cx="9401908" cy="3974124"/>
          </a:xfrm>
        </p:spPr>
        <p:txBody>
          <a:bodyPr>
            <a:normAutofit/>
          </a:bodyPr>
          <a:lstStyle/>
          <a:p>
            <a:pPr marL="457200" indent="-457200">
              <a:buFont typeface="+mj-lt"/>
              <a:buAutoNum type="arabicPeriod"/>
            </a:pPr>
            <a:r>
              <a:rPr lang="fr-FR" sz="24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Introduction</a:t>
            </a:r>
          </a:p>
          <a:p>
            <a:pPr marL="457200" indent="-457200">
              <a:buFont typeface="+mj-lt"/>
              <a:buAutoNum type="arabicPeriod"/>
            </a:pPr>
            <a:r>
              <a:rPr lang="fr-FR" sz="24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Motivation </a:t>
            </a:r>
            <a:endParaRPr lang="fr-FR" sz="24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p>
            <a:pPr marL="457200" indent="-457200">
              <a:buFont typeface="+mj-lt"/>
              <a:buAutoNum type="arabicPeriod"/>
            </a:pPr>
            <a:r>
              <a:rPr lang="fr-FR" sz="2400" dirty="0" err="1">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Related</a:t>
            </a:r>
            <a:r>
              <a:rPr lang="fr-FR" sz="24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t>
            </a:r>
            <a:r>
              <a:rPr lang="fr-FR" sz="2400" dirty="0" err="1">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Work</a:t>
            </a:r>
            <a:endParaRPr lang="fr-FR" sz="24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p>
            <a:pPr marL="457200" indent="-457200">
              <a:buFont typeface="+mj-lt"/>
              <a:buAutoNum type="arabicPeriod"/>
            </a:pPr>
            <a:r>
              <a:rPr lang="fr-FR" sz="2400" dirty="0" err="1">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Hypothesis</a:t>
            </a:r>
            <a:r>
              <a:rPr lang="fr-FR" sz="24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and </a:t>
            </a:r>
            <a:r>
              <a:rPr lang="fr-FR" sz="24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Objectives</a:t>
            </a:r>
          </a:p>
          <a:p>
            <a:pPr marL="457200" indent="-457200">
              <a:buFont typeface="+mj-lt"/>
              <a:buAutoNum type="arabicPeriod"/>
            </a:pPr>
            <a:r>
              <a:rPr lang="fr-FR" sz="2400" dirty="0" err="1">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Methodology</a:t>
            </a:r>
            <a:endParaRPr lang="fr-FR" sz="24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p>
            <a:pPr marL="457200" indent="-457200">
              <a:buFont typeface="+mj-lt"/>
              <a:buAutoNum type="arabicPeriod"/>
            </a:pPr>
            <a:r>
              <a:rPr lang="fr-FR" sz="24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Conclusion</a:t>
            </a:r>
            <a:endParaRPr lang="fr-FR" sz="24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p>
            <a:pPr marL="457200" indent="-457200">
              <a:buFont typeface="+mj-lt"/>
              <a:buAutoNum type="arabicPeriod"/>
            </a:pPr>
            <a:endParaRPr lang="fr-FR" sz="2400" dirty="0" smtClean="0"/>
          </a:p>
          <a:p>
            <a:pPr marL="457200" indent="-457200">
              <a:buFont typeface="+mj-lt"/>
              <a:buAutoNum type="arabicPeriod"/>
            </a:pPr>
            <a:endParaRPr lang="fr-FR" sz="2400" dirty="0" smtClean="0"/>
          </a:p>
          <a:p>
            <a:pPr marL="457200" indent="-457200">
              <a:buFont typeface="+mj-lt"/>
              <a:buAutoNum type="arabicPeriod"/>
            </a:pPr>
            <a:endParaRPr lang="fr-FR" sz="2400" dirty="0"/>
          </a:p>
        </p:txBody>
      </p:sp>
      <p:sp>
        <p:nvSpPr>
          <p:cNvPr id="4" name="Espace réservé du numéro de diapositive 3"/>
          <p:cNvSpPr>
            <a:spLocks noGrp="1"/>
          </p:cNvSpPr>
          <p:nvPr>
            <p:ph type="sldNum" sz="quarter" idx="12"/>
          </p:nvPr>
        </p:nvSpPr>
        <p:spPr/>
        <p:txBody>
          <a:bodyPr/>
          <a:lstStyle/>
          <a:p>
            <a:fld id="{7DB25E17-3206-4938-8DF2-887E78E4E304}" type="slidenum">
              <a:rPr lang="fr-FR" smtClean="0"/>
              <a:t>2</a:t>
            </a:fld>
            <a:endParaRPr lang="fr-FR"/>
          </a:p>
        </p:txBody>
      </p:sp>
    </p:spTree>
    <p:extLst>
      <p:ext uri="{BB962C8B-B14F-4D97-AF65-F5344CB8AC3E}">
        <p14:creationId xmlns:p14="http://schemas.microsoft.com/office/powerpoint/2010/main" val="30456347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ln w="22225">
                  <a:solidFill>
                    <a:schemeClr val="accent2"/>
                  </a:solidFill>
                  <a:prstDash val="solid"/>
                </a:ln>
                <a:solidFill>
                  <a:schemeClr val="accent2">
                    <a:lumMod val="40000"/>
                    <a:lumOff val="60000"/>
                  </a:schemeClr>
                </a:solidFill>
              </a:rPr>
              <a:t>Introduction</a:t>
            </a:r>
            <a:r>
              <a:rPr lang="fr-FR" dirty="0" smtClean="0">
                <a:solidFill>
                  <a:srgbClr val="FF0000"/>
                </a:solidFill>
              </a:rPr>
              <a:t/>
            </a:r>
            <a:br>
              <a:rPr lang="fr-FR" dirty="0" smtClean="0">
                <a:solidFill>
                  <a:srgbClr val="FF0000"/>
                </a:solidFill>
              </a:rPr>
            </a:br>
            <a:endParaRPr lang="fr-FR" dirty="0">
              <a:solidFill>
                <a:srgbClr val="FF0000"/>
              </a:solidFill>
            </a:endParaRPr>
          </a:p>
        </p:txBody>
      </p:sp>
      <p:sp>
        <p:nvSpPr>
          <p:cNvPr id="3" name="Espace réservé du contenu 2"/>
          <p:cNvSpPr>
            <a:spLocks noGrp="1"/>
          </p:cNvSpPr>
          <p:nvPr>
            <p:ph idx="1"/>
          </p:nvPr>
        </p:nvSpPr>
        <p:spPr>
          <a:xfrm>
            <a:off x="2056950" y="1905000"/>
            <a:ext cx="8915400" cy="3777622"/>
          </a:xfrm>
        </p:spPr>
        <p:txBody>
          <a:bodyPr>
            <a:normAutofit/>
          </a:bodyPr>
          <a:lstStyle/>
          <a:p>
            <a:pPr marL="0" indent="0">
              <a:buNone/>
            </a:pPr>
            <a:r>
              <a:rPr lang="fr-FR" dirty="0" smtClean="0"/>
              <a:t> </a:t>
            </a:r>
            <a:r>
              <a:rPr lang="en-US" sz="24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Sensor networks have stimulated scientific and industrial societies, and they consist of a group of smart sensors capable of communicating with each other, whose mission is to collect and process information. It led to a great development in the medical, environmental, and military fields, etc. The areas of their use are clear, on the one hand, and on the other hand, cause several problems, and it is only responsible for receiving information from the middle and sending it from sensor to sensor until it reaches the main station.</a:t>
            </a:r>
            <a:endParaRPr lang="fr-FR" sz="24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Espace réservé du numéro de diapositive 3"/>
          <p:cNvSpPr>
            <a:spLocks noGrp="1"/>
          </p:cNvSpPr>
          <p:nvPr>
            <p:ph type="sldNum" sz="quarter" idx="12"/>
          </p:nvPr>
        </p:nvSpPr>
        <p:spPr/>
        <p:txBody>
          <a:bodyPr/>
          <a:lstStyle/>
          <a:p>
            <a:fld id="{7DB25E17-3206-4938-8DF2-887E78E4E304}" type="slidenum">
              <a:rPr lang="fr-FR" smtClean="0"/>
              <a:t>3</a:t>
            </a:fld>
            <a:endParaRPr lang="fr-FR"/>
          </a:p>
        </p:txBody>
      </p:sp>
      <p:pic>
        <p:nvPicPr>
          <p:cNvPr id="5" name="صورة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1472" y="2545445"/>
            <a:ext cx="4946356" cy="2496732"/>
          </a:xfrm>
          <a:prstGeom prst="rect">
            <a:avLst/>
          </a:prstGeom>
        </p:spPr>
      </p:pic>
    </p:spTree>
    <p:extLst>
      <p:ext uri="{BB962C8B-B14F-4D97-AF65-F5344CB8AC3E}">
        <p14:creationId xmlns:p14="http://schemas.microsoft.com/office/powerpoint/2010/main" val="614760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ctr"/>
            <a:r>
              <a:rPr lang="fr-FR" b="1" dirty="0">
                <a:ln w="22225">
                  <a:solidFill>
                    <a:schemeClr val="accent2"/>
                  </a:solidFill>
                  <a:prstDash val="solid"/>
                </a:ln>
                <a:solidFill>
                  <a:schemeClr val="accent2">
                    <a:lumMod val="40000"/>
                    <a:lumOff val="60000"/>
                  </a:schemeClr>
                </a:solidFill>
              </a:rPr>
              <a:t>Motivation</a:t>
            </a:r>
            <a:r>
              <a:rPr lang="fr-FR" dirty="0"/>
              <a:t> </a:t>
            </a:r>
            <a:br>
              <a:rPr lang="fr-FR" dirty="0"/>
            </a:br>
            <a:endParaRPr lang="fr-FR" dirty="0"/>
          </a:p>
        </p:txBody>
      </p:sp>
      <p:sp>
        <p:nvSpPr>
          <p:cNvPr id="3" name="عنصر نائب للمحتوى 2"/>
          <p:cNvSpPr>
            <a:spLocks noGrp="1"/>
          </p:cNvSpPr>
          <p:nvPr>
            <p:ph idx="1"/>
          </p:nvPr>
        </p:nvSpPr>
        <p:spPr/>
        <p:txBody>
          <a:bodyPr>
            <a:normAutofit/>
          </a:bodyPr>
          <a:lstStyle/>
          <a:p>
            <a:pPr marL="0" indent="0" algn="ctr">
              <a:buNone/>
            </a:pPr>
            <a:r>
              <a:rPr lang="en-US" sz="24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To estimate the location, we calculate the distance between the sensor and at least three anchors within its range of contact, we denote it d1, d2, d2. We estimate several locations for a sensor and every time we calculate the distances between them and the same anchors, we code them d'1,d'2 and d'3, and we take the sensor with the least distance, and we calculate the next phrase and whenever the output is The closer to zero, the closer the site is to reality</a:t>
            </a:r>
            <a:endParaRPr lang="fr-FR" sz="24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عنصر نائب لرقم الشريحة 3"/>
          <p:cNvSpPr>
            <a:spLocks noGrp="1"/>
          </p:cNvSpPr>
          <p:nvPr>
            <p:ph type="sldNum" sz="quarter" idx="12"/>
          </p:nvPr>
        </p:nvSpPr>
        <p:spPr/>
        <p:txBody>
          <a:bodyPr/>
          <a:lstStyle/>
          <a:p>
            <a:fld id="{7DB25E17-3206-4938-8DF2-887E78E4E304}" type="slidenum">
              <a:rPr lang="fr-FR" smtClean="0"/>
              <a:t>4</a:t>
            </a:fld>
            <a:endParaRPr lang="fr-FR"/>
          </a:p>
        </p:txBody>
      </p:sp>
    </p:spTree>
    <p:extLst>
      <p:ext uri="{BB962C8B-B14F-4D97-AF65-F5344CB8AC3E}">
        <p14:creationId xmlns:p14="http://schemas.microsoft.com/office/powerpoint/2010/main" val="22687038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err="1" smtClean="0">
                <a:ln w="22225">
                  <a:solidFill>
                    <a:schemeClr val="accent2"/>
                  </a:solidFill>
                  <a:prstDash val="solid"/>
                </a:ln>
                <a:solidFill>
                  <a:schemeClr val="accent2">
                    <a:lumMod val="40000"/>
                    <a:lumOff val="60000"/>
                  </a:schemeClr>
                </a:solidFill>
              </a:rPr>
              <a:t>Related</a:t>
            </a:r>
            <a:r>
              <a:rPr lang="fr-FR" b="1" dirty="0" smtClean="0">
                <a:ln w="22225">
                  <a:solidFill>
                    <a:schemeClr val="accent2"/>
                  </a:solidFill>
                  <a:prstDash val="solid"/>
                </a:ln>
                <a:solidFill>
                  <a:schemeClr val="accent2">
                    <a:lumMod val="40000"/>
                    <a:lumOff val="60000"/>
                  </a:schemeClr>
                </a:solidFill>
              </a:rPr>
              <a:t> </a:t>
            </a:r>
            <a:r>
              <a:rPr lang="fr-FR" b="1" dirty="0" err="1" smtClean="0">
                <a:ln w="22225">
                  <a:solidFill>
                    <a:schemeClr val="accent2"/>
                  </a:solidFill>
                  <a:prstDash val="solid"/>
                </a:ln>
                <a:solidFill>
                  <a:schemeClr val="accent2">
                    <a:lumMod val="40000"/>
                    <a:lumOff val="60000"/>
                  </a:schemeClr>
                </a:solidFill>
              </a:rPr>
              <a:t>Work</a:t>
            </a:r>
            <a:endParaRPr lang="fr-FR" b="1" dirty="0">
              <a:ln w="22225">
                <a:solidFill>
                  <a:schemeClr val="accent2"/>
                </a:solidFill>
                <a:prstDash val="solid"/>
              </a:ln>
              <a:solidFill>
                <a:schemeClr val="accent2">
                  <a:lumMod val="40000"/>
                  <a:lumOff val="60000"/>
                </a:schemeClr>
              </a:solidFill>
            </a:endParaRPr>
          </a:p>
        </p:txBody>
      </p:sp>
      <p:sp>
        <p:nvSpPr>
          <p:cNvPr id="3" name="Espace réservé du contenu 2"/>
          <p:cNvSpPr>
            <a:spLocks noGrp="1"/>
          </p:cNvSpPr>
          <p:nvPr>
            <p:ph idx="1"/>
          </p:nvPr>
        </p:nvSpPr>
        <p:spPr/>
        <p:txBody>
          <a:bodyPr>
            <a:normAutofit/>
          </a:bodyPr>
          <a:lstStyle/>
          <a:p>
            <a:pPr marL="0" indent="0" algn="ctr">
              <a:buNone/>
            </a:pPr>
            <a:r>
              <a:rPr lang="en-US" sz="24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GPS is the most used system around the world, but equipping all nodes in the network with GPS is very expensive, so we use positioning algorithms that depend on a group of well-known nodes called </a:t>
            </a:r>
            <a:r>
              <a:rPr lang="en-US" sz="24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anchors. There </a:t>
            </a:r>
            <a:r>
              <a:rPr lang="en-US" sz="24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are two methods, either estimating distances, we use technologies (RSSI, </a:t>
            </a:r>
            <a:r>
              <a:rPr lang="en-US" sz="2400" dirty="0" err="1">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ToA</a:t>
            </a:r>
            <a:r>
              <a:rPr lang="en-US" sz="24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400" dirty="0" err="1">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TDoA</a:t>
            </a:r>
            <a:r>
              <a:rPr lang="en-US" sz="24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and eager </a:t>
            </a:r>
            <a:r>
              <a:rPr lang="en-US" sz="24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locations (Centroid</a:t>
            </a:r>
            <a:r>
              <a:rPr lang="en-US" sz="24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400" dirty="0" err="1">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Dv</a:t>
            </a:r>
            <a:r>
              <a:rPr lang="en-US" sz="24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hop), i.e.  Approximate location, depending on the extent of the sensed communication.</a:t>
            </a:r>
            <a:r>
              <a:rPr lang="fr-FR" sz="24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a:t>
            </a:r>
            <a:endParaRPr lang="fr-FR" sz="24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Espace réservé du numéro de diapositive 3"/>
          <p:cNvSpPr>
            <a:spLocks noGrp="1"/>
          </p:cNvSpPr>
          <p:nvPr>
            <p:ph type="sldNum" sz="quarter" idx="12"/>
          </p:nvPr>
        </p:nvSpPr>
        <p:spPr/>
        <p:txBody>
          <a:bodyPr/>
          <a:lstStyle/>
          <a:p>
            <a:fld id="{7DB25E17-3206-4938-8DF2-887E78E4E304}" type="slidenum">
              <a:rPr lang="fr-FR" smtClean="0"/>
              <a:t>5</a:t>
            </a:fld>
            <a:endParaRPr lang="fr-FR"/>
          </a:p>
        </p:txBody>
      </p:sp>
    </p:spTree>
    <p:extLst>
      <p:ext uri="{BB962C8B-B14F-4D97-AF65-F5344CB8AC3E}">
        <p14:creationId xmlns:p14="http://schemas.microsoft.com/office/powerpoint/2010/main" val="37205767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ctr"/>
            <a:r>
              <a:rPr lang="fr-FR" b="1" dirty="0" err="1" smtClean="0">
                <a:ln w="22225">
                  <a:solidFill>
                    <a:schemeClr val="accent2"/>
                  </a:solidFill>
                  <a:prstDash val="solid"/>
                </a:ln>
                <a:solidFill>
                  <a:schemeClr val="accent2">
                    <a:lumMod val="40000"/>
                    <a:lumOff val="60000"/>
                  </a:schemeClr>
                </a:solidFill>
              </a:rPr>
              <a:t>Hypothesis</a:t>
            </a:r>
            <a:r>
              <a:rPr lang="fr-FR" b="1" dirty="0" smtClean="0">
                <a:ln w="22225">
                  <a:solidFill>
                    <a:schemeClr val="accent2"/>
                  </a:solidFill>
                  <a:prstDash val="solid"/>
                </a:ln>
                <a:solidFill>
                  <a:schemeClr val="accent2">
                    <a:lumMod val="40000"/>
                    <a:lumOff val="60000"/>
                  </a:schemeClr>
                </a:solidFill>
              </a:rPr>
              <a:t> and Objectives</a:t>
            </a:r>
            <a:endParaRPr lang="fr-FR" b="1" dirty="0">
              <a:ln w="22225">
                <a:solidFill>
                  <a:schemeClr val="accent2"/>
                </a:solidFill>
                <a:prstDash val="solid"/>
              </a:ln>
              <a:solidFill>
                <a:schemeClr val="accent2">
                  <a:lumMod val="40000"/>
                  <a:lumOff val="60000"/>
                </a:schemeClr>
              </a:solidFill>
            </a:endParaRPr>
          </a:p>
        </p:txBody>
      </p:sp>
      <p:sp>
        <p:nvSpPr>
          <p:cNvPr id="3" name="عنصر نائب للمحتوى 2"/>
          <p:cNvSpPr>
            <a:spLocks noGrp="1"/>
          </p:cNvSpPr>
          <p:nvPr>
            <p:ph idx="1"/>
          </p:nvPr>
        </p:nvSpPr>
        <p:spPr/>
        <p:txBody>
          <a:bodyPr>
            <a:normAutofit/>
          </a:bodyPr>
          <a:lstStyle/>
          <a:p>
            <a:pPr marL="0" indent="0" algn="ctr">
              <a:buNone/>
            </a:pPr>
            <a:r>
              <a:rPr lang="en-US" sz="24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Among the problems encountered: The problem of the location: It is represented in determining the geographic location of the sensor (real or estimated), for example, knowing the event will be useless if you do not know the location of its occurrence, for example: forest fires. This is why location is one of the main problems with this type of network.</a:t>
            </a:r>
            <a:endParaRPr lang="fr-FR" sz="24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عنصر نائب لرقم الشريحة 3"/>
          <p:cNvSpPr>
            <a:spLocks noGrp="1"/>
          </p:cNvSpPr>
          <p:nvPr>
            <p:ph type="sldNum" sz="quarter" idx="12"/>
          </p:nvPr>
        </p:nvSpPr>
        <p:spPr/>
        <p:txBody>
          <a:bodyPr/>
          <a:lstStyle/>
          <a:p>
            <a:fld id="{7DB25E17-3206-4938-8DF2-887E78E4E304}" type="slidenum">
              <a:rPr lang="fr-FR" smtClean="0"/>
              <a:t>6</a:t>
            </a:fld>
            <a:endParaRPr lang="fr-FR"/>
          </a:p>
        </p:txBody>
      </p:sp>
    </p:spTree>
    <p:extLst>
      <p:ext uri="{BB962C8B-B14F-4D97-AF65-F5344CB8AC3E}">
        <p14:creationId xmlns:p14="http://schemas.microsoft.com/office/powerpoint/2010/main" val="19430570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ctr"/>
            <a:r>
              <a:rPr lang="fr-FR" b="1" dirty="0" err="1" smtClean="0">
                <a:ln w="22225">
                  <a:solidFill>
                    <a:schemeClr val="accent2"/>
                  </a:solidFill>
                  <a:prstDash val="solid"/>
                </a:ln>
                <a:solidFill>
                  <a:schemeClr val="accent2">
                    <a:lumMod val="40000"/>
                    <a:lumOff val="60000"/>
                  </a:schemeClr>
                </a:solidFill>
              </a:rPr>
              <a:t>Methodology</a:t>
            </a:r>
            <a:endParaRPr lang="fr-FR" b="1" dirty="0">
              <a:ln w="22225">
                <a:solidFill>
                  <a:schemeClr val="accent2"/>
                </a:solidFill>
                <a:prstDash val="solid"/>
              </a:ln>
              <a:solidFill>
                <a:schemeClr val="accent2">
                  <a:lumMod val="40000"/>
                  <a:lumOff val="60000"/>
                </a:schemeClr>
              </a:solidFill>
            </a:endParaRPr>
          </a:p>
        </p:txBody>
      </p:sp>
      <p:sp>
        <p:nvSpPr>
          <p:cNvPr id="4" name="عنصر نائب لرقم الشريحة 3"/>
          <p:cNvSpPr>
            <a:spLocks noGrp="1"/>
          </p:cNvSpPr>
          <p:nvPr>
            <p:ph type="sldNum" sz="quarter" idx="12"/>
          </p:nvPr>
        </p:nvSpPr>
        <p:spPr/>
        <p:txBody>
          <a:bodyPr/>
          <a:lstStyle/>
          <a:p>
            <a:fld id="{7DB25E17-3206-4938-8DF2-887E78E4E304}" type="slidenum">
              <a:rPr lang="fr-FR" smtClean="0"/>
              <a:t>7</a:t>
            </a:fld>
            <a:endParaRPr lang="fr-FR"/>
          </a:p>
        </p:txBody>
      </p:sp>
      <p:sp>
        <p:nvSpPr>
          <p:cNvPr id="3" name="عنصر نائب للمحتوى 2"/>
          <p:cNvSpPr>
            <a:spLocks noGrp="1"/>
          </p:cNvSpPr>
          <p:nvPr>
            <p:ph idx="1"/>
          </p:nvPr>
        </p:nvSpPr>
        <p:spPr/>
        <p:txBody>
          <a:bodyPr>
            <a:normAutofit/>
          </a:bodyPr>
          <a:lstStyle/>
          <a:p>
            <a:pPr marL="0" indent="0" algn="ctr">
              <a:buNone/>
            </a:pPr>
            <a:r>
              <a:rPr lang="en-US" sz="32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In this thesis, a recently developed </a:t>
            </a:r>
            <a:r>
              <a:rPr lang="en-US" sz="3200" dirty="0" err="1">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méta</a:t>
            </a:r>
            <a:r>
              <a:rPr lang="en-US" sz="32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heuristic algorithm, called the </a:t>
            </a:r>
            <a:r>
              <a:rPr lang="en-US" sz="3200" dirty="0" err="1">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FoA</a:t>
            </a:r>
            <a:r>
              <a:rPr lang="en-US" sz="32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algorithm, is proposed, and it relies on the patterns and behavior of flash </a:t>
            </a:r>
            <a:r>
              <a:rPr lang="en-US" sz="32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fireflies. We </a:t>
            </a:r>
            <a:r>
              <a:rPr lang="en-US" sz="32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are improving this algorithm to reduce site error.     And we compare it with other algorithms based on error and change their settings.</a:t>
            </a:r>
            <a:endParaRPr lang="fr-FR" sz="32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21897170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ctr"/>
            <a:r>
              <a:rPr lang="fr-FR" b="1" dirty="0">
                <a:ln w="22225">
                  <a:solidFill>
                    <a:schemeClr val="accent2"/>
                  </a:solidFill>
                  <a:prstDash val="solid"/>
                </a:ln>
                <a:solidFill>
                  <a:schemeClr val="accent2">
                    <a:lumMod val="40000"/>
                    <a:lumOff val="60000"/>
                  </a:schemeClr>
                </a:solidFill>
              </a:rPr>
              <a:t>Conclusion</a:t>
            </a:r>
          </a:p>
        </p:txBody>
      </p:sp>
      <p:sp>
        <p:nvSpPr>
          <p:cNvPr id="3" name="عنصر نائب للمحتوى 2"/>
          <p:cNvSpPr>
            <a:spLocks noGrp="1"/>
          </p:cNvSpPr>
          <p:nvPr>
            <p:ph idx="1"/>
          </p:nvPr>
        </p:nvSpPr>
        <p:spPr/>
        <p:txBody>
          <a:bodyPr>
            <a:noAutofit/>
          </a:bodyPr>
          <a:lstStyle/>
          <a:p>
            <a:pPr marL="0" indent="0" algn="ctr">
              <a:buNone/>
            </a:pPr>
            <a:r>
              <a:rPr lang="en-US" sz="24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We have presented a hybrid approach for optimizing the deployment of wireless sensor networks. </a:t>
            </a:r>
            <a:r>
              <a:rPr lang="en-US" sz="24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The originality of this article is the fusion of fitness value between estimated value and classroom value</a:t>
            </a:r>
            <a:r>
              <a:rPr lang="en-US" sz="24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a:t>
            </a:r>
            <a:endParaRPr lang="en-US" sz="24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عنصر نائب لرقم الشريحة 3"/>
          <p:cNvSpPr>
            <a:spLocks noGrp="1"/>
          </p:cNvSpPr>
          <p:nvPr>
            <p:ph type="sldNum" sz="quarter" idx="12"/>
          </p:nvPr>
        </p:nvSpPr>
        <p:spPr/>
        <p:txBody>
          <a:bodyPr/>
          <a:lstStyle/>
          <a:p>
            <a:fld id="{7DB25E17-3206-4938-8DF2-887E78E4E304}" type="slidenum">
              <a:rPr lang="fr-FR" smtClean="0"/>
              <a:t>8</a:t>
            </a:fld>
            <a:endParaRPr lang="fr-FR"/>
          </a:p>
        </p:txBody>
      </p:sp>
    </p:spTree>
    <p:extLst>
      <p:ext uri="{BB962C8B-B14F-4D97-AF65-F5344CB8AC3E}">
        <p14:creationId xmlns:p14="http://schemas.microsoft.com/office/powerpoint/2010/main" val="2071078170"/>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683</TotalTime>
  <Words>492</Words>
  <Application>Microsoft Office PowerPoint</Application>
  <PresentationFormat>شاشة عريضة</PresentationFormat>
  <Paragraphs>39</Paragraphs>
  <Slides>8</Slides>
  <Notes>1</Notes>
  <HiddenSlides>0</HiddenSlides>
  <MMClips>0</MMClips>
  <ScaleCrop>false</ScaleCrop>
  <HeadingPairs>
    <vt:vector size="6" baseType="variant">
      <vt:variant>
        <vt:lpstr>الخطوط المستخدمة</vt:lpstr>
      </vt:variant>
      <vt:variant>
        <vt:i4>5</vt:i4>
      </vt:variant>
      <vt:variant>
        <vt:lpstr>نسق</vt:lpstr>
      </vt:variant>
      <vt:variant>
        <vt:i4>1</vt:i4>
      </vt:variant>
      <vt:variant>
        <vt:lpstr>عناوين الشرائح</vt:lpstr>
      </vt:variant>
      <vt:variant>
        <vt:i4>8</vt:i4>
      </vt:variant>
    </vt:vector>
  </HeadingPairs>
  <TitlesOfParts>
    <vt:vector size="14" baseType="lpstr">
      <vt:lpstr>Arial</vt:lpstr>
      <vt:lpstr>Calibri</vt:lpstr>
      <vt:lpstr>Century Gothic</vt:lpstr>
      <vt:lpstr>Times New Roman</vt:lpstr>
      <vt:lpstr>Wingdings 3</vt:lpstr>
      <vt:lpstr>Brin</vt:lpstr>
      <vt:lpstr>University Ahmed Daria - Adrar  Faculty of Science and Technology  Department of Mathematics and Computer Science</vt:lpstr>
      <vt:lpstr>PALN</vt:lpstr>
      <vt:lpstr>Introduction </vt:lpstr>
      <vt:lpstr>Motivation  </vt:lpstr>
      <vt:lpstr>Related Work</vt:lpstr>
      <vt:lpstr>Hypothesis and Objectives</vt:lpstr>
      <vt:lpstr>Methodology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Université Ahmed Daria - Adrar Faculté des Sciences et de la Technologie Département des Mathématiques et Informatique</dc:title>
  <dc:creator>Utilisateur Windows</dc:creator>
  <cp:lastModifiedBy>Lila Dada</cp:lastModifiedBy>
  <cp:revision>48</cp:revision>
  <dcterms:created xsi:type="dcterms:W3CDTF">2021-01-05T20:09:40Z</dcterms:created>
  <dcterms:modified xsi:type="dcterms:W3CDTF">2021-02-24T23:01:17Z</dcterms:modified>
</cp:coreProperties>
</file>