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4440" y="815760"/>
            <a:ext cx="10571400" cy="16941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fefefe"/>
                </a:solidFill>
                <a:latin typeface="Century Gothic"/>
              </a:rPr>
              <a:t>Análisis de accesibilidad de la página NewSkill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</a:rPr>
              <a:t>Presentación realizada por: Manuel Jaén Rojas y Ángel Alberto de los Ríos Navarro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4634640" y="2549160"/>
            <a:ext cx="7157520" cy="22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efefe"/>
                </a:solidFill>
                <a:latin typeface="Century Gothic"/>
              </a:rPr>
              <a:t>ARIA: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92" name="CuadroTexto 10"/>
          <p:cNvSpPr/>
          <p:nvPr/>
        </p:nvSpPr>
        <p:spPr>
          <a:xfrm>
            <a:off x="959400" y="2617560"/>
            <a:ext cx="1025496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adroTexto 2"/>
          <p:cNvSpPr/>
          <p:nvPr/>
        </p:nvSpPr>
        <p:spPr>
          <a:xfrm>
            <a:off x="959400" y="2617560"/>
            <a:ext cx="1025496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Están presentes: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Una función, un estado o una propiedad de ARIA.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Atributos aria-label o aria-labelledby.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Elementos con role=”button”.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Contenidos escondidos con ARIA.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efefe"/>
                </a:solidFill>
                <a:latin typeface="Century Gothic"/>
              </a:rPr>
              <a:t>Errores Generales: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59" name="CuadroTexto 5"/>
          <p:cNvSpPr/>
          <p:nvPr/>
        </p:nvSpPr>
        <p:spPr>
          <a:xfrm>
            <a:off x="1236960" y="3092760"/>
            <a:ext cx="491184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Uno de los errores que más encontramos es que algunas imágenes en la página no tienen un texto alternativo para el caso de que no se puedan encontrar dichas imágenes.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60" name="Imagen 7" descr=""/>
          <p:cNvPicPr/>
          <p:nvPr/>
        </p:nvPicPr>
        <p:blipFill>
          <a:blip r:embed="rId1"/>
          <a:stretch/>
        </p:blipFill>
        <p:spPr>
          <a:xfrm>
            <a:off x="6521400" y="2966400"/>
            <a:ext cx="2536920" cy="1729080"/>
          </a:xfrm>
          <a:prstGeom prst="rect">
            <a:avLst/>
          </a:prstGeom>
          <a:ln w="0">
            <a:noFill/>
          </a:ln>
        </p:spPr>
      </p:pic>
      <p:sp>
        <p:nvSpPr>
          <p:cNvPr id="161" name="CuadroTexto 8"/>
          <p:cNvSpPr/>
          <p:nvPr/>
        </p:nvSpPr>
        <p:spPr>
          <a:xfrm>
            <a:off x="9430920" y="2677320"/>
            <a:ext cx="2437560" cy="22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Para poder solucionar el error dentro de la etiqueta img añadiremos un (alt=“nombre”) con el nombre que quiera apareces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2" name="CuadroTexto 9"/>
          <p:cNvSpPr/>
          <p:nvPr/>
        </p:nvSpPr>
        <p:spPr>
          <a:xfrm>
            <a:off x="636480" y="5540040"/>
            <a:ext cx="6714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Solución: </a:t>
            </a:r>
            <a:r>
              <a:rPr b="0" lang="es-ES" sz="1800" spc="-1" strike="noStrike">
                <a:solidFill>
                  <a:srgbClr val="e8eaed"/>
                </a:solidFill>
                <a:latin typeface="consolas"/>
                <a:ea typeface="DejaVu Sans"/>
              </a:rPr>
              <a:t>alt="Newskill Drakain Ivory”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adroTexto 3"/>
          <p:cNvSpPr/>
          <p:nvPr/>
        </p:nvSpPr>
        <p:spPr>
          <a:xfrm>
            <a:off x="753120" y="612360"/>
            <a:ext cx="605052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Otro de los errores que encontramos en la página es que en algunos formularios le faltan la etiqueta label relacionado con el input correspondiente: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4" name="Imagen 5" descr=""/>
          <p:cNvPicPr/>
          <p:nvPr/>
        </p:nvPicPr>
        <p:blipFill>
          <a:blip r:embed="rId1"/>
          <a:stretch/>
        </p:blipFill>
        <p:spPr>
          <a:xfrm>
            <a:off x="4688640" y="2001600"/>
            <a:ext cx="7296480" cy="451440"/>
          </a:xfrm>
          <a:prstGeom prst="rect">
            <a:avLst/>
          </a:prstGeom>
          <a:ln w="0">
            <a:noFill/>
          </a:ln>
        </p:spPr>
      </p:pic>
      <p:sp>
        <p:nvSpPr>
          <p:cNvPr id="165" name="CuadroTexto 6"/>
          <p:cNvSpPr/>
          <p:nvPr/>
        </p:nvSpPr>
        <p:spPr>
          <a:xfrm>
            <a:off x="4688640" y="2806920"/>
            <a:ext cx="71172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Para arreglar esto solo tendríamos que añadir la etiqueta label con el mismo nombre que esta puesto dentro del input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6" name="Conector recto de flecha 8"/>
          <p:cNvSpPr/>
          <p:nvPr/>
        </p:nvSpPr>
        <p:spPr>
          <a:xfrm>
            <a:off x="8184600" y="3743280"/>
            <a:ext cx="36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c6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adroTexto 9"/>
          <p:cNvSpPr/>
          <p:nvPr/>
        </p:nvSpPr>
        <p:spPr>
          <a:xfrm>
            <a:off x="8247600" y="4088880"/>
            <a:ext cx="17384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SOLUCIÓN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68" name="Imagen 11" descr=""/>
          <p:cNvPicPr/>
          <p:nvPr/>
        </p:nvPicPr>
        <p:blipFill>
          <a:blip r:embed="rId2"/>
          <a:stretch/>
        </p:blipFill>
        <p:spPr>
          <a:xfrm>
            <a:off x="4503600" y="5145840"/>
            <a:ext cx="7361280" cy="7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adroTexto 1"/>
          <p:cNvSpPr/>
          <p:nvPr/>
        </p:nvSpPr>
        <p:spPr>
          <a:xfrm>
            <a:off x="708120" y="690120"/>
            <a:ext cx="44456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Este error es muy común en diversas páginas web, contener botones vacíos: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0" name="Imagen 3" descr=""/>
          <p:cNvPicPr/>
          <p:nvPr/>
        </p:nvPicPr>
        <p:blipFill>
          <a:blip r:embed="rId1"/>
          <a:stretch/>
        </p:blipFill>
        <p:spPr>
          <a:xfrm>
            <a:off x="1025640" y="1873800"/>
            <a:ext cx="7030800" cy="996480"/>
          </a:xfrm>
          <a:prstGeom prst="rect">
            <a:avLst/>
          </a:prstGeom>
          <a:ln w="0">
            <a:noFill/>
          </a:ln>
        </p:spPr>
      </p:pic>
      <p:sp>
        <p:nvSpPr>
          <p:cNvPr id="171" name="CuadroTexto 4"/>
          <p:cNvSpPr/>
          <p:nvPr/>
        </p:nvSpPr>
        <p:spPr>
          <a:xfrm>
            <a:off x="3370680" y="3294720"/>
            <a:ext cx="67600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Para poder solucionar este error, debemos colocar el contenido de texto dentro del elemento &lt;button&gt; o asignarle al elemento &lt;input&gt; un atributo de valor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2" name="Imagen 6" descr=""/>
          <p:cNvPicPr/>
          <p:nvPr/>
        </p:nvPicPr>
        <p:blipFill>
          <a:blip r:embed="rId2"/>
          <a:stretch/>
        </p:blipFill>
        <p:spPr>
          <a:xfrm>
            <a:off x="3738600" y="4471200"/>
            <a:ext cx="5288040" cy="99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adroTexto 1"/>
          <p:cNvSpPr/>
          <p:nvPr/>
        </p:nvSpPr>
        <p:spPr>
          <a:xfrm>
            <a:off x="968040" y="663480"/>
            <a:ext cx="5010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Este error trata de links que están vacíos: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4" name="Imagen 3" descr=""/>
          <p:cNvPicPr/>
          <p:nvPr/>
        </p:nvPicPr>
        <p:blipFill>
          <a:blip r:embed="rId1"/>
          <a:srcRect l="0" t="65895" r="0" b="0"/>
          <a:stretch/>
        </p:blipFill>
        <p:spPr>
          <a:xfrm>
            <a:off x="968040" y="1317960"/>
            <a:ext cx="8153280" cy="508680"/>
          </a:xfrm>
          <a:prstGeom prst="rect">
            <a:avLst/>
          </a:prstGeom>
          <a:ln w="0">
            <a:noFill/>
          </a:ln>
        </p:spPr>
      </p:pic>
      <p:sp>
        <p:nvSpPr>
          <p:cNvPr id="175" name="CuadroTexto 4"/>
          <p:cNvSpPr/>
          <p:nvPr/>
        </p:nvSpPr>
        <p:spPr>
          <a:xfrm>
            <a:off x="2299320" y="2044080"/>
            <a:ext cx="75924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 un enlace no contiene texto, la función o propósito del enlace no se presentará al usuario. Esto puede generar confusión para los usuarios de teclados y lectores de pantalla.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6" name="CuadroTexto 5"/>
          <p:cNvSpPr/>
          <p:nvPr/>
        </p:nvSpPr>
        <p:spPr>
          <a:xfrm>
            <a:off x="968040" y="3388680"/>
            <a:ext cx="71082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Para solucionarlo hay que eliminar el enlace vacío o proporcionar texto dentro del enlace que describa la funcionalidad y/o el objetivo de ese enlace.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7" name="Imagen 7" descr=""/>
          <p:cNvPicPr/>
          <p:nvPr/>
        </p:nvPicPr>
        <p:blipFill>
          <a:blip r:embed="rId2"/>
          <a:stretch/>
        </p:blipFill>
        <p:spPr>
          <a:xfrm>
            <a:off x="1364760" y="4736160"/>
            <a:ext cx="10600560" cy="7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efefe"/>
                </a:solidFill>
                <a:latin typeface="Century Gothic"/>
              </a:rPr>
              <a:t>Errores de Contraste: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79" name="CuadroTexto 3"/>
          <p:cNvSpPr/>
          <p:nvPr/>
        </p:nvSpPr>
        <p:spPr>
          <a:xfrm>
            <a:off x="810000" y="2666880"/>
            <a:ext cx="63327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El único pero masivo error de contraste que se encuentra es que hay un contraste muy bajo.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0" name="CuadroTexto 4"/>
          <p:cNvSpPr/>
          <p:nvPr/>
        </p:nvSpPr>
        <p:spPr>
          <a:xfrm>
            <a:off x="810000" y="5275800"/>
            <a:ext cx="85561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Para arreglarlo hay que aumentar el contraste entre el color de primer plano (texto) y el color de fondo.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1" name="Imagen 7" descr=""/>
          <p:cNvPicPr/>
          <p:nvPr/>
        </p:nvPicPr>
        <p:blipFill>
          <a:blip r:embed="rId1"/>
          <a:stretch/>
        </p:blipFill>
        <p:spPr>
          <a:xfrm>
            <a:off x="810000" y="3916440"/>
            <a:ext cx="2836800" cy="64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83720" y="420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efefe"/>
                </a:solidFill>
                <a:latin typeface="Century Gothic"/>
              </a:rPr>
              <a:t>Alertas: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18640" y="4079880"/>
            <a:ext cx="10553760" cy="662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Un grupo de botones de radio no está encerrado en un &lt;fieldset&gt;.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Para solucionarlo tendríamos que añadir la etiqueta &lt;fieldset&gt; en el formulario.</a:t>
            </a:r>
            <a:endParaRPr b="0" lang="es-E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Falta el encabezado de primer nivel (etiqueta H1), esto se puede solucionar añadiéndole una etiqueta &lt;h1&gt;.</a:t>
            </a:r>
            <a:endParaRPr b="0" lang="es-E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Nivel de titulo omitido, este problema para poder arreglarlo solo tendríamos que restructurar los encabezado del documento para asegurarse de que no se salten los niveles de encabezado.</a:t>
            </a:r>
            <a:endParaRPr b="0" lang="es-E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Posible encabezado, si el párrafo es un encabezado de sección, use un elemento de encabezado en su lugar </a:t>
            </a:r>
            <a:r>
              <a:rPr b="0" lang="es-ES" sz="1600" spc="-1" strike="noStrike">
                <a:solidFill>
                  <a:srgbClr val="e8eaed"/>
                </a:solidFill>
                <a:latin typeface="inherit"/>
              </a:rPr>
              <a:t>(&lt;h1&gt;-&lt;h6&gt;).</a:t>
            </a:r>
            <a:r>
              <a:rPr b="0" lang="es-ES" sz="5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s-ES" sz="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Links que se dirigen a la misma url,  si fuera posible combine los enlaces redundantes en un solo enlace.</a:t>
            </a:r>
            <a:endParaRPr b="0" lang="es-E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Elemento sin script.</a:t>
            </a:r>
            <a:endParaRPr b="0" lang="es-E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Texto muy pequeño.</a:t>
            </a:r>
            <a:endParaRPr b="0" lang="es-E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ffffff"/>
                </a:solidFill>
                <a:latin typeface="Century Gothic"/>
              </a:rPr>
              <a:t>Texto de titulo redundante, el texto tiene el mismo texto alternativo.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efefe"/>
                </a:solidFill>
                <a:latin typeface="Century Gothic"/>
              </a:rPr>
              <a:t>Características: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85" name="CuadroTexto 3"/>
          <p:cNvSpPr/>
          <p:nvPr/>
        </p:nvSpPr>
        <p:spPr>
          <a:xfrm>
            <a:off x="959400" y="2617560"/>
            <a:ext cx="10254960" cy="26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Imágenes con texto alternativo.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Imágenes con texto alternativo nulo o vacío.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Imágenes vinculadas con texto alternativo.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Figura.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 identifica el idioma del documento o de un elemento de la página.</a:t>
            </a:r>
            <a:endParaRPr b="0" lang="es-E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Etiqueta del formulario, está asociado a un formulario.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fefefe"/>
                </a:solidFill>
                <a:latin typeface="Century Gothic"/>
              </a:rPr>
              <a:t>Orden y estructura de elementos: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87" name="Imagen 4" descr=""/>
          <p:cNvPicPr/>
          <p:nvPr/>
        </p:nvPicPr>
        <p:blipFill>
          <a:blip r:embed="rId1"/>
          <a:stretch/>
        </p:blipFill>
        <p:spPr>
          <a:xfrm>
            <a:off x="4669200" y="2271960"/>
            <a:ext cx="2852640" cy="4070520"/>
          </a:xfrm>
          <a:prstGeom prst="rect">
            <a:avLst/>
          </a:prstGeom>
          <a:ln w="0">
            <a:noFill/>
          </a:ln>
        </p:spPr>
      </p:pic>
      <p:pic>
        <p:nvPicPr>
          <p:cNvPr id="188" name="Imagen 6" descr=""/>
          <p:cNvPicPr/>
          <p:nvPr/>
        </p:nvPicPr>
        <p:blipFill>
          <a:blip r:embed="rId2"/>
          <a:stretch/>
        </p:blipFill>
        <p:spPr>
          <a:xfrm>
            <a:off x="8410680" y="3115080"/>
            <a:ext cx="2864520" cy="2384640"/>
          </a:xfrm>
          <a:prstGeom prst="rect">
            <a:avLst/>
          </a:prstGeom>
          <a:ln w="0">
            <a:noFill/>
          </a:ln>
        </p:spPr>
      </p:pic>
      <p:sp>
        <p:nvSpPr>
          <p:cNvPr id="189" name="CuadroTexto 7"/>
          <p:cNvSpPr/>
          <p:nvPr/>
        </p:nvSpPr>
        <p:spPr>
          <a:xfrm>
            <a:off x="421200" y="2779200"/>
            <a:ext cx="40514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Consta de la siguiente estructura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0" name="Conector: angular 9"/>
          <p:cNvSpPr/>
          <p:nvPr/>
        </p:nvSpPr>
        <p:spPr>
          <a:xfrm>
            <a:off x="2429280" y="3563640"/>
            <a:ext cx="1873080" cy="1644480"/>
          </a:xfrm>
          <a:prstGeom prst="bentConnector3">
            <a:avLst>
              <a:gd name="adj1" fmla="val 50000"/>
            </a:avLst>
          </a:prstGeom>
          <a:noFill/>
          <a:ln cap="rnd">
            <a:solidFill>
              <a:srgbClr val="00c6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93</TotalTime>
  <Application>LibreOffice/7.2.1.2$Windows_X86_64 LibreOffice_project/87b77fad49947c1441b67c559c339af8f3517e22</Application>
  <AppVersion>15.0000</AppVersion>
  <Words>493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2022-03-07T08:03:57Z</dcterms:created>
  <dc:creator>Manuel Jaén Rojas</dc:creator>
  <dc:description/>
  <dc:language>es-ES</dc:language>
  <cp:lastModifiedBy/>
  <dcterms:modified xsi:type="dcterms:W3CDTF">2022-03-09T16:35:55Z</dcterms:modified>
  <cp:revision>13</cp:revision>
  <dc:subject/>
  <dc:title>Análisis de accesibilidad de la página NewSkill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9</vt:i4>
  </property>
</Properties>
</file>