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2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60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2600"/>
            <a:ext cx="8946541" cy="449579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9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7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3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06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6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49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17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14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9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34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100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75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31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675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3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38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onlywei.github.io/explain-git-with-d3/#branch" TargetMode="External"/><Relationship Id="rId2" Type="http://schemas.openxmlformats.org/officeDocument/2006/relationships/hyperlink" Target="http://marklodato.github.io/visual-git-guide/index-en.html" TargetMode="Externa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nmerge.org/" TargetMode="External"/><Relationship Id="rId2" Type="http://schemas.openxmlformats.org/officeDocument/2006/relationships/hyperlink" Target="https://code.google.com/p/tortoiseg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software/sourcetree/overvie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入門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64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設定設定檔 </a:t>
            </a:r>
            <a:r>
              <a:rPr lang="en-US" altLang="zh-CN" dirty="0"/>
              <a:t>–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層級</a:t>
            </a:r>
            <a:endParaRPr lang="en-US" altLang="zh-CN" dirty="0"/>
          </a:p>
          <a:p>
            <a:pPr lvl="1"/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--system </a:t>
            </a:r>
            <a:r>
              <a:rPr lang="en-US" altLang="zh-CN" dirty="0"/>
              <a:t>{</a:t>
            </a:r>
            <a:r>
              <a:rPr lang="zh-CN" altLang="en-US" dirty="0"/>
              <a:t>參數</a:t>
            </a:r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使用者層級</a:t>
            </a:r>
            <a:endParaRPr lang="en-US" altLang="zh-CN" dirty="0"/>
          </a:p>
          <a:p>
            <a:pPr lvl="1"/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-- global </a:t>
            </a:r>
            <a:r>
              <a:rPr lang="en-US" altLang="zh-TW" dirty="0"/>
              <a:t>{</a:t>
            </a:r>
            <a:r>
              <a:rPr lang="zh-CN" altLang="en-US" dirty="0"/>
              <a:t>參數</a:t>
            </a:r>
            <a:r>
              <a:rPr lang="en-US" altLang="zh-TW" dirty="0"/>
              <a:t>}</a:t>
            </a:r>
          </a:p>
          <a:p>
            <a:pPr lvl="1"/>
            <a:endParaRPr lang="en-US" altLang="zh-TW" dirty="0"/>
          </a:p>
          <a:p>
            <a:r>
              <a:rPr lang="zh-CN" altLang="en-US" dirty="0"/>
              <a:t>專案層級</a:t>
            </a:r>
            <a:endParaRPr lang="en-US" altLang="zh-CN" dirty="0"/>
          </a:p>
          <a:p>
            <a:pPr lvl="1"/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{</a:t>
            </a:r>
            <a:r>
              <a:rPr lang="zh-CN" altLang="en-US" dirty="0"/>
              <a:t>參數</a:t>
            </a: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5129" y="2198856"/>
            <a:ext cx="530537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git config --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system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user.name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“</a:t>
            </a:r>
            <a:r>
              <a:rPr lang="en-US" altLang="zh-TW" i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anose="020B0604020202020204" pitchFamily="34" charset="-120"/>
                <a:ea typeface="inherit"/>
              </a:rPr>
              <a:t>Frank Liao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"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35129" y="3396450"/>
            <a:ext cx="530537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git config --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global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user.name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“</a:t>
            </a:r>
            <a:r>
              <a:rPr lang="en-US" altLang="zh-TW" i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anose="020B0604020202020204" pitchFamily="34" charset="-120"/>
                <a:ea typeface="inherit"/>
              </a:rPr>
              <a:t>Frank Liao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"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35129" y="4631421"/>
            <a:ext cx="530537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git config user.name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“</a:t>
            </a:r>
            <a:r>
              <a:rPr lang="en-US" altLang="zh-TW" i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anose="020B0604020202020204" pitchFamily="34" charset="-120"/>
                <a:ea typeface="inherit"/>
              </a:rPr>
              <a:t>Frank Liao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"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0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必設定參數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姓名和</a:t>
            </a:r>
            <a:r>
              <a:rPr lang="en-US" altLang="zh-CN" dirty="0"/>
              <a:t>Email</a:t>
            </a:r>
            <a:r>
              <a:rPr lang="zh-CN" altLang="en-US" dirty="0"/>
              <a:t>為必設欄位</a:t>
            </a:r>
            <a:endParaRPr lang="en-US" altLang="zh-CN" dirty="0"/>
          </a:p>
          <a:p>
            <a:pPr lvl="1"/>
            <a:r>
              <a:rPr lang="zh-CN" altLang="en-US" dirty="0"/>
              <a:t>透過</a:t>
            </a:r>
            <a:r>
              <a:rPr lang="en-US" altLang="zh-CN" dirty="0" err="1"/>
              <a:t>cmd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透過</a:t>
            </a:r>
            <a:r>
              <a:rPr lang="en-US" altLang="zh-CN" dirty="0" err="1"/>
              <a:t>TortoiseGit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透過直接改檔案</a:t>
            </a:r>
            <a:endParaRPr lang="en-US" altLang="zh-CN" dirty="0"/>
          </a:p>
          <a:p>
            <a:pPr lvl="2"/>
            <a:r>
              <a:rPr lang="zh-CN" altLang="en-US" dirty="0"/>
              <a:t>路徑 </a:t>
            </a:r>
            <a:r>
              <a:rPr lang="en-US" altLang="zh-CN" dirty="0"/>
              <a:t>- %</a:t>
            </a:r>
            <a:r>
              <a:rPr lang="en-US" altLang="zh-CN" dirty="0" err="1"/>
              <a:t>userprofile</a:t>
            </a:r>
            <a:r>
              <a:rPr lang="en-US" altLang="zh-CN" dirty="0"/>
              <a:t>%\.</a:t>
            </a:r>
            <a:r>
              <a:rPr lang="en-US" altLang="zh-CN" dirty="0" err="1"/>
              <a:t>gitconfig</a:t>
            </a:r>
            <a:r>
              <a:rPr lang="en-US" altLang="zh-CN" dirty="0"/>
              <a:t> </a:t>
            </a:r>
          </a:p>
          <a:p>
            <a:endParaRPr lang="en-US" altLang="zh-TW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49490" y="2116555"/>
            <a:ext cx="6850290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git config --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global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user.name</a:t>
            </a:r>
            <a:r>
              <a:rPr lang="en-US" altLang="zh-TW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inherit"/>
              </a:rPr>
              <a:t> “</a:t>
            </a:r>
            <a:r>
              <a:rPr lang="en-US" altLang="zh-TW" kern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inherit"/>
              </a:rPr>
              <a:t>Frank.y.Liao</a:t>
            </a:r>
            <a:r>
              <a:rPr lang="en-US" altLang="zh-TW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inherit"/>
              </a:rPr>
              <a:t>”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 Unicode MS" panose="020B0604020202020204" pitchFamily="34" charset="-120"/>
              <a:ea typeface="inherit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config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--global 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user.email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Unicode MS" panose="020B0604020202020204" pitchFamily="34" charset="-120"/>
                <a:ea typeface="inherit"/>
              </a:rPr>
              <a:t> </a:t>
            </a:r>
            <a:r>
              <a:rPr lang="en-US" altLang="zh-TW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anose="020B0604020202020204" pitchFamily="34" charset="-120"/>
                <a:ea typeface="inherit"/>
              </a:rPr>
              <a:t>“frank.y.liao@newegg.com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 Unicode MS" panose="020B0604020202020204" pitchFamily="34" charset="-120"/>
              <a:ea typeface="inheri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48" y="2968246"/>
            <a:ext cx="2477977" cy="226986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27" y="3067686"/>
            <a:ext cx="2832153" cy="22942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672" y="5238112"/>
            <a:ext cx="2811936" cy="14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基礎使用說明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05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建立一個本機</a:t>
            </a:r>
            <a:r>
              <a:rPr lang="en-US" altLang="zh-CN" dirty="0"/>
              <a:t>repo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要使用</a:t>
            </a:r>
            <a:r>
              <a:rPr lang="en-US" altLang="zh-CN" dirty="0" err="1"/>
              <a:t>git</a:t>
            </a:r>
            <a:r>
              <a:rPr lang="zh-CN" altLang="en-US" dirty="0"/>
              <a:t>就要建立一個本機的</a:t>
            </a:r>
            <a:r>
              <a:rPr lang="en-US" altLang="zh-CN" dirty="0"/>
              <a:t>repository</a:t>
            </a:r>
          </a:p>
          <a:p>
            <a:pPr lvl="1"/>
            <a:r>
              <a:rPr lang="zh-CN" altLang="en-US" dirty="0"/>
              <a:t>這個</a:t>
            </a:r>
            <a:r>
              <a:rPr lang="en-US" altLang="zh-CN" dirty="0"/>
              <a:t>repository</a:t>
            </a:r>
            <a:r>
              <a:rPr lang="zh-CN" altLang="en-US" dirty="0"/>
              <a:t>將會記錄每一次的版本變化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使用指令：</a:t>
            </a:r>
            <a:endParaRPr lang="en-US" altLang="zh-CN" dirty="0"/>
          </a:p>
          <a:p>
            <a:pPr lvl="1"/>
            <a:r>
              <a:rPr lang="zh-CN" altLang="en-US" dirty="0"/>
              <a:t>先移動到專案目錄，然後使用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TortoiseGit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在資料夾會多出一個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的隱藏資料夾</a:t>
            </a:r>
            <a:endParaRPr lang="en-US" altLang="zh-CN" dirty="0"/>
          </a:p>
          <a:p>
            <a:pPr lvl="1"/>
            <a:r>
              <a:rPr lang="zh-CN" altLang="en-US" dirty="0"/>
              <a:t>所有的版控歷史都在這個資料夾裡面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4772" y="3164250"/>
            <a:ext cx="5305377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cd C:\Project\Git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9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加入一個檔案到版控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先在資料夾加一個叫做 </a:t>
            </a:r>
            <a:r>
              <a:rPr lang="en-US" altLang="zh-CN" b="1" i="1" dirty="0">
                <a:latin typeface="Consolas" panose="020B0609020204030204" pitchFamily="49" charset="0"/>
                <a:cs typeface="Consolas" panose="020B0609020204030204" pitchFamily="49" charset="0"/>
              </a:rPr>
              <a:t>ReadMe.md </a:t>
            </a:r>
            <a:r>
              <a:rPr lang="zh-CN" altLang="en-US" dirty="0"/>
              <a:t>的檔案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下一個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  <a:r>
              <a:rPr lang="zh-CN" altLang="en-US" dirty="0"/>
              <a:t>指令來看目前版控情況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</a:t>
            </a:r>
            <a:r>
              <a:rPr lang="en-US" altLang="zh-CN" dirty="0"/>
              <a:t>add</a:t>
            </a:r>
            <a:r>
              <a:rPr lang="zh-CN" altLang="en-US" dirty="0"/>
              <a:t>把檔案加到</a:t>
            </a:r>
            <a:r>
              <a:rPr lang="en-US" altLang="zh-CN" dirty="0"/>
              <a:t>staging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</a:t>
            </a:r>
            <a:r>
              <a:rPr lang="en-US" altLang="zh-CN" dirty="0"/>
              <a:t>commit</a:t>
            </a:r>
            <a:r>
              <a:rPr lang="zh-CN" altLang="en-US" dirty="0"/>
              <a:t>把</a:t>
            </a:r>
            <a:r>
              <a:rPr lang="en-US" altLang="zh-CN" dirty="0"/>
              <a:t>staging</a:t>
            </a:r>
            <a:r>
              <a:rPr lang="zh-CN" altLang="en-US" dirty="0"/>
              <a:t>內容存到版控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7098" y="3061887"/>
            <a:ext cx="156711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7098" y="4470477"/>
            <a:ext cx="156711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add .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67098" y="5793755"/>
            <a:ext cx="1567118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90" y="1240923"/>
            <a:ext cx="5574638" cy="214739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90" y="3438007"/>
            <a:ext cx="4524375" cy="19240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190" y="5786035"/>
            <a:ext cx="4324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檔案的幾種狀態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zh-CN" altLang="en-US" dirty="0"/>
              <a:t>就是把檔案放到</a:t>
            </a:r>
            <a:r>
              <a:rPr lang="en-US" altLang="zh-CN" dirty="0"/>
              <a:t>Staging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1" y="1752600"/>
            <a:ext cx="9178303" cy="31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關鍵字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  <a:r>
              <a:rPr lang="zh-CN" altLang="en-US" dirty="0"/>
              <a:t>（也稱作為“版控”）</a:t>
            </a:r>
            <a:endParaRPr lang="en-US" altLang="zh-CN" dirty="0"/>
          </a:p>
          <a:p>
            <a:pPr lvl="1"/>
            <a:r>
              <a:rPr lang="zh-CN" altLang="en-US" dirty="0"/>
              <a:t>整個版控歷史記錄。</a:t>
            </a:r>
            <a:endParaRPr lang="en-US" altLang="zh-CN" dirty="0"/>
          </a:p>
          <a:p>
            <a:pPr lvl="1"/>
            <a:r>
              <a:rPr lang="zh-CN" altLang="en-US" dirty="0"/>
              <a:t>就是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資料夾</a:t>
            </a:r>
            <a:endParaRPr lang="en-US" altLang="zh-CN" dirty="0"/>
          </a:p>
          <a:p>
            <a:pPr lvl="1"/>
            <a:endParaRPr lang="en-US" altLang="zh-TW" dirty="0"/>
          </a:p>
          <a:p>
            <a:r>
              <a:rPr lang="en-US" altLang="zh-CN" dirty="0"/>
              <a:t>Working Directory</a:t>
            </a:r>
          </a:p>
          <a:p>
            <a:pPr lvl="1"/>
            <a:r>
              <a:rPr lang="zh-CN" altLang="en-US" dirty="0"/>
              <a:t>目前的工作資料夾</a:t>
            </a:r>
            <a:endParaRPr lang="en-US" altLang="zh-CN" dirty="0"/>
          </a:p>
          <a:p>
            <a:pPr lvl="1"/>
            <a:r>
              <a:rPr lang="zh-CN" altLang="en-US" dirty="0"/>
              <a:t>任何修改尚未進入</a:t>
            </a:r>
            <a:r>
              <a:rPr lang="en-US" altLang="zh-CN" dirty="0"/>
              <a:t>Staging </a:t>
            </a:r>
            <a:r>
              <a:rPr lang="zh-CN" altLang="en-US" dirty="0"/>
              <a:t>或者 版控的修改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Staging Area</a:t>
            </a:r>
          </a:p>
          <a:p>
            <a:pPr lvl="1"/>
            <a:r>
              <a:rPr lang="zh-CN" altLang="en-US" dirty="0"/>
              <a:t>任何被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en-US" dirty="0"/>
              <a:t>過的檔案</a:t>
            </a:r>
            <a:endParaRPr lang="en-US" altLang="zh-CN" dirty="0"/>
          </a:p>
          <a:p>
            <a:pPr lvl="1"/>
            <a:r>
              <a:rPr lang="zh-CN" altLang="en-US" dirty="0"/>
              <a:t>下次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會進入的版控的內容</a:t>
            </a:r>
            <a:endParaRPr lang="en-US" altLang="zh-CN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313637"/>
            <a:ext cx="6791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看版本歷史記錄：</a:t>
            </a:r>
            <a:r>
              <a:rPr lang="en-US" altLang="zh-CN" dirty="0" err="1"/>
              <a:t>git</a:t>
            </a:r>
            <a:r>
              <a:rPr lang="en-US" altLang="zh-CN" dirty="0"/>
              <a:t> 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git</a:t>
            </a:r>
            <a:r>
              <a:rPr lang="en-US" altLang="zh-CN" dirty="0"/>
              <a:t> log</a:t>
            </a:r>
            <a:r>
              <a:rPr lang="zh-CN" altLang="en-US" dirty="0"/>
              <a:t>指令可以看到歷史記錄</a:t>
            </a:r>
            <a:endParaRPr lang="en-US" altLang="zh-CN" dirty="0"/>
          </a:p>
          <a:p>
            <a:pPr lvl="1"/>
            <a:r>
              <a:rPr lang="zh-CN" altLang="en-US" dirty="0"/>
              <a:t>這個指令有很多參數</a:t>
            </a:r>
            <a:endParaRPr lang="en-US" altLang="zh-CN" dirty="0"/>
          </a:p>
          <a:p>
            <a:pPr lvl="1"/>
            <a:r>
              <a:rPr lang="zh-CN" altLang="en-US" dirty="0"/>
              <a:t>舉例：</a:t>
            </a:r>
            <a:endParaRPr lang="en-US" altLang="zh-CN" dirty="0"/>
          </a:p>
          <a:p>
            <a:pPr lvl="1"/>
            <a:endParaRPr lang="en-US" altLang="zh-TW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67820" y="3028433"/>
            <a:ext cx="156711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49180" y="4229114"/>
            <a:ext cx="8441688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--abbrev-commit --all --graph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11" y="630741"/>
            <a:ext cx="3376729" cy="32708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80" y="4925944"/>
            <a:ext cx="8796247" cy="15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TortoiseGit</a:t>
            </a:r>
            <a:r>
              <a:rPr lang="zh-CN" altLang="en-US" dirty="0"/>
              <a:t>的</a:t>
            </a:r>
            <a:r>
              <a:rPr lang="en-US" altLang="zh-CN" dirty="0"/>
              <a:t>Show log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71" y="1752600"/>
            <a:ext cx="4206611" cy="43492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41" y="2918196"/>
            <a:ext cx="5753057" cy="20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3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status – </a:t>
            </a:r>
            <a:r>
              <a:rPr lang="zh-CN" altLang="en-US" dirty="0"/>
              <a:t>取得目前狀況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提供有用咨詢供參考：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16" y="2337197"/>
            <a:ext cx="5586762" cy="18217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16" y="4467921"/>
            <a:ext cx="6614448" cy="2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版本控制與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  <a:endParaRPr lang="en-US" altLang="zh-TW" dirty="0"/>
          </a:p>
          <a:p>
            <a:r>
              <a:rPr lang="en-US" altLang="zh-TW" dirty="0"/>
              <a:t>GitHub </a:t>
            </a:r>
            <a:r>
              <a:rPr lang="zh-TW" altLang="en-US" dirty="0"/>
              <a:t>簡介</a:t>
            </a:r>
            <a:endParaRPr lang="en-US" altLang="zh-TW" dirty="0"/>
          </a:p>
          <a:p>
            <a:r>
              <a:rPr lang="zh-TW" altLang="en-US" dirty="0"/>
              <a:t>安裝和設定你的</a:t>
            </a:r>
            <a:r>
              <a:rPr lang="en-US" altLang="zh-TW" dirty="0" err="1"/>
              <a:t>Git</a:t>
            </a:r>
            <a:endParaRPr lang="en-US" altLang="zh-TW" dirty="0"/>
          </a:p>
          <a:p>
            <a:r>
              <a:rPr lang="zh-TW" altLang="en-US" dirty="0"/>
              <a:t>開始使用</a:t>
            </a:r>
            <a:r>
              <a:rPr lang="en-US" altLang="zh-TW" dirty="0" err="1"/>
              <a:t>Git</a:t>
            </a:r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zh-TW" altLang="en-US" dirty="0"/>
              <a:t>的基本功</a:t>
            </a:r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Branch </a:t>
            </a:r>
            <a:r>
              <a:rPr lang="zh-TW" altLang="en-US" dirty="0"/>
              <a:t>的操作與基本工作流程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678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TortoiseGit</a:t>
            </a:r>
            <a:r>
              <a:rPr lang="en-US" altLang="zh-CN" dirty="0"/>
              <a:t> – Check Modification </a:t>
            </a:r>
            <a:r>
              <a:rPr lang="zh-CN" altLang="en-US" dirty="0"/>
              <a:t>看那些有修改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109" y="1852961"/>
            <a:ext cx="4593371" cy="4495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83" y="2200269"/>
            <a:ext cx="6147457" cy="3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0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zh-CN" altLang="en-US" dirty="0"/>
              <a:t>進階使用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add --u</a:t>
            </a:r>
          </a:p>
          <a:p>
            <a:pPr lvl="1"/>
            <a:r>
              <a:rPr lang="zh-CN" altLang="en-US" dirty="0"/>
              <a:t>加入已經有存在</a:t>
            </a:r>
            <a:r>
              <a:rPr lang="en-US" altLang="zh-CN" dirty="0"/>
              <a:t>repo</a:t>
            </a:r>
            <a:r>
              <a:rPr lang="zh-CN" altLang="en-US" dirty="0"/>
              <a:t>裡面的檔案到</a:t>
            </a:r>
            <a:r>
              <a:rPr lang="en-US" altLang="zh-CN" dirty="0"/>
              <a:t>staging</a:t>
            </a:r>
          </a:p>
          <a:p>
            <a:endParaRPr lang="en-US" altLang="zh-TW" dirty="0"/>
          </a:p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–A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或者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</a:p>
          <a:p>
            <a:pPr lvl="1"/>
            <a:r>
              <a:rPr lang="zh-CN" altLang="en-US" dirty="0"/>
              <a:t>加入新增檔案和已經有存在</a:t>
            </a:r>
            <a:r>
              <a:rPr lang="en-US" altLang="zh-CN" dirty="0"/>
              <a:t>repo</a:t>
            </a:r>
            <a:r>
              <a:rPr lang="zh-CN" altLang="en-US" dirty="0"/>
              <a:t>裡面的檔案到</a:t>
            </a:r>
            <a:r>
              <a:rPr lang="en-US" altLang="zh-CN" dirty="0"/>
              <a:t>staging</a:t>
            </a:r>
          </a:p>
          <a:p>
            <a:endParaRPr lang="en-US" altLang="zh-TW" dirty="0"/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add –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/>
              <a:t>互動式加入檔案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768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設定忽略檔案 </a:t>
            </a:r>
            <a:r>
              <a:rPr lang="en-US" altLang="zh-CN" dirty="0"/>
              <a:t>- .</a:t>
            </a:r>
            <a:r>
              <a:rPr lang="en-US" altLang="zh-CN" dirty="0" err="1"/>
              <a:t>gitignore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並不是所有檔案都要進入版控</a:t>
            </a:r>
            <a:endParaRPr lang="en-US" altLang="zh-CN" dirty="0"/>
          </a:p>
          <a:p>
            <a:pPr lvl="1"/>
            <a:r>
              <a:rPr lang="zh-CN" altLang="en-US" dirty="0"/>
              <a:t>原則上能夠重新產生出來都不要進去</a:t>
            </a:r>
            <a:endParaRPr lang="en-US" altLang="zh-CN" dirty="0"/>
          </a:p>
          <a:p>
            <a:pPr lvl="1"/>
            <a:r>
              <a:rPr lang="zh-CN" altLang="en-US" dirty="0"/>
              <a:t>例如編譯過的</a:t>
            </a:r>
            <a:r>
              <a:rPr lang="en-US" altLang="zh-CN" dirty="0" err="1"/>
              <a:t>dll</a:t>
            </a:r>
            <a:r>
              <a:rPr lang="zh-CN" altLang="en-US" dirty="0"/>
              <a:t>、</a:t>
            </a:r>
            <a:r>
              <a:rPr lang="en-US" altLang="zh-CN" dirty="0"/>
              <a:t>exe</a:t>
            </a:r>
          </a:p>
          <a:p>
            <a:endParaRPr lang="en-US" altLang="zh-CN" dirty="0"/>
          </a:p>
          <a:p>
            <a:r>
              <a:rPr lang="zh-CN" altLang="en-US" dirty="0"/>
              <a:t>專案層級就是放在和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同一個層級，建立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檔案即可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全域可以用 </a:t>
            </a:r>
            <a:endParaRPr lang="en-US" altLang="zh-CN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  <a:r>
              <a:rPr lang="zh-CN" altLang="en-US" dirty="0"/>
              <a:t>檔案可以參考：</a:t>
            </a:r>
            <a:r>
              <a:rPr lang="en-US" altLang="zh-CN" dirty="0">
                <a:hlinkClick r:id="rId2"/>
              </a:rPr>
              <a:t>https://github.com/github/gitignore</a:t>
            </a:r>
            <a:r>
              <a:rPr lang="en-US" altLang="zh-CN" dirty="0"/>
              <a:t>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6618" y="4701117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core.excludesfile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“{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路徑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}”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3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儲存到版本庫 </a:t>
            </a:r>
            <a:r>
              <a:rPr lang="en-US" altLang="zh-CN" dirty="0"/>
              <a:t>-</a:t>
            </a:r>
            <a:r>
              <a:rPr lang="en-US" altLang="zh-TW" dirty="0"/>
              <a:t> </a:t>
            </a:r>
            <a:r>
              <a:rPr lang="en-US" altLang="zh-TW" dirty="0" err="1"/>
              <a:t>Git</a:t>
            </a:r>
            <a:r>
              <a:rPr lang="en-US" altLang="zh-TW" dirty="0"/>
              <a:t> co</a:t>
            </a:r>
            <a:r>
              <a:rPr lang="en-US" altLang="zh-CN" dirty="0"/>
              <a:t>m</a:t>
            </a:r>
            <a:r>
              <a:rPr lang="en-US" altLang="zh-TW" dirty="0"/>
              <a:t>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commit – </a:t>
            </a:r>
            <a:r>
              <a:rPr lang="zh-CN" altLang="en-US" dirty="0"/>
              <a:t>把目前的</a:t>
            </a:r>
            <a:r>
              <a:rPr lang="en-US" altLang="zh-CN" dirty="0"/>
              <a:t>staging</a:t>
            </a:r>
            <a:r>
              <a:rPr lang="zh-CN" altLang="en-US" dirty="0"/>
              <a:t>結果記錄到版控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commit -a</a:t>
            </a:r>
          </a:p>
          <a:p>
            <a:pPr lvl="1"/>
            <a:r>
              <a:rPr lang="en-US" altLang="zh-TW" dirty="0" err="1"/>
              <a:t>git</a:t>
            </a:r>
            <a:r>
              <a:rPr lang="en-US" altLang="zh-TW" dirty="0"/>
              <a:t> add –a + </a:t>
            </a:r>
            <a:r>
              <a:rPr lang="en-US" altLang="zh-TW" dirty="0" err="1"/>
              <a:t>git</a:t>
            </a:r>
            <a:r>
              <a:rPr lang="en-US" altLang="zh-TW" dirty="0"/>
              <a:t> commit </a:t>
            </a:r>
          </a:p>
          <a:p>
            <a:endParaRPr lang="en-US" altLang="zh-TW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commit –amend</a:t>
            </a:r>
          </a:p>
          <a:p>
            <a:pPr lvl="1"/>
            <a:r>
              <a:rPr lang="zh-CN" altLang="en-US" dirty="0"/>
              <a:t>修改上一個版本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lvl="2"/>
            <a:r>
              <a:rPr lang="zh-CN" altLang="en-US" dirty="0"/>
              <a:t>修改版本訊息</a:t>
            </a:r>
            <a:endParaRPr lang="en-US" altLang="zh-CN" dirty="0"/>
          </a:p>
          <a:p>
            <a:pPr lvl="2"/>
            <a:r>
              <a:rPr lang="zh-CN" altLang="en-US" dirty="0"/>
              <a:t>增加或減少檔案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0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還原到最後一次儲存版本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可以使用指令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zh-CN" altLang="en-US" dirty="0"/>
              <a:t>來還原到目前</a:t>
            </a:r>
            <a:r>
              <a:rPr lang="en-US" altLang="zh-CN" dirty="0"/>
              <a:t>repo</a:t>
            </a:r>
            <a:r>
              <a:rPr lang="zh-CN" altLang="en-US" dirty="0"/>
              <a:t>版本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修改</a:t>
            </a:r>
            <a:r>
              <a:rPr lang="en-US" altLang="zh-CN" dirty="0"/>
              <a:t>ReadMe.md</a:t>
            </a:r>
          </a:p>
          <a:p>
            <a:endParaRPr lang="en-US" altLang="zh-TW" dirty="0"/>
          </a:p>
          <a:p>
            <a:r>
              <a:rPr lang="zh-CN" altLang="en-US" dirty="0"/>
              <a:t>還原修改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8508" y="3980312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ReadMe.md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2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還原到最後一次儲存版本 </a:t>
            </a:r>
            <a:r>
              <a:rPr lang="en-US" altLang="zh-CN" dirty="0"/>
              <a:t>- </a:t>
            </a:r>
            <a:r>
              <a:rPr lang="en-US" altLang="zh-CN" dirty="0" err="1"/>
              <a:t>tortioseGit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752600"/>
            <a:ext cx="4723936" cy="42703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99" y="2432010"/>
            <a:ext cx="5577954" cy="23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reset HEAD {</a:t>
            </a:r>
            <a:r>
              <a:rPr lang="zh-CN" altLang="en-US" dirty="0"/>
              <a:t>檔案</a:t>
            </a:r>
            <a:r>
              <a:rPr lang="en-US" altLang="zh-CN" dirty="0"/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把檔案從</a:t>
            </a:r>
            <a:r>
              <a:rPr lang="en-US" altLang="zh-CN" dirty="0"/>
              <a:t>staging</a:t>
            </a:r>
            <a:r>
              <a:rPr lang="zh-CN" altLang="en-US" dirty="0"/>
              <a:t>給退回到</a:t>
            </a:r>
            <a:r>
              <a:rPr lang="en-US" altLang="zh-CN" dirty="0"/>
              <a:t>working copy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8508" y="2642166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reset HEAD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ReadMe.md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4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暫存功能 </a:t>
            </a:r>
            <a:r>
              <a:rPr lang="en-US" altLang="zh-CN" dirty="0"/>
              <a:t>– </a:t>
            </a:r>
            <a:r>
              <a:rPr lang="en-US" altLang="zh-CN" dirty="0" err="1"/>
              <a:t>git</a:t>
            </a:r>
            <a:r>
              <a:rPr lang="en-US" altLang="zh-CN" dirty="0"/>
              <a:t> stash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功能做到一半臨時需要去處理別的怎麼辦？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暫存目前在</a:t>
            </a:r>
            <a:r>
              <a:rPr lang="en-US" altLang="zh-CN" dirty="0"/>
              <a:t>Working Directory</a:t>
            </a:r>
            <a:r>
              <a:rPr lang="zh-CN" altLang="en-US" dirty="0"/>
              <a:t>的任何修改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取回第一筆暫存並且把這個暫存刪掉</a:t>
            </a:r>
            <a:endParaRPr lang="en-US" altLang="zh-CN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看目前有那些暫存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8508" y="3040152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stash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48508" y="4459609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stash pop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48508" y="5862132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stash list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6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help</a:t>
            </a:r>
            <a:r>
              <a:rPr lang="zh-CN" altLang="en-US" dirty="0"/>
              <a:t>幫助指令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</a:t>
            </a:r>
            <a:r>
              <a:rPr lang="en-US" altLang="zh-CN" dirty="0" err="1"/>
              <a:t>git</a:t>
            </a:r>
            <a:r>
              <a:rPr lang="en-US" altLang="zh-CN" dirty="0"/>
              <a:t> help</a:t>
            </a:r>
            <a:r>
              <a:rPr lang="zh-CN" altLang="en-US" dirty="0"/>
              <a:t>來列出指令</a:t>
            </a:r>
            <a:endParaRPr lang="en-US" altLang="zh-CN" dirty="0"/>
          </a:p>
          <a:p>
            <a:endParaRPr lang="en-US" altLang="zh-TW" dirty="0"/>
          </a:p>
          <a:p>
            <a:endParaRPr lang="en-US" altLang="zh-CN" dirty="0"/>
          </a:p>
          <a:p>
            <a:r>
              <a:rPr lang="zh-CN" altLang="en-US" dirty="0"/>
              <a:t>可以用 </a:t>
            </a:r>
            <a:r>
              <a:rPr lang="en-US" altLang="zh-CN" dirty="0" err="1"/>
              <a:t>git</a:t>
            </a:r>
            <a:r>
              <a:rPr lang="en-US" altLang="zh-CN" dirty="0"/>
              <a:t> {</a:t>
            </a:r>
            <a:r>
              <a:rPr lang="zh-CN" altLang="en-US" dirty="0"/>
              <a:t>指令</a:t>
            </a:r>
            <a:r>
              <a:rPr lang="en-US" altLang="zh-CN" dirty="0"/>
              <a:t>} –h </a:t>
            </a:r>
            <a:r>
              <a:rPr lang="zh-CN" altLang="en-US" dirty="0"/>
              <a:t>列出指令的幫助訊息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8508" y="3508503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add -h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48508" y="2211710"/>
            <a:ext cx="759992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help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75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CN" altLang="en-US" dirty="0"/>
              <a:t>最強大的功能 </a:t>
            </a:r>
            <a:r>
              <a:rPr lang="en-US" altLang="zh-CN" dirty="0"/>
              <a:t>– </a:t>
            </a:r>
            <a:r>
              <a:rPr lang="zh-CN" altLang="en-US" dirty="0"/>
              <a:t>分支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19" y="1319435"/>
            <a:ext cx="4472241" cy="50357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版本控制與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本地端版本控制</a:t>
            </a:r>
            <a:endParaRPr lang="en-US" altLang="zh-TW" dirty="0"/>
          </a:p>
          <a:p>
            <a:r>
              <a:rPr lang="zh-TW" altLang="en-US" dirty="0"/>
              <a:t>集中式版本控制系統</a:t>
            </a:r>
            <a:endParaRPr lang="en-US" altLang="zh-TW" dirty="0"/>
          </a:p>
          <a:p>
            <a:r>
              <a:rPr lang="zh-TW" altLang="en-US" dirty="0"/>
              <a:t>分散式版本控制系統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61" y="3957339"/>
            <a:ext cx="3058468" cy="239783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9" y="4150658"/>
            <a:ext cx="2624429" cy="22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一個</a:t>
            </a:r>
            <a:r>
              <a:rPr lang="en-US" altLang="zh-CN" dirty="0"/>
              <a:t>commit</a:t>
            </a:r>
            <a:r>
              <a:rPr lang="zh-CN" altLang="en-US" dirty="0"/>
              <a:t>有什麼東西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最簡單來看</a:t>
            </a:r>
            <a:endParaRPr lang="en-US" altLang="zh-CN" dirty="0"/>
          </a:p>
          <a:p>
            <a:pPr lvl="1"/>
            <a:r>
              <a:rPr lang="zh-CN" altLang="en-US" dirty="0"/>
              <a:t>修改的檔案內容</a:t>
            </a:r>
            <a:endParaRPr lang="en-US" altLang="zh-CN" dirty="0"/>
          </a:p>
          <a:p>
            <a:pPr lvl="1"/>
            <a:r>
              <a:rPr lang="zh-CN" altLang="en-US" dirty="0"/>
              <a:t>這個</a:t>
            </a:r>
            <a:r>
              <a:rPr lang="en-US" altLang="zh-CN" dirty="0"/>
              <a:t>Commit</a:t>
            </a:r>
            <a:r>
              <a:rPr lang="zh-CN" altLang="en-US" dirty="0"/>
              <a:t>的上一個</a:t>
            </a:r>
            <a:r>
              <a:rPr lang="en-US" altLang="zh-CN" dirty="0"/>
              <a:t>Commit</a:t>
            </a:r>
          </a:p>
          <a:p>
            <a:pPr lvl="1"/>
            <a:r>
              <a:rPr lang="zh-CN" altLang="en-US" dirty="0"/>
              <a:t>等等資訊建立出一個</a:t>
            </a:r>
            <a:r>
              <a:rPr lang="en-US" altLang="zh-CN" dirty="0"/>
              <a:t>Sha1</a:t>
            </a:r>
            <a:r>
              <a:rPr lang="zh-CN" altLang="en-US" dirty="0"/>
              <a:t>的代表</a:t>
            </a:r>
            <a:endParaRPr lang="en-US" altLang="zh-CN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447800"/>
            <a:ext cx="5206946" cy="31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6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</a:t>
            </a:r>
            <a:r>
              <a:rPr lang="zh-CN" altLang="en-US" dirty="0"/>
              <a:t>之間如何關聯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的每一個</a:t>
            </a:r>
            <a:r>
              <a:rPr lang="en-US" altLang="zh-CN" dirty="0"/>
              <a:t>commit</a:t>
            </a:r>
            <a:r>
              <a:rPr lang="zh-CN" altLang="en-US" dirty="0"/>
              <a:t>都是屬於檔案當時的</a:t>
            </a:r>
            <a:r>
              <a:rPr lang="en-US" altLang="zh-CN" dirty="0"/>
              <a:t>snapshot</a:t>
            </a:r>
          </a:p>
          <a:p>
            <a:pPr lvl="1"/>
            <a:r>
              <a:rPr lang="zh-CN" altLang="en-US" dirty="0"/>
              <a:t>而不是只記錄檔案的差異性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每一個</a:t>
            </a:r>
            <a:r>
              <a:rPr lang="en-US" altLang="zh-CN" dirty="0"/>
              <a:t>Commit</a:t>
            </a:r>
            <a:r>
              <a:rPr lang="zh-CN" altLang="en-US" dirty="0"/>
              <a:t>都會連某一個父節點。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13" y="3675140"/>
            <a:ext cx="5010150" cy="2295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64" y="2457449"/>
            <a:ext cx="5334000" cy="154305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7021038" y="489351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91705" y="489676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696624" y="489351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8" idx="1"/>
            <a:endCxn id="7" idx="3"/>
          </p:cNvCxnSpPr>
          <p:nvPr/>
        </p:nvCxnSpPr>
        <p:spPr>
          <a:xfrm flipH="1">
            <a:off x="10174096" y="5189020"/>
            <a:ext cx="522528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1"/>
          </p:cNvCxnSpPr>
          <p:nvPr/>
        </p:nvCxnSpPr>
        <p:spPr>
          <a:xfrm flipH="1" flipV="1">
            <a:off x="8280893" y="5177821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7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 </a:t>
            </a:r>
            <a:r>
              <a:rPr lang="zh-CN" altLang="en-US" dirty="0"/>
              <a:t>和 </a:t>
            </a:r>
            <a:r>
              <a:rPr lang="en-US" altLang="zh-CN" dirty="0"/>
              <a:t>master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HEAD</a:t>
            </a:r>
            <a:r>
              <a:rPr lang="zh-CN" altLang="en-US" dirty="0"/>
              <a:t>代表目前所在的</a:t>
            </a:r>
            <a:r>
              <a:rPr lang="en-US" altLang="zh-CN" dirty="0"/>
              <a:t>commit</a:t>
            </a:r>
            <a:r>
              <a:rPr lang="zh-CN" altLang="en-US" dirty="0"/>
              <a:t>是那個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如果這個時候做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，會多出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一個</a:t>
            </a:r>
            <a:r>
              <a:rPr lang="en-US" altLang="zh-CN" dirty="0"/>
              <a:t>C3</a:t>
            </a:r>
            <a:r>
              <a:rPr lang="zh-CN" altLang="en-US" dirty="0"/>
              <a:t>並且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/>
              <a:t>C3</a:t>
            </a:r>
          </a:p>
          <a:p>
            <a:endParaRPr lang="en-US" altLang="zh-CN" dirty="0"/>
          </a:p>
          <a:p>
            <a:r>
              <a:rPr lang="en-US" altLang="zh-CN" dirty="0"/>
              <a:t>HEAD</a:t>
            </a:r>
            <a:r>
              <a:rPr lang="zh-CN" altLang="en-US" dirty="0"/>
              <a:t>代表目前在那裡，但是缺少一個東西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幫你一直指向目前最新</a:t>
            </a:r>
            <a:endParaRPr lang="en-US" altLang="zh-CN" dirty="0"/>
          </a:p>
          <a:p>
            <a:pPr lvl="1"/>
            <a:r>
              <a:rPr lang="zh-CN" altLang="en-US" dirty="0"/>
              <a:t>因此所有</a:t>
            </a:r>
            <a:r>
              <a:rPr lang="en-US" altLang="zh-CN" dirty="0" err="1"/>
              <a:t>git</a:t>
            </a:r>
            <a:r>
              <a:rPr lang="zh-CN" altLang="en-US" dirty="0"/>
              <a:t>版控有個</a:t>
            </a:r>
            <a:r>
              <a:rPr lang="en-US" altLang="zh-CN" dirty="0"/>
              <a:t>master branch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6519233" y="2562907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9900" y="2566157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194819" y="2562907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9672291" y="2858415"/>
            <a:ext cx="522528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</p:cNvCxnSpPr>
          <p:nvPr/>
        </p:nvCxnSpPr>
        <p:spPr>
          <a:xfrm flipH="1" flipV="1">
            <a:off x="7779088" y="2847216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155789" y="1258230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" name="直線單箭頭接點 10"/>
          <p:cNvCxnSpPr>
            <a:stCxn id="9" idx="2"/>
            <a:endCxn id="6" idx="0"/>
          </p:cNvCxnSpPr>
          <p:nvPr/>
        </p:nvCxnSpPr>
        <p:spPr>
          <a:xfrm>
            <a:off x="10836014" y="1929162"/>
            <a:ext cx="1" cy="633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4576136" y="5950108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446803" y="5953358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251722" y="5950108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直線單箭頭接點 14"/>
          <p:cNvCxnSpPr>
            <a:stCxn id="14" idx="1"/>
            <a:endCxn id="13" idx="3"/>
          </p:cNvCxnSpPr>
          <p:nvPr/>
        </p:nvCxnSpPr>
        <p:spPr>
          <a:xfrm flipH="1">
            <a:off x="7729194" y="6245616"/>
            <a:ext cx="522528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3" idx="1"/>
          </p:cNvCxnSpPr>
          <p:nvPr/>
        </p:nvCxnSpPr>
        <p:spPr>
          <a:xfrm flipH="1" flipV="1">
            <a:off x="5835991" y="6234417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75306" y="3606714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直線單箭頭接點 17"/>
          <p:cNvCxnSpPr>
            <a:stCxn id="17" idx="2"/>
            <a:endCxn id="22" idx="0"/>
          </p:cNvCxnSpPr>
          <p:nvPr/>
        </p:nvCxnSpPr>
        <p:spPr>
          <a:xfrm flipH="1">
            <a:off x="10855530" y="4277646"/>
            <a:ext cx="1" cy="665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94819" y="4942990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4" name="直線單箭頭接點 23"/>
          <p:cNvCxnSpPr>
            <a:stCxn id="22" idx="2"/>
            <a:endCxn id="31" idx="0"/>
          </p:cNvCxnSpPr>
          <p:nvPr/>
        </p:nvCxnSpPr>
        <p:spPr>
          <a:xfrm>
            <a:off x="10855530" y="5500551"/>
            <a:ext cx="5577" cy="449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10219911" y="5950108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直線單箭頭接點 34"/>
          <p:cNvCxnSpPr>
            <a:stCxn id="31" idx="1"/>
            <a:endCxn id="14" idx="3"/>
          </p:cNvCxnSpPr>
          <p:nvPr/>
        </p:nvCxnSpPr>
        <p:spPr>
          <a:xfrm flipH="1">
            <a:off x="9534113" y="6245616"/>
            <a:ext cx="685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7" grpId="0" animBg="1"/>
      <p:bldP spid="22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什麼是分支？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分支只是一個可移動的指標</a:t>
            </a:r>
            <a:r>
              <a:rPr lang="en-US" altLang="zh-CN" dirty="0"/>
              <a:t>(pointer)</a:t>
            </a:r>
            <a:r>
              <a:rPr lang="zh-CN" altLang="en-US" dirty="0"/>
              <a:t>，指向某一個</a:t>
            </a:r>
            <a:r>
              <a:rPr lang="en-US" altLang="zh-CN" dirty="0"/>
              <a:t>commit</a:t>
            </a:r>
            <a:r>
              <a:rPr lang="zh-CN" altLang="en-US" dirty="0"/>
              <a:t>而已</a:t>
            </a:r>
            <a:endParaRPr lang="en-US" altLang="zh-CN" dirty="0"/>
          </a:p>
          <a:p>
            <a:pPr lvl="1"/>
            <a:r>
              <a:rPr lang="zh-CN" altLang="en-US" dirty="0"/>
              <a:t>讓使用者不用輸入“落落長”的</a:t>
            </a:r>
            <a:r>
              <a:rPr lang="en-US" altLang="zh-CN" dirty="0"/>
              <a:t>sha1</a:t>
            </a:r>
          </a:p>
          <a:p>
            <a:endParaRPr lang="en-US" altLang="zh-TW" dirty="0"/>
          </a:p>
          <a:p>
            <a:r>
              <a:rPr lang="zh-CN" altLang="en-US" dirty="0"/>
              <a:t>任何</a:t>
            </a:r>
            <a:r>
              <a:rPr lang="en-US" altLang="zh-CN" dirty="0" err="1"/>
              <a:t>git</a:t>
            </a:r>
            <a:r>
              <a:rPr lang="en-US" altLang="zh-CN" dirty="0"/>
              <a:t> repo</a:t>
            </a:r>
            <a:r>
              <a:rPr lang="zh-CN" altLang="en-US" dirty="0"/>
              <a:t>預設一定有一個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只有當</a:t>
            </a:r>
            <a:r>
              <a:rPr lang="en-US" altLang="zh-CN" dirty="0"/>
              <a:t>HEAD</a:t>
            </a:r>
            <a:r>
              <a:rPr lang="zh-CN" altLang="en-US" dirty="0"/>
              <a:t>（也就是目前）在某一個分支上，才能夠</a:t>
            </a:r>
            <a:r>
              <a:rPr lang="en-US" altLang="zh-CN" dirty="0"/>
              <a:t>commit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255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 </a:t>
            </a:r>
            <a:r>
              <a:rPr lang="en-US" altLang="zh-CN" dirty="0"/>
              <a:t>- </a:t>
            </a:r>
            <a:r>
              <a:rPr lang="en-US" altLang="zh-TW" dirty="0" err="1"/>
              <a:t>git</a:t>
            </a:r>
            <a:r>
              <a:rPr lang="en-US" altLang="zh-TW" dirty="0"/>
              <a:t> 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假設目前的樹是有</a:t>
            </a:r>
            <a:r>
              <a:rPr lang="en-US" altLang="zh-CN" dirty="0"/>
              <a:t>3</a:t>
            </a:r>
            <a:r>
              <a:rPr lang="zh-CN" altLang="en-US" dirty="0"/>
              <a:t>個</a:t>
            </a:r>
            <a:r>
              <a:rPr lang="en-US" altLang="zh-CN" dirty="0"/>
              <a:t>commit</a:t>
            </a:r>
            <a:r>
              <a:rPr lang="zh-CN" altLang="en-US" dirty="0"/>
              <a:t>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並且只有預設的</a:t>
            </a:r>
            <a:r>
              <a:rPr lang="en-US" altLang="zh-CN" dirty="0"/>
              <a:t>branch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圓角矩形 3"/>
          <p:cNvSpPr/>
          <p:nvPr/>
        </p:nvSpPr>
        <p:spPr>
          <a:xfrm>
            <a:off x="4068038" y="528416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938705" y="528741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710171" y="528416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7221096" y="5579670"/>
            <a:ext cx="489075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</p:cNvCxnSpPr>
          <p:nvPr/>
        </p:nvCxnSpPr>
        <p:spPr>
          <a:xfrm flipH="1" flipV="1">
            <a:off x="5327893" y="5568471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65566" y="2878170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9" idx="2"/>
            <a:endCxn id="11" idx="0"/>
          </p:cNvCxnSpPr>
          <p:nvPr/>
        </p:nvCxnSpPr>
        <p:spPr>
          <a:xfrm flipH="1">
            <a:off x="8345790" y="3549102"/>
            <a:ext cx="1" cy="665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5079" y="4214446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直線單箭頭接點 11"/>
          <p:cNvCxnSpPr>
            <a:stCxn id="11" idx="2"/>
            <a:endCxn id="6" idx="0"/>
          </p:cNvCxnSpPr>
          <p:nvPr/>
        </p:nvCxnSpPr>
        <p:spPr>
          <a:xfrm>
            <a:off x="8345790" y="4772007"/>
            <a:ext cx="5577" cy="51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70805" y="2790977"/>
            <a:ext cx="3018406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41" y="3427618"/>
            <a:ext cx="37528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 </a:t>
            </a:r>
            <a:r>
              <a:rPr lang="en-US" altLang="zh-CN" dirty="0"/>
              <a:t>- </a:t>
            </a:r>
            <a:r>
              <a:rPr lang="en-US" altLang="zh-TW" dirty="0" err="1"/>
              <a:t>git</a:t>
            </a:r>
            <a:r>
              <a:rPr lang="en-US" altLang="zh-TW" dirty="0"/>
              <a:t> branch </a:t>
            </a:r>
            <a:r>
              <a:rPr lang="en-US" altLang="zh-CN" dirty="0"/>
              <a:t>{branch name}</a:t>
            </a:r>
            <a:endParaRPr lang="zh-TW" altLang="en-US" dirty="0"/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89" y="3190497"/>
            <a:ext cx="4362450" cy="942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14658" y="1847537"/>
            <a:ext cx="3018406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branch dev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6559006" y="3918063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429673" y="3921313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201139" y="3918063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" name="直線單箭頭接點 8"/>
          <p:cNvCxnSpPr>
            <a:stCxn id="8" idx="1"/>
            <a:endCxn id="7" idx="3"/>
          </p:cNvCxnSpPr>
          <p:nvPr/>
        </p:nvCxnSpPr>
        <p:spPr>
          <a:xfrm flipH="1">
            <a:off x="9712064" y="4213571"/>
            <a:ext cx="489075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1"/>
          </p:cNvCxnSpPr>
          <p:nvPr/>
        </p:nvCxnSpPr>
        <p:spPr>
          <a:xfrm flipH="1" flipV="1">
            <a:off x="7818861" y="4202372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156534" y="1512071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直線單箭頭接點 11"/>
          <p:cNvCxnSpPr>
            <a:stCxn id="11" idx="2"/>
            <a:endCxn id="13" idx="0"/>
          </p:cNvCxnSpPr>
          <p:nvPr/>
        </p:nvCxnSpPr>
        <p:spPr>
          <a:xfrm flipH="1">
            <a:off x="10836758" y="2183003"/>
            <a:ext cx="1" cy="665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176047" y="2848347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直線單箭頭接點 13"/>
          <p:cNvCxnSpPr>
            <a:stCxn id="13" idx="2"/>
            <a:endCxn id="8" idx="0"/>
          </p:cNvCxnSpPr>
          <p:nvPr/>
        </p:nvCxnSpPr>
        <p:spPr>
          <a:xfrm>
            <a:off x="10836758" y="3405908"/>
            <a:ext cx="5577" cy="51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201139" y="5037960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線單箭頭接點 15"/>
          <p:cNvCxnSpPr>
            <a:stCxn id="15" idx="0"/>
            <a:endCxn id="8" idx="2"/>
          </p:cNvCxnSpPr>
          <p:nvPr/>
        </p:nvCxnSpPr>
        <p:spPr>
          <a:xfrm flipH="1" flipV="1">
            <a:off x="10842335" y="4509078"/>
            <a:ext cx="19515" cy="528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9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 </a:t>
            </a:r>
            <a:r>
              <a:rPr lang="en-US" altLang="zh-CN" dirty="0"/>
              <a:t>– </a:t>
            </a:r>
            <a:r>
              <a:rPr lang="en-US" altLang="zh-TW" dirty="0" err="1"/>
              <a:t>git</a:t>
            </a:r>
            <a:r>
              <a:rPr lang="en-US" altLang="zh-TW" dirty="0"/>
              <a:t> checkout </a:t>
            </a:r>
            <a:r>
              <a:rPr lang="zh-CN" altLang="en-US" dirty="0"/>
              <a:t>切換分支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03506" y="1858688"/>
            <a:ext cx="3018406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checkout dev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5086299" y="365043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956966" y="365368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728432" y="365043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" name="直線單箭頭接點 7"/>
          <p:cNvCxnSpPr>
            <a:stCxn id="7" idx="1"/>
            <a:endCxn id="6" idx="3"/>
          </p:cNvCxnSpPr>
          <p:nvPr/>
        </p:nvCxnSpPr>
        <p:spPr>
          <a:xfrm flipH="1">
            <a:off x="8239357" y="3945942"/>
            <a:ext cx="489075" cy="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6" idx="1"/>
          </p:cNvCxnSpPr>
          <p:nvPr/>
        </p:nvCxnSpPr>
        <p:spPr>
          <a:xfrm flipH="1" flipV="1">
            <a:off x="6346154" y="3934743"/>
            <a:ext cx="610812" cy="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683825" y="5879075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" name="直線單箭頭接點 10"/>
          <p:cNvCxnSpPr>
            <a:stCxn id="10" idx="0"/>
            <a:endCxn id="14" idx="2"/>
          </p:cNvCxnSpPr>
          <p:nvPr/>
        </p:nvCxnSpPr>
        <p:spPr>
          <a:xfrm flipV="1">
            <a:off x="9364050" y="5327892"/>
            <a:ext cx="1" cy="55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703340" y="2580718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" name="直線單箭頭接點 12"/>
          <p:cNvCxnSpPr>
            <a:stCxn id="12" idx="2"/>
            <a:endCxn id="7" idx="0"/>
          </p:cNvCxnSpPr>
          <p:nvPr/>
        </p:nvCxnSpPr>
        <p:spPr>
          <a:xfrm>
            <a:off x="9364051" y="3138279"/>
            <a:ext cx="5577" cy="51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703340" y="4770331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直線單箭頭接點 14"/>
          <p:cNvCxnSpPr>
            <a:stCxn id="14" idx="0"/>
            <a:endCxn id="7" idx="2"/>
          </p:cNvCxnSpPr>
          <p:nvPr/>
        </p:nvCxnSpPr>
        <p:spPr>
          <a:xfrm flipV="1">
            <a:off x="9364051" y="4241449"/>
            <a:ext cx="5577" cy="528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06" y="2402659"/>
            <a:ext cx="4429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或</a:t>
            </a:r>
            <a:endParaRPr lang="en-US" altLang="zh-CN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因為</a:t>
            </a:r>
            <a:r>
              <a:rPr lang="en-US" altLang="zh-CN" dirty="0"/>
              <a:t>HEAD</a:t>
            </a:r>
            <a:r>
              <a:rPr lang="zh-CN" altLang="en-US" dirty="0"/>
              <a:t>在</a:t>
            </a:r>
            <a:r>
              <a:rPr lang="en-US" altLang="zh-CN" dirty="0"/>
              <a:t>dev </a:t>
            </a:r>
            <a:r>
              <a:rPr lang="zh-CN" altLang="en-US" dirty="0"/>
              <a:t>分支，所以</a:t>
            </a:r>
            <a:r>
              <a:rPr lang="en-US" altLang="zh-CN" dirty="0"/>
              <a:t>commit</a:t>
            </a:r>
            <a:r>
              <a:rPr lang="zh-CN" altLang="en-US" dirty="0"/>
              <a:t>的時候他就往前了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master</a:t>
            </a:r>
            <a:r>
              <a:rPr lang="zh-CN" altLang="en-US" dirty="0"/>
              <a:t>不在目前</a:t>
            </a:r>
            <a:r>
              <a:rPr lang="en-US" altLang="zh-CN" dirty="0"/>
              <a:t>HEAD</a:t>
            </a:r>
            <a:r>
              <a:rPr lang="zh-CN" altLang="en-US" dirty="0"/>
              <a:t>之下所以不會動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36599" y="1858688"/>
            <a:ext cx="3018406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436599" y="3219349"/>
            <a:ext cx="4339733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commit –a m “change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readMe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757452" y="197389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288535" y="197389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840669" y="1959955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9" idx="1"/>
            <a:endCxn id="8" idx="3"/>
          </p:cNvCxnSpPr>
          <p:nvPr/>
        </p:nvCxnSpPr>
        <p:spPr>
          <a:xfrm flipH="1">
            <a:off x="8570926" y="2255463"/>
            <a:ext cx="269743" cy="1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1"/>
            <a:endCxn id="7" idx="3"/>
          </p:cNvCxnSpPr>
          <p:nvPr/>
        </p:nvCxnSpPr>
        <p:spPr>
          <a:xfrm flipH="1">
            <a:off x="7039843" y="2269407"/>
            <a:ext cx="248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392803" y="4206218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" name="直線單箭頭接點 12"/>
          <p:cNvCxnSpPr>
            <a:stCxn id="12" idx="0"/>
            <a:endCxn id="16" idx="2"/>
          </p:cNvCxnSpPr>
          <p:nvPr/>
        </p:nvCxnSpPr>
        <p:spPr>
          <a:xfrm flipH="1" flipV="1">
            <a:off x="11053514" y="3664347"/>
            <a:ext cx="19514" cy="54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815577" y="890239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直線單箭頭接點 14"/>
          <p:cNvCxnSpPr>
            <a:stCxn id="14" idx="2"/>
            <a:endCxn id="9" idx="0"/>
          </p:cNvCxnSpPr>
          <p:nvPr/>
        </p:nvCxnSpPr>
        <p:spPr>
          <a:xfrm>
            <a:off x="9476288" y="1447800"/>
            <a:ext cx="5577" cy="51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392803" y="3106786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直線單箭頭接點 16"/>
          <p:cNvCxnSpPr>
            <a:stCxn id="16" idx="0"/>
            <a:endCxn id="21" idx="2"/>
          </p:cNvCxnSpPr>
          <p:nvPr/>
        </p:nvCxnSpPr>
        <p:spPr>
          <a:xfrm flipH="1" flipV="1">
            <a:off x="11033999" y="2564915"/>
            <a:ext cx="19515" cy="54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10392803" y="1973900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9" name="直線單箭頭接點 28"/>
          <p:cNvCxnSpPr>
            <a:stCxn id="21" idx="1"/>
            <a:endCxn id="9" idx="3"/>
          </p:cNvCxnSpPr>
          <p:nvPr/>
        </p:nvCxnSpPr>
        <p:spPr>
          <a:xfrm flipH="1" flipV="1">
            <a:off x="10123060" y="2255463"/>
            <a:ext cx="269743" cy="13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什麼時候適合開分支？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分支主要目的是在不影響其他版本的情況下可以去做測試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所以只要是：</a:t>
            </a:r>
            <a:endParaRPr lang="en-US" altLang="zh-CN" dirty="0"/>
          </a:p>
          <a:p>
            <a:pPr lvl="1"/>
            <a:r>
              <a:rPr lang="zh-CN" altLang="en-US" dirty="0"/>
              <a:t>開發新功能</a:t>
            </a:r>
            <a:endParaRPr lang="en-US" altLang="zh-CN" dirty="0"/>
          </a:p>
          <a:p>
            <a:pPr lvl="1"/>
            <a:r>
              <a:rPr lang="zh-CN" altLang="en-US" dirty="0"/>
              <a:t>開發上面的測試</a:t>
            </a:r>
            <a:endParaRPr lang="en-US" altLang="zh-CN" dirty="0"/>
          </a:p>
          <a:p>
            <a:pPr lvl="1"/>
            <a:r>
              <a:rPr lang="zh-CN" altLang="en-US" dirty="0"/>
              <a:t>修</a:t>
            </a:r>
            <a:r>
              <a:rPr lang="en-US" altLang="zh-CN" dirty="0"/>
              <a:t>bug</a:t>
            </a:r>
          </a:p>
          <a:p>
            <a:endParaRPr lang="en-US" altLang="zh-TW" dirty="0"/>
          </a:p>
          <a:p>
            <a:r>
              <a:rPr lang="zh-CN" altLang="en-US" dirty="0"/>
              <a:t>都可以考慮用分支來做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完成之後在合併想要的內容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979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tag – </a:t>
            </a:r>
            <a:r>
              <a:rPr lang="zh-CN" altLang="en-US" dirty="0"/>
              <a:t>不可移動的分支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有時候會想要在某些</a:t>
            </a:r>
            <a:r>
              <a:rPr lang="en-US" altLang="zh-CN" dirty="0"/>
              <a:t>commit</a:t>
            </a:r>
            <a:r>
              <a:rPr lang="zh-CN" altLang="en-US" dirty="0"/>
              <a:t>上面標註一些事情</a:t>
            </a:r>
            <a:endParaRPr lang="en-US" altLang="zh-CN" dirty="0"/>
          </a:p>
          <a:p>
            <a:pPr lvl="1"/>
            <a:r>
              <a:rPr lang="zh-CN" altLang="en-US" dirty="0"/>
              <a:t>版本資訊 </a:t>
            </a:r>
            <a:r>
              <a:rPr lang="en-US" altLang="zh-CN" dirty="0"/>
              <a:t>– </a:t>
            </a:r>
            <a:r>
              <a:rPr lang="zh-CN" altLang="en-US" dirty="0"/>
              <a:t>例如 </a:t>
            </a:r>
            <a:r>
              <a:rPr lang="en-US" altLang="zh-CN" dirty="0"/>
              <a:t>1.0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自己記</a:t>
            </a:r>
            <a:r>
              <a:rPr lang="en-US" altLang="zh-CN" dirty="0"/>
              <a:t>sha1</a:t>
            </a:r>
            <a:r>
              <a:rPr lang="zh-CN" altLang="en-US" dirty="0"/>
              <a:t>不方便，也沒法分享給所有人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branch</a:t>
            </a:r>
            <a:r>
              <a:rPr lang="zh-CN" altLang="en-US" dirty="0"/>
              <a:t>怕別人移動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這就是</a:t>
            </a:r>
            <a:r>
              <a:rPr lang="en-US" altLang="zh-CN" dirty="0" err="1"/>
              <a:t>git</a:t>
            </a:r>
            <a:r>
              <a:rPr lang="en-US" altLang="zh-CN" dirty="0"/>
              <a:t> tag</a:t>
            </a:r>
            <a:r>
              <a:rPr lang="zh-CN" altLang="en-US" dirty="0"/>
              <a:t>的用途</a:t>
            </a:r>
            <a:endParaRPr lang="en-US" altLang="zh-CN" dirty="0"/>
          </a:p>
          <a:p>
            <a:pPr lvl="1"/>
            <a:r>
              <a:rPr lang="zh-CN" altLang="en-US" dirty="0"/>
              <a:t>針對某個</a:t>
            </a:r>
            <a:r>
              <a:rPr lang="en-US" altLang="zh-CN" dirty="0"/>
              <a:t>commit</a:t>
            </a:r>
            <a:r>
              <a:rPr lang="zh-CN" altLang="en-US" dirty="0"/>
              <a:t>設定標籤</a:t>
            </a:r>
            <a:endParaRPr lang="en-US" altLang="zh-CN" dirty="0"/>
          </a:p>
          <a:p>
            <a:pPr lvl="1"/>
            <a:r>
              <a:rPr lang="zh-CN" altLang="en-US" dirty="0"/>
              <a:t>本質上就是一個不可移動的</a:t>
            </a:r>
            <a:r>
              <a:rPr lang="en-US" altLang="zh-CN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9475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版本控制與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  <a:r>
              <a:rPr lang="en-US" altLang="zh-TW" dirty="0"/>
              <a:t>(Cont.)</a:t>
            </a:r>
            <a:br>
              <a:rPr lang="en-US" altLang="zh-TW" dirty="0"/>
            </a:br>
            <a:r>
              <a:rPr lang="zh-CN" altLang="en-US" dirty="0"/>
              <a:t>為什麼選</a:t>
            </a:r>
            <a:r>
              <a:rPr lang="en-US" altLang="zh-CN" dirty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的主要目的是用來管理大型軟體程式的版控</a:t>
            </a:r>
          </a:p>
          <a:p>
            <a:r>
              <a:rPr lang="zh-TW" altLang="en-US" dirty="0"/>
              <a:t>處理大量資料</a:t>
            </a:r>
          </a:p>
          <a:p>
            <a:r>
              <a:rPr lang="zh-TW" altLang="en-US" dirty="0"/>
              <a:t>速度快</a:t>
            </a:r>
          </a:p>
          <a:p>
            <a:r>
              <a:rPr lang="zh-TW" altLang="en-US" dirty="0"/>
              <a:t>容易建立分支 </a:t>
            </a:r>
            <a:r>
              <a:rPr lang="en-US" altLang="zh-TW" dirty="0"/>
              <a:t>– </a:t>
            </a:r>
            <a:r>
              <a:rPr lang="zh-TW" altLang="en-US" dirty="0"/>
              <a:t>分散工作</a:t>
            </a:r>
          </a:p>
          <a:p>
            <a:r>
              <a:rPr lang="zh-TW" altLang="en-US" dirty="0"/>
              <a:t>不需要任何其他裝備就可以開始使用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616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列出目前的</a:t>
            </a:r>
            <a:r>
              <a:rPr lang="en-US" altLang="zh-CN" dirty="0"/>
              <a:t>tag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Tag</a:t>
            </a:r>
            <a:r>
              <a:rPr lang="zh-CN" altLang="en-US" dirty="0"/>
              <a:t>有兩種</a:t>
            </a:r>
            <a:endParaRPr lang="en-US" altLang="zh-CN" dirty="0"/>
          </a:p>
          <a:p>
            <a:pPr lvl="1"/>
            <a:r>
              <a:rPr lang="en-US" altLang="zh-TW" dirty="0"/>
              <a:t>annotated tag</a:t>
            </a:r>
          </a:p>
          <a:p>
            <a:pPr lvl="2"/>
            <a:r>
              <a:rPr lang="zh-CN" altLang="en-US" dirty="0"/>
              <a:t>可以寫說明</a:t>
            </a:r>
            <a:endParaRPr lang="en-US" altLang="zh-TW" dirty="0"/>
          </a:p>
          <a:p>
            <a:pPr lvl="1"/>
            <a:r>
              <a:rPr lang="en-US" altLang="zh-TW" dirty="0"/>
              <a:t>Lightweight tag</a:t>
            </a:r>
          </a:p>
          <a:p>
            <a:pPr lvl="1"/>
            <a:endParaRPr lang="en-US" altLang="zh-TW" dirty="0"/>
          </a:p>
          <a:p>
            <a:r>
              <a:rPr lang="zh-CN" altLang="en-US" dirty="0"/>
              <a:t>建議使用</a:t>
            </a:r>
            <a:r>
              <a:rPr lang="en-US" altLang="zh-CN" dirty="0"/>
              <a:t>annotated tag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9360" y="2249193"/>
            <a:ext cx="4339733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tag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820491" y="3687497"/>
            <a:ext cx="4339733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tag –a v1.0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20491" y="4357548"/>
            <a:ext cx="4339733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tag v1.0</a:t>
            </a:r>
          </a:p>
        </p:txBody>
      </p:sp>
    </p:spTree>
    <p:extLst>
      <p:ext uri="{BB962C8B-B14F-4D97-AF65-F5344CB8AC3E}">
        <p14:creationId xmlns:p14="http://schemas.microsoft.com/office/powerpoint/2010/main" val="2473575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合併分支 </a:t>
            </a:r>
            <a:r>
              <a:rPr lang="en-US" altLang="zh-CN" dirty="0"/>
              <a:t>– </a:t>
            </a:r>
            <a:r>
              <a:rPr lang="en-US" altLang="zh-CN" dirty="0" err="1"/>
              <a:t>git</a:t>
            </a:r>
            <a:r>
              <a:rPr lang="en-US" altLang="zh-CN" dirty="0"/>
              <a:t> 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假設開發完成了</a:t>
            </a:r>
            <a:endParaRPr lang="en-US" altLang="zh-CN" dirty="0"/>
          </a:p>
          <a:p>
            <a:pPr lvl="1"/>
            <a:r>
              <a:rPr lang="en-US" altLang="zh-CN" dirty="0"/>
              <a:t>C3</a:t>
            </a:r>
            <a:r>
              <a:rPr lang="zh-CN" altLang="en-US" dirty="0"/>
              <a:t>很正常，準備讓</a:t>
            </a:r>
            <a:r>
              <a:rPr lang="en-US" altLang="zh-CN" dirty="0"/>
              <a:t>master</a:t>
            </a:r>
            <a:r>
              <a:rPr lang="zh-CN" altLang="en-US" dirty="0"/>
              <a:t>分支也有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包含這個功能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圓角矩形 3"/>
          <p:cNvSpPr/>
          <p:nvPr/>
        </p:nvSpPr>
        <p:spPr>
          <a:xfrm>
            <a:off x="5684245" y="215231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215328" y="215231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767462" y="2138375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8497719" y="2433883"/>
            <a:ext cx="269743" cy="1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  <a:endCxn id="4" idx="3"/>
          </p:cNvCxnSpPr>
          <p:nvPr/>
        </p:nvCxnSpPr>
        <p:spPr>
          <a:xfrm flipH="1">
            <a:off x="6966636" y="2447827"/>
            <a:ext cx="248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319596" y="4384638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9" idx="0"/>
            <a:endCxn id="13" idx="2"/>
          </p:cNvCxnSpPr>
          <p:nvPr/>
        </p:nvCxnSpPr>
        <p:spPr>
          <a:xfrm flipH="1" flipV="1">
            <a:off x="10980307" y="3842767"/>
            <a:ext cx="19514" cy="54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742370" y="1068659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直線單箭頭接點 11"/>
          <p:cNvCxnSpPr>
            <a:stCxn id="11" idx="2"/>
            <a:endCxn id="6" idx="0"/>
          </p:cNvCxnSpPr>
          <p:nvPr/>
        </p:nvCxnSpPr>
        <p:spPr>
          <a:xfrm>
            <a:off x="9403081" y="1626220"/>
            <a:ext cx="5577" cy="51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319596" y="3285206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直線單箭頭接點 13"/>
          <p:cNvCxnSpPr>
            <a:stCxn id="13" idx="0"/>
            <a:endCxn id="15" idx="2"/>
          </p:cNvCxnSpPr>
          <p:nvPr/>
        </p:nvCxnSpPr>
        <p:spPr>
          <a:xfrm flipH="1" flipV="1">
            <a:off x="10960792" y="2743335"/>
            <a:ext cx="19515" cy="54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10319596" y="2152320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線單箭頭接點 15"/>
          <p:cNvCxnSpPr>
            <a:stCxn id="15" idx="1"/>
            <a:endCxn id="6" idx="3"/>
          </p:cNvCxnSpPr>
          <p:nvPr/>
        </p:nvCxnSpPr>
        <p:spPr>
          <a:xfrm flipH="1" flipV="1">
            <a:off x="10049853" y="2433883"/>
            <a:ext cx="269743" cy="13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269331" y="3196436"/>
            <a:ext cx="3018406" cy="92333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merge dev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branch –d dev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31" y="4295774"/>
            <a:ext cx="4562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Forward 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當</a:t>
            </a:r>
            <a:r>
              <a:rPr lang="en-US" altLang="zh-CN" dirty="0"/>
              <a:t>merge</a:t>
            </a:r>
            <a:r>
              <a:rPr lang="zh-CN" altLang="en-US" dirty="0"/>
              <a:t>發生，</a:t>
            </a:r>
            <a:r>
              <a:rPr lang="en-US" altLang="zh-CN" dirty="0" err="1"/>
              <a:t>git</a:t>
            </a:r>
            <a:r>
              <a:rPr lang="zh-CN" altLang="en-US" dirty="0"/>
              <a:t>會去找兩個</a:t>
            </a:r>
            <a:r>
              <a:rPr lang="en-US" altLang="zh-CN" dirty="0"/>
              <a:t>branch</a:t>
            </a:r>
            <a:r>
              <a:rPr lang="zh-CN" altLang="en-US" dirty="0"/>
              <a:t>之間最後一個的共通</a:t>
            </a:r>
            <a:r>
              <a:rPr lang="en-US" altLang="zh-CN" dirty="0"/>
              <a:t>commit</a:t>
            </a:r>
          </a:p>
          <a:p>
            <a:pPr lvl="1"/>
            <a:r>
              <a:rPr lang="zh-CN" altLang="en-US" dirty="0"/>
              <a:t>以我們的例子就是</a:t>
            </a:r>
            <a:r>
              <a:rPr lang="en-US" altLang="zh-CN" dirty="0"/>
              <a:t>C2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找到之後看看是否接下來都在同一個線上</a:t>
            </a:r>
            <a:endParaRPr lang="en-US" altLang="zh-CN" dirty="0"/>
          </a:p>
          <a:p>
            <a:pPr lvl="1"/>
            <a:r>
              <a:rPr lang="zh-CN" altLang="en-US" dirty="0"/>
              <a:t>如果是就是所謂的“</a:t>
            </a:r>
            <a:r>
              <a:rPr lang="en-US" altLang="zh-CN" dirty="0"/>
              <a:t>Fast Forward Merge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4" name="圓角矩形 3"/>
          <p:cNvSpPr/>
          <p:nvPr/>
        </p:nvSpPr>
        <p:spPr>
          <a:xfrm>
            <a:off x="3117350" y="486909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648433" y="486909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200567" y="4855150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5930824" y="5150658"/>
            <a:ext cx="269743" cy="1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  <a:endCxn id="4" idx="3"/>
          </p:cNvCxnSpPr>
          <p:nvPr/>
        </p:nvCxnSpPr>
        <p:spPr>
          <a:xfrm flipH="1">
            <a:off x="4399741" y="5164602"/>
            <a:ext cx="248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52701" y="2386964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9" idx="2"/>
            <a:endCxn id="11" idx="0"/>
          </p:cNvCxnSpPr>
          <p:nvPr/>
        </p:nvCxnSpPr>
        <p:spPr>
          <a:xfrm flipH="1">
            <a:off x="8432925" y="3057896"/>
            <a:ext cx="1" cy="679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772214" y="3737246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直線單箭頭接點 11"/>
          <p:cNvCxnSpPr>
            <a:stCxn id="11" idx="2"/>
            <a:endCxn id="15" idx="0"/>
          </p:cNvCxnSpPr>
          <p:nvPr/>
        </p:nvCxnSpPr>
        <p:spPr>
          <a:xfrm>
            <a:off x="8432925" y="4294807"/>
            <a:ext cx="19515" cy="554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811244" y="4849715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線單箭頭接點 15"/>
          <p:cNvCxnSpPr>
            <a:stCxn id="15" idx="1"/>
            <a:endCxn id="6" idx="3"/>
          </p:cNvCxnSpPr>
          <p:nvPr/>
        </p:nvCxnSpPr>
        <p:spPr>
          <a:xfrm flipH="1">
            <a:off x="7482958" y="5145223"/>
            <a:ext cx="328286" cy="5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48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如果兩個</a:t>
            </a:r>
            <a:r>
              <a:rPr lang="en-US" altLang="zh-CN" dirty="0"/>
              <a:t>branch</a:t>
            </a:r>
            <a:r>
              <a:rPr lang="zh-CN" altLang="en-US" dirty="0"/>
              <a:t>不在同一個線上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47143" y="2836260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078226" y="2836260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30360" y="2822316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4360617" y="3117824"/>
            <a:ext cx="269743" cy="1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  <a:endCxn id="4" idx="3"/>
          </p:cNvCxnSpPr>
          <p:nvPr/>
        </p:nvCxnSpPr>
        <p:spPr>
          <a:xfrm flipH="1">
            <a:off x="2829534" y="3131768"/>
            <a:ext cx="248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095934" y="6028320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endCxn id="13" idx="2"/>
          </p:cNvCxnSpPr>
          <p:nvPr/>
        </p:nvCxnSpPr>
        <p:spPr>
          <a:xfrm flipV="1">
            <a:off x="8737131" y="5554693"/>
            <a:ext cx="1" cy="462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566244" y="1109183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直線單箭頭接點 11"/>
          <p:cNvCxnSpPr>
            <a:stCxn id="11" idx="2"/>
            <a:endCxn id="23" idx="0"/>
          </p:cNvCxnSpPr>
          <p:nvPr/>
        </p:nvCxnSpPr>
        <p:spPr>
          <a:xfrm>
            <a:off x="7226955" y="1666744"/>
            <a:ext cx="8364" cy="656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76421" y="4997132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直線單箭頭接點 13"/>
          <p:cNvCxnSpPr>
            <a:stCxn id="13" idx="0"/>
            <a:endCxn id="26" idx="2"/>
          </p:cNvCxnSpPr>
          <p:nvPr/>
        </p:nvCxnSpPr>
        <p:spPr>
          <a:xfrm flipH="1" flipV="1">
            <a:off x="8737130" y="4481528"/>
            <a:ext cx="2" cy="515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157403" y="389051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線單箭頭接點 15"/>
          <p:cNvCxnSpPr>
            <a:stCxn id="15" idx="1"/>
            <a:endCxn id="6" idx="2"/>
          </p:cNvCxnSpPr>
          <p:nvPr/>
        </p:nvCxnSpPr>
        <p:spPr>
          <a:xfrm flipH="1" flipV="1">
            <a:off x="5271556" y="3413331"/>
            <a:ext cx="885847" cy="772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6594123" y="232320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095934" y="3890513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8" name="直線單箭頭接點 37"/>
          <p:cNvCxnSpPr>
            <a:stCxn id="26" idx="1"/>
            <a:endCxn id="15" idx="3"/>
          </p:cNvCxnSpPr>
          <p:nvPr/>
        </p:nvCxnSpPr>
        <p:spPr>
          <a:xfrm flipH="1">
            <a:off x="7439794" y="4186021"/>
            <a:ext cx="6561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3" idx="1"/>
            <a:endCxn id="6" idx="3"/>
          </p:cNvCxnSpPr>
          <p:nvPr/>
        </p:nvCxnSpPr>
        <p:spPr>
          <a:xfrm flipH="1">
            <a:off x="5912751" y="2618717"/>
            <a:ext cx="681372" cy="49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06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6766" y="1864112"/>
            <a:ext cx="8946541" cy="449579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978431" y="382871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509514" y="3828719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061648" y="3814775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>
            <a:stCxn id="6" idx="1"/>
            <a:endCxn id="5" idx="3"/>
          </p:cNvCxnSpPr>
          <p:nvPr/>
        </p:nvCxnSpPr>
        <p:spPr>
          <a:xfrm flipH="1">
            <a:off x="3791905" y="4110283"/>
            <a:ext cx="269743" cy="1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1"/>
            <a:endCxn id="4" idx="3"/>
          </p:cNvCxnSpPr>
          <p:nvPr/>
        </p:nvCxnSpPr>
        <p:spPr>
          <a:xfrm flipH="1">
            <a:off x="2260822" y="4124227"/>
            <a:ext cx="248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497048" y="1281423"/>
            <a:ext cx="1360449" cy="670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HEAD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 flipH="1">
            <a:off x="10176734" y="1952355"/>
            <a:ext cx="539" cy="962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589937" y="2829062"/>
            <a:ext cx="1321421" cy="557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588691" y="4882973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" name="直線單箭頭接點 15"/>
          <p:cNvCxnSpPr>
            <a:stCxn id="15" idx="1"/>
            <a:endCxn id="6" idx="2"/>
          </p:cNvCxnSpPr>
          <p:nvPr/>
        </p:nvCxnSpPr>
        <p:spPr>
          <a:xfrm flipH="1" flipV="1">
            <a:off x="4702844" y="4405790"/>
            <a:ext cx="885847" cy="772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6025411" y="3315668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527222" y="4882972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直線單箭頭接點 18"/>
          <p:cNvCxnSpPr>
            <a:stCxn id="18" idx="1"/>
            <a:endCxn id="15" idx="3"/>
          </p:cNvCxnSpPr>
          <p:nvPr/>
        </p:nvCxnSpPr>
        <p:spPr>
          <a:xfrm flipH="1">
            <a:off x="6871082" y="5178480"/>
            <a:ext cx="6561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7" idx="1"/>
            <a:endCxn id="6" idx="3"/>
          </p:cNvCxnSpPr>
          <p:nvPr/>
        </p:nvCxnSpPr>
        <p:spPr>
          <a:xfrm flipH="1">
            <a:off x="5344039" y="3611176"/>
            <a:ext cx="681372" cy="49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9610527" y="3847654"/>
            <a:ext cx="1282391" cy="591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直線單箭頭接點 26"/>
          <p:cNvCxnSpPr>
            <a:stCxn id="25" idx="1"/>
            <a:endCxn id="17" idx="3"/>
          </p:cNvCxnSpPr>
          <p:nvPr/>
        </p:nvCxnSpPr>
        <p:spPr>
          <a:xfrm flipH="1" flipV="1">
            <a:off x="7307802" y="3611176"/>
            <a:ext cx="2302725" cy="53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  <a:endCxn id="18" idx="3"/>
          </p:cNvCxnSpPr>
          <p:nvPr/>
        </p:nvCxnSpPr>
        <p:spPr>
          <a:xfrm flipH="1">
            <a:off x="8809613" y="4438669"/>
            <a:ext cx="1442110" cy="73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2"/>
            <a:endCxn id="25" idx="0"/>
          </p:cNvCxnSpPr>
          <p:nvPr/>
        </p:nvCxnSpPr>
        <p:spPr>
          <a:xfrm>
            <a:off x="10250648" y="3386623"/>
            <a:ext cx="1075" cy="461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71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衝突（</a:t>
            </a:r>
            <a:r>
              <a:rPr lang="en-US" altLang="zh-CN" dirty="0"/>
              <a:t>Conflict</a:t>
            </a:r>
            <a:r>
              <a:rPr lang="zh-CN" altLang="en-US" dirty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假設在</a:t>
            </a:r>
            <a:r>
              <a:rPr lang="en-US" altLang="zh-CN" dirty="0"/>
              <a:t>merge</a:t>
            </a:r>
            <a:r>
              <a:rPr lang="zh-CN" altLang="en-US" dirty="0"/>
              <a:t>的時候同個檔案，同個地方有被同時修改，會出現</a:t>
            </a:r>
            <a:r>
              <a:rPr lang="en-US" altLang="zh-CN" dirty="0"/>
              <a:t>conflict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如果直接打開</a:t>
            </a:r>
            <a:r>
              <a:rPr lang="en-US" altLang="zh-CN" dirty="0"/>
              <a:t>conflict</a:t>
            </a:r>
            <a:r>
              <a:rPr lang="zh-CN" altLang="en-US" dirty="0"/>
              <a:t>檔案，會看到</a:t>
            </a:r>
            <a:endParaRPr lang="en-US" altLang="zh-CN" dirty="0"/>
          </a:p>
          <a:p>
            <a:pPr lvl="1"/>
            <a:r>
              <a:rPr lang="zh-CN" altLang="en-US" dirty="0"/>
              <a:t>基本上 </a:t>
            </a:r>
            <a:r>
              <a:rPr lang="en-US" altLang="zh-CN" dirty="0"/>
              <a:t>===== </a:t>
            </a:r>
            <a:r>
              <a:rPr lang="zh-CN" altLang="en-US" dirty="0"/>
              <a:t>以上的就是那個版本有的內容</a:t>
            </a:r>
            <a:endParaRPr lang="en-US" altLang="zh-CN" dirty="0"/>
          </a:p>
          <a:p>
            <a:pPr lvl="2"/>
            <a:r>
              <a:rPr lang="zh-CN" altLang="en-US" dirty="0"/>
              <a:t>以例子來說就是</a:t>
            </a:r>
            <a:r>
              <a:rPr lang="en-US" altLang="zh-CN" dirty="0"/>
              <a:t>HEAD</a:t>
            </a:r>
            <a:r>
              <a:rPr lang="zh-CN" altLang="en-US" dirty="0"/>
              <a:t>的內容是“版本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=====</a:t>
            </a:r>
            <a:r>
              <a:rPr lang="zh-CN" altLang="en-US" dirty="0"/>
              <a:t>之下是合併的版本內容</a:t>
            </a:r>
            <a:endParaRPr lang="en-US" altLang="zh-CN" dirty="0"/>
          </a:p>
          <a:p>
            <a:pPr lvl="2"/>
            <a:r>
              <a:rPr lang="zh-CN" altLang="en-US" dirty="0"/>
              <a:t>例子就是</a:t>
            </a:r>
            <a:r>
              <a:rPr lang="en-US" altLang="zh-CN" dirty="0"/>
              <a:t>dev branch</a:t>
            </a:r>
            <a:r>
              <a:rPr lang="zh-CN" altLang="en-US" dirty="0"/>
              <a:t>的“版本</a:t>
            </a:r>
            <a:r>
              <a:rPr lang="en-US" altLang="zh-CN" dirty="0"/>
              <a:t>2</a:t>
            </a:r>
            <a:r>
              <a:rPr lang="zh-CN" altLang="en-US" dirty="0"/>
              <a:t>”文字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12" y="2245460"/>
            <a:ext cx="8229600" cy="962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535" y="3512285"/>
            <a:ext cx="1685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18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解決衝突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建議直接使用工具</a:t>
            </a:r>
            <a:endParaRPr lang="en-US" altLang="zh-CN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6" y="2341260"/>
            <a:ext cx="3087262" cy="39071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20" y="1650697"/>
            <a:ext cx="6742538" cy="1381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520" y="3474853"/>
            <a:ext cx="6747382" cy="28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17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解決衝突</a:t>
            </a:r>
            <a:r>
              <a:rPr lang="en-US" altLang="zh-CN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25" y="1242261"/>
            <a:ext cx="7115702" cy="29174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25" y="4312099"/>
            <a:ext cx="5039074" cy="22838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125" y="4484630"/>
            <a:ext cx="5177883" cy="17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圖解方式了解</a:t>
            </a:r>
            <a:r>
              <a:rPr lang="en-US" altLang="zh-CN" dirty="0" err="1"/>
              <a:t>Git</a:t>
            </a:r>
            <a:r>
              <a:rPr lang="zh-CN" altLang="en-US" dirty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http://marklodato.github.io/visual-git-guide/index-en.html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http://onlywei.github.io/explain-git-with-d3/#branch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2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多久</a:t>
            </a:r>
            <a:r>
              <a:rPr lang="en-US" altLang="zh-CN" dirty="0"/>
              <a:t>commit</a:t>
            </a:r>
            <a:r>
              <a:rPr lang="zh-CN" altLang="en-US" dirty="0"/>
              <a:t>一次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請記住一個原則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每一個</a:t>
            </a:r>
            <a:r>
              <a:rPr lang="en-US" altLang="zh-CN" dirty="0"/>
              <a:t>commit</a:t>
            </a:r>
            <a:r>
              <a:rPr lang="zh-CN" altLang="en-US" dirty="0"/>
              <a:t>是</a:t>
            </a:r>
            <a:r>
              <a:rPr lang="en-US" altLang="zh-CN" dirty="0"/>
              <a:t>minimum working unit</a:t>
            </a:r>
          </a:p>
          <a:p>
            <a:pPr lvl="1"/>
            <a:r>
              <a:rPr lang="zh-CN" altLang="en-US" dirty="0"/>
              <a:t>意思是最小可運作的單位</a:t>
            </a:r>
            <a:endParaRPr lang="en-US" altLang="zh-CN" dirty="0"/>
          </a:p>
          <a:p>
            <a:pPr lvl="1"/>
            <a:r>
              <a:rPr lang="zh-CN" altLang="en-US" dirty="0"/>
              <a:t>換句話說，只要完成一個小的</a:t>
            </a:r>
            <a:r>
              <a:rPr lang="en-US" altLang="zh-CN" dirty="0"/>
              <a:t>task</a:t>
            </a:r>
            <a:r>
              <a:rPr lang="zh-CN" altLang="en-US" dirty="0"/>
              <a:t>，就</a:t>
            </a:r>
            <a:r>
              <a:rPr lang="en-US" altLang="zh-CN" dirty="0"/>
              <a:t>commit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請不要一個</a:t>
            </a:r>
            <a:r>
              <a:rPr lang="en-US" altLang="zh-CN" dirty="0"/>
              <a:t>commit</a:t>
            </a:r>
            <a:r>
              <a:rPr lang="zh-CN" altLang="en-US" dirty="0"/>
              <a:t>裡面有</a:t>
            </a:r>
            <a:r>
              <a:rPr lang="en-US" altLang="zh-CN" dirty="0"/>
              <a:t>3~4</a:t>
            </a:r>
            <a:r>
              <a:rPr lang="zh-CN" altLang="en-US" dirty="0"/>
              <a:t>個</a:t>
            </a:r>
            <a:r>
              <a:rPr lang="zh-CN" altLang="en-US" sz="2400" b="1" dirty="0">
                <a:solidFill>
                  <a:srgbClr val="FF0000"/>
                </a:solidFill>
              </a:rPr>
              <a:t>不同性質</a:t>
            </a:r>
            <a:r>
              <a:rPr lang="zh-CN" altLang="en-US" dirty="0"/>
              <a:t>功能的修改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建立好的</a:t>
            </a:r>
            <a:r>
              <a:rPr lang="en-US" altLang="zh-CN" dirty="0"/>
              <a:t>commit</a:t>
            </a:r>
            <a:r>
              <a:rPr lang="zh-CN" altLang="en-US" dirty="0"/>
              <a:t>歷史記錄對於未來很有幫助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1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在 </a:t>
            </a:r>
            <a:r>
              <a:rPr lang="en-US" altLang="zh-TW" dirty="0"/>
              <a:t>2008</a:t>
            </a:r>
            <a:r>
              <a:rPr lang="zh-TW" altLang="en-US" dirty="0"/>
              <a:t>年成立</a:t>
            </a:r>
          </a:p>
          <a:p>
            <a:endParaRPr lang="zh-TW" altLang="en-US" dirty="0"/>
          </a:p>
          <a:p>
            <a:r>
              <a:rPr lang="zh-TW" altLang="en-US" dirty="0"/>
              <a:t>把</a:t>
            </a:r>
            <a:r>
              <a:rPr lang="en-US" altLang="zh-TW" dirty="0" err="1"/>
              <a:t>git</a:t>
            </a:r>
            <a:r>
              <a:rPr lang="zh-TW" altLang="en-US" dirty="0"/>
              <a:t>的協同工作能力展現到了極致</a:t>
            </a:r>
          </a:p>
          <a:p>
            <a:endParaRPr lang="zh-TW" altLang="en-US" dirty="0"/>
          </a:p>
          <a:p>
            <a:r>
              <a:rPr lang="zh-TW" altLang="en-US" dirty="0"/>
              <a:t>也是</a:t>
            </a:r>
            <a:r>
              <a:rPr lang="en-US" altLang="zh-TW" dirty="0" err="1"/>
              <a:t>Github</a:t>
            </a:r>
            <a:r>
              <a:rPr lang="zh-TW" altLang="en-US" dirty="0"/>
              <a:t>和</a:t>
            </a:r>
            <a:r>
              <a:rPr lang="en-US" altLang="zh-TW" dirty="0" err="1"/>
              <a:t>Git</a:t>
            </a:r>
            <a:r>
              <a:rPr lang="zh-TW" altLang="en-US" dirty="0"/>
              <a:t>相輔相成同時成長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350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 Message</a:t>
            </a:r>
            <a:r>
              <a:rPr lang="zh-CN" altLang="en-US" dirty="0"/>
              <a:t>重要性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不管用什麼</a:t>
            </a:r>
            <a:r>
              <a:rPr lang="en-US" altLang="zh-CN" dirty="0"/>
              <a:t>CVS</a:t>
            </a:r>
            <a:r>
              <a:rPr lang="zh-CN" altLang="en-US" dirty="0"/>
              <a:t>，請記住一定要寫</a:t>
            </a:r>
            <a:endParaRPr lang="en-US" altLang="zh-CN" dirty="0"/>
          </a:p>
          <a:p>
            <a:pPr lvl="1"/>
            <a:r>
              <a:rPr lang="zh-CN" altLang="en-US" dirty="0"/>
              <a:t>因為太重要了，因此</a:t>
            </a:r>
            <a:r>
              <a:rPr lang="en-US" altLang="zh-CN" dirty="0" err="1"/>
              <a:t>git</a:t>
            </a:r>
            <a:r>
              <a:rPr lang="zh-CN" altLang="en-US" dirty="0"/>
              <a:t>逼你一定要寫</a:t>
            </a:r>
            <a:endParaRPr lang="en-US" altLang="zh-CN" dirty="0"/>
          </a:p>
          <a:p>
            <a:pPr lvl="1"/>
            <a:endParaRPr lang="en-US" altLang="zh-TW" dirty="0"/>
          </a:p>
          <a:p>
            <a:r>
              <a:rPr lang="zh-CN" altLang="en-US" dirty="0"/>
              <a:t>寫的好在</a:t>
            </a:r>
            <a:r>
              <a:rPr lang="en-US" altLang="zh-CN" dirty="0"/>
              <a:t>3</a:t>
            </a:r>
            <a:r>
              <a:rPr lang="zh-CN" altLang="en-US" dirty="0"/>
              <a:t>個月回來看你才容易知道什麼時間改了什麼，為什麼改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debug</a:t>
            </a:r>
            <a:r>
              <a:rPr lang="zh-CN" altLang="en-US" dirty="0"/>
              <a:t>很有幫助</a:t>
            </a:r>
            <a:endParaRPr lang="en-US" altLang="zh-CN" dirty="0"/>
          </a:p>
          <a:p>
            <a:pPr lvl="1"/>
            <a:endParaRPr lang="en-US" altLang="zh-TW" dirty="0"/>
          </a:p>
          <a:p>
            <a:r>
              <a:rPr lang="zh-CN" altLang="en-US" dirty="0"/>
              <a:t>我個人習慣會在前面用先表示是什麼功能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[</a:t>
            </a:r>
            <a:r>
              <a:rPr lang="zh-CN" altLang="en-US" dirty="0"/>
              <a:t>前台</a:t>
            </a:r>
            <a:r>
              <a:rPr lang="en-US" altLang="zh-CN" dirty="0"/>
              <a:t>][</a:t>
            </a:r>
            <a:r>
              <a:rPr lang="zh-CN" altLang="en-US" dirty="0"/>
              <a:t>首頁</a:t>
            </a:r>
            <a:r>
              <a:rPr lang="en-US" altLang="zh-CN" dirty="0"/>
              <a:t>]</a:t>
            </a:r>
            <a:r>
              <a:rPr lang="zh-CN" altLang="en-US" dirty="0"/>
              <a:t>左邊</a:t>
            </a:r>
            <a:r>
              <a:rPr lang="en-US" altLang="zh-CN" dirty="0"/>
              <a:t>banner</a:t>
            </a:r>
            <a:r>
              <a:rPr lang="zh-CN" altLang="en-US" dirty="0"/>
              <a:t>跑版調整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3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兇手就是你 </a:t>
            </a:r>
            <a:r>
              <a:rPr lang="en-US" altLang="zh-CN" dirty="0"/>
              <a:t>– </a:t>
            </a:r>
            <a:r>
              <a:rPr lang="en-US" altLang="zh-CN" dirty="0" err="1"/>
              <a:t>git</a:t>
            </a:r>
            <a:r>
              <a:rPr lang="en-US" altLang="zh-CN" dirty="0"/>
              <a:t> blame</a:t>
            </a:r>
            <a:r>
              <a:rPr lang="zh-CN" altLang="en-US" dirty="0"/>
              <a:t>的應用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有時候要針對當一個檔案每一行修改的時間和誰修改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請使用</a:t>
            </a:r>
            <a:r>
              <a:rPr lang="en-US" altLang="zh-CN" dirty="0" err="1"/>
              <a:t>git</a:t>
            </a:r>
            <a:r>
              <a:rPr lang="en-US" altLang="zh-CN" dirty="0"/>
              <a:t> blame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19" y="2349121"/>
            <a:ext cx="5301475" cy="40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6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快速取得要更新的檔案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有時候更新程式或者要提供別人有改過那些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可以利用比對</a:t>
            </a:r>
            <a:r>
              <a:rPr lang="en-US" altLang="zh-CN" dirty="0"/>
              <a:t>log</a:t>
            </a:r>
            <a:r>
              <a:rPr lang="zh-CN" altLang="en-US" dirty="0"/>
              <a:t>方式產生出有修改的內容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19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適合版控什麼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任何類型的專案</a:t>
            </a:r>
          </a:p>
          <a:p>
            <a:endParaRPr lang="zh-TW" altLang="en-US" dirty="0"/>
          </a:p>
          <a:p>
            <a:r>
              <a:rPr lang="zh-TW" altLang="en-US" dirty="0"/>
              <a:t>比較純文字類型的檔案</a:t>
            </a:r>
          </a:p>
          <a:p>
            <a:pPr lvl="1"/>
            <a:r>
              <a:rPr lang="en-US" altLang="zh-TW" dirty="0"/>
              <a:t>Word</a:t>
            </a:r>
            <a:r>
              <a:rPr lang="zh-TW" altLang="en-US" dirty="0"/>
              <a:t>就比較不適合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預設不適合像</a:t>
            </a:r>
          </a:p>
          <a:p>
            <a:pPr lvl="1"/>
            <a:r>
              <a:rPr lang="zh-TW" altLang="en-US" dirty="0"/>
              <a:t>大型檔案</a:t>
            </a:r>
          </a:p>
          <a:p>
            <a:pPr lvl="1"/>
            <a:r>
              <a:rPr lang="en-US" altLang="zh-TW" dirty="0"/>
              <a:t>Binary</a:t>
            </a:r>
          </a:p>
          <a:p>
            <a:pPr lvl="1"/>
            <a:r>
              <a:rPr lang="zh-TW" altLang="en-US" dirty="0"/>
              <a:t>圖片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03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安裝和設定你的</a:t>
            </a:r>
            <a:r>
              <a:rPr lang="en-US" altLang="zh-TW" dirty="0" err="1"/>
              <a:t>Git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Windows </a:t>
            </a:r>
            <a:r>
              <a:rPr lang="zh-TW" altLang="en-US" dirty="0"/>
              <a:t>安裝 </a:t>
            </a:r>
            <a:r>
              <a:rPr lang="en-US" altLang="zh-TW" dirty="0" err="1"/>
              <a:t>Gui</a:t>
            </a:r>
            <a:endParaRPr lang="en-US" altLang="zh-TW" dirty="0"/>
          </a:p>
          <a:p>
            <a:pPr lvl="1"/>
            <a:r>
              <a:rPr lang="en-US" altLang="zh-CN" dirty="0" err="1"/>
              <a:t>T</a:t>
            </a:r>
            <a:r>
              <a:rPr lang="en-US" altLang="zh-TW" dirty="0" err="1"/>
              <a:t>ortoiseGit</a:t>
            </a:r>
            <a:r>
              <a:rPr lang="en-US" altLang="zh-TW" dirty="0"/>
              <a:t> </a:t>
            </a:r>
            <a:r>
              <a:rPr lang="zh-CN" altLang="en-US" dirty="0"/>
              <a:t>（俗稱 小烏龜，</a:t>
            </a:r>
            <a:r>
              <a:rPr lang="en-US" altLang="zh-CN" dirty="0" err="1"/>
              <a:t>TortoiseSvn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sz="1800" dirty="0"/>
              <a:t>支援</a:t>
            </a:r>
            <a:r>
              <a:rPr lang="en-US" altLang="zh-CN" sz="1800" dirty="0"/>
              <a:t>Windows	</a:t>
            </a:r>
            <a:endParaRPr lang="en-US" altLang="zh-TW" sz="1800" dirty="0">
              <a:hlinkClick r:id="rId2"/>
            </a:endParaRPr>
          </a:p>
          <a:p>
            <a:pPr lvl="2"/>
            <a:r>
              <a:rPr lang="en-US" altLang="zh-TW" dirty="0">
                <a:hlinkClick r:id="rId2"/>
              </a:rPr>
              <a:t>https://code.google.com/p/tortoisegit/</a:t>
            </a:r>
            <a:r>
              <a:rPr lang="en-US" altLang="zh-TW" dirty="0"/>
              <a:t> </a:t>
            </a:r>
          </a:p>
          <a:p>
            <a:pPr lvl="2"/>
            <a:r>
              <a:rPr lang="zh-CN" altLang="en-US" dirty="0"/>
              <a:t>建議 </a:t>
            </a:r>
            <a:r>
              <a:rPr lang="en-US" altLang="zh-CN" dirty="0"/>
              <a:t>Diff</a:t>
            </a:r>
            <a:r>
              <a:rPr lang="zh-CN" altLang="en-US" dirty="0"/>
              <a:t>工具用</a:t>
            </a:r>
            <a:r>
              <a:rPr lang="en-US" altLang="zh-CN" dirty="0" err="1"/>
              <a:t>WinMerge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http://winmerge.org/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CN" dirty="0" err="1"/>
              <a:t>SourceTree</a:t>
            </a:r>
            <a:endParaRPr lang="en-US" altLang="zh-CN" dirty="0"/>
          </a:p>
          <a:p>
            <a:pPr lvl="2"/>
            <a:r>
              <a:rPr lang="zh-CN" altLang="en-US" dirty="0"/>
              <a:t>支援</a:t>
            </a:r>
            <a:r>
              <a:rPr lang="en-US" altLang="zh-CN" dirty="0"/>
              <a:t>Windows </a:t>
            </a:r>
            <a:r>
              <a:rPr lang="zh-CN" altLang="en-US" dirty="0"/>
              <a:t>和 </a:t>
            </a:r>
            <a:r>
              <a:rPr lang="en-US" altLang="zh-CN" dirty="0"/>
              <a:t>Mac</a:t>
            </a:r>
          </a:p>
          <a:p>
            <a:pPr lvl="2"/>
            <a:r>
              <a:rPr lang="en-US" altLang="zh-TW" dirty="0">
                <a:hlinkClick r:id="rId4"/>
              </a:rPr>
              <a:t>https://www.atlassian.com/software/sourcetree/overview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pPr lvl="1"/>
            <a:r>
              <a:rPr lang="en-US" altLang="zh-CN" dirty="0"/>
              <a:t>GitHub For Windows</a:t>
            </a:r>
          </a:p>
        </p:txBody>
      </p:sp>
    </p:spTree>
    <p:extLst>
      <p:ext uri="{BB962C8B-B14F-4D97-AF65-F5344CB8AC3E}">
        <p14:creationId xmlns:p14="http://schemas.microsoft.com/office/powerpoint/2010/main" val="5113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開始使用</a:t>
            </a:r>
            <a:r>
              <a:rPr lang="en-US" altLang="zh-TW" dirty="0" err="1"/>
              <a:t>Git</a:t>
            </a:r>
            <a:r>
              <a:rPr lang="en-US" altLang="zh-TW" dirty="0"/>
              <a:t> – </a:t>
            </a:r>
            <a:r>
              <a:rPr lang="zh-TW" altLang="en-US" dirty="0"/>
              <a:t>設定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0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設定檔 </a:t>
            </a:r>
            <a:r>
              <a:rPr lang="en-US" altLang="zh-CN" dirty="0"/>
              <a:t>- </a:t>
            </a:r>
            <a:r>
              <a:rPr lang="zh-CN" altLang="en-US" dirty="0"/>
              <a:t>層級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層級</a:t>
            </a:r>
            <a:endParaRPr lang="en-US" altLang="zh-CN" dirty="0"/>
          </a:p>
          <a:p>
            <a:pPr lvl="1"/>
            <a:r>
              <a:rPr lang="en-US" altLang="zh-CN" dirty="0"/>
              <a:t>Unix - 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gitconfig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– {</a:t>
            </a:r>
            <a:r>
              <a:rPr lang="en-US" altLang="zh-CN" dirty="0" err="1"/>
              <a:t>Git</a:t>
            </a:r>
            <a:r>
              <a:rPr lang="zh-CN" altLang="en-US" dirty="0"/>
              <a:t>安裝路徑</a:t>
            </a:r>
            <a:r>
              <a:rPr lang="en-US" altLang="zh-CN" dirty="0"/>
              <a:t>}\</a:t>
            </a:r>
            <a:r>
              <a:rPr lang="en-US" altLang="zh-CN" dirty="0" err="1"/>
              <a:t>etc</a:t>
            </a:r>
            <a:r>
              <a:rPr lang="en-US" altLang="zh-CN" dirty="0"/>
              <a:t>\</a:t>
            </a:r>
            <a:r>
              <a:rPr lang="en-US" altLang="zh-CN" dirty="0" err="1"/>
              <a:t>gitconfig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使用者層級</a:t>
            </a:r>
            <a:endParaRPr lang="en-US" altLang="zh-CN" dirty="0"/>
          </a:p>
          <a:p>
            <a:pPr lvl="1"/>
            <a:r>
              <a:rPr lang="en-US" altLang="zh-CN" dirty="0"/>
              <a:t>Unix -  ~/.</a:t>
            </a:r>
            <a:r>
              <a:rPr lang="en-US" altLang="zh-CN" dirty="0" err="1"/>
              <a:t>gitconfig</a:t>
            </a:r>
            <a:r>
              <a:rPr lang="en-US" altLang="zh-CN" dirty="0"/>
              <a:t>  </a:t>
            </a:r>
            <a:r>
              <a:rPr lang="zh-CN" altLang="en-US" dirty="0"/>
              <a:t>或者 </a:t>
            </a:r>
            <a:r>
              <a:rPr lang="en-US" altLang="zh-CN" dirty="0"/>
              <a:t> ~/.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r>
              <a:rPr lang="en-US" altLang="zh-CN" dirty="0" err="1"/>
              <a:t>git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endParaRPr lang="en-US" altLang="zh-CN" dirty="0"/>
          </a:p>
          <a:p>
            <a:pPr lvl="1"/>
            <a:r>
              <a:rPr lang="en-US" altLang="zh-CN" dirty="0"/>
              <a:t>Windows - %</a:t>
            </a:r>
            <a:r>
              <a:rPr lang="en-US" altLang="zh-CN" dirty="0" err="1"/>
              <a:t>userprofile</a:t>
            </a:r>
            <a:r>
              <a:rPr lang="en-US" altLang="zh-CN" dirty="0"/>
              <a:t>%\.</a:t>
            </a:r>
            <a:r>
              <a:rPr lang="en-US" altLang="zh-CN" dirty="0" err="1"/>
              <a:t>gitconfig</a:t>
            </a:r>
            <a:r>
              <a:rPr lang="en-US" altLang="zh-CN" dirty="0"/>
              <a:t> </a:t>
            </a:r>
          </a:p>
          <a:p>
            <a:endParaRPr lang="en-US" altLang="zh-TW" dirty="0"/>
          </a:p>
          <a:p>
            <a:r>
              <a:rPr lang="zh-CN" altLang="en-US" dirty="0"/>
              <a:t>專案層級</a:t>
            </a:r>
            <a:endParaRPr lang="en-US" altLang="zh-CN" dirty="0"/>
          </a:p>
          <a:p>
            <a:pPr lvl="1"/>
            <a:r>
              <a:rPr lang="zh-CN" altLang="en-US" dirty="0"/>
              <a:t>在專案下的 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權重：專案層級 </a:t>
            </a:r>
            <a:r>
              <a:rPr lang="en-US" altLang="zh-CN" dirty="0"/>
              <a:t>&gt; </a:t>
            </a:r>
            <a:r>
              <a:rPr lang="zh-CN" altLang="en-US" dirty="0"/>
              <a:t>使用者層級 </a:t>
            </a:r>
            <a:r>
              <a:rPr lang="en-US" altLang="zh-CN" dirty="0"/>
              <a:t>&gt; System</a:t>
            </a:r>
            <a:r>
              <a:rPr lang="zh-CN" altLang="en-US" dirty="0"/>
              <a:t>層級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408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1659</Words>
  <Application>Microsoft Office PowerPoint</Application>
  <PresentationFormat>自訂</PresentationFormat>
  <Paragraphs>428</Paragraphs>
  <Slides>52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54" baseType="lpstr">
      <vt:lpstr>離子</vt:lpstr>
      <vt:lpstr>1_離子</vt:lpstr>
      <vt:lpstr>Git 入門</vt:lpstr>
      <vt:lpstr>Agenda</vt:lpstr>
      <vt:lpstr>版本控制與 Git 簡介</vt:lpstr>
      <vt:lpstr>版本控制與 Git 簡介(Cont.) 為什麼選GIT</vt:lpstr>
      <vt:lpstr>GitHub</vt:lpstr>
      <vt:lpstr>Git適合版控什麼</vt:lpstr>
      <vt:lpstr>安裝和設定你的Git </vt:lpstr>
      <vt:lpstr>開始使用Git – 設定</vt:lpstr>
      <vt:lpstr>設定檔 - 層級</vt:lpstr>
      <vt:lpstr>設定設定檔 – git config</vt:lpstr>
      <vt:lpstr>必設定參數</vt:lpstr>
      <vt:lpstr>Git基礎使用說明</vt:lpstr>
      <vt:lpstr>建立一個本機repo</vt:lpstr>
      <vt:lpstr>加入一個檔案到版控</vt:lpstr>
      <vt:lpstr>檔案的幾種狀態</vt:lpstr>
      <vt:lpstr>關鍵字</vt:lpstr>
      <vt:lpstr>看版本歷史記錄：git log</vt:lpstr>
      <vt:lpstr>用TortoiseGit的Show log </vt:lpstr>
      <vt:lpstr>Git status – 取得目前狀況</vt:lpstr>
      <vt:lpstr>TortoiseGit – Check Modification 看那些有修改</vt:lpstr>
      <vt:lpstr>Git add 進階使用</vt:lpstr>
      <vt:lpstr>設定忽略檔案 - .gitignore</vt:lpstr>
      <vt:lpstr>儲存到版本庫 - Git commit</vt:lpstr>
      <vt:lpstr>還原到最後一次儲存版本</vt:lpstr>
      <vt:lpstr>還原到最後一次儲存版本 - tortioseGit</vt:lpstr>
      <vt:lpstr>git reset HEAD {檔案}</vt:lpstr>
      <vt:lpstr>暫存功能 – git stash</vt:lpstr>
      <vt:lpstr>git help幫助指令</vt:lpstr>
      <vt:lpstr>Git 最強大的功能 – 分支</vt:lpstr>
      <vt:lpstr>一個commit有什麼東西</vt:lpstr>
      <vt:lpstr>commit之間如何關聯</vt:lpstr>
      <vt:lpstr>HEAD 和 master</vt:lpstr>
      <vt:lpstr>什麼是分支？</vt:lpstr>
      <vt:lpstr>分支管理 - git branch</vt:lpstr>
      <vt:lpstr>分支管理 - git branch {branch name}</vt:lpstr>
      <vt:lpstr>分支管理 – git checkout 切換分支</vt:lpstr>
      <vt:lpstr>git commit</vt:lpstr>
      <vt:lpstr>什麼時候適合開分支？</vt:lpstr>
      <vt:lpstr>git tag – 不可移動的分支</vt:lpstr>
      <vt:lpstr>git tag</vt:lpstr>
      <vt:lpstr>合併分支 – git merge</vt:lpstr>
      <vt:lpstr>Fast Forward Merge</vt:lpstr>
      <vt:lpstr>如果兩個branch不在同一個線上</vt:lpstr>
      <vt:lpstr>Merge</vt:lpstr>
      <vt:lpstr>衝突（Conflict）</vt:lpstr>
      <vt:lpstr>解決衝突</vt:lpstr>
      <vt:lpstr>解決衝突2</vt:lpstr>
      <vt:lpstr>圖解方式了解Git指令</vt:lpstr>
      <vt:lpstr>多久commit一次</vt:lpstr>
      <vt:lpstr>Commit Message重要性</vt:lpstr>
      <vt:lpstr>兇手就是你 – git blame的應用</vt:lpstr>
      <vt:lpstr>快速取得要更新的檔案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入門</dc:title>
  <dc:creator>廖螞蟻</dc:creator>
  <cp:lastModifiedBy> Frank.Y.Liao</cp:lastModifiedBy>
  <cp:revision>9</cp:revision>
  <dcterms:created xsi:type="dcterms:W3CDTF">2017-01-12T17:28:48Z</dcterms:created>
  <dcterms:modified xsi:type="dcterms:W3CDTF">2017-01-13T01:05:30Z</dcterms:modified>
</cp:coreProperties>
</file>