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56" r:id="rId13"/>
    <p:sldId id="350" r:id="rId14"/>
    <p:sldId id="351" r:id="rId15"/>
    <p:sldId id="352" r:id="rId16"/>
    <p:sldId id="353" r:id="rId17"/>
    <p:sldId id="354" r:id="rId18"/>
    <p:sldId id="355" r:id="rId19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92632"/>
    <a:srgbClr val="A8D709"/>
    <a:srgbClr val="2C4155"/>
    <a:srgbClr val="DBDBDB"/>
    <a:srgbClr val="C3C3C3"/>
    <a:srgbClr val="383433"/>
    <a:srgbClr val="E54C29"/>
    <a:srgbClr val="FABD30"/>
    <a:srgbClr val="BFCE09"/>
    <a:srgbClr val="52B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9361" autoAdjust="0"/>
  </p:normalViewPr>
  <p:slideViewPr>
    <p:cSldViewPr snapToObjects="1" showGuides="1">
      <p:cViewPr varScale="1">
        <p:scale>
          <a:sx n="37" d="100"/>
          <a:sy n="37" d="100"/>
        </p:scale>
        <p:origin x="594" y="7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1EDE-17CF-D746-B83B-FEE41F000DF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0672-5196-0B4F-93AE-044FFF1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9F3C-04AF-8847-8AD8-CAC892C2E2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CB07-0039-4545-92EA-48E12138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112710" y="3200400"/>
            <a:ext cx="7722600" cy="7721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2" descr="HWijjF7RwOPGEJ1nb4Zb_IMG_377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 b="23490"/>
          <a:stretch>
            <a:fillRect/>
          </a:stretch>
        </p:blipFill>
        <p:spPr>
          <a:xfrm>
            <a:off x="0" y="-1"/>
            <a:ext cx="24387175" cy="10579101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3" y="2"/>
            <a:ext cx="24387175" cy="10623437"/>
          </a:xfrm>
          <a:prstGeom prst="rect">
            <a:avLst/>
          </a:prstGeom>
          <a:solidFill>
            <a:srgbClr val="2C4155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7549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iPhone White 5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 b="29520"/>
          <a:stretch/>
        </p:blipFill>
        <p:spPr>
          <a:xfrm>
            <a:off x="9057816" y="2701148"/>
            <a:ext cx="5845460" cy="792229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28774" y="4655525"/>
            <a:ext cx="4001615" cy="5969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514840" y="2438400"/>
            <a:ext cx="13320129" cy="10362709"/>
            <a:chOff x="2084279" y="594889"/>
            <a:chExt cx="4994398" cy="38860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279" y="594889"/>
              <a:ext cx="4994398" cy="388601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706238" y="4394719"/>
            <a:ext cx="8846445" cy="5538435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4" name="Oval 2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9" name="Oval 28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7175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1736389" cy="1371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8" name="Oval 27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2590800"/>
            <a:ext cx="12193588" cy="89238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219145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31615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2193587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1707102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3609" y="3200400"/>
            <a:ext cx="6332712" cy="63318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57693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35348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130030" y="2749323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906580" y="2759512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57693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5348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13003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90658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3630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19943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4480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3630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319943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64480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311233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44806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969669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311233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44806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69669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696644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30001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-13630" y="77574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96644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30001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-13630" y="100799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91304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9291304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41451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875024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19988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41451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875024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19988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504820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6838394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163256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4504820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6838394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9163256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52152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85509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2179958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752152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85509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2179958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21484892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21484892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86B8-C880-FF40-96DC-14FF2413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1" r:id="rId3"/>
    <p:sldLayoutId id="2147483650" r:id="rId4"/>
    <p:sldLayoutId id="2147483662" r:id="rId5"/>
    <p:sldLayoutId id="2147483663" r:id="rId6"/>
    <p:sldLayoutId id="2147483669" r:id="rId7"/>
    <p:sldLayoutId id="2147483667" r:id="rId8"/>
    <p:sldLayoutId id="2147483666" r:id="rId9"/>
    <p:sldLayoutId id="2147483665" r:id="rId10"/>
    <p:sldLayoutId id="2147483670" r:id="rId11"/>
    <p:sldLayoutId id="2147483676" r:id="rId12"/>
    <p:sldLayoutId id="2147483678" r:id="rId13"/>
    <p:sldLayoutId id="214748367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9261" rtl="0" eaLnBrk="1" latinLnBrk="0" hangingPunct="1">
        <a:spcBef>
          <a:spcPct val="0"/>
        </a:spcBef>
        <a:buNone/>
        <a:defRPr sz="7500" kern="1200">
          <a:solidFill>
            <a:schemeClr val="bg2"/>
          </a:solidFill>
          <a:latin typeface="Raleway ExtraBold"/>
          <a:ea typeface="+mj-ea"/>
          <a:cs typeface="Raleway ExtraBold"/>
        </a:defRPr>
      </a:lvl1pPr>
    </p:titleStyle>
    <p:bodyStyle>
      <a:lvl1pPr marL="0" indent="0" algn="l" defTabSz="1219261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1pPr>
      <a:lvl2pPr marL="1219261" indent="0" algn="l" defTabSz="1219261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2pPr>
      <a:lvl3pPr marL="2438522" indent="0" algn="l" defTabSz="1219261" rtl="0" eaLnBrk="1" latinLnBrk="0" hangingPunct="1">
        <a:spcBef>
          <a:spcPct val="20000"/>
        </a:spcBef>
        <a:buFont typeface="Arial"/>
        <a:buNone/>
        <a:defRPr sz="43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3pPr>
      <a:lvl4pPr marL="3657783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4pPr>
      <a:lvl5pPr marL="4877044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735479" y="4232449"/>
            <a:ext cx="21651695" cy="2940051"/>
          </a:xfrm>
        </p:spPr>
        <p:txBody>
          <a:bodyPr>
            <a:normAutofit/>
          </a:bodyPr>
          <a:lstStyle/>
          <a:p>
            <a:pPr algn="l"/>
            <a:r>
              <a:rPr lang="en-US" sz="14400" dirty="0" smtClean="0"/>
              <a:t>Sketch Recognition</a:t>
            </a:r>
            <a:endParaRPr lang="en-US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974316" y="6628613"/>
            <a:ext cx="17131486" cy="1105808"/>
          </a:xfrm>
        </p:spPr>
        <p:txBody>
          <a:bodyPr>
            <a:normAutofit/>
          </a:bodyPr>
          <a:lstStyle/>
          <a:p>
            <a:pPr algn="l"/>
            <a:r>
              <a:rPr lang="en-US" sz="4300" dirty="0" smtClean="0">
                <a:latin typeface="Raleway ExtraLight"/>
                <a:cs typeface="Raleway ExtraLight"/>
              </a:rPr>
              <a:t>Big Data Content Analytics</a:t>
            </a:r>
            <a:endParaRPr lang="en-US" sz="4300" dirty="0">
              <a:latin typeface="Raleway ExtraLight"/>
              <a:cs typeface="Raleway Extra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35992" y="7670801"/>
            <a:ext cx="2626166" cy="467048"/>
            <a:chOff x="6221638" y="2403583"/>
            <a:chExt cx="1501283" cy="267029"/>
          </a:xfrm>
        </p:grpSpPr>
        <p:sp>
          <p:nvSpPr>
            <p:cNvPr id="4" name="Oval 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175787" y="533400"/>
            <a:ext cx="1752600" cy="15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96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7" r="84699" b="27168"/>
          <a:stretch/>
        </p:blipFill>
        <p:spPr>
          <a:xfrm>
            <a:off x="12702400" y="3303355"/>
            <a:ext cx="3005202" cy="293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077128" y="2209800"/>
            <a:ext cx="2255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Airplane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6" r="84643" b="24291"/>
          <a:stretch/>
        </p:blipFill>
        <p:spPr>
          <a:xfrm>
            <a:off x="16464978" y="3303355"/>
            <a:ext cx="3216887" cy="28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6850169" y="2209975"/>
            <a:ext cx="2446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Bandage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889" r="84926" b="23734"/>
          <a:stretch/>
        </p:blipFill>
        <p:spPr>
          <a:xfrm>
            <a:off x="20439241" y="3303355"/>
            <a:ext cx="2971800" cy="28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21233449" y="2209975"/>
            <a:ext cx="1377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Bear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3" r="84699" b="28437"/>
          <a:stretch/>
        </p:blipFill>
        <p:spPr>
          <a:xfrm>
            <a:off x="12702400" y="8305799"/>
            <a:ext cx="3260676" cy="293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/>
          <p:cNvSpPr txBox="1"/>
          <p:nvPr/>
        </p:nvSpPr>
        <p:spPr>
          <a:xfrm>
            <a:off x="13594898" y="7256917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Dog</a:t>
            </a:r>
            <a:endParaRPr lang="el-GR" sz="44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4" r="85479" b="25802"/>
          <a:stretch/>
        </p:blipFill>
        <p:spPr>
          <a:xfrm>
            <a:off x="16616203" y="8305800"/>
            <a:ext cx="3065662" cy="293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16851756" y="7280419"/>
            <a:ext cx="2630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Flip Flops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45667" r="70456" b="23212"/>
          <a:stretch/>
        </p:blipFill>
        <p:spPr>
          <a:xfrm>
            <a:off x="20439241" y="8305800"/>
            <a:ext cx="3091160" cy="293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TextBox 43"/>
          <p:cNvSpPr txBox="1"/>
          <p:nvPr/>
        </p:nvSpPr>
        <p:spPr>
          <a:xfrm>
            <a:off x="21258756" y="7212420"/>
            <a:ext cx="14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Yoga</a:t>
            </a:r>
          </a:p>
        </p:txBody>
      </p:sp>
      <p:sp>
        <p:nvSpPr>
          <p:cNvPr id="22" name="Oval 21"/>
          <p:cNvSpPr/>
          <p:nvPr/>
        </p:nvSpPr>
        <p:spPr>
          <a:xfrm>
            <a:off x="241553" y="6318004"/>
            <a:ext cx="1522197" cy="159189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10042" y="3832220"/>
            <a:ext cx="9100551" cy="1354229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Quick Draw Dataset is a collection of 50 million drawings across 345 categories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2117387" y="2209800"/>
            <a:ext cx="0" cy="982980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2405" y="6453494"/>
            <a:ext cx="9100551" cy="1354229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For this case, the categories are ‘airplane’, ‘bandage’, ‘bear’, ‘dog’, ‘flip flops’, ‘yoga’</a:t>
            </a:r>
          </a:p>
        </p:txBody>
      </p:sp>
      <p:sp>
        <p:nvSpPr>
          <p:cNvPr id="31" name="Oval 30"/>
          <p:cNvSpPr/>
          <p:nvPr/>
        </p:nvSpPr>
        <p:spPr>
          <a:xfrm>
            <a:off x="263598" y="8859260"/>
            <a:ext cx="1522197" cy="159189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32404" y="8987534"/>
            <a:ext cx="9100551" cy="1354229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final dataset consists of 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almost 1000000 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images</a:t>
            </a:r>
          </a:p>
        </p:txBody>
      </p:sp>
      <p:sp>
        <p:nvSpPr>
          <p:cNvPr id="37" name="Oval 36"/>
          <p:cNvSpPr/>
          <p:nvPr/>
        </p:nvSpPr>
        <p:spPr>
          <a:xfrm>
            <a:off x="231990" y="3767116"/>
            <a:ext cx="1522197" cy="159189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AutoShape 42"/>
          <p:cNvSpPr>
            <a:spLocks/>
          </p:cNvSpPr>
          <p:nvPr/>
        </p:nvSpPr>
        <p:spPr bwMode="auto">
          <a:xfrm>
            <a:off x="611187" y="4114800"/>
            <a:ext cx="676719" cy="7912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055" y="7482"/>
                </a:moveTo>
                <a:lnTo>
                  <a:pt x="5879" y="19672"/>
                </a:lnTo>
                <a:lnTo>
                  <a:pt x="0" y="21599"/>
                </a:lnTo>
                <a:lnTo>
                  <a:pt x="1929" y="15721"/>
                </a:lnTo>
                <a:lnTo>
                  <a:pt x="14117" y="3542"/>
                </a:lnTo>
                <a:lnTo>
                  <a:pt x="18055" y="7482"/>
                </a:lnTo>
                <a:close/>
                <a:moveTo>
                  <a:pt x="14484" y="6483"/>
                </a:moveTo>
                <a:cubicBezTo>
                  <a:pt x="14672" y="6295"/>
                  <a:pt x="14672" y="6092"/>
                  <a:pt x="14484" y="5878"/>
                </a:cubicBezTo>
                <a:cubicBezTo>
                  <a:pt x="14393" y="5784"/>
                  <a:pt x="14287" y="5737"/>
                  <a:pt x="14169" y="5737"/>
                </a:cubicBezTo>
                <a:cubicBezTo>
                  <a:pt x="14052" y="5737"/>
                  <a:pt x="13958" y="5784"/>
                  <a:pt x="13882" y="5878"/>
                </a:cubicBezTo>
                <a:lnTo>
                  <a:pt x="4179" y="15554"/>
                </a:lnTo>
                <a:cubicBezTo>
                  <a:pt x="4085" y="15648"/>
                  <a:pt x="4035" y="15751"/>
                  <a:pt x="4035" y="15868"/>
                </a:cubicBezTo>
                <a:cubicBezTo>
                  <a:pt x="4035" y="15986"/>
                  <a:pt x="4085" y="16092"/>
                  <a:pt x="4179" y="16186"/>
                </a:cubicBezTo>
                <a:cubicBezTo>
                  <a:pt x="4252" y="16262"/>
                  <a:pt x="4358" y="16297"/>
                  <a:pt x="4487" y="16297"/>
                </a:cubicBezTo>
                <a:cubicBezTo>
                  <a:pt x="4598" y="16297"/>
                  <a:pt x="4695" y="16262"/>
                  <a:pt x="4784" y="16186"/>
                </a:cubicBezTo>
                <a:lnTo>
                  <a:pt x="14484" y="6483"/>
                </a:lnTo>
                <a:close/>
                <a:moveTo>
                  <a:pt x="21106" y="2068"/>
                </a:moveTo>
                <a:cubicBezTo>
                  <a:pt x="21435" y="2394"/>
                  <a:pt x="21599" y="2790"/>
                  <a:pt x="21599" y="3254"/>
                </a:cubicBezTo>
                <a:cubicBezTo>
                  <a:pt x="21599" y="3721"/>
                  <a:pt x="21435" y="4109"/>
                  <a:pt x="21106" y="4429"/>
                </a:cubicBezTo>
                <a:lnTo>
                  <a:pt x="19435" y="6101"/>
                </a:lnTo>
                <a:lnTo>
                  <a:pt x="15497" y="2165"/>
                </a:lnTo>
                <a:lnTo>
                  <a:pt x="17171" y="490"/>
                </a:lnTo>
                <a:cubicBezTo>
                  <a:pt x="17494" y="164"/>
                  <a:pt x="17890" y="0"/>
                  <a:pt x="18348" y="0"/>
                </a:cubicBezTo>
                <a:cubicBezTo>
                  <a:pt x="18807" y="0"/>
                  <a:pt x="19203" y="164"/>
                  <a:pt x="19529" y="490"/>
                </a:cubicBezTo>
                <a:lnTo>
                  <a:pt x="20331" y="1266"/>
                </a:lnTo>
                <a:lnTo>
                  <a:pt x="21106" y="20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" name="AutoShape 119"/>
          <p:cNvSpPr>
            <a:spLocks/>
          </p:cNvSpPr>
          <p:nvPr/>
        </p:nvSpPr>
        <p:spPr bwMode="auto">
          <a:xfrm>
            <a:off x="680797" y="6705600"/>
            <a:ext cx="692390" cy="6499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6" name="AutoShape 39"/>
          <p:cNvSpPr>
            <a:spLocks/>
          </p:cNvSpPr>
          <p:nvPr/>
        </p:nvSpPr>
        <p:spPr bwMode="auto">
          <a:xfrm>
            <a:off x="687387" y="9296400"/>
            <a:ext cx="622919" cy="717901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defTabSz="342900">
              <a:defRPr/>
            </a:pPr>
            <a:endParaRPr lang="es-ES" sz="22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 smtClean="0">
                <a:solidFill>
                  <a:schemeClr val="accent1"/>
                </a:solidFill>
              </a:rPr>
              <a:t>The Methodology</a:t>
            </a:r>
            <a:endParaRPr lang="en-US" sz="14400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" y="2427282"/>
            <a:ext cx="11628628" cy="9383718"/>
          </a:xfrm>
          <a:prstGeom prst="rect">
            <a:avLst/>
          </a:prstGeom>
          <a:ln>
            <a:solidFill>
              <a:srgbClr val="19263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8612"/>
          <a:stretch/>
        </p:blipFill>
        <p:spPr>
          <a:xfrm>
            <a:off x="13412787" y="2427282"/>
            <a:ext cx="9366659" cy="2983474"/>
          </a:xfrm>
          <a:prstGeom prst="rect">
            <a:avLst/>
          </a:prstGeom>
          <a:ln>
            <a:solidFill>
              <a:srgbClr val="192632"/>
            </a:solidFill>
          </a:ln>
        </p:spPr>
      </p:pic>
      <p:sp>
        <p:nvSpPr>
          <p:cNvPr id="9" name="Freeform 1"/>
          <p:cNvSpPr>
            <a:spLocks noChangeArrowheads="1"/>
          </p:cNvSpPr>
          <p:nvPr/>
        </p:nvSpPr>
        <p:spPr bwMode="auto">
          <a:xfrm rot="10800000">
            <a:off x="13381717" y="6205610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84493" y="6064872"/>
            <a:ext cx="8703316" cy="738676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epochs are 20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1" name="Freeform 1"/>
          <p:cNvSpPr>
            <a:spLocks noChangeArrowheads="1"/>
          </p:cNvSpPr>
          <p:nvPr/>
        </p:nvSpPr>
        <p:spPr bwMode="auto">
          <a:xfrm rot="10800000">
            <a:off x="13381717" y="7299264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55600" y="7158526"/>
            <a:ext cx="10040102" cy="738676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training set was 70% and the test set was 30%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647978" y="2123814"/>
            <a:ext cx="0" cy="10296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 smtClean="0">
                <a:solidFill>
                  <a:schemeClr val="accent1"/>
                </a:solidFill>
              </a:rPr>
              <a:t>The Results</a:t>
            </a:r>
            <a:endParaRPr lang="en-US" sz="14400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9604815" y="2649583"/>
            <a:ext cx="4077458" cy="3336005"/>
            <a:chOff x="1569458" y="688424"/>
            <a:chExt cx="334962" cy="331788"/>
          </a:xfrm>
          <a:solidFill>
            <a:schemeClr val="tx1"/>
          </a:solidFill>
        </p:grpSpPr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587500" y="901699"/>
              <a:ext cx="42863" cy="77788"/>
            </a:xfrm>
            <a:custGeom>
              <a:avLst/>
              <a:gdLst>
                <a:gd name="T0" fmla="*/ 0 w 118"/>
                <a:gd name="T1" fmla="*/ 183 h 218"/>
                <a:gd name="T2" fmla="*/ 25 w 118"/>
                <a:gd name="T3" fmla="*/ 217 h 218"/>
                <a:gd name="T4" fmla="*/ 84 w 118"/>
                <a:gd name="T5" fmla="*/ 217 h 218"/>
                <a:gd name="T6" fmla="*/ 117 w 118"/>
                <a:gd name="T7" fmla="*/ 183 h 218"/>
                <a:gd name="T8" fmla="*/ 117 w 118"/>
                <a:gd name="T9" fmla="*/ 0 h 218"/>
                <a:gd name="T10" fmla="*/ 17 w 118"/>
                <a:gd name="T11" fmla="*/ 91 h 218"/>
                <a:gd name="T12" fmla="*/ 0 w 118"/>
                <a:gd name="T13" fmla="*/ 75 h 218"/>
                <a:gd name="T14" fmla="*/ 0 w 118"/>
                <a:gd name="T15" fmla="*/ 183 h 218"/>
                <a:gd name="T16" fmla="*/ 0 w 118"/>
                <a:gd name="T17" fmla="*/ 183 h 218"/>
                <a:gd name="T18" fmla="*/ 0 w 118"/>
                <a:gd name="T19" fmla="*/ 18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1657350" y="858837"/>
              <a:ext cx="42863" cy="120650"/>
            </a:xfrm>
            <a:custGeom>
              <a:avLst/>
              <a:gdLst>
                <a:gd name="T0" fmla="*/ 0 w 118"/>
                <a:gd name="T1" fmla="*/ 301 h 336"/>
                <a:gd name="T2" fmla="*/ 34 w 118"/>
                <a:gd name="T3" fmla="*/ 335 h 336"/>
                <a:gd name="T4" fmla="*/ 84 w 118"/>
                <a:gd name="T5" fmla="*/ 335 h 336"/>
                <a:gd name="T6" fmla="*/ 117 w 118"/>
                <a:gd name="T7" fmla="*/ 301 h 336"/>
                <a:gd name="T8" fmla="*/ 117 w 118"/>
                <a:gd name="T9" fmla="*/ 76 h 336"/>
                <a:gd name="T10" fmla="*/ 42 w 118"/>
                <a:gd name="T11" fmla="*/ 0 h 336"/>
                <a:gd name="T12" fmla="*/ 0 w 118"/>
                <a:gd name="T13" fmla="*/ 42 h 336"/>
                <a:gd name="T14" fmla="*/ 0 w 118"/>
                <a:gd name="T15" fmla="*/ 301 h 336"/>
                <a:gd name="T16" fmla="*/ 0 w 118"/>
                <a:gd name="T17" fmla="*/ 301 h 336"/>
                <a:gd name="T18" fmla="*/ 0 w 118"/>
                <a:gd name="T19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1727200" y="858837"/>
              <a:ext cx="42863" cy="120650"/>
            </a:xfrm>
            <a:custGeom>
              <a:avLst/>
              <a:gdLst>
                <a:gd name="T0" fmla="*/ 92 w 118"/>
                <a:gd name="T1" fmla="*/ 335 h 336"/>
                <a:gd name="T2" fmla="*/ 117 w 118"/>
                <a:gd name="T3" fmla="*/ 301 h 336"/>
                <a:gd name="T4" fmla="*/ 117 w 118"/>
                <a:gd name="T5" fmla="*/ 0 h 336"/>
                <a:gd name="T6" fmla="*/ 0 w 118"/>
                <a:gd name="T7" fmla="*/ 118 h 336"/>
                <a:gd name="T8" fmla="*/ 0 w 118"/>
                <a:gd name="T9" fmla="*/ 301 h 336"/>
                <a:gd name="T10" fmla="*/ 33 w 118"/>
                <a:gd name="T11" fmla="*/ 335 h 336"/>
                <a:gd name="T12" fmla="*/ 92 w 118"/>
                <a:gd name="T13" fmla="*/ 335 h 336"/>
                <a:gd name="T14" fmla="*/ 92 w 118"/>
                <a:gd name="T15" fmla="*/ 335 h 336"/>
                <a:gd name="T16" fmla="*/ 92 w 118"/>
                <a:gd name="T17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795463" y="817562"/>
              <a:ext cx="46037" cy="163512"/>
            </a:xfrm>
            <a:custGeom>
              <a:avLst/>
              <a:gdLst>
                <a:gd name="T0" fmla="*/ 0 w 126"/>
                <a:gd name="T1" fmla="*/ 41 h 452"/>
                <a:gd name="T2" fmla="*/ 0 w 126"/>
                <a:gd name="T3" fmla="*/ 417 h 452"/>
                <a:gd name="T4" fmla="*/ 33 w 126"/>
                <a:gd name="T5" fmla="*/ 451 h 452"/>
                <a:gd name="T6" fmla="*/ 92 w 126"/>
                <a:gd name="T7" fmla="*/ 451 h 452"/>
                <a:gd name="T8" fmla="*/ 125 w 126"/>
                <a:gd name="T9" fmla="*/ 417 h 452"/>
                <a:gd name="T10" fmla="*/ 125 w 126"/>
                <a:gd name="T11" fmla="*/ 66 h 452"/>
                <a:gd name="T12" fmla="*/ 50 w 126"/>
                <a:gd name="T13" fmla="*/ 0 h 452"/>
                <a:gd name="T14" fmla="*/ 0 w 126"/>
                <a:gd name="T15" fmla="*/ 41 h 452"/>
                <a:gd name="T16" fmla="*/ 0 w 126"/>
                <a:gd name="T17" fmla="*/ 41 h 452"/>
                <a:gd name="T18" fmla="*/ 0 w 126"/>
                <a:gd name="T19" fmla="*/ 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576388" y="744537"/>
              <a:ext cx="261937" cy="163512"/>
            </a:xfrm>
            <a:custGeom>
              <a:avLst/>
              <a:gdLst>
                <a:gd name="T0" fmla="*/ 234 w 728"/>
                <a:gd name="T1" fmla="*/ 284 h 452"/>
                <a:gd name="T2" fmla="*/ 292 w 728"/>
                <a:gd name="T3" fmla="*/ 284 h 452"/>
                <a:gd name="T4" fmla="*/ 359 w 728"/>
                <a:gd name="T5" fmla="*/ 351 h 452"/>
                <a:gd name="T6" fmla="*/ 401 w 728"/>
                <a:gd name="T7" fmla="*/ 368 h 452"/>
                <a:gd name="T8" fmla="*/ 434 w 728"/>
                <a:gd name="T9" fmla="*/ 351 h 452"/>
                <a:gd name="T10" fmla="*/ 660 w 728"/>
                <a:gd name="T11" fmla="*/ 134 h 452"/>
                <a:gd name="T12" fmla="*/ 694 w 728"/>
                <a:gd name="T13" fmla="*/ 167 h 452"/>
                <a:gd name="T14" fmla="*/ 710 w 728"/>
                <a:gd name="T15" fmla="*/ 175 h 452"/>
                <a:gd name="T16" fmla="*/ 727 w 728"/>
                <a:gd name="T17" fmla="*/ 159 h 452"/>
                <a:gd name="T18" fmla="*/ 727 w 728"/>
                <a:gd name="T19" fmla="*/ 33 h 452"/>
                <a:gd name="T20" fmla="*/ 719 w 728"/>
                <a:gd name="T21" fmla="*/ 8 h 452"/>
                <a:gd name="T22" fmla="*/ 694 w 728"/>
                <a:gd name="T23" fmla="*/ 0 h 452"/>
                <a:gd name="T24" fmla="*/ 568 w 728"/>
                <a:gd name="T25" fmla="*/ 0 h 452"/>
                <a:gd name="T26" fmla="*/ 551 w 728"/>
                <a:gd name="T27" fmla="*/ 8 h 452"/>
                <a:gd name="T28" fmla="*/ 551 w 728"/>
                <a:gd name="T29" fmla="*/ 33 h 452"/>
                <a:gd name="T30" fmla="*/ 585 w 728"/>
                <a:gd name="T31" fmla="*/ 58 h 452"/>
                <a:gd name="T32" fmla="*/ 426 w 728"/>
                <a:gd name="T33" fmla="*/ 217 h 452"/>
                <a:gd name="T34" fmla="*/ 401 w 728"/>
                <a:gd name="T35" fmla="*/ 225 h 452"/>
                <a:gd name="T36" fmla="*/ 368 w 728"/>
                <a:gd name="T37" fmla="*/ 217 h 452"/>
                <a:gd name="T38" fmla="*/ 292 w 728"/>
                <a:gd name="T39" fmla="*/ 142 h 452"/>
                <a:gd name="T40" fmla="*/ 234 w 728"/>
                <a:gd name="T41" fmla="*/ 142 h 452"/>
                <a:gd name="T42" fmla="*/ 8 w 728"/>
                <a:gd name="T43" fmla="*/ 359 h 452"/>
                <a:gd name="T44" fmla="*/ 0 w 728"/>
                <a:gd name="T45" fmla="*/ 393 h 452"/>
                <a:gd name="T46" fmla="*/ 8 w 728"/>
                <a:gd name="T47" fmla="*/ 426 h 452"/>
                <a:gd name="T48" fmla="*/ 25 w 728"/>
                <a:gd name="T49" fmla="*/ 435 h 452"/>
                <a:gd name="T50" fmla="*/ 83 w 728"/>
                <a:gd name="T51" fmla="*/ 435 h 452"/>
                <a:gd name="T52" fmla="*/ 234 w 728"/>
                <a:gd name="T53" fmla="*/ 284 h 452"/>
                <a:gd name="T54" fmla="*/ 234 w 728"/>
                <a:gd name="T55" fmla="*/ 284 h 452"/>
                <a:gd name="T56" fmla="*/ 234 w 728"/>
                <a:gd name="T57" fmla="*/ 2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569458" y="688424"/>
              <a:ext cx="334962" cy="331788"/>
            </a:xfrm>
            <a:custGeom>
              <a:avLst/>
              <a:gdLst>
                <a:gd name="T0" fmla="*/ 887 w 929"/>
                <a:gd name="T1" fmla="*/ 0 h 921"/>
                <a:gd name="T2" fmla="*/ 836 w 929"/>
                <a:gd name="T3" fmla="*/ 50 h 921"/>
                <a:gd name="T4" fmla="*/ 836 w 929"/>
                <a:gd name="T5" fmla="*/ 837 h 921"/>
                <a:gd name="T6" fmla="*/ 51 w 929"/>
                <a:gd name="T7" fmla="*/ 837 h 921"/>
                <a:gd name="T8" fmla="*/ 0 w 929"/>
                <a:gd name="T9" fmla="*/ 878 h 921"/>
                <a:gd name="T10" fmla="*/ 51 w 929"/>
                <a:gd name="T11" fmla="*/ 920 h 921"/>
                <a:gd name="T12" fmla="*/ 887 w 929"/>
                <a:gd name="T13" fmla="*/ 920 h 921"/>
                <a:gd name="T14" fmla="*/ 928 w 929"/>
                <a:gd name="T15" fmla="*/ 878 h 921"/>
                <a:gd name="T16" fmla="*/ 928 w 929"/>
                <a:gd name="T17" fmla="*/ 50 h 921"/>
                <a:gd name="T18" fmla="*/ 887 w 929"/>
                <a:gd name="T19" fmla="*/ 0 h 921"/>
                <a:gd name="T20" fmla="*/ 887 w 929"/>
                <a:gd name="T21" fmla="*/ 0 h 921"/>
                <a:gd name="T22" fmla="*/ 887 w 929"/>
                <a:gd name="T2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2269" r="6509" b="4947"/>
          <a:stretch/>
        </p:blipFill>
        <p:spPr>
          <a:xfrm>
            <a:off x="281849" y="3124200"/>
            <a:ext cx="12877800" cy="7715333"/>
          </a:xfrm>
          <a:prstGeom prst="rect">
            <a:avLst/>
          </a:prstGeom>
        </p:spPr>
      </p:pic>
      <p:sp>
        <p:nvSpPr>
          <p:cNvPr id="7" name="Freeform 1"/>
          <p:cNvSpPr>
            <a:spLocks noChangeArrowheads="1"/>
          </p:cNvSpPr>
          <p:nvPr/>
        </p:nvSpPr>
        <p:spPr bwMode="auto">
          <a:xfrm rot="10800000">
            <a:off x="14098403" y="3769654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36602" y="3197726"/>
            <a:ext cx="8703316" cy="1723561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peak performance of the accuracy of the train dataset is approximately 92%, while the same measure for the test dataset is 87%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3" name="Freeform 1"/>
          <p:cNvSpPr>
            <a:spLocks noChangeArrowheads="1"/>
          </p:cNvSpPr>
          <p:nvPr/>
        </p:nvSpPr>
        <p:spPr bwMode="auto">
          <a:xfrm rot="10800000">
            <a:off x="14098403" y="57209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66140" y="53340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For both datasets, the accuracy is increasing till epoch 5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5" name="Freeform 1"/>
          <p:cNvSpPr>
            <a:spLocks noChangeArrowheads="1"/>
          </p:cNvSpPr>
          <p:nvPr/>
        </p:nvSpPr>
        <p:spPr bwMode="auto">
          <a:xfrm rot="10800000">
            <a:off x="14098403" y="75497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29719" y="71628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train dataset is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still increasing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7" name="Freeform 1"/>
          <p:cNvSpPr>
            <a:spLocks noChangeArrowheads="1"/>
          </p:cNvSpPr>
          <p:nvPr/>
        </p:nvSpPr>
        <p:spPr bwMode="auto">
          <a:xfrm rot="10800000">
            <a:off x="14098402" y="9425367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66140" y="9038408"/>
            <a:ext cx="8745678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test dataset remains stable with few fluctuations</a:t>
            </a:r>
          </a:p>
        </p:txBody>
      </p:sp>
    </p:spTree>
    <p:extLst>
      <p:ext uri="{BB962C8B-B14F-4D97-AF65-F5344CB8AC3E}">
        <p14:creationId xmlns:p14="http://schemas.microsoft.com/office/powerpoint/2010/main" val="7499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Model Loss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 rot="10800000">
            <a:off x="14098403" y="3769654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2081" y="3406617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The loss of the train dataset is less than the loss of the test dataset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3" name="Freeform 1"/>
          <p:cNvSpPr>
            <a:spLocks noChangeArrowheads="1"/>
          </p:cNvSpPr>
          <p:nvPr/>
        </p:nvSpPr>
        <p:spPr bwMode="auto">
          <a:xfrm rot="10800000">
            <a:off x="14098403" y="57209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66140" y="53340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For both datasets, the accuracy is decreasing till the epoch 5 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5" name="Freeform 1"/>
          <p:cNvSpPr>
            <a:spLocks noChangeArrowheads="1"/>
          </p:cNvSpPr>
          <p:nvPr/>
        </p:nvSpPr>
        <p:spPr bwMode="auto">
          <a:xfrm rot="10800000">
            <a:off x="14098403" y="7549759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29719" y="7162800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train dataset is decreasing with a lower rate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7" name="Freeform 1"/>
          <p:cNvSpPr>
            <a:spLocks noChangeArrowheads="1"/>
          </p:cNvSpPr>
          <p:nvPr/>
        </p:nvSpPr>
        <p:spPr bwMode="auto">
          <a:xfrm rot="10800000">
            <a:off x="14098402" y="9425367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029719" y="9090183"/>
            <a:ext cx="8745678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After epoch 5, the accuracy of the test dataset remains stable with few fluctuations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" r="2920" b="3872"/>
          <a:stretch/>
        </p:blipFill>
        <p:spPr>
          <a:xfrm>
            <a:off x="311739" y="3222256"/>
            <a:ext cx="12847910" cy="77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 rot="10800000">
            <a:off x="14098403" y="5352233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2081" y="4965274"/>
            <a:ext cx="8109951" cy="1231118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Most of the elements are correctly classified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sp>
        <p:nvSpPr>
          <p:cNvPr id="13" name="Freeform 1"/>
          <p:cNvSpPr>
            <a:spLocks noChangeArrowheads="1"/>
          </p:cNvSpPr>
          <p:nvPr/>
        </p:nvSpPr>
        <p:spPr bwMode="auto">
          <a:xfrm rot="10800000">
            <a:off x="14098403" y="7303538"/>
            <a:ext cx="838200" cy="457200"/>
          </a:xfrm>
          <a:custGeom>
            <a:avLst/>
            <a:gdLst>
              <a:gd name="T0" fmla="*/ 5874 w 7875"/>
              <a:gd name="T1" fmla="*/ 1811 h 3594"/>
              <a:gd name="T2" fmla="*/ 7874 w 7875"/>
              <a:gd name="T3" fmla="*/ 0 h 3594"/>
              <a:gd name="T4" fmla="*/ 1969 w 7875"/>
              <a:gd name="T5" fmla="*/ 0 h 3594"/>
              <a:gd name="T6" fmla="*/ 0 w 7875"/>
              <a:gd name="T7" fmla="*/ 1811 h 3594"/>
              <a:gd name="T8" fmla="*/ 1969 w 7875"/>
              <a:gd name="T9" fmla="*/ 3593 h 3594"/>
              <a:gd name="T10" fmla="*/ 7874 w 7875"/>
              <a:gd name="T11" fmla="*/ 3593 h 3594"/>
              <a:gd name="T12" fmla="*/ 5874 w 7875"/>
              <a:gd name="T13" fmla="*/ 1811 h 3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5" h="3594">
                <a:moveTo>
                  <a:pt x="5874" y="1811"/>
                </a:moveTo>
                <a:lnTo>
                  <a:pt x="7874" y="0"/>
                </a:lnTo>
                <a:lnTo>
                  <a:pt x="1969" y="0"/>
                </a:lnTo>
                <a:lnTo>
                  <a:pt x="0" y="1811"/>
                </a:lnTo>
                <a:lnTo>
                  <a:pt x="1969" y="3593"/>
                </a:lnTo>
                <a:lnTo>
                  <a:pt x="7874" y="3593"/>
                </a:lnTo>
                <a:lnTo>
                  <a:pt x="5874" y="18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72081" y="7162800"/>
            <a:ext cx="8109951" cy="738676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Raleway ExtraBold"/>
                <a:cs typeface="Raleway ExtraBold"/>
              </a:rPr>
              <a:t>A small proportion of them is misclassified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Raleway ExtraBold"/>
              <a:cs typeface="Raleway ExtraBold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7" y="4114800"/>
            <a:ext cx="12284937" cy="5702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50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708" y="2436263"/>
            <a:ext cx="9448800" cy="973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36021" y="2453680"/>
            <a:ext cx="9448800" cy="973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16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373187" y="8515200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 smtClean="0">
                <a:solidFill>
                  <a:schemeClr val="accent1"/>
                </a:solidFill>
              </a:rPr>
              <a:t>Thank you!</a:t>
            </a:r>
            <a:endParaRPr lang="en-US" sz="14400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273803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 smtClean="0">
                <a:solidFill>
                  <a:schemeClr val="accent1"/>
                </a:solidFill>
              </a:rPr>
              <a:t>The Team</a:t>
            </a:r>
            <a:endParaRPr lang="en-US" sz="14400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2" y="10668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56583" y="8393969"/>
            <a:ext cx="3454850" cy="987207"/>
            <a:chOff x="990600" y="3042850"/>
            <a:chExt cx="1295400" cy="370203"/>
          </a:xfrm>
        </p:grpSpPr>
        <p:sp>
          <p:nvSpPr>
            <p:cNvPr id="13" name="TextBox 12"/>
            <p:cNvSpPr txBox="1"/>
            <p:nvPr/>
          </p:nvSpPr>
          <p:spPr>
            <a:xfrm>
              <a:off x="990600" y="3042850"/>
              <a:ext cx="12954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Tsopelakou Lila</a:t>
              </a:r>
              <a:endParaRPr lang="en-US" sz="3200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Data Engineer</a:t>
              </a:r>
              <a:endParaRPr lang="en-US" sz="2400" i="1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02582" y="8393969"/>
            <a:ext cx="3454850" cy="987207"/>
            <a:chOff x="990600" y="3042850"/>
            <a:chExt cx="1295400" cy="370203"/>
          </a:xfrm>
        </p:grpSpPr>
        <p:sp>
          <p:nvSpPr>
            <p:cNvPr id="18" name="TextBox 17"/>
            <p:cNvSpPr txBox="1"/>
            <p:nvPr/>
          </p:nvSpPr>
          <p:spPr>
            <a:xfrm>
              <a:off x="990600" y="3042850"/>
              <a:ext cx="12954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Soukias</a:t>
              </a:r>
              <a:r>
                <a:rPr lang="en-US" sz="3200" dirty="0">
                  <a:solidFill>
                    <a:schemeClr val="tx2"/>
                  </a:solidFill>
                  <a:latin typeface="Raleway Bold"/>
                  <a:cs typeface="Raleway Bold"/>
                </a:rPr>
                <a:t> </a:t>
              </a:r>
              <a:r>
                <a:rPr lang="en-US" sz="3200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Nikos</a:t>
              </a:r>
              <a:endParaRPr lang="en-US" sz="3200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Data Engineer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29831" y="8393969"/>
            <a:ext cx="4123916" cy="987207"/>
            <a:chOff x="990600" y="3042850"/>
            <a:chExt cx="1546267" cy="370203"/>
          </a:xfrm>
        </p:grpSpPr>
        <p:sp>
          <p:nvSpPr>
            <p:cNvPr id="22" name="TextBox 21"/>
            <p:cNvSpPr txBox="1"/>
            <p:nvPr/>
          </p:nvSpPr>
          <p:spPr>
            <a:xfrm>
              <a:off x="990600" y="3042850"/>
              <a:ext cx="1546267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Koutsoukou Dimitra</a:t>
              </a:r>
              <a:endParaRPr lang="en-US" sz="3200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6034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Data Scientist</a:t>
              </a:r>
              <a:endParaRPr lang="en-US" sz="2400" i="1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864793" y="8393969"/>
            <a:ext cx="3454850" cy="987207"/>
            <a:chOff x="990600" y="3042850"/>
            <a:chExt cx="1295400" cy="370203"/>
          </a:xfrm>
        </p:grpSpPr>
        <p:sp>
          <p:nvSpPr>
            <p:cNvPr id="26" name="TextBox 25"/>
            <p:cNvSpPr txBox="1"/>
            <p:nvPr/>
          </p:nvSpPr>
          <p:spPr>
            <a:xfrm>
              <a:off x="990600" y="3042850"/>
              <a:ext cx="1295400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Kosmidi Antonia</a:t>
              </a:r>
              <a:endParaRPr lang="en-US" sz="3200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0600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Business </a:t>
              </a:r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Analyst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565221" y="8393969"/>
            <a:ext cx="4419600" cy="987207"/>
            <a:chOff x="990600" y="3042850"/>
            <a:chExt cx="1657134" cy="370203"/>
          </a:xfrm>
        </p:grpSpPr>
        <p:sp>
          <p:nvSpPr>
            <p:cNvPr id="36" name="TextBox 35"/>
            <p:cNvSpPr txBox="1"/>
            <p:nvPr/>
          </p:nvSpPr>
          <p:spPr>
            <a:xfrm>
              <a:off x="990600" y="3042850"/>
              <a:ext cx="1657134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Charalampidou Eleni</a:t>
              </a:r>
              <a:endParaRPr lang="en-US" sz="3200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1467" y="3239929"/>
              <a:ext cx="1295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tx2"/>
                  </a:solidFill>
                  <a:latin typeface="Raleway Bold"/>
                  <a:cs typeface="Raleway Bold"/>
                </a:rPr>
                <a:t>Business Analyst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1" name="Picture Placeholder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401" y="4398798"/>
            <a:ext cx="3364781" cy="3364343"/>
          </a:xfrm>
        </p:spPr>
      </p:pic>
      <p:pic>
        <p:nvPicPr>
          <p:cNvPr id="43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 b="1111"/>
          <a:stretch>
            <a:fillRect/>
          </a:stretch>
        </p:blipFill>
        <p:spPr>
          <a:xfrm>
            <a:off x="2340556" y="4345757"/>
            <a:ext cx="3470877" cy="3470426"/>
          </a:xfrm>
        </p:spPr>
      </p:pic>
      <p:pic>
        <p:nvPicPr>
          <p:cNvPr id="45" name="Picture Placeholder 10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5035" y="4362047"/>
            <a:ext cx="3369859" cy="3369420"/>
          </a:xfrm>
        </p:spPr>
      </p:pic>
      <p:pic>
        <p:nvPicPr>
          <p:cNvPr id="47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3747" y="4367528"/>
            <a:ext cx="3365896" cy="3365896"/>
          </a:xfr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r="-835" b="28969"/>
          <a:stretch/>
        </p:blipFill>
        <p:spPr>
          <a:xfrm>
            <a:off x="17788496" y="4367528"/>
            <a:ext cx="3482929" cy="340368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590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 smtClean="0">
                <a:solidFill>
                  <a:schemeClr val="accent1"/>
                </a:solidFill>
              </a:rPr>
              <a:t>The Case</a:t>
            </a:r>
            <a:endParaRPr lang="en-US" sz="14400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88" y="1028700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Google Translate-Draw Characters &amp; Symbols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787" y="2743200"/>
            <a:ext cx="16230600" cy="929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19737387" y="304664"/>
            <a:ext cx="4343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19280187" y="10054046"/>
            <a:ext cx="533400" cy="613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2478087" y="73152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76" r="6773" b="11448"/>
          <a:stretch/>
        </p:blipFill>
        <p:spPr>
          <a:xfrm>
            <a:off x="848748" y="1689161"/>
            <a:ext cx="22631400" cy="1155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2353" r="91741" b="62484"/>
          <a:stretch/>
        </p:blipFill>
        <p:spPr>
          <a:xfrm>
            <a:off x="1592889" y="5551862"/>
            <a:ext cx="2227596" cy="1113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3" t="31593" r="5498" b="52253"/>
          <a:stretch/>
        </p:blipFill>
        <p:spPr>
          <a:xfrm>
            <a:off x="13013124" y="5433503"/>
            <a:ext cx="9315063" cy="18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Google Translate-What If…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787" y="2743200"/>
            <a:ext cx="16230600" cy="929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19737387" y="304664"/>
            <a:ext cx="4343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Rectangle 25"/>
          <p:cNvSpPr/>
          <p:nvPr/>
        </p:nvSpPr>
        <p:spPr>
          <a:xfrm>
            <a:off x="19280187" y="10054046"/>
            <a:ext cx="533400" cy="613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2478087" y="73152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76" r="6773" b="11448"/>
          <a:stretch/>
        </p:blipFill>
        <p:spPr>
          <a:xfrm>
            <a:off x="848748" y="1689161"/>
            <a:ext cx="22631400" cy="1155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2353" r="91741" b="62484"/>
          <a:stretch/>
        </p:blipFill>
        <p:spPr>
          <a:xfrm>
            <a:off x="1592889" y="5551862"/>
            <a:ext cx="2227596" cy="1113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3" t="31593" r="5498" b="52253"/>
          <a:stretch/>
        </p:blipFill>
        <p:spPr>
          <a:xfrm>
            <a:off x="13013124" y="5433503"/>
            <a:ext cx="9315063" cy="18816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0387" y="8534400"/>
            <a:ext cx="3962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61678" r="79862" b="24016"/>
          <a:stretch/>
        </p:blipFill>
        <p:spPr>
          <a:xfrm>
            <a:off x="3506786" y="8340826"/>
            <a:ext cx="2895601" cy="24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Learn Vocabulary by Drawing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984821" y="340660"/>
            <a:ext cx="1791166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 b="2593"/>
          <a:stretch/>
        </p:blipFill>
        <p:spPr>
          <a:xfrm>
            <a:off x="382587" y="2934026"/>
            <a:ext cx="14973866" cy="7886374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16766835" y="2904786"/>
            <a:ext cx="6087378" cy="8647352"/>
            <a:chOff x="8099434" y="2121218"/>
            <a:chExt cx="1322388" cy="1878013"/>
          </a:xfrm>
        </p:grpSpPr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 rot="16200000">
            <a:off x="16264809" y="4517786"/>
            <a:ext cx="7084121" cy="530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456" y="4827629"/>
            <a:ext cx="3540524" cy="38591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3" b="49296"/>
          <a:stretch/>
        </p:blipFill>
        <p:spPr>
          <a:xfrm>
            <a:off x="21706031" y="6234967"/>
            <a:ext cx="2325595" cy="19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144587" y="9169037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 smtClean="0">
                <a:solidFill>
                  <a:schemeClr val="accent1"/>
                </a:solidFill>
              </a:rPr>
              <a:t>The Dataset</a:t>
            </a:r>
            <a:endParaRPr lang="en-US" sz="14400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91" y="1701603"/>
            <a:ext cx="4826394" cy="48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04" y="362431"/>
            <a:ext cx="24137984" cy="14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19280187" y="10054046"/>
            <a:ext cx="533400" cy="613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2478087" y="73152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7" y="690751"/>
            <a:ext cx="22306396" cy="104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One">
      <a:dk1>
        <a:sysClr val="windowText" lastClr="000000"/>
      </a:dk1>
      <a:lt1>
        <a:sysClr val="window" lastClr="FFFFFF"/>
      </a:lt1>
      <a:dk2>
        <a:srgbClr val="797979"/>
      </a:dk2>
      <a:lt2>
        <a:srgbClr val="43B4E3"/>
      </a:lt2>
      <a:accent1>
        <a:srgbClr val="329FD1"/>
      </a:accent1>
      <a:accent2>
        <a:srgbClr val="CECECE"/>
      </a:accent2>
      <a:accent3>
        <a:srgbClr val="329FD1"/>
      </a:accent3>
      <a:accent4>
        <a:srgbClr val="CECECE"/>
      </a:accent4>
      <a:accent5>
        <a:srgbClr val="329FD1"/>
      </a:accent5>
      <a:accent6>
        <a:srgbClr val="CECECE"/>
      </a:accent6>
      <a:hlink>
        <a:srgbClr val="169EBE"/>
      </a:hlink>
      <a:folHlink>
        <a:srgbClr val="1CD1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276</Words>
  <Application>Microsoft Office PowerPoint</Application>
  <PresentationFormat>Custom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 Black</vt:lpstr>
      <vt:lpstr>Lato Light</vt:lpstr>
      <vt:lpstr>Lucida Grande</vt:lpstr>
      <vt:lpstr>Raleway Bold</vt:lpstr>
      <vt:lpstr>Raleway ExtraBold</vt:lpstr>
      <vt:lpstr>Raleway ExtraLight</vt:lpstr>
      <vt:lpstr>Raleway Light</vt:lpstr>
      <vt:lpstr>Raleway Regular</vt:lpstr>
      <vt:lpstr>Office Theme</vt:lpstr>
      <vt:lpstr>Sketch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 Twelve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</dc:title>
  <dc:creator>Louis Twelve</dc:creator>
  <cp:lastModifiedBy>Charalampidou,Eleni,ATHENS,SLS Sales</cp:lastModifiedBy>
  <cp:revision>445</cp:revision>
  <dcterms:created xsi:type="dcterms:W3CDTF">2014-11-10T20:05:35Z</dcterms:created>
  <dcterms:modified xsi:type="dcterms:W3CDTF">2018-09-12T18:05:57Z</dcterms:modified>
</cp:coreProperties>
</file>