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6"/>
  </p:notesMasterIdLst>
  <p:sldIdLst>
    <p:sldId id="256" r:id="rId2"/>
    <p:sldId id="279" r:id="rId3"/>
    <p:sldId id="257" r:id="rId4"/>
    <p:sldId id="280" r:id="rId5"/>
    <p:sldId id="281" r:id="rId6"/>
    <p:sldId id="282" r:id="rId7"/>
    <p:sldId id="283" r:id="rId8"/>
    <p:sldId id="284" r:id="rId9"/>
    <p:sldId id="285" r:id="rId10"/>
    <p:sldId id="288" r:id="rId11"/>
    <p:sldId id="268" r:id="rId12"/>
    <p:sldId id="278" r:id="rId13"/>
    <p:sldId id="286" r:id="rId14"/>
    <p:sldId id="287" r:id="rId1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B8EA1CC-19AA-4823-B025-23EB9EE362A0}">
  <a:tblStyle styleId="{BB8EA1CC-19AA-4823-B025-23EB9EE362A0}"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04" y="-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7B47B-8EAA-EE45-B78B-94D9454F6B9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5B6FEA03-EB9E-144E-AA69-333B0187F6E2}">
      <dgm:prSet phldrT="[Text]"/>
      <dgm:spPr/>
      <dgm:t>
        <a:bodyPr/>
        <a:lstStyle/>
        <a:p>
          <a:r>
            <a:rPr lang="en-US" dirty="0" smtClean="0"/>
            <a:t>2</a:t>
          </a:r>
          <a:endParaRPr lang="en-US" dirty="0"/>
        </a:p>
      </dgm:t>
    </dgm:pt>
    <dgm:pt modelId="{58F6F9CA-5B94-0F40-A05B-800B7A654BEA}" type="parTrans" cxnId="{FC7CB931-F596-9A4D-B338-44D45B3B4B3E}">
      <dgm:prSet/>
      <dgm:spPr/>
      <dgm:t>
        <a:bodyPr/>
        <a:lstStyle/>
        <a:p>
          <a:endParaRPr lang="en-US"/>
        </a:p>
      </dgm:t>
    </dgm:pt>
    <dgm:pt modelId="{4AACF450-40FC-6142-8062-2023F70A2E85}" type="sibTrans" cxnId="{FC7CB931-F596-9A4D-B338-44D45B3B4B3E}">
      <dgm:prSet/>
      <dgm:spPr/>
      <dgm:t>
        <a:bodyPr/>
        <a:lstStyle/>
        <a:p>
          <a:endParaRPr lang="en-US"/>
        </a:p>
      </dgm:t>
    </dgm:pt>
    <dgm:pt modelId="{E6611BF5-B87D-0F4A-BCB1-5AB1419CD4E8}">
      <dgm:prSet phldrT="[Text]"/>
      <dgm:spPr/>
      <dgm:t>
        <a:bodyPr/>
        <a:lstStyle/>
        <a:p>
          <a:r>
            <a:rPr lang="en-US" dirty="0" smtClean="0"/>
            <a:t>4</a:t>
          </a:r>
          <a:endParaRPr lang="en-US" dirty="0"/>
        </a:p>
      </dgm:t>
    </dgm:pt>
    <dgm:pt modelId="{D3E5701B-D109-9F4B-AB7B-CCB6BE095439}" type="parTrans" cxnId="{C4671DCA-B693-B143-A681-33C04D92BE6E}">
      <dgm:prSet/>
      <dgm:spPr/>
      <dgm:t>
        <a:bodyPr/>
        <a:lstStyle/>
        <a:p>
          <a:endParaRPr lang="en-US"/>
        </a:p>
      </dgm:t>
    </dgm:pt>
    <dgm:pt modelId="{B979C0EC-A923-A24B-87AB-7229D917A6E7}" type="sibTrans" cxnId="{C4671DCA-B693-B143-A681-33C04D92BE6E}">
      <dgm:prSet/>
      <dgm:spPr/>
      <dgm:t>
        <a:bodyPr/>
        <a:lstStyle/>
        <a:p>
          <a:endParaRPr lang="en-US"/>
        </a:p>
      </dgm:t>
    </dgm:pt>
    <dgm:pt modelId="{F90FD4F9-253F-FA4B-9B55-EDD0002A0FFD}">
      <dgm:prSet phldrT="[Text]"/>
      <dgm:spPr/>
      <dgm:t>
        <a:bodyPr/>
        <a:lstStyle/>
        <a:p>
          <a:r>
            <a:rPr lang="en-US" dirty="0" smtClean="0"/>
            <a:t>9</a:t>
          </a:r>
          <a:endParaRPr lang="en-US" dirty="0"/>
        </a:p>
      </dgm:t>
    </dgm:pt>
    <dgm:pt modelId="{8C1DF064-1ED5-764F-9B58-8D0D6B5C02BC}" type="parTrans" cxnId="{74C760FD-2B1E-9D4F-826B-5C62EBAF92CE}">
      <dgm:prSet/>
      <dgm:spPr/>
      <dgm:t>
        <a:bodyPr/>
        <a:lstStyle/>
        <a:p>
          <a:endParaRPr lang="en-US"/>
        </a:p>
      </dgm:t>
    </dgm:pt>
    <dgm:pt modelId="{E0737864-3CA3-A645-80D9-12FE1A4319C4}" type="sibTrans" cxnId="{74C760FD-2B1E-9D4F-826B-5C62EBAF92CE}">
      <dgm:prSet/>
      <dgm:spPr/>
      <dgm:t>
        <a:bodyPr/>
        <a:lstStyle/>
        <a:p>
          <a:endParaRPr lang="en-US"/>
        </a:p>
      </dgm:t>
    </dgm:pt>
    <dgm:pt modelId="{2645016A-76D1-934A-890A-D31A8692699B}">
      <dgm:prSet phldrT="[Text]"/>
      <dgm:spPr/>
      <dgm:t>
        <a:bodyPr/>
        <a:lstStyle/>
        <a:p>
          <a:r>
            <a:rPr lang="en-US" dirty="0" smtClean="0"/>
            <a:t>7</a:t>
          </a:r>
          <a:endParaRPr lang="en-US" dirty="0"/>
        </a:p>
      </dgm:t>
    </dgm:pt>
    <dgm:pt modelId="{0335CA84-3ACF-D140-B257-68A57A41E20E}" type="parTrans" cxnId="{A30DD18B-CB85-7E47-8090-BE98F6A6AD02}">
      <dgm:prSet/>
      <dgm:spPr/>
      <dgm:t>
        <a:bodyPr/>
        <a:lstStyle/>
        <a:p>
          <a:endParaRPr lang="en-US"/>
        </a:p>
      </dgm:t>
    </dgm:pt>
    <dgm:pt modelId="{960EC0C5-E7A5-3447-BB1E-77FC1D69001C}" type="sibTrans" cxnId="{A30DD18B-CB85-7E47-8090-BE98F6A6AD02}">
      <dgm:prSet/>
      <dgm:spPr/>
      <dgm:t>
        <a:bodyPr/>
        <a:lstStyle/>
        <a:p>
          <a:endParaRPr lang="en-US"/>
        </a:p>
      </dgm:t>
    </dgm:pt>
    <dgm:pt modelId="{E660975E-9775-5543-9F1C-7E522E7A9A1F}">
      <dgm:prSet phldrT="[Text]"/>
      <dgm:spPr/>
      <dgm:t>
        <a:bodyPr/>
        <a:lstStyle/>
        <a:p>
          <a:r>
            <a:rPr lang="en-US" dirty="0" smtClean="0"/>
            <a:t>3</a:t>
          </a:r>
          <a:endParaRPr lang="en-US" dirty="0"/>
        </a:p>
      </dgm:t>
    </dgm:pt>
    <dgm:pt modelId="{3118A8B3-E485-8F49-A1B1-69651971C684}" type="parTrans" cxnId="{C7D1D25C-968F-5741-8763-AE0C03D0E144}">
      <dgm:prSet/>
      <dgm:spPr/>
      <dgm:t>
        <a:bodyPr/>
        <a:lstStyle/>
        <a:p>
          <a:endParaRPr lang="en-US"/>
        </a:p>
      </dgm:t>
    </dgm:pt>
    <dgm:pt modelId="{EDE2BEF4-9018-4346-A210-8A9F3939C023}" type="sibTrans" cxnId="{C7D1D25C-968F-5741-8763-AE0C03D0E144}">
      <dgm:prSet/>
      <dgm:spPr/>
      <dgm:t>
        <a:bodyPr/>
        <a:lstStyle/>
        <a:p>
          <a:endParaRPr lang="en-US"/>
        </a:p>
      </dgm:t>
    </dgm:pt>
    <dgm:pt modelId="{F823BB9D-F3AC-BA43-B445-B765F773536A}" type="pres">
      <dgm:prSet presAssocID="{1037B47B-8EAA-EE45-B78B-94D9454F6B92}" presName="diagram" presStyleCnt="0">
        <dgm:presLayoutVars>
          <dgm:chPref val="1"/>
          <dgm:dir/>
          <dgm:animOne val="branch"/>
          <dgm:animLvl val="lvl"/>
          <dgm:resizeHandles val="exact"/>
        </dgm:presLayoutVars>
      </dgm:prSet>
      <dgm:spPr/>
      <dgm:t>
        <a:bodyPr/>
        <a:lstStyle/>
        <a:p>
          <a:endParaRPr lang="en-US"/>
        </a:p>
      </dgm:t>
    </dgm:pt>
    <dgm:pt modelId="{A10A24FE-0594-FA44-8B09-5BD99670638D}" type="pres">
      <dgm:prSet presAssocID="{5B6FEA03-EB9E-144E-AA69-333B0187F6E2}" presName="root1" presStyleCnt="0"/>
      <dgm:spPr/>
    </dgm:pt>
    <dgm:pt modelId="{19B4348E-2277-DD4A-A264-46BAF75F37A3}" type="pres">
      <dgm:prSet presAssocID="{5B6FEA03-EB9E-144E-AA69-333B0187F6E2}" presName="LevelOneTextNode" presStyleLbl="node0" presStyleIdx="0" presStyleCnt="1">
        <dgm:presLayoutVars>
          <dgm:chPref val="3"/>
        </dgm:presLayoutVars>
      </dgm:prSet>
      <dgm:spPr/>
      <dgm:t>
        <a:bodyPr/>
        <a:lstStyle/>
        <a:p>
          <a:endParaRPr lang="en-US"/>
        </a:p>
      </dgm:t>
    </dgm:pt>
    <dgm:pt modelId="{5D3068F5-EA92-324A-8373-D570C531455D}" type="pres">
      <dgm:prSet presAssocID="{5B6FEA03-EB9E-144E-AA69-333B0187F6E2}" presName="level2hierChild" presStyleCnt="0"/>
      <dgm:spPr/>
    </dgm:pt>
    <dgm:pt modelId="{8F553EFD-E499-AD4B-8E4E-344C4181A9F7}" type="pres">
      <dgm:prSet presAssocID="{D3E5701B-D109-9F4B-AB7B-CCB6BE095439}" presName="conn2-1" presStyleLbl="parChTrans1D2" presStyleIdx="0" presStyleCnt="2"/>
      <dgm:spPr/>
      <dgm:t>
        <a:bodyPr/>
        <a:lstStyle/>
        <a:p>
          <a:endParaRPr lang="en-US"/>
        </a:p>
      </dgm:t>
    </dgm:pt>
    <dgm:pt modelId="{68E0A09E-94C6-664B-A7D4-113DBF55E126}" type="pres">
      <dgm:prSet presAssocID="{D3E5701B-D109-9F4B-AB7B-CCB6BE095439}" presName="connTx" presStyleLbl="parChTrans1D2" presStyleIdx="0" presStyleCnt="2"/>
      <dgm:spPr/>
      <dgm:t>
        <a:bodyPr/>
        <a:lstStyle/>
        <a:p>
          <a:endParaRPr lang="en-US"/>
        </a:p>
      </dgm:t>
    </dgm:pt>
    <dgm:pt modelId="{5BCA0CFD-52BB-C548-AAEB-2C1CDB7FC50C}" type="pres">
      <dgm:prSet presAssocID="{E6611BF5-B87D-0F4A-BCB1-5AB1419CD4E8}" presName="root2" presStyleCnt="0"/>
      <dgm:spPr/>
    </dgm:pt>
    <dgm:pt modelId="{376C7BB0-FB4B-8546-A6A8-D1167E12CC46}" type="pres">
      <dgm:prSet presAssocID="{E6611BF5-B87D-0F4A-BCB1-5AB1419CD4E8}" presName="LevelTwoTextNode" presStyleLbl="node2" presStyleIdx="0" presStyleCnt="2">
        <dgm:presLayoutVars>
          <dgm:chPref val="3"/>
        </dgm:presLayoutVars>
      </dgm:prSet>
      <dgm:spPr/>
      <dgm:t>
        <a:bodyPr/>
        <a:lstStyle/>
        <a:p>
          <a:endParaRPr lang="en-US"/>
        </a:p>
      </dgm:t>
    </dgm:pt>
    <dgm:pt modelId="{D2B1E64E-35A0-C043-BD6F-7F48D209ACFD}" type="pres">
      <dgm:prSet presAssocID="{E6611BF5-B87D-0F4A-BCB1-5AB1419CD4E8}" presName="level3hierChild" presStyleCnt="0"/>
      <dgm:spPr/>
    </dgm:pt>
    <dgm:pt modelId="{1236ACC4-6D97-E54E-A2D8-6CBFBA35FB46}" type="pres">
      <dgm:prSet presAssocID="{8C1DF064-1ED5-764F-9B58-8D0D6B5C02BC}" presName="conn2-1" presStyleLbl="parChTrans1D3" presStyleIdx="0" presStyleCnt="2"/>
      <dgm:spPr/>
      <dgm:t>
        <a:bodyPr/>
        <a:lstStyle/>
        <a:p>
          <a:endParaRPr lang="en-US"/>
        </a:p>
      </dgm:t>
    </dgm:pt>
    <dgm:pt modelId="{19B4832A-5B6B-4049-8E6B-847329C764FA}" type="pres">
      <dgm:prSet presAssocID="{8C1DF064-1ED5-764F-9B58-8D0D6B5C02BC}" presName="connTx" presStyleLbl="parChTrans1D3" presStyleIdx="0" presStyleCnt="2"/>
      <dgm:spPr/>
      <dgm:t>
        <a:bodyPr/>
        <a:lstStyle/>
        <a:p>
          <a:endParaRPr lang="en-US"/>
        </a:p>
      </dgm:t>
    </dgm:pt>
    <dgm:pt modelId="{9EE3555E-302C-0445-BBDD-418728EDF2A9}" type="pres">
      <dgm:prSet presAssocID="{F90FD4F9-253F-FA4B-9B55-EDD0002A0FFD}" presName="root2" presStyleCnt="0"/>
      <dgm:spPr/>
    </dgm:pt>
    <dgm:pt modelId="{31F73757-7A55-1549-BAC8-507C818CB757}" type="pres">
      <dgm:prSet presAssocID="{F90FD4F9-253F-FA4B-9B55-EDD0002A0FFD}" presName="LevelTwoTextNode" presStyleLbl="node3" presStyleIdx="0" presStyleCnt="2">
        <dgm:presLayoutVars>
          <dgm:chPref val="3"/>
        </dgm:presLayoutVars>
      </dgm:prSet>
      <dgm:spPr/>
      <dgm:t>
        <a:bodyPr/>
        <a:lstStyle/>
        <a:p>
          <a:endParaRPr lang="en-US"/>
        </a:p>
      </dgm:t>
    </dgm:pt>
    <dgm:pt modelId="{5BC8FFAB-5FA1-DD4E-8D73-857E8FB358FB}" type="pres">
      <dgm:prSet presAssocID="{F90FD4F9-253F-FA4B-9B55-EDD0002A0FFD}" presName="level3hierChild" presStyleCnt="0"/>
      <dgm:spPr/>
    </dgm:pt>
    <dgm:pt modelId="{AD331960-71CE-DC43-ADD3-DA71DB795D1B}" type="pres">
      <dgm:prSet presAssocID="{0335CA84-3ACF-D140-B257-68A57A41E20E}" presName="conn2-1" presStyleLbl="parChTrans1D3" presStyleIdx="1" presStyleCnt="2"/>
      <dgm:spPr/>
      <dgm:t>
        <a:bodyPr/>
        <a:lstStyle/>
        <a:p>
          <a:endParaRPr lang="en-US"/>
        </a:p>
      </dgm:t>
    </dgm:pt>
    <dgm:pt modelId="{3E57C315-DDCD-604A-965B-DB344C0FF3D4}" type="pres">
      <dgm:prSet presAssocID="{0335CA84-3ACF-D140-B257-68A57A41E20E}" presName="connTx" presStyleLbl="parChTrans1D3" presStyleIdx="1" presStyleCnt="2"/>
      <dgm:spPr/>
      <dgm:t>
        <a:bodyPr/>
        <a:lstStyle/>
        <a:p>
          <a:endParaRPr lang="en-US"/>
        </a:p>
      </dgm:t>
    </dgm:pt>
    <dgm:pt modelId="{E43AF658-9563-B742-AF49-0F7367FCB7BA}" type="pres">
      <dgm:prSet presAssocID="{2645016A-76D1-934A-890A-D31A8692699B}" presName="root2" presStyleCnt="0"/>
      <dgm:spPr/>
    </dgm:pt>
    <dgm:pt modelId="{255C1F64-BCE2-1545-A223-C7487B1144A9}" type="pres">
      <dgm:prSet presAssocID="{2645016A-76D1-934A-890A-D31A8692699B}" presName="LevelTwoTextNode" presStyleLbl="node3" presStyleIdx="1" presStyleCnt="2">
        <dgm:presLayoutVars>
          <dgm:chPref val="3"/>
        </dgm:presLayoutVars>
      </dgm:prSet>
      <dgm:spPr/>
      <dgm:t>
        <a:bodyPr/>
        <a:lstStyle/>
        <a:p>
          <a:endParaRPr lang="en-US"/>
        </a:p>
      </dgm:t>
    </dgm:pt>
    <dgm:pt modelId="{18F7FEDF-1E28-2645-B16B-CD1374476965}" type="pres">
      <dgm:prSet presAssocID="{2645016A-76D1-934A-890A-D31A8692699B}" presName="level3hierChild" presStyleCnt="0"/>
      <dgm:spPr/>
    </dgm:pt>
    <dgm:pt modelId="{48F43F9E-8654-9946-A23D-FDE9F4D327E5}" type="pres">
      <dgm:prSet presAssocID="{3118A8B3-E485-8F49-A1B1-69651971C684}" presName="conn2-1" presStyleLbl="parChTrans1D2" presStyleIdx="1" presStyleCnt="2"/>
      <dgm:spPr/>
      <dgm:t>
        <a:bodyPr/>
        <a:lstStyle/>
        <a:p>
          <a:endParaRPr lang="en-US"/>
        </a:p>
      </dgm:t>
    </dgm:pt>
    <dgm:pt modelId="{7FA7BD11-040E-0643-9CE1-3F40A8A777B9}" type="pres">
      <dgm:prSet presAssocID="{3118A8B3-E485-8F49-A1B1-69651971C684}" presName="connTx" presStyleLbl="parChTrans1D2" presStyleIdx="1" presStyleCnt="2"/>
      <dgm:spPr/>
      <dgm:t>
        <a:bodyPr/>
        <a:lstStyle/>
        <a:p>
          <a:endParaRPr lang="en-US"/>
        </a:p>
      </dgm:t>
    </dgm:pt>
    <dgm:pt modelId="{D5872003-250F-A643-BAF1-687B8E2DF1D4}" type="pres">
      <dgm:prSet presAssocID="{E660975E-9775-5543-9F1C-7E522E7A9A1F}" presName="root2" presStyleCnt="0"/>
      <dgm:spPr/>
    </dgm:pt>
    <dgm:pt modelId="{6172D27C-BE46-3447-A6C5-F2AB16D58C45}" type="pres">
      <dgm:prSet presAssocID="{E660975E-9775-5543-9F1C-7E522E7A9A1F}" presName="LevelTwoTextNode" presStyleLbl="node2" presStyleIdx="1" presStyleCnt="2">
        <dgm:presLayoutVars>
          <dgm:chPref val="3"/>
        </dgm:presLayoutVars>
      </dgm:prSet>
      <dgm:spPr/>
      <dgm:t>
        <a:bodyPr/>
        <a:lstStyle/>
        <a:p>
          <a:endParaRPr lang="en-US"/>
        </a:p>
      </dgm:t>
    </dgm:pt>
    <dgm:pt modelId="{ED58771C-040A-FC4F-90D7-6A76137470D0}" type="pres">
      <dgm:prSet presAssocID="{E660975E-9775-5543-9F1C-7E522E7A9A1F}" presName="level3hierChild" presStyleCnt="0"/>
      <dgm:spPr/>
    </dgm:pt>
  </dgm:ptLst>
  <dgm:cxnLst>
    <dgm:cxn modelId="{BFD7D73A-DDF4-174D-BFB0-AC13F2958B00}" type="presOf" srcId="{1037B47B-8EAA-EE45-B78B-94D9454F6B92}" destId="{F823BB9D-F3AC-BA43-B445-B765F773536A}" srcOrd="0" destOrd="0" presId="urn:microsoft.com/office/officeart/2005/8/layout/hierarchy2"/>
    <dgm:cxn modelId="{74C760FD-2B1E-9D4F-826B-5C62EBAF92CE}" srcId="{E6611BF5-B87D-0F4A-BCB1-5AB1419CD4E8}" destId="{F90FD4F9-253F-FA4B-9B55-EDD0002A0FFD}" srcOrd="0" destOrd="0" parTransId="{8C1DF064-1ED5-764F-9B58-8D0D6B5C02BC}" sibTransId="{E0737864-3CA3-A645-80D9-12FE1A4319C4}"/>
    <dgm:cxn modelId="{FC7CB931-F596-9A4D-B338-44D45B3B4B3E}" srcId="{1037B47B-8EAA-EE45-B78B-94D9454F6B92}" destId="{5B6FEA03-EB9E-144E-AA69-333B0187F6E2}" srcOrd="0" destOrd="0" parTransId="{58F6F9CA-5B94-0F40-A05B-800B7A654BEA}" sibTransId="{4AACF450-40FC-6142-8062-2023F70A2E85}"/>
    <dgm:cxn modelId="{6BE2C106-C6CB-F445-B893-0AEAD39F05C7}" type="presOf" srcId="{0335CA84-3ACF-D140-B257-68A57A41E20E}" destId="{AD331960-71CE-DC43-ADD3-DA71DB795D1B}" srcOrd="0" destOrd="0" presId="urn:microsoft.com/office/officeart/2005/8/layout/hierarchy2"/>
    <dgm:cxn modelId="{45396A2B-FDA5-A24F-962F-54BCAF9AF419}" type="presOf" srcId="{D3E5701B-D109-9F4B-AB7B-CCB6BE095439}" destId="{68E0A09E-94C6-664B-A7D4-113DBF55E126}" srcOrd="1" destOrd="0" presId="urn:microsoft.com/office/officeart/2005/8/layout/hierarchy2"/>
    <dgm:cxn modelId="{1249B432-4319-E846-859B-1EBF4E6FB78D}" type="presOf" srcId="{2645016A-76D1-934A-890A-D31A8692699B}" destId="{255C1F64-BCE2-1545-A223-C7487B1144A9}" srcOrd="0" destOrd="0" presId="urn:microsoft.com/office/officeart/2005/8/layout/hierarchy2"/>
    <dgm:cxn modelId="{E3061A98-9214-404D-8168-3BE4FB573CD1}" type="presOf" srcId="{E660975E-9775-5543-9F1C-7E522E7A9A1F}" destId="{6172D27C-BE46-3447-A6C5-F2AB16D58C45}" srcOrd="0" destOrd="0" presId="urn:microsoft.com/office/officeart/2005/8/layout/hierarchy2"/>
    <dgm:cxn modelId="{6A233929-B83F-E748-90D0-59606C9E143E}" type="presOf" srcId="{D3E5701B-D109-9F4B-AB7B-CCB6BE095439}" destId="{8F553EFD-E499-AD4B-8E4E-344C4181A9F7}" srcOrd="0" destOrd="0" presId="urn:microsoft.com/office/officeart/2005/8/layout/hierarchy2"/>
    <dgm:cxn modelId="{C7D1D25C-968F-5741-8763-AE0C03D0E144}" srcId="{5B6FEA03-EB9E-144E-AA69-333B0187F6E2}" destId="{E660975E-9775-5543-9F1C-7E522E7A9A1F}" srcOrd="1" destOrd="0" parTransId="{3118A8B3-E485-8F49-A1B1-69651971C684}" sibTransId="{EDE2BEF4-9018-4346-A210-8A9F3939C023}"/>
    <dgm:cxn modelId="{BFFF7771-D09C-9241-BC40-D4DF50F1D9ED}" type="presOf" srcId="{3118A8B3-E485-8F49-A1B1-69651971C684}" destId="{7FA7BD11-040E-0643-9CE1-3F40A8A777B9}" srcOrd="1" destOrd="0" presId="urn:microsoft.com/office/officeart/2005/8/layout/hierarchy2"/>
    <dgm:cxn modelId="{C4671DCA-B693-B143-A681-33C04D92BE6E}" srcId="{5B6FEA03-EB9E-144E-AA69-333B0187F6E2}" destId="{E6611BF5-B87D-0F4A-BCB1-5AB1419CD4E8}" srcOrd="0" destOrd="0" parTransId="{D3E5701B-D109-9F4B-AB7B-CCB6BE095439}" sibTransId="{B979C0EC-A923-A24B-87AB-7229D917A6E7}"/>
    <dgm:cxn modelId="{6CADC0E5-235B-F14E-A644-0237D7244B0F}" type="presOf" srcId="{8C1DF064-1ED5-764F-9B58-8D0D6B5C02BC}" destId="{1236ACC4-6D97-E54E-A2D8-6CBFBA35FB46}" srcOrd="0" destOrd="0" presId="urn:microsoft.com/office/officeart/2005/8/layout/hierarchy2"/>
    <dgm:cxn modelId="{A30DD18B-CB85-7E47-8090-BE98F6A6AD02}" srcId="{E6611BF5-B87D-0F4A-BCB1-5AB1419CD4E8}" destId="{2645016A-76D1-934A-890A-D31A8692699B}" srcOrd="1" destOrd="0" parTransId="{0335CA84-3ACF-D140-B257-68A57A41E20E}" sibTransId="{960EC0C5-E7A5-3447-BB1E-77FC1D69001C}"/>
    <dgm:cxn modelId="{514559AE-380B-A34B-A825-A0DB25A49E0F}" type="presOf" srcId="{3118A8B3-E485-8F49-A1B1-69651971C684}" destId="{48F43F9E-8654-9946-A23D-FDE9F4D327E5}" srcOrd="0" destOrd="0" presId="urn:microsoft.com/office/officeart/2005/8/layout/hierarchy2"/>
    <dgm:cxn modelId="{CD66FED8-73B8-6042-A72C-793908E88C1F}" type="presOf" srcId="{0335CA84-3ACF-D140-B257-68A57A41E20E}" destId="{3E57C315-DDCD-604A-965B-DB344C0FF3D4}" srcOrd="1" destOrd="0" presId="urn:microsoft.com/office/officeart/2005/8/layout/hierarchy2"/>
    <dgm:cxn modelId="{C3CB2EC6-7D26-EC4F-B841-EF372538B1B5}" type="presOf" srcId="{8C1DF064-1ED5-764F-9B58-8D0D6B5C02BC}" destId="{19B4832A-5B6B-4049-8E6B-847329C764FA}" srcOrd="1" destOrd="0" presId="urn:microsoft.com/office/officeart/2005/8/layout/hierarchy2"/>
    <dgm:cxn modelId="{D671B8A4-93BB-904B-BA9A-6DB4DF95832B}" type="presOf" srcId="{E6611BF5-B87D-0F4A-BCB1-5AB1419CD4E8}" destId="{376C7BB0-FB4B-8546-A6A8-D1167E12CC46}" srcOrd="0" destOrd="0" presId="urn:microsoft.com/office/officeart/2005/8/layout/hierarchy2"/>
    <dgm:cxn modelId="{E783F78B-E30F-A84B-A191-674007FEA362}" type="presOf" srcId="{F90FD4F9-253F-FA4B-9B55-EDD0002A0FFD}" destId="{31F73757-7A55-1549-BAC8-507C818CB757}" srcOrd="0" destOrd="0" presId="urn:microsoft.com/office/officeart/2005/8/layout/hierarchy2"/>
    <dgm:cxn modelId="{0689DA73-EF8F-9548-BF4D-17C55DC95CCE}" type="presOf" srcId="{5B6FEA03-EB9E-144E-AA69-333B0187F6E2}" destId="{19B4348E-2277-DD4A-A264-46BAF75F37A3}" srcOrd="0" destOrd="0" presId="urn:microsoft.com/office/officeart/2005/8/layout/hierarchy2"/>
    <dgm:cxn modelId="{2596800F-F3BF-3E4E-8260-EED769B88BFD}" type="presParOf" srcId="{F823BB9D-F3AC-BA43-B445-B765F773536A}" destId="{A10A24FE-0594-FA44-8B09-5BD99670638D}" srcOrd="0" destOrd="0" presId="urn:microsoft.com/office/officeart/2005/8/layout/hierarchy2"/>
    <dgm:cxn modelId="{A08A31B4-3C7A-3D46-A4B5-2A70BE124601}" type="presParOf" srcId="{A10A24FE-0594-FA44-8B09-5BD99670638D}" destId="{19B4348E-2277-DD4A-A264-46BAF75F37A3}" srcOrd="0" destOrd="0" presId="urn:microsoft.com/office/officeart/2005/8/layout/hierarchy2"/>
    <dgm:cxn modelId="{09261968-D713-9549-AC35-6072BCDED5DF}" type="presParOf" srcId="{A10A24FE-0594-FA44-8B09-5BD99670638D}" destId="{5D3068F5-EA92-324A-8373-D570C531455D}" srcOrd="1" destOrd="0" presId="urn:microsoft.com/office/officeart/2005/8/layout/hierarchy2"/>
    <dgm:cxn modelId="{15221D15-F533-4C4B-91EC-1768872E7A9F}" type="presParOf" srcId="{5D3068F5-EA92-324A-8373-D570C531455D}" destId="{8F553EFD-E499-AD4B-8E4E-344C4181A9F7}" srcOrd="0" destOrd="0" presId="urn:microsoft.com/office/officeart/2005/8/layout/hierarchy2"/>
    <dgm:cxn modelId="{B2D926C1-DB39-1A42-87C9-31ABE28DBC04}" type="presParOf" srcId="{8F553EFD-E499-AD4B-8E4E-344C4181A9F7}" destId="{68E0A09E-94C6-664B-A7D4-113DBF55E126}" srcOrd="0" destOrd="0" presId="urn:microsoft.com/office/officeart/2005/8/layout/hierarchy2"/>
    <dgm:cxn modelId="{B0AD833E-613B-C64F-AF3D-60F49F77887B}" type="presParOf" srcId="{5D3068F5-EA92-324A-8373-D570C531455D}" destId="{5BCA0CFD-52BB-C548-AAEB-2C1CDB7FC50C}" srcOrd="1" destOrd="0" presId="urn:microsoft.com/office/officeart/2005/8/layout/hierarchy2"/>
    <dgm:cxn modelId="{55412A93-FAF5-E64E-A3E6-E7FAA624E555}" type="presParOf" srcId="{5BCA0CFD-52BB-C548-AAEB-2C1CDB7FC50C}" destId="{376C7BB0-FB4B-8546-A6A8-D1167E12CC46}" srcOrd="0" destOrd="0" presId="urn:microsoft.com/office/officeart/2005/8/layout/hierarchy2"/>
    <dgm:cxn modelId="{21481C18-46D7-1B46-BCF5-60C828F42BD0}" type="presParOf" srcId="{5BCA0CFD-52BB-C548-AAEB-2C1CDB7FC50C}" destId="{D2B1E64E-35A0-C043-BD6F-7F48D209ACFD}" srcOrd="1" destOrd="0" presId="urn:microsoft.com/office/officeart/2005/8/layout/hierarchy2"/>
    <dgm:cxn modelId="{F36F0FB7-9A8D-664B-814F-5301776D7DE1}" type="presParOf" srcId="{D2B1E64E-35A0-C043-BD6F-7F48D209ACFD}" destId="{1236ACC4-6D97-E54E-A2D8-6CBFBA35FB46}" srcOrd="0" destOrd="0" presId="urn:microsoft.com/office/officeart/2005/8/layout/hierarchy2"/>
    <dgm:cxn modelId="{B7D81B0D-42C7-0843-9FF6-2883CA41E71F}" type="presParOf" srcId="{1236ACC4-6D97-E54E-A2D8-6CBFBA35FB46}" destId="{19B4832A-5B6B-4049-8E6B-847329C764FA}" srcOrd="0" destOrd="0" presId="urn:microsoft.com/office/officeart/2005/8/layout/hierarchy2"/>
    <dgm:cxn modelId="{525B8945-EA1D-C94D-9679-FD43961C5933}" type="presParOf" srcId="{D2B1E64E-35A0-C043-BD6F-7F48D209ACFD}" destId="{9EE3555E-302C-0445-BBDD-418728EDF2A9}" srcOrd="1" destOrd="0" presId="urn:microsoft.com/office/officeart/2005/8/layout/hierarchy2"/>
    <dgm:cxn modelId="{98D46320-26DC-B248-A380-0D5FCD6BCC82}" type="presParOf" srcId="{9EE3555E-302C-0445-BBDD-418728EDF2A9}" destId="{31F73757-7A55-1549-BAC8-507C818CB757}" srcOrd="0" destOrd="0" presId="urn:microsoft.com/office/officeart/2005/8/layout/hierarchy2"/>
    <dgm:cxn modelId="{F983215E-7908-ED43-8D93-6F3DCE980E85}" type="presParOf" srcId="{9EE3555E-302C-0445-BBDD-418728EDF2A9}" destId="{5BC8FFAB-5FA1-DD4E-8D73-857E8FB358FB}" srcOrd="1" destOrd="0" presId="urn:microsoft.com/office/officeart/2005/8/layout/hierarchy2"/>
    <dgm:cxn modelId="{FB926947-267F-2849-ABAC-5491487056B5}" type="presParOf" srcId="{D2B1E64E-35A0-C043-BD6F-7F48D209ACFD}" destId="{AD331960-71CE-DC43-ADD3-DA71DB795D1B}" srcOrd="2" destOrd="0" presId="urn:microsoft.com/office/officeart/2005/8/layout/hierarchy2"/>
    <dgm:cxn modelId="{34E9C297-F899-3148-A93E-9861A6FC63F7}" type="presParOf" srcId="{AD331960-71CE-DC43-ADD3-DA71DB795D1B}" destId="{3E57C315-DDCD-604A-965B-DB344C0FF3D4}" srcOrd="0" destOrd="0" presId="urn:microsoft.com/office/officeart/2005/8/layout/hierarchy2"/>
    <dgm:cxn modelId="{5EA56BDD-2DEC-8E4C-931F-FFEA7D25ABF6}" type="presParOf" srcId="{D2B1E64E-35A0-C043-BD6F-7F48D209ACFD}" destId="{E43AF658-9563-B742-AF49-0F7367FCB7BA}" srcOrd="3" destOrd="0" presId="urn:microsoft.com/office/officeart/2005/8/layout/hierarchy2"/>
    <dgm:cxn modelId="{8D78EC94-E7D2-7345-8EBB-696166E37A96}" type="presParOf" srcId="{E43AF658-9563-B742-AF49-0F7367FCB7BA}" destId="{255C1F64-BCE2-1545-A223-C7487B1144A9}" srcOrd="0" destOrd="0" presId="urn:microsoft.com/office/officeart/2005/8/layout/hierarchy2"/>
    <dgm:cxn modelId="{724F1A09-B554-884C-99BF-554DAACBCD6B}" type="presParOf" srcId="{E43AF658-9563-B742-AF49-0F7367FCB7BA}" destId="{18F7FEDF-1E28-2645-B16B-CD1374476965}" srcOrd="1" destOrd="0" presId="urn:microsoft.com/office/officeart/2005/8/layout/hierarchy2"/>
    <dgm:cxn modelId="{17E393FD-555F-F248-9188-45827F74F3CD}" type="presParOf" srcId="{5D3068F5-EA92-324A-8373-D570C531455D}" destId="{48F43F9E-8654-9946-A23D-FDE9F4D327E5}" srcOrd="2" destOrd="0" presId="urn:microsoft.com/office/officeart/2005/8/layout/hierarchy2"/>
    <dgm:cxn modelId="{2794C08D-580C-B54C-A6FB-AC236D8E0FC5}" type="presParOf" srcId="{48F43F9E-8654-9946-A23D-FDE9F4D327E5}" destId="{7FA7BD11-040E-0643-9CE1-3F40A8A777B9}" srcOrd="0" destOrd="0" presId="urn:microsoft.com/office/officeart/2005/8/layout/hierarchy2"/>
    <dgm:cxn modelId="{D119EAAE-ACCA-A641-9E5E-B2CC97C0F12D}" type="presParOf" srcId="{5D3068F5-EA92-324A-8373-D570C531455D}" destId="{D5872003-250F-A643-BAF1-687B8E2DF1D4}" srcOrd="3" destOrd="0" presId="urn:microsoft.com/office/officeart/2005/8/layout/hierarchy2"/>
    <dgm:cxn modelId="{0AF31942-984F-8D4D-B56B-3AAFF97C8F46}" type="presParOf" srcId="{D5872003-250F-A643-BAF1-687B8E2DF1D4}" destId="{6172D27C-BE46-3447-A6C5-F2AB16D58C45}" srcOrd="0" destOrd="0" presId="urn:microsoft.com/office/officeart/2005/8/layout/hierarchy2"/>
    <dgm:cxn modelId="{0EF874CE-16C7-724F-808D-41C0456BEF32}" type="presParOf" srcId="{D5872003-250F-A643-BAF1-687B8E2DF1D4}" destId="{ED58771C-040A-FC4F-90D7-6A76137470D0}"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4348E-2277-DD4A-A264-46BAF75F37A3}">
      <dsp:nvSpPr>
        <dsp:cNvPr id="0" name=""/>
        <dsp:cNvSpPr/>
      </dsp:nvSpPr>
      <dsp:spPr>
        <a:xfrm>
          <a:off x="996" y="1009766"/>
          <a:ext cx="1194392" cy="59719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2</a:t>
          </a:r>
          <a:endParaRPr lang="en-US" sz="3600" kern="1200" dirty="0"/>
        </a:p>
      </dsp:txBody>
      <dsp:txXfrm>
        <a:off x="18487" y="1027257"/>
        <a:ext cx="1159410" cy="562214"/>
      </dsp:txXfrm>
    </dsp:sp>
    <dsp:sp modelId="{8F553EFD-E499-AD4B-8E4E-344C4181A9F7}">
      <dsp:nvSpPr>
        <dsp:cNvPr id="0" name=""/>
        <dsp:cNvSpPr/>
      </dsp:nvSpPr>
      <dsp:spPr>
        <a:xfrm rot="19457599">
          <a:off x="1140087" y="1113027"/>
          <a:ext cx="588359" cy="47285"/>
        </a:xfrm>
        <a:custGeom>
          <a:avLst/>
          <a:gdLst/>
          <a:ahLst/>
          <a:cxnLst/>
          <a:rect l="0" t="0" r="0" b="0"/>
          <a:pathLst>
            <a:path>
              <a:moveTo>
                <a:pt x="0" y="23642"/>
              </a:moveTo>
              <a:lnTo>
                <a:pt x="588359" y="236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19558" y="1121961"/>
        <a:ext cx="29417" cy="29417"/>
      </dsp:txXfrm>
    </dsp:sp>
    <dsp:sp modelId="{376C7BB0-FB4B-8546-A6A8-D1167E12CC46}">
      <dsp:nvSpPr>
        <dsp:cNvPr id="0" name=""/>
        <dsp:cNvSpPr/>
      </dsp:nvSpPr>
      <dsp:spPr>
        <a:xfrm>
          <a:off x="1673145" y="666378"/>
          <a:ext cx="1194392" cy="59719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4</a:t>
          </a:r>
          <a:endParaRPr lang="en-US" sz="3600" kern="1200" dirty="0"/>
        </a:p>
      </dsp:txBody>
      <dsp:txXfrm>
        <a:off x="1690636" y="683869"/>
        <a:ext cx="1159410" cy="562214"/>
      </dsp:txXfrm>
    </dsp:sp>
    <dsp:sp modelId="{1236ACC4-6D97-E54E-A2D8-6CBFBA35FB46}">
      <dsp:nvSpPr>
        <dsp:cNvPr id="0" name=""/>
        <dsp:cNvSpPr/>
      </dsp:nvSpPr>
      <dsp:spPr>
        <a:xfrm rot="19457599">
          <a:off x="2812236" y="769640"/>
          <a:ext cx="588359" cy="47285"/>
        </a:xfrm>
        <a:custGeom>
          <a:avLst/>
          <a:gdLst/>
          <a:ahLst/>
          <a:cxnLst/>
          <a:rect l="0" t="0" r="0" b="0"/>
          <a:pathLst>
            <a:path>
              <a:moveTo>
                <a:pt x="0" y="23642"/>
              </a:moveTo>
              <a:lnTo>
                <a:pt x="588359" y="236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91706" y="778573"/>
        <a:ext cx="29417" cy="29417"/>
      </dsp:txXfrm>
    </dsp:sp>
    <dsp:sp modelId="{31F73757-7A55-1549-BAC8-507C818CB757}">
      <dsp:nvSpPr>
        <dsp:cNvPr id="0" name=""/>
        <dsp:cNvSpPr/>
      </dsp:nvSpPr>
      <dsp:spPr>
        <a:xfrm>
          <a:off x="3345294" y="322990"/>
          <a:ext cx="1194392" cy="59719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9</a:t>
          </a:r>
          <a:endParaRPr lang="en-US" sz="3600" kern="1200" dirty="0"/>
        </a:p>
      </dsp:txBody>
      <dsp:txXfrm>
        <a:off x="3362785" y="340481"/>
        <a:ext cx="1159410" cy="562214"/>
      </dsp:txXfrm>
    </dsp:sp>
    <dsp:sp modelId="{AD331960-71CE-DC43-ADD3-DA71DB795D1B}">
      <dsp:nvSpPr>
        <dsp:cNvPr id="0" name=""/>
        <dsp:cNvSpPr/>
      </dsp:nvSpPr>
      <dsp:spPr>
        <a:xfrm rot="2142401">
          <a:off x="2812236" y="1113027"/>
          <a:ext cx="588359" cy="47285"/>
        </a:xfrm>
        <a:custGeom>
          <a:avLst/>
          <a:gdLst/>
          <a:ahLst/>
          <a:cxnLst/>
          <a:rect l="0" t="0" r="0" b="0"/>
          <a:pathLst>
            <a:path>
              <a:moveTo>
                <a:pt x="0" y="23642"/>
              </a:moveTo>
              <a:lnTo>
                <a:pt x="588359" y="236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091706" y="1121961"/>
        <a:ext cx="29417" cy="29417"/>
      </dsp:txXfrm>
    </dsp:sp>
    <dsp:sp modelId="{255C1F64-BCE2-1545-A223-C7487B1144A9}">
      <dsp:nvSpPr>
        <dsp:cNvPr id="0" name=""/>
        <dsp:cNvSpPr/>
      </dsp:nvSpPr>
      <dsp:spPr>
        <a:xfrm>
          <a:off x="3345294" y="1009766"/>
          <a:ext cx="1194392" cy="59719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7</a:t>
          </a:r>
          <a:endParaRPr lang="en-US" sz="3600" kern="1200" dirty="0"/>
        </a:p>
      </dsp:txBody>
      <dsp:txXfrm>
        <a:off x="3362785" y="1027257"/>
        <a:ext cx="1159410" cy="562214"/>
      </dsp:txXfrm>
    </dsp:sp>
    <dsp:sp modelId="{48F43F9E-8654-9946-A23D-FDE9F4D327E5}">
      <dsp:nvSpPr>
        <dsp:cNvPr id="0" name=""/>
        <dsp:cNvSpPr/>
      </dsp:nvSpPr>
      <dsp:spPr>
        <a:xfrm rot="2142401">
          <a:off x="1140087" y="1456415"/>
          <a:ext cx="588359" cy="47285"/>
        </a:xfrm>
        <a:custGeom>
          <a:avLst/>
          <a:gdLst/>
          <a:ahLst/>
          <a:cxnLst/>
          <a:rect l="0" t="0" r="0" b="0"/>
          <a:pathLst>
            <a:path>
              <a:moveTo>
                <a:pt x="0" y="23642"/>
              </a:moveTo>
              <a:lnTo>
                <a:pt x="588359" y="236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19558" y="1465349"/>
        <a:ext cx="29417" cy="29417"/>
      </dsp:txXfrm>
    </dsp:sp>
    <dsp:sp modelId="{6172D27C-BE46-3447-A6C5-F2AB16D58C45}">
      <dsp:nvSpPr>
        <dsp:cNvPr id="0" name=""/>
        <dsp:cNvSpPr/>
      </dsp:nvSpPr>
      <dsp:spPr>
        <a:xfrm>
          <a:off x="1673145" y="1353154"/>
          <a:ext cx="1194392" cy="59719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3</a:t>
          </a:r>
          <a:endParaRPr lang="en-US" sz="3600" kern="1200" dirty="0"/>
        </a:p>
      </dsp:txBody>
      <dsp:txXfrm>
        <a:off x="1690636" y="1370645"/>
        <a:ext cx="1159410" cy="5622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1356139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0" name="Shape 1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1319175" y="2876425"/>
            <a:ext cx="6680399" cy="1546500"/>
          </a:xfrm>
          <a:prstGeom prst="rect">
            <a:avLst/>
          </a:prstGeom>
        </p:spPr>
        <p:txBody>
          <a:bodyPr lIns="91425" tIns="91425" rIns="91425" bIns="91425" anchor="t" anchorCtr="0"/>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a:endParaRPr/>
          </a:p>
        </p:txBody>
      </p:sp>
      <p:cxnSp>
        <p:nvCxnSpPr>
          <p:cNvPr id="9" name="Shape 9"/>
          <p:cNvCxnSpPr>
            <a:stCxn id="10" idx="4"/>
          </p:cNvCxnSpPr>
          <p:nvPr/>
        </p:nvCxnSpPr>
        <p:spPr>
          <a:xfrm>
            <a:off x="903750" y="3563700"/>
            <a:ext cx="0" cy="3294300"/>
          </a:xfrm>
          <a:prstGeom prst="straightConnector1">
            <a:avLst/>
          </a:prstGeom>
          <a:noFill/>
          <a:ln w="9525" cap="flat" cmpd="sng">
            <a:solidFill>
              <a:srgbClr val="999FA9"/>
            </a:solidFill>
            <a:prstDash val="solid"/>
            <a:round/>
            <a:headEnd type="none" w="lg" len="lg"/>
            <a:tailEnd type="none" w="lg" len="lg"/>
          </a:ln>
        </p:spPr>
      </p:cxnSp>
      <p:sp>
        <p:nvSpPr>
          <p:cNvPr id="10" name="Shape 10"/>
          <p:cNvSpPr/>
          <p:nvPr/>
        </p:nvSpPr>
        <p:spPr>
          <a:xfrm>
            <a:off x="769050" y="3294300"/>
            <a:ext cx="269400" cy="2694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65475" y="665975"/>
            <a:ext cx="6858000" cy="459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9" name="Shape 29"/>
          <p:cNvSpPr txBox="1">
            <a:spLocks noGrp="1"/>
          </p:cNvSpPr>
          <p:nvPr>
            <p:ph type="body" idx="1"/>
          </p:nvPr>
        </p:nvSpPr>
        <p:spPr>
          <a:xfrm>
            <a:off x="1165474" y="1600200"/>
            <a:ext cx="3306900" cy="4967700"/>
          </a:xfrm>
          <a:prstGeom prst="rect">
            <a:avLst/>
          </a:prstGeom>
        </p:spPr>
        <p:txBody>
          <a:bodyPr lIns="91425" tIns="91425" rIns="91425" bIns="91425" anchor="t" anchorCtr="0"/>
          <a:lstStyle>
            <a:lvl1pPr>
              <a:spcBef>
                <a:spcPts val="0"/>
              </a:spcBef>
              <a:buSzPct val="100000"/>
              <a:defRPr sz="2600"/>
            </a:lvl1pPr>
            <a:lvl2pPr>
              <a:spcBef>
                <a:spcPts val="0"/>
              </a:spcBef>
              <a:buSzPct val="100000"/>
              <a:defRPr sz="2600"/>
            </a:lvl2pPr>
            <a:lvl3pPr>
              <a:spcBef>
                <a:spcPts val="0"/>
              </a:spcBef>
              <a:buSzPct val="100000"/>
              <a:defRPr sz="2600"/>
            </a:lvl3pPr>
            <a:lvl4pPr>
              <a:spcBef>
                <a:spcPts val="0"/>
              </a:spcBef>
              <a:buSzPct val="100000"/>
              <a:defRPr sz="2600"/>
            </a:lvl4pPr>
            <a:lvl5pPr>
              <a:spcBef>
                <a:spcPts val="0"/>
              </a:spcBef>
              <a:buSzPct val="100000"/>
              <a:defRPr sz="2600"/>
            </a:lvl5pPr>
            <a:lvl6pPr>
              <a:spcBef>
                <a:spcPts val="0"/>
              </a:spcBef>
              <a:buSzPct val="100000"/>
              <a:defRPr sz="2600"/>
            </a:lvl6pPr>
            <a:lvl7pPr>
              <a:spcBef>
                <a:spcPts val="0"/>
              </a:spcBef>
              <a:buSzPct val="100000"/>
              <a:defRPr sz="2600"/>
            </a:lvl7pPr>
            <a:lvl8pPr>
              <a:spcBef>
                <a:spcPts val="0"/>
              </a:spcBef>
              <a:buSzPct val="100000"/>
              <a:defRPr sz="2600"/>
            </a:lvl8pPr>
            <a:lvl9pPr>
              <a:spcBef>
                <a:spcPts val="0"/>
              </a:spcBef>
              <a:buSzPct val="100000"/>
              <a:defRPr sz="2600"/>
            </a:lvl9pPr>
          </a:lstStyle>
          <a:p>
            <a:endParaRPr/>
          </a:p>
        </p:txBody>
      </p:sp>
      <p:sp>
        <p:nvSpPr>
          <p:cNvPr id="30" name="Shape 30"/>
          <p:cNvSpPr txBox="1">
            <a:spLocks noGrp="1"/>
          </p:cNvSpPr>
          <p:nvPr>
            <p:ph type="body" idx="2"/>
          </p:nvPr>
        </p:nvSpPr>
        <p:spPr>
          <a:xfrm>
            <a:off x="4671569" y="1600200"/>
            <a:ext cx="3306900" cy="4967700"/>
          </a:xfrm>
          <a:prstGeom prst="rect">
            <a:avLst/>
          </a:prstGeom>
        </p:spPr>
        <p:txBody>
          <a:bodyPr lIns="91425" tIns="91425" rIns="91425" bIns="91425" anchor="t" anchorCtr="0"/>
          <a:lstStyle>
            <a:lvl1pPr>
              <a:spcBef>
                <a:spcPts val="0"/>
              </a:spcBef>
              <a:buSzPct val="100000"/>
              <a:defRPr sz="2600"/>
            </a:lvl1pPr>
            <a:lvl2pPr>
              <a:spcBef>
                <a:spcPts val="0"/>
              </a:spcBef>
              <a:buSzPct val="100000"/>
              <a:defRPr sz="2600"/>
            </a:lvl2pPr>
            <a:lvl3pPr>
              <a:spcBef>
                <a:spcPts val="0"/>
              </a:spcBef>
              <a:buSzPct val="100000"/>
              <a:defRPr sz="2600"/>
            </a:lvl3pPr>
            <a:lvl4pPr>
              <a:spcBef>
                <a:spcPts val="0"/>
              </a:spcBef>
              <a:buSzPct val="100000"/>
              <a:defRPr sz="2600"/>
            </a:lvl4pPr>
            <a:lvl5pPr>
              <a:spcBef>
                <a:spcPts val="0"/>
              </a:spcBef>
              <a:buSzPct val="100000"/>
              <a:defRPr sz="2600"/>
            </a:lvl5pPr>
            <a:lvl6pPr>
              <a:spcBef>
                <a:spcPts val="0"/>
              </a:spcBef>
              <a:buSzPct val="100000"/>
              <a:defRPr sz="2600"/>
            </a:lvl6pPr>
            <a:lvl7pPr>
              <a:spcBef>
                <a:spcPts val="0"/>
              </a:spcBef>
              <a:buSzPct val="100000"/>
              <a:defRPr sz="2600"/>
            </a:lvl7pPr>
            <a:lvl8pPr>
              <a:spcBef>
                <a:spcPts val="0"/>
              </a:spcBef>
              <a:buSzPct val="100000"/>
              <a:defRPr sz="2600"/>
            </a:lvl8pPr>
            <a:lvl9pPr>
              <a:spcBef>
                <a:spcPts val="0"/>
              </a:spcBef>
              <a:buSzPct val="100000"/>
              <a:defRPr sz="2600"/>
            </a:lvl9pPr>
          </a:lstStyle>
          <a:p>
            <a:endParaRPr/>
          </a:p>
        </p:txBody>
      </p:sp>
      <p:cxnSp>
        <p:nvCxnSpPr>
          <p:cNvPr id="31" name="Shape 31"/>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32" name="Shape 32"/>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33" name="Shape 33"/>
          <p:cNvSpPr/>
          <p:nvPr/>
        </p:nvSpPr>
        <p:spPr>
          <a:xfrm>
            <a:off x="769050" y="1861900"/>
            <a:ext cx="269400" cy="2694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65475" y="665975"/>
            <a:ext cx="6858000" cy="4599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cxnSp>
        <p:nvCxnSpPr>
          <p:cNvPr id="44" name="Shape 44"/>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45" name="Shape 45"/>
          <p:cNvSpPr/>
          <p:nvPr/>
        </p:nvSpPr>
        <p:spPr>
          <a:xfrm>
            <a:off x="808725" y="800750"/>
            <a:ext cx="190200" cy="190200"/>
          </a:xfrm>
          <a:prstGeom prst="ellipse">
            <a:avLst/>
          </a:prstGeom>
          <a:solidFill>
            <a:srgbClr val="39C0BA"/>
          </a:solidFill>
          <a:ln w="28575" cap="flat" cmpd="sng">
            <a:solidFill>
              <a:srgbClr val="2E3037"/>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cxnSp>
        <p:nvCxnSpPr>
          <p:cNvPr id="51" name="Shape 51"/>
          <p:cNvCxnSpPr/>
          <p:nvPr/>
        </p:nvCxnSpPr>
        <p:spPr>
          <a:xfrm>
            <a:off x="903825" y="-7925"/>
            <a:ext cx="0" cy="6866100"/>
          </a:xfrm>
          <a:prstGeom prst="straightConnector1">
            <a:avLst/>
          </a:prstGeom>
          <a:noFill/>
          <a:ln w="9525" cap="flat" cmpd="sng">
            <a:solidFill>
              <a:srgbClr val="999FA9"/>
            </a:solidFill>
            <a:prstDash val="solid"/>
            <a:round/>
            <a:headEnd type="none" w="lg" len="lg"/>
            <a:tailEnd type="none" w="lg" len="lg"/>
          </a:ln>
        </p:spPr>
      </p:cxnSp>
      <p:sp>
        <p:nvSpPr>
          <p:cNvPr id="52" name="Shape 52"/>
          <p:cNvSpPr/>
          <p:nvPr/>
        </p:nvSpPr>
        <p:spPr>
          <a:xfrm>
            <a:off x="808650" y="3333900"/>
            <a:ext cx="190200" cy="190200"/>
          </a:xfrm>
          <a:prstGeom prst="ellipse">
            <a:avLst/>
          </a:prstGeom>
          <a:solidFill>
            <a:srgbClr val="2E3037"/>
          </a:solid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1165475" y="665975"/>
            <a:ext cx="6858000" cy="459900"/>
          </a:xfrm>
          <a:prstGeom prst="rect">
            <a:avLst/>
          </a:prstGeom>
          <a:noFill/>
          <a:ln>
            <a:noFill/>
          </a:ln>
        </p:spPr>
        <p:txBody>
          <a:bodyPr lIns="91425" tIns="91425" rIns="91425" bIns="91425" anchor="b" anchorCtr="0"/>
          <a:lstStyle>
            <a:lvl1pPr>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a:endParaRPr/>
          </a:p>
        </p:txBody>
      </p:sp>
      <p:sp>
        <p:nvSpPr>
          <p:cNvPr id="6" name="Shape 6"/>
          <p:cNvSpPr txBox="1">
            <a:spLocks noGrp="1"/>
          </p:cNvSpPr>
          <p:nvPr>
            <p:ph type="body" idx="1"/>
          </p:nvPr>
        </p:nvSpPr>
        <p:spPr>
          <a:xfrm>
            <a:off x="1165497" y="1600200"/>
            <a:ext cx="6858000" cy="4967700"/>
          </a:xfrm>
          <a:prstGeom prst="rect">
            <a:avLst/>
          </a:prstGeom>
          <a:noFill/>
          <a:ln>
            <a:noFill/>
          </a:ln>
        </p:spPr>
        <p:txBody>
          <a:bodyPr lIns="91425" tIns="91425" rIns="91425" bIns="91425" anchor="t" anchorCtr="0"/>
          <a:lstStyle>
            <a:lvl1pPr>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6" r:id="rId4"/>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xfrm>
            <a:off x="1319175" y="2103175"/>
            <a:ext cx="6680399" cy="1546500"/>
          </a:xfrm>
          <a:prstGeom prst="rect">
            <a:avLst/>
          </a:prstGeom>
        </p:spPr>
        <p:txBody>
          <a:bodyPr lIns="91425" tIns="91425" rIns="91425" bIns="91425" anchor="t" anchorCtr="0">
            <a:noAutofit/>
          </a:bodyPr>
          <a:lstStyle/>
          <a:p>
            <a:pPr>
              <a:spcBef>
                <a:spcPts val="0"/>
              </a:spcBef>
              <a:buNone/>
            </a:pPr>
            <a:r>
              <a:rPr lang="en-US" dirty="0" smtClean="0"/>
              <a:t>Dancing Links Algorithm</a:t>
            </a:r>
            <a:endParaRPr lang="en" dirty="0"/>
          </a:p>
        </p:txBody>
      </p:sp>
      <p:sp>
        <p:nvSpPr>
          <p:cNvPr id="2" name="TextBox 1"/>
          <p:cNvSpPr txBox="1"/>
          <p:nvPr/>
        </p:nvSpPr>
        <p:spPr>
          <a:xfrm>
            <a:off x="1319174" y="4535286"/>
            <a:ext cx="6680399" cy="1631216"/>
          </a:xfrm>
          <a:prstGeom prst="rect">
            <a:avLst/>
          </a:prstGeom>
          <a:noFill/>
        </p:spPr>
        <p:txBody>
          <a:bodyPr wrap="square" rtlCol="0">
            <a:spAutoFit/>
          </a:bodyPr>
          <a:lstStyle/>
          <a:p>
            <a:r>
              <a:rPr lang="en-US" sz="2000" dirty="0" smtClean="0">
                <a:solidFill>
                  <a:srgbClr val="39C0BA"/>
                </a:solidFill>
                <a:latin typeface="Quicksand"/>
                <a:ea typeface="Quicksand"/>
                <a:cs typeface="Quicksand"/>
                <a:sym typeface="Quicksand"/>
              </a:rPr>
              <a:t>Colton Smith – lilcoltsmith@gmail.com</a:t>
            </a:r>
          </a:p>
          <a:p>
            <a:r>
              <a:rPr lang="en-US" sz="2000" dirty="0">
                <a:solidFill>
                  <a:srgbClr val="39C0BA"/>
                </a:solidFill>
                <a:latin typeface="Quicksand"/>
                <a:ea typeface="Quicksand"/>
                <a:cs typeface="Quicksand"/>
                <a:sym typeface="Quicksand"/>
              </a:rPr>
              <a:t>CS 315 </a:t>
            </a:r>
            <a:r>
              <a:rPr lang="en-US" sz="2000" dirty="0" smtClean="0">
                <a:solidFill>
                  <a:srgbClr val="39C0BA"/>
                </a:solidFill>
                <a:latin typeface="Quicksand"/>
                <a:ea typeface="Quicksand"/>
                <a:cs typeface="Quicksand"/>
                <a:sym typeface="Quicksand"/>
              </a:rPr>
              <a:t>Honors – Algorithms </a:t>
            </a:r>
          </a:p>
          <a:p>
            <a:r>
              <a:rPr lang="en-US" sz="2000" dirty="0" smtClean="0">
                <a:solidFill>
                  <a:srgbClr val="39C0BA"/>
                </a:solidFill>
                <a:latin typeface="Quicksand"/>
                <a:ea typeface="Quicksand"/>
                <a:cs typeface="Quicksand"/>
                <a:sym typeface="Quicksand"/>
              </a:rPr>
              <a:t>Department of Computer Science</a:t>
            </a:r>
          </a:p>
          <a:p>
            <a:r>
              <a:rPr lang="en-US" sz="2000" dirty="0" smtClean="0">
                <a:solidFill>
                  <a:srgbClr val="39C0BA"/>
                </a:solidFill>
                <a:latin typeface="Quicksand"/>
                <a:ea typeface="Quicksand"/>
                <a:cs typeface="Quicksand"/>
                <a:sym typeface="Quicksand"/>
              </a:rPr>
              <a:t>University </a:t>
            </a:r>
            <a:r>
              <a:rPr lang="en-US" sz="2000" dirty="0">
                <a:solidFill>
                  <a:srgbClr val="39C0BA"/>
                </a:solidFill>
                <a:latin typeface="Quicksand"/>
                <a:ea typeface="Quicksand"/>
                <a:cs typeface="Quicksand"/>
                <a:sym typeface="Quicksand"/>
              </a:rPr>
              <a:t>of Kentucky</a:t>
            </a:r>
          </a:p>
          <a:p>
            <a:r>
              <a:rPr lang="en-US" sz="2000" dirty="0">
                <a:solidFill>
                  <a:srgbClr val="39C0BA"/>
                </a:solidFill>
                <a:latin typeface="Quicksand"/>
                <a:ea typeface="Quicksand"/>
                <a:cs typeface="Quicksand"/>
                <a:sym typeface="Quicksand"/>
              </a:rPr>
              <a:t>December 17, 2015</a:t>
            </a:r>
            <a:endParaRPr lang="en-US" sz="2000" dirty="0" smtClean="0">
              <a:solidFill>
                <a:srgbClr val="39C0BA"/>
              </a:solidFill>
              <a:latin typeface="Quicksand"/>
              <a:ea typeface="Quicksand"/>
              <a:cs typeface="Quicksand"/>
              <a:sym typeface="Quicksand"/>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Solutions/Algorithms cont.</a:t>
            </a:r>
            <a:endParaRPr lang="en" sz="3200" dirty="0"/>
          </a:p>
        </p:txBody>
      </p:sp>
      <p:sp>
        <p:nvSpPr>
          <p:cNvPr id="66" name="Shape 66"/>
          <p:cNvSpPr txBox="1"/>
          <p:nvPr/>
        </p:nvSpPr>
        <p:spPr>
          <a:xfrm>
            <a:off x="1165475" y="1733550"/>
            <a:ext cx="7521300" cy="2244544"/>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Dancing Links is best explained by using a matrix of only 0’s and 1’s. For example, below is a matrix. </a:t>
            </a:r>
            <a:r>
              <a:rPr lang="en-US" sz="2000" dirty="0" smtClean="0">
                <a:solidFill>
                  <a:srgbClr val="FFFFFF"/>
                </a:solidFill>
                <a:latin typeface="Quicksand"/>
                <a:ea typeface="Quicksand"/>
                <a:cs typeface="Quicksand"/>
                <a:sym typeface="Quicksand"/>
              </a:rPr>
              <a:t>The solution is found by selecting a subset of rows that </a:t>
            </a:r>
            <a:r>
              <a:rPr lang="en-US" sz="2000" smtClean="0">
                <a:solidFill>
                  <a:srgbClr val="FFFFFF"/>
                </a:solidFill>
                <a:latin typeface="Quicksand"/>
                <a:ea typeface="Quicksand"/>
                <a:cs typeface="Quicksand"/>
                <a:sym typeface="Quicksand"/>
              </a:rPr>
              <a:t>allows for </a:t>
            </a:r>
            <a:r>
              <a:rPr lang="en-US" sz="2000" dirty="0" smtClean="0">
                <a:solidFill>
                  <a:srgbClr val="FFFFFF"/>
                </a:solidFill>
                <a:latin typeface="Quicksand"/>
                <a:ea typeface="Quicksand"/>
                <a:cs typeface="Quicksand"/>
                <a:sym typeface="Quicksand"/>
              </a:rPr>
              <a:t>one 1 per column. In this case, the rows A and C create a solution:</a:t>
            </a:r>
            <a:endParaRPr lang="en-US" sz="2000" dirty="0" smtClean="0">
              <a:solidFill>
                <a:srgbClr val="FFFFFF"/>
              </a:solidFill>
              <a:latin typeface="Quicksand"/>
              <a:ea typeface="Quicksand"/>
              <a:cs typeface="Quicksand"/>
              <a:sym typeface="Quicksand"/>
            </a:endParaRPr>
          </a:p>
        </p:txBody>
      </p:sp>
      <p:graphicFrame>
        <p:nvGraphicFramePr>
          <p:cNvPr id="2" name="Table 1"/>
          <p:cNvGraphicFramePr>
            <a:graphicFrameLocks noGrp="1"/>
          </p:cNvGraphicFramePr>
          <p:nvPr>
            <p:extLst>
              <p:ext uri="{D42A27DB-BD31-4B8C-83A1-F6EECF244321}">
                <p14:modId xmlns:p14="http://schemas.microsoft.com/office/powerpoint/2010/main" val="1672195646"/>
              </p:ext>
            </p:extLst>
          </p:nvPr>
        </p:nvGraphicFramePr>
        <p:xfrm>
          <a:off x="1165475" y="3469105"/>
          <a:ext cx="6858000" cy="3094792"/>
        </p:xfrm>
        <a:graphic>
          <a:graphicData uri="http://schemas.openxmlformats.org/drawingml/2006/table">
            <a:tbl>
              <a:tblPr firstRow="1" bandRow="1">
                <a:tableStyleId>{BB8EA1CC-19AA-4823-B025-23EB9EE362A0}</a:tableStyleId>
              </a:tblPr>
              <a:tblGrid>
                <a:gridCol w="1143000"/>
                <a:gridCol w="1143000"/>
                <a:gridCol w="1143000"/>
                <a:gridCol w="1143000"/>
                <a:gridCol w="1143000"/>
                <a:gridCol w="1143000"/>
              </a:tblGrid>
              <a:tr h="773698">
                <a:tc>
                  <a:txBody>
                    <a:bodyPr/>
                    <a:lstStyle/>
                    <a:p>
                      <a:pPr algn="ct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2</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3</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4</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5</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6</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r>
              <a:tr h="773698">
                <a:tc>
                  <a:txBody>
                    <a:bodyPr/>
                    <a:lstStyle/>
                    <a:p>
                      <a:pPr algn="ctr"/>
                      <a:r>
                        <a:rPr lang="is-IS" sz="2000" dirty="0" smtClean="0">
                          <a:solidFill>
                            <a:srgbClr val="2FFF12"/>
                          </a:solidFill>
                          <a:latin typeface="AndaleMono"/>
                        </a:rPr>
                        <a:t>A</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FF0000"/>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FF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FF0000"/>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FF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FF0000"/>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FF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r>
              <a:tr h="773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B</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r>
              <a:tr h="7736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C</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FF0000"/>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FF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2FFF12"/>
                          </a:solidFill>
                          <a:effectLst/>
                          <a:uLnTx/>
                          <a:uFillTx/>
                          <a:latin typeface="AndaleMono"/>
                          <a:ea typeface="+mn-ea"/>
                          <a:cs typeface="+mn-cs"/>
                          <a:sym typeface="Arial"/>
                          <a:rtl val="0"/>
                        </a:rPr>
                        <a:t>0</a:t>
                      </a:r>
                      <a:endParaRPr kumimoji="0" lang="en-US" sz="2000" b="0" i="0" u="none" strike="noStrike" kern="0" cap="none" spc="0" normalizeH="0" baseline="0" noProof="0" dirty="0" smtClean="0">
                        <a:ln>
                          <a:noFill/>
                        </a:ln>
                        <a:solidFill>
                          <a:srgbClr val="000000"/>
                        </a:solidFill>
                        <a:effectLst/>
                        <a:uLnTx/>
                        <a:uFillTx/>
                        <a:latin typeface="+mn-lt"/>
                        <a:ea typeface="+mn-ea"/>
                        <a:cs typeface="+mn-cs"/>
                        <a:sym typeface="Arial"/>
                        <a:rtl val="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s-IS" sz="2000" b="0" i="0" u="none" strike="noStrike" kern="0" cap="none" spc="0" normalizeH="0" baseline="0" noProof="0" dirty="0" smtClean="0">
                          <a:ln>
                            <a:noFill/>
                          </a:ln>
                          <a:solidFill>
                            <a:srgbClr val="FF0000"/>
                          </a:solidFill>
                          <a:effectLst/>
                          <a:uLnTx/>
                          <a:uFillTx/>
                          <a:latin typeface="AndaleMono"/>
                          <a:ea typeface="+mn-ea"/>
                          <a:cs typeface="+mn-cs"/>
                          <a:sym typeface="Arial"/>
                          <a:rtl val="0"/>
                        </a:rPr>
                        <a:t>1</a:t>
                      </a:r>
                      <a:endParaRPr kumimoji="0" lang="en-US" sz="2000" b="0" i="0" u="none" strike="noStrike" kern="0" cap="none" spc="0" normalizeH="0" baseline="0" noProof="0" dirty="0" smtClean="0">
                        <a:ln>
                          <a:noFill/>
                        </a:ln>
                        <a:solidFill>
                          <a:srgbClr val="FF0000"/>
                        </a:solidFill>
                        <a:effectLst/>
                        <a:uLnTx/>
                        <a:uFillTx/>
                        <a:latin typeface="+mn-lt"/>
                        <a:ea typeface="+mn-ea"/>
                        <a:cs typeface="+mn-cs"/>
                        <a:sym typeface="Arial"/>
                        <a:rtl val="0"/>
                      </a:endParaRPr>
                    </a:p>
                  </a:txBody>
                  <a:tcPr/>
                </a:tc>
              </a:tr>
            </a:tbl>
          </a:graphicData>
        </a:graphic>
      </p:graphicFrame>
    </p:spTree>
    <p:extLst>
      <p:ext uri="{BB962C8B-B14F-4D97-AF65-F5344CB8AC3E}">
        <p14:creationId xmlns:p14="http://schemas.microsoft.com/office/powerpoint/2010/main" val="88424781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165475" y="665975"/>
            <a:ext cx="6858000" cy="459900"/>
          </a:xfrm>
          <a:prstGeom prst="rect">
            <a:avLst/>
          </a:prstGeom>
        </p:spPr>
        <p:txBody>
          <a:bodyPr lIns="91425" tIns="91425" rIns="91425" bIns="91425" anchor="b" anchorCtr="0">
            <a:noAutofit/>
          </a:bodyPr>
          <a:lstStyle/>
          <a:p>
            <a:pPr lvl="0" rtl="0">
              <a:spcBef>
                <a:spcPts val="0"/>
              </a:spcBef>
              <a:buNone/>
            </a:pPr>
            <a:r>
              <a:rPr lang="en-US" sz="2800" dirty="0" smtClean="0"/>
              <a:t>Run-Time for Different Puzzle Difficulties</a:t>
            </a:r>
            <a:endParaRPr lang="en" sz="2800" dirty="0"/>
          </a:p>
        </p:txBody>
      </p:sp>
      <p:graphicFrame>
        <p:nvGraphicFramePr>
          <p:cNvPr id="153" name="Shape 153"/>
          <p:cNvGraphicFramePr/>
          <p:nvPr>
            <p:extLst>
              <p:ext uri="{D42A27DB-BD31-4B8C-83A1-F6EECF244321}">
                <p14:modId xmlns:p14="http://schemas.microsoft.com/office/powerpoint/2010/main" val="4116015220"/>
              </p:ext>
            </p:extLst>
          </p:nvPr>
        </p:nvGraphicFramePr>
        <p:xfrm>
          <a:off x="1165475" y="1463992"/>
          <a:ext cx="6858000" cy="4956740"/>
        </p:xfrm>
        <a:graphic>
          <a:graphicData uri="http://schemas.openxmlformats.org/drawingml/2006/table">
            <a:tbl>
              <a:tblPr>
                <a:noFill/>
                <a:tableStyleId>{BB8EA1CC-19AA-4823-B025-23EB9EE362A0}</a:tableStyleId>
              </a:tblPr>
              <a:tblGrid>
                <a:gridCol w="2286000"/>
                <a:gridCol w="2286000"/>
                <a:gridCol w="2286000"/>
              </a:tblGrid>
              <a:tr h="991348">
                <a:tc>
                  <a:txBody>
                    <a:bodyPr/>
                    <a:lstStyle/>
                    <a:p>
                      <a:pPr algn="ctr">
                        <a:spcBef>
                          <a:spcPts val="0"/>
                        </a:spcBef>
                        <a:buNone/>
                      </a:pPr>
                      <a:r>
                        <a:rPr lang="en-US" dirty="0" smtClean="0">
                          <a:solidFill>
                            <a:srgbClr val="F3F3F3"/>
                          </a:solidFill>
                          <a:latin typeface="Quicksand"/>
                          <a:ea typeface="Quicksand"/>
                          <a:cs typeface="Quicksand"/>
                          <a:sym typeface="Quicksand"/>
                        </a:rPr>
                        <a:t>Easy</a:t>
                      </a:r>
                      <a:endParaRPr lang="en"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alpha val="0"/>
                        </a:srgbClr>
                      </a:solidFill>
                      <a:prstDash val="dash"/>
                      <a:round/>
                      <a:headEnd type="none" w="med" len="med"/>
                      <a:tailEnd type="none" w="med" len="med"/>
                    </a:lnT>
                    <a:lnB w="9525" cap="flat" cmpd="sng" algn="ctr">
                      <a:solidFill>
                        <a:srgbClr val="999FA9"/>
                      </a:solidFill>
                      <a:prstDash val="solid"/>
                      <a:round/>
                      <a:headEnd type="none" w="med" len="med"/>
                      <a:tailEnd type="none" w="med" len="med"/>
                    </a:lnB>
                  </a:tcPr>
                </a:tc>
                <a:tc>
                  <a:txBody>
                    <a:bodyPr/>
                    <a:lstStyle/>
                    <a:p>
                      <a:pPr algn="ctr">
                        <a:spcBef>
                          <a:spcPts val="0"/>
                        </a:spcBef>
                        <a:buNone/>
                      </a:pPr>
                      <a:r>
                        <a:rPr lang="en-US" dirty="0" smtClean="0">
                          <a:solidFill>
                            <a:srgbClr val="F3F3F3"/>
                          </a:solidFill>
                          <a:latin typeface="Quicksand"/>
                          <a:ea typeface="Quicksand"/>
                          <a:cs typeface="Quicksand"/>
                          <a:sym typeface="Quicksand"/>
                        </a:rPr>
                        <a:t>Medium</a:t>
                      </a:r>
                      <a:endParaRPr lang="en"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alpha val="0"/>
                        </a:srgbClr>
                      </a:solidFill>
                      <a:prstDash val="dash"/>
                      <a:round/>
                      <a:headEnd type="none" w="med" len="med"/>
                      <a:tailEnd type="none" w="med" len="med"/>
                    </a:lnT>
                    <a:lnB w="9525" cap="flat" cmpd="sng">
                      <a:solidFill>
                        <a:srgbClr val="999FA9"/>
                      </a:solidFill>
                      <a:prstDash val="solid"/>
                      <a:round/>
                      <a:headEnd type="none" w="med" len="med"/>
                      <a:tailEnd type="none" w="med" len="med"/>
                    </a:lnB>
                  </a:tcPr>
                </a:tc>
                <a:tc>
                  <a:txBody>
                    <a:bodyPr/>
                    <a:lstStyle/>
                    <a:p>
                      <a:pPr algn="ctr">
                        <a:spcBef>
                          <a:spcPts val="0"/>
                        </a:spcBef>
                        <a:buNone/>
                      </a:pPr>
                      <a:r>
                        <a:rPr lang="en-US" dirty="0" smtClean="0">
                          <a:solidFill>
                            <a:srgbClr val="F3F3F3"/>
                          </a:solidFill>
                          <a:latin typeface="Quicksand"/>
                          <a:ea typeface="Quicksand"/>
                          <a:cs typeface="Quicksand"/>
                          <a:sym typeface="Quicksand"/>
                        </a:rPr>
                        <a:t>Hard</a:t>
                      </a:r>
                      <a:endParaRPr lang="en"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alpha val="0"/>
                        </a:srgbClr>
                      </a:solidFill>
                      <a:prstDash val="dash"/>
                      <a:round/>
                      <a:headEnd type="none" w="med" len="med"/>
                      <a:tailEnd type="none" w="med" len="med"/>
                    </a:lnT>
                    <a:lnB w="9525" cap="flat" cmpd="sng">
                      <a:solidFill>
                        <a:srgbClr val="999FA9"/>
                      </a:solidFill>
                      <a:prstDash val="solid"/>
                      <a:round/>
                      <a:headEnd type="none" w="med" len="med"/>
                      <a:tailEnd type="none" w="med" len="med"/>
                    </a:lnB>
                  </a:tcPr>
                </a:tc>
              </a:tr>
              <a:tr h="9913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.003407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lgn="ctr">
                      <a:solidFill>
                        <a:srgbClr val="999FA9"/>
                      </a:solidFill>
                      <a:prstDash val="solid"/>
                      <a:round/>
                      <a:headEnd type="none" w="med" len="med"/>
                      <a:tailEnd type="none" w="med" len="med"/>
                    </a:lnT>
                    <a:lnB w="9525" cap="flat" cmpd="sng" algn="ctr">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.070150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1.20966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solidFill>
                      <a:prstDash val="solid"/>
                      <a:round/>
                      <a:headEnd type="none" w="med" len="med"/>
                      <a:tailEnd type="none" w="med" len="med"/>
                    </a:lnB>
                  </a:tcPr>
                </a:tc>
              </a:tr>
              <a:tr h="991348">
                <a:tc>
                  <a:txBody>
                    <a:bodyPr/>
                    <a:lstStyle/>
                    <a:p>
                      <a:pPr algn="ctr">
                        <a:spcBef>
                          <a:spcPts val="0"/>
                        </a:spcBef>
                        <a:buNone/>
                      </a:pPr>
                      <a:r>
                        <a:rPr lang="is-IS" sz="1400" dirty="0" smtClean="0">
                          <a:solidFill>
                            <a:srgbClr val="2FFF12"/>
                          </a:solidFill>
                          <a:latin typeface="AndaleMono"/>
                        </a:rPr>
                        <a:t>.004909</a:t>
                      </a:r>
                      <a:r>
                        <a:rPr lang="is-IS" sz="1400" baseline="0" dirty="0" smtClean="0">
                          <a:solidFill>
                            <a:srgbClr val="2FFF12"/>
                          </a:solidFill>
                          <a:latin typeface="AndaleMono"/>
                        </a:rPr>
                        <a:t>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lgn="ctr">
                      <a:solidFill>
                        <a:srgbClr val="999FA9"/>
                      </a:solidFill>
                      <a:prstDash val="solid"/>
                      <a:round/>
                      <a:headEnd type="none" w="med" len="med"/>
                      <a:tailEnd type="none" w="med" len="med"/>
                    </a:lnT>
                    <a:lnB w="9525" cap="flat" cmpd="sng" algn="ctr">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.011032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.017424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solidFill>
                      <a:prstDash val="solid"/>
                      <a:round/>
                      <a:headEnd type="none" w="med" len="med"/>
                      <a:tailEnd type="none" w="med" len="med"/>
                    </a:lnB>
                  </a:tcPr>
                </a:tc>
              </a:tr>
              <a:tr h="9913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.004063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lgn="ctr">
                      <a:solidFill>
                        <a:srgbClr val="999FA9"/>
                      </a:solidFill>
                      <a:prstDash val="solid"/>
                      <a:round/>
                      <a:headEnd type="none" w="med" len="med"/>
                      <a:tailEnd type="none" w="med" len="med"/>
                    </a:lnT>
                    <a:lnB w="9525" cap="flat" cmpd="sng" algn="ctr">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1400" dirty="0" smtClean="0">
                          <a:solidFill>
                            <a:srgbClr val="2FFF12"/>
                          </a:solidFill>
                          <a:latin typeface="AndaleMono"/>
                        </a:rPr>
                        <a:t>.013887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lgn="ctr">
                      <a:solidFill>
                        <a:srgbClr val="999FA9"/>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1400" dirty="0" smtClean="0">
                          <a:solidFill>
                            <a:srgbClr val="2FFF12"/>
                          </a:solidFill>
                          <a:latin typeface="AndaleMono"/>
                        </a:rPr>
                        <a:t>.887924 seconds</a:t>
                      </a:r>
                      <a:endParaRPr lang="en" b="1" dirty="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lgn="ctr">
                      <a:solidFill>
                        <a:srgbClr val="999FA9"/>
                      </a:solidFill>
                      <a:prstDash val="solid"/>
                      <a:round/>
                      <a:headEnd type="none" w="med" len="med"/>
                      <a:tailEnd type="none" w="med" len="med"/>
                    </a:lnB>
                  </a:tcPr>
                </a:tc>
              </a:tr>
              <a:tr h="9913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μ = .</a:t>
                      </a:r>
                      <a:r>
                        <a:rPr lang="is-IS" sz="1400" smtClean="0">
                          <a:solidFill>
                            <a:srgbClr val="2FFF12"/>
                          </a:solidFill>
                          <a:latin typeface="AndaleMono"/>
                        </a:rPr>
                        <a:t>004126 seconds</a:t>
                      </a:r>
                      <a:endParaRPr lang="en" b="1" dirty="0" smtClean="0">
                        <a:solidFill>
                          <a:srgbClr val="F3F3F3"/>
                        </a:solidFill>
                        <a:latin typeface="Quicksand"/>
                        <a:ea typeface="Quicksand"/>
                        <a:cs typeface="Quicksand"/>
                        <a:sym typeface="Quicksand"/>
                      </a:endParaRPr>
                    </a:p>
                  </a:txBody>
                  <a:tcPr marL="91425" marR="91425" marT="91425" marB="91425" anchor="ctr">
                    <a:lnL w="9525" cap="flat" cmpd="sng">
                      <a:solidFill>
                        <a:srgbClr val="999FA9"/>
                      </a:solidFill>
                      <a:prstDash val="dash"/>
                      <a:round/>
                      <a:headEnd type="none" w="med" len="med"/>
                      <a:tailEnd type="none" w="med" len="med"/>
                    </a:lnL>
                    <a:lnR w="9525" cap="flat" cmpd="sng" algn="ctr">
                      <a:solidFill>
                        <a:srgbClr val="999FA9"/>
                      </a:solidFill>
                      <a:prstDash val="dash"/>
                      <a:round/>
                      <a:headEnd type="none" w="med" len="med"/>
                      <a:tailEnd type="none" w="med" len="med"/>
                    </a:lnR>
                    <a:lnT w="9525" cap="flat" cmpd="sng" algn="ctr">
                      <a:solidFill>
                        <a:srgbClr val="999FA9"/>
                      </a:solidFill>
                      <a:prstDash val="solid"/>
                      <a:round/>
                      <a:headEnd type="none" w="med" len="med"/>
                      <a:tailEnd type="none" w="med" len="med"/>
                    </a:lnT>
                    <a:lnB w="9525" cap="flat" cmpd="sng">
                      <a:solidFill>
                        <a:srgbClr val="999FA9">
                          <a:alpha val="0"/>
                        </a:srgbClr>
                      </a:solidFill>
                      <a:prstDash val="dash"/>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μ = .03169 seconds</a:t>
                      </a:r>
                      <a:endParaRPr lang="en" b="1" dirty="0" smtClean="0">
                        <a:solidFill>
                          <a:srgbClr val="F3F3F3"/>
                        </a:solidFill>
                        <a:latin typeface="Quicksand"/>
                        <a:ea typeface="Quicksand"/>
                        <a:cs typeface="Quicksand"/>
                        <a:sym typeface="Quicksand"/>
                      </a:endParaRPr>
                    </a:p>
                  </a:txBody>
                  <a:tcPr marL="91425" marR="91425" marT="91425" marB="91425" anchor="ctr">
                    <a:lnL w="9525" cap="flat" cmpd="sng" algn="ctr">
                      <a:solidFill>
                        <a:srgbClr val="999FA9"/>
                      </a:solidFill>
                      <a:prstDash val="dash"/>
                      <a:round/>
                      <a:headEnd type="none" w="med" len="med"/>
                      <a:tailEnd type="none" w="med" len="med"/>
                    </a:lnL>
                    <a:lnR w="9525" cap="flat" cmpd="sng" algn="ctr">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alpha val="0"/>
                        </a:srgbClr>
                      </a:solidFill>
                      <a:prstDash val="dash"/>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s-IS" sz="1400" dirty="0" smtClean="0">
                          <a:solidFill>
                            <a:srgbClr val="2FFF12"/>
                          </a:solidFill>
                          <a:latin typeface="AndaleMono"/>
                        </a:rPr>
                        <a:t>μ = .705003 seconds</a:t>
                      </a:r>
                      <a:endParaRPr lang="en" b="1" dirty="0" smtClean="0">
                        <a:solidFill>
                          <a:srgbClr val="F3F3F3"/>
                        </a:solidFill>
                        <a:latin typeface="Quicksand"/>
                        <a:ea typeface="Quicksand"/>
                        <a:cs typeface="Quicksand"/>
                        <a:sym typeface="Quicksand"/>
                      </a:endParaRPr>
                    </a:p>
                  </a:txBody>
                  <a:tcPr marL="91425" marR="91425" marT="91425" marB="91425" anchor="ctr">
                    <a:lnL w="9525" cap="flat" cmpd="sng" algn="ctr">
                      <a:solidFill>
                        <a:srgbClr val="999FA9"/>
                      </a:solidFill>
                      <a:prstDash val="dash"/>
                      <a:round/>
                      <a:headEnd type="none" w="med" len="med"/>
                      <a:tailEnd type="none" w="med" len="med"/>
                    </a:lnL>
                    <a:lnR w="9525" cap="flat" cmpd="sng">
                      <a:solidFill>
                        <a:srgbClr val="999FA9"/>
                      </a:solidFill>
                      <a:prstDash val="dash"/>
                      <a:round/>
                      <a:headEnd type="none" w="med" len="med"/>
                      <a:tailEnd type="none" w="med" len="med"/>
                    </a:lnR>
                    <a:lnT w="9525" cap="flat" cmpd="sng">
                      <a:solidFill>
                        <a:srgbClr val="999FA9"/>
                      </a:solidFill>
                      <a:prstDash val="solid"/>
                      <a:round/>
                      <a:headEnd type="none" w="med" len="med"/>
                      <a:tailEnd type="none" w="med" len="med"/>
                    </a:lnT>
                    <a:lnB w="9525" cap="flat" cmpd="sng">
                      <a:solidFill>
                        <a:srgbClr val="999FA9">
                          <a:alpha val="0"/>
                        </a:srgbClr>
                      </a:solidFill>
                      <a:prstDash val="dash"/>
                      <a:round/>
                      <a:headEnd type="none" w="med" len="med"/>
                      <a:tailEnd type="none" w="med" len="med"/>
                    </a:lnB>
                  </a:tcPr>
                </a:tc>
              </a:tr>
            </a:tbl>
          </a:graphicData>
        </a:graphic>
      </p:graphicFrame>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p:nvPr/>
        </p:nvSpPr>
        <p:spPr>
          <a:xfrm>
            <a:off x="3889450" y="1642350"/>
            <a:ext cx="4717800" cy="3007500"/>
          </a:xfrm>
          <a:prstGeom prst="rect">
            <a:avLst/>
          </a:prstGeom>
          <a:solidFill>
            <a:srgbClr val="2E3037"/>
          </a:solidFill>
          <a:ln>
            <a:noFill/>
          </a:ln>
        </p:spPr>
        <p:txBody>
          <a:bodyPr lIns="91425" tIns="91425" rIns="91425" bIns="91425" anchor="ctr" anchorCtr="0">
            <a:noAutofit/>
          </a:bodyPr>
          <a:lstStyle/>
          <a:p>
            <a:pPr lvl="0" algn="ctr" rtl="0">
              <a:spcBef>
                <a:spcPts val="0"/>
              </a:spcBef>
              <a:buNone/>
            </a:pPr>
            <a:r>
              <a:rPr lang="en" sz="1000" dirty="0">
                <a:solidFill>
                  <a:srgbClr val="39C0BA"/>
                </a:solidFill>
                <a:latin typeface="Quicksand"/>
                <a:ea typeface="Quicksand"/>
                <a:cs typeface="Quicksand"/>
                <a:sym typeface="Quicksand"/>
              </a:rPr>
              <a:t>Place your screenshot here</a:t>
            </a:r>
          </a:p>
        </p:txBody>
      </p:sp>
      <p:sp>
        <p:nvSpPr>
          <p:cNvPr id="281" name="Shape 281"/>
          <p:cNvSpPr txBox="1">
            <a:spLocks noGrp="1"/>
          </p:cNvSpPr>
          <p:nvPr>
            <p:ph type="body" idx="4294967295"/>
          </p:nvPr>
        </p:nvSpPr>
        <p:spPr>
          <a:xfrm>
            <a:off x="1319400" y="1429812"/>
            <a:ext cx="1895700" cy="2196300"/>
          </a:xfrm>
          <a:prstGeom prst="rect">
            <a:avLst/>
          </a:prstGeom>
          <a:noFill/>
          <a:ln>
            <a:noFill/>
          </a:ln>
        </p:spPr>
        <p:txBody>
          <a:bodyPr lIns="91425" tIns="91425" rIns="91425" bIns="91425" anchor="t" anchorCtr="0">
            <a:noAutofit/>
          </a:bodyPr>
          <a:lstStyle/>
          <a:p>
            <a:pPr lvl="0" rtl="0">
              <a:spcBef>
                <a:spcPts val="0"/>
              </a:spcBef>
              <a:buNone/>
            </a:pPr>
            <a:r>
              <a:rPr lang="en-US" sz="1800" b="1" dirty="0" smtClean="0"/>
              <a:t>Now I would like to show you an implementation</a:t>
            </a:r>
            <a:endParaRPr lang="en" sz="1800" b="1" dirty="0"/>
          </a:p>
        </p:txBody>
      </p:sp>
      <p:sp>
        <p:nvSpPr>
          <p:cNvPr id="282" name="Shape 282"/>
          <p:cNvSpPr/>
          <p:nvPr/>
        </p:nvSpPr>
        <p:spPr>
          <a:xfrm>
            <a:off x="3678187" y="1429812"/>
            <a:ext cx="5140316" cy="4001794"/>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solidFill>
              <a:srgbClr val="999FA9"/>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 name="Picture 1" descr="Screen Shot 2015-12-16 at 6.33.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490" y="1642349"/>
            <a:ext cx="4745759" cy="2966099"/>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Conclusion</a:t>
            </a:r>
            <a:endParaRPr lang="en" sz="3200" dirty="0"/>
          </a:p>
        </p:txBody>
      </p:sp>
      <p:sp>
        <p:nvSpPr>
          <p:cNvPr id="66" name="Shape 66"/>
          <p:cNvSpPr txBox="1"/>
          <p:nvPr/>
        </p:nvSpPr>
        <p:spPr>
          <a:xfrm>
            <a:off x="1165475" y="1733550"/>
            <a:ext cx="7521300" cy="2244544"/>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There is always room to speed up the implementation and do more with the graphical part of the program. For instance, while the puzzle is being solved, show numbers being filled in on the Sudoku Grid. Also, making the solver into a Sudoku game, with the option to solve the </a:t>
            </a:r>
            <a:r>
              <a:rPr lang="en-US" sz="2000" smtClean="0">
                <a:solidFill>
                  <a:srgbClr val="FFFFFF"/>
                </a:solidFill>
                <a:latin typeface="Quicksand"/>
                <a:ea typeface="Quicksand"/>
                <a:cs typeface="Quicksand"/>
                <a:sym typeface="Quicksand"/>
              </a:rPr>
              <a:t>puzzle. It </a:t>
            </a:r>
            <a:r>
              <a:rPr lang="en-US" sz="2000" dirty="0" smtClean="0">
                <a:solidFill>
                  <a:srgbClr val="FFFFFF"/>
                </a:solidFill>
                <a:latin typeface="Quicksand"/>
                <a:ea typeface="Quicksand"/>
                <a:cs typeface="Quicksand"/>
                <a:sym typeface="Quicksand"/>
              </a:rPr>
              <a:t>would also be interesting to implement a solution for larger </a:t>
            </a:r>
            <a:r>
              <a:rPr lang="en-US" sz="2000" dirty="0">
                <a:solidFill>
                  <a:srgbClr val="FFFFFF"/>
                </a:solidFill>
                <a:latin typeface="Quicksand"/>
                <a:ea typeface="Quicksand"/>
                <a:cs typeface="Quicksand"/>
                <a:sym typeface="Quicksand"/>
              </a:rPr>
              <a:t>S</a:t>
            </a:r>
            <a:r>
              <a:rPr lang="en-US" sz="2000" dirty="0" smtClean="0">
                <a:solidFill>
                  <a:srgbClr val="FFFFFF"/>
                </a:solidFill>
                <a:latin typeface="Quicksand"/>
                <a:ea typeface="Quicksand"/>
                <a:cs typeface="Quicksand"/>
                <a:sym typeface="Quicksand"/>
              </a:rPr>
              <a:t>udoku grids, as 9 x 9 is only the standard size. </a:t>
            </a:r>
          </a:p>
        </p:txBody>
      </p:sp>
    </p:spTree>
    <p:extLst>
      <p:ext uri="{BB962C8B-B14F-4D97-AF65-F5344CB8AC3E}">
        <p14:creationId xmlns:p14="http://schemas.microsoft.com/office/powerpoint/2010/main" val="107257803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1136317"/>
            <a:ext cx="6858000" cy="2205789"/>
          </a:xfrm>
          <a:prstGeom prst="rect">
            <a:avLst/>
          </a:prstGeom>
        </p:spPr>
        <p:txBody>
          <a:bodyPr lIns="91425" tIns="91425" rIns="91425" bIns="91425" anchor="b" anchorCtr="0">
            <a:noAutofit/>
          </a:bodyPr>
          <a:lstStyle/>
          <a:p>
            <a:pPr lvl="0" rtl="0">
              <a:spcBef>
                <a:spcPts val="0"/>
              </a:spcBef>
              <a:buNone/>
            </a:pPr>
            <a:r>
              <a:rPr lang="en-US" sz="9600" dirty="0" smtClean="0"/>
              <a:t>Questions?</a:t>
            </a:r>
            <a:endParaRPr lang="en" sz="9600" dirty="0"/>
          </a:p>
        </p:txBody>
      </p:sp>
    </p:spTree>
    <p:extLst>
      <p:ext uri="{BB962C8B-B14F-4D97-AF65-F5344CB8AC3E}">
        <p14:creationId xmlns:p14="http://schemas.microsoft.com/office/powerpoint/2010/main" val="150765188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Abstract</a:t>
            </a:r>
            <a:endParaRPr lang="en" sz="3200" dirty="0"/>
          </a:p>
        </p:txBody>
      </p:sp>
      <p:sp>
        <p:nvSpPr>
          <p:cNvPr id="66" name="Shape 66"/>
          <p:cNvSpPr txBox="1"/>
          <p:nvPr/>
        </p:nvSpPr>
        <p:spPr>
          <a:xfrm>
            <a:off x="1165475" y="1733550"/>
            <a:ext cx="7521300" cy="4564018"/>
          </a:xfrm>
          <a:prstGeom prst="rect">
            <a:avLst/>
          </a:prstGeom>
          <a:noFill/>
          <a:ln>
            <a:noFill/>
          </a:ln>
        </p:spPr>
        <p:txBody>
          <a:bodyPr lIns="91425" tIns="91425" rIns="91425" bIns="91425" anchor="t" anchorCtr="0">
            <a:noAutofit/>
          </a:bodyPr>
          <a:lstStyle/>
          <a:p>
            <a:pPr lvl="0" rtl="0">
              <a:spcBef>
                <a:spcPts val="600"/>
              </a:spcBef>
              <a:buNone/>
            </a:pPr>
            <a:r>
              <a:rPr lang="en-US" sz="2000" dirty="0" smtClean="0">
                <a:solidFill>
                  <a:srgbClr val="FFFFFF"/>
                </a:solidFill>
                <a:latin typeface="Quicksand"/>
                <a:ea typeface="Quicksand"/>
                <a:cs typeface="Quicksand"/>
                <a:sym typeface="Quicksand"/>
              </a:rPr>
              <a:t>The Dancing Links algorithm is an efficient implementation of the ideas explained in Knuth’s Algorithm X. This algorithm is applied to problems known as </a:t>
            </a:r>
            <a:r>
              <a:rPr lang="en-US" sz="2000" i="1" dirty="0" smtClean="0">
                <a:solidFill>
                  <a:srgbClr val="FFFFFF"/>
                </a:solidFill>
                <a:latin typeface="Quicksand"/>
                <a:ea typeface="Quicksand"/>
                <a:cs typeface="Quicksand"/>
                <a:sym typeface="Quicksand"/>
              </a:rPr>
              <a:t>Exact Cover</a:t>
            </a:r>
            <a:r>
              <a:rPr lang="en-US" sz="2000" dirty="0" smtClean="0">
                <a:solidFill>
                  <a:srgbClr val="FFFFFF"/>
                </a:solidFill>
                <a:latin typeface="Quicksand"/>
                <a:ea typeface="Quicksand"/>
                <a:cs typeface="Quicksand"/>
                <a:sym typeface="Quicksand"/>
              </a:rPr>
              <a:t> problems, in which we try to find a way to cover a board to meet specifications. The Dancing Links Algorithm is a recursive, nondeterministic, depth-first, backtracking algorithm. In other words, it is used to solve those pesky NP-Complete problems.</a:t>
            </a:r>
            <a:endParaRPr lang="en" sz="2000" b="1" dirty="0">
              <a:solidFill>
                <a:srgbClr val="FFFFFF"/>
              </a:solidFill>
              <a:latin typeface="Quicksand"/>
              <a:ea typeface="Quicksand"/>
              <a:cs typeface="Quicksand"/>
              <a:sym typeface="Quicksand"/>
            </a:endParaRPr>
          </a:p>
        </p:txBody>
      </p:sp>
    </p:spTree>
    <p:extLst>
      <p:ext uri="{BB962C8B-B14F-4D97-AF65-F5344CB8AC3E}">
        <p14:creationId xmlns:p14="http://schemas.microsoft.com/office/powerpoint/2010/main" val="102218084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Problem Statement</a:t>
            </a:r>
            <a:endParaRPr lang="en" sz="3200" dirty="0"/>
          </a:p>
        </p:txBody>
      </p:sp>
      <p:sp>
        <p:nvSpPr>
          <p:cNvPr id="66" name="Shape 66"/>
          <p:cNvSpPr txBox="1"/>
          <p:nvPr/>
        </p:nvSpPr>
        <p:spPr>
          <a:xfrm>
            <a:off x="1165475" y="1733550"/>
            <a:ext cx="7521300" cy="4564018"/>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Solving a Sudoku seems like a relatively easy concept, does it not? One could simply go through each square and try every possible combination. The problem here is that would be totally inefficient, given that there are </a:t>
            </a:r>
            <a:r>
              <a:rPr lang="fi-FI" sz="2000" dirty="0" smtClean="0">
                <a:solidFill>
                  <a:srgbClr val="FFFFFF"/>
                </a:solidFill>
                <a:latin typeface="Quicksand"/>
                <a:ea typeface="Quicksand"/>
                <a:cs typeface="Quicksand"/>
                <a:sym typeface="Quicksand"/>
              </a:rPr>
              <a:t>6,670,903,752,021,072,936,960 total combinations for a standard Sudoku grid. While this is significantly less when you are given numbers, it is still way too many combinations to search through. Using the Dancing Links Algorithm, along side a smart auto complete algorithm, it is possible to solve puzzles in a matter of seconds.</a:t>
            </a:r>
            <a:endParaRPr lang="en" sz="2000" b="1" dirty="0">
              <a:solidFill>
                <a:srgbClr val="FFFFFF"/>
              </a:solidFill>
              <a:latin typeface="Quicksand"/>
              <a:ea typeface="Quicksand"/>
              <a:cs typeface="Quicksand"/>
              <a:sym typeface="Quicksand"/>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Importance</a:t>
            </a:r>
            <a:endParaRPr lang="en" sz="3200" dirty="0"/>
          </a:p>
        </p:txBody>
      </p:sp>
      <p:sp>
        <p:nvSpPr>
          <p:cNvPr id="66" name="Shape 66"/>
          <p:cNvSpPr txBox="1"/>
          <p:nvPr/>
        </p:nvSpPr>
        <p:spPr>
          <a:xfrm>
            <a:off x="1165475" y="1733550"/>
            <a:ext cx="7521300" cy="4564018"/>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Knuth says that most, if not all NP problems can be reduced to some form of </a:t>
            </a:r>
            <a:r>
              <a:rPr lang="en-US" sz="2000" dirty="0">
                <a:solidFill>
                  <a:srgbClr val="FFFFFF"/>
                </a:solidFill>
                <a:latin typeface="Quicksand"/>
                <a:ea typeface="Quicksand"/>
                <a:cs typeface="Quicksand"/>
                <a:sym typeface="Quicksand"/>
              </a:rPr>
              <a:t>E</a:t>
            </a:r>
            <a:r>
              <a:rPr lang="en-US" sz="2000" dirty="0" smtClean="0">
                <a:solidFill>
                  <a:srgbClr val="FFFFFF"/>
                </a:solidFill>
                <a:latin typeface="Quicksand"/>
                <a:ea typeface="Quicksand"/>
                <a:cs typeface="Quicksand"/>
                <a:sym typeface="Quicksand"/>
              </a:rPr>
              <a:t>xact </a:t>
            </a:r>
            <a:r>
              <a:rPr lang="en-US" sz="2000" dirty="0">
                <a:solidFill>
                  <a:srgbClr val="FFFFFF"/>
                </a:solidFill>
                <a:latin typeface="Quicksand"/>
                <a:ea typeface="Quicksand"/>
                <a:cs typeface="Quicksand"/>
                <a:sym typeface="Quicksand"/>
              </a:rPr>
              <a:t>C</a:t>
            </a:r>
            <a:r>
              <a:rPr lang="en-US" sz="2000" dirty="0" smtClean="0">
                <a:solidFill>
                  <a:srgbClr val="FFFFFF"/>
                </a:solidFill>
                <a:latin typeface="Quicksand"/>
                <a:ea typeface="Quicksand"/>
                <a:cs typeface="Quicksand"/>
                <a:sym typeface="Quicksand"/>
              </a:rPr>
              <a:t>over problem. If this is the case, then using Dancing Links, we are able to come up with a solution to these problems efficiently. Whether or not they are an optimized solution is another story, but at least a solution can be reached. The three most common examples of problems related to this topic are: </a:t>
            </a:r>
          </a:p>
          <a:p>
            <a:pPr marL="342900" indent="-342900">
              <a:spcBef>
                <a:spcPts val="600"/>
              </a:spcBef>
              <a:buFont typeface="Arial"/>
              <a:buChar char="•"/>
            </a:pPr>
            <a:r>
              <a:rPr lang="en-US" sz="2000" dirty="0" smtClean="0">
                <a:solidFill>
                  <a:srgbClr val="FFFFFF"/>
                </a:solidFill>
                <a:latin typeface="Quicksand"/>
                <a:ea typeface="Quicksand"/>
                <a:cs typeface="Quicksand"/>
                <a:sym typeface="Quicksand"/>
              </a:rPr>
              <a:t> N Queens Problem</a:t>
            </a:r>
            <a:endParaRPr lang="en-US" sz="2000" b="1" dirty="0">
              <a:solidFill>
                <a:srgbClr val="FFFFFF"/>
              </a:solidFill>
              <a:latin typeface="Quicksand"/>
              <a:ea typeface="Quicksand"/>
              <a:cs typeface="Quicksand"/>
              <a:sym typeface="Quicksand"/>
            </a:endParaRPr>
          </a:p>
          <a:p>
            <a:pPr marL="342900" indent="-342900">
              <a:spcBef>
                <a:spcPts val="600"/>
              </a:spcBef>
              <a:buFont typeface="Arial"/>
              <a:buChar char="•"/>
            </a:pPr>
            <a:r>
              <a:rPr lang="en-US" sz="2000" b="1" dirty="0">
                <a:solidFill>
                  <a:srgbClr val="FFFFFF"/>
                </a:solidFill>
                <a:latin typeface="Quicksand"/>
                <a:ea typeface="Quicksand"/>
                <a:cs typeface="Quicksand"/>
                <a:sym typeface="Quicksand"/>
              </a:rPr>
              <a:t> </a:t>
            </a:r>
            <a:r>
              <a:rPr lang="en-US" sz="2000" dirty="0" smtClean="0">
                <a:solidFill>
                  <a:srgbClr val="FFFFFF"/>
                </a:solidFill>
                <a:latin typeface="Quicksand"/>
                <a:ea typeface="Quicksand"/>
                <a:cs typeface="Quicksand"/>
                <a:sym typeface="Quicksand"/>
              </a:rPr>
              <a:t>Pentomino Tiling</a:t>
            </a:r>
          </a:p>
          <a:p>
            <a:pPr marL="342900" indent="-342900">
              <a:spcBef>
                <a:spcPts val="600"/>
              </a:spcBef>
              <a:buFont typeface="Arial"/>
              <a:buChar char="•"/>
            </a:pPr>
            <a:r>
              <a:rPr lang="en-US" sz="2000" dirty="0">
                <a:solidFill>
                  <a:srgbClr val="FFFFFF"/>
                </a:solidFill>
                <a:latin typeface="Quicksand"/>
                <a:ea typeface="Quicksand"/>
                <a:cs typeface="Quicksand"/>
                <a:sym typeface="Quicksand"/>
              </a:rPr>
              <a:t> </a:t>
            </a:r>
            <a:r>
              <a:rPr lang="en-US" sz="2000" dirty="0" smtClean="0">
                <a:solidFill>
                  <a:srgbClr val="FFFFFF"/>
                </a:solidFill>
                <a:latin typeface="Quicksand"/>
                <a:ea typeface="Quicksand"/>
                <a:cs typeface="Quicksand"/>
                <a:sym typeface="Quicksand"/>
              </a:rPr>
              <a:t>Sudoku</a:t>
            </a:r>
          </a:p>
          <a:p>
            <a:pPr>
              <a:spcBef>
                <a:spcPts val="600"/>
              </a:spcBef>
            </a:pPr>
            <a:r>
              <a:rPr lang="en-US" sz="2000" dirty="0">
                <a:solidFill>
                  <a:srgbClr val="FFFFFF"/>
                </a:solidFill>
                <a:latin typeface="Quicksand"/>
                <a:ea typeface="Quicksand"/>
                <a:cs typeface="Quicksand"/>
                <a:sym typeface="Quicksand"/>
              </a:rPr>
              <a:t>O</a:t>
            </a:r>
            <a:r>
              <a:rPr lang="en-US" sz="2000" dirty="0" smtClean="0">
                <a:solidFill>
                  <a:srgbClr val="FFFFFF"/>
                </a:solidFill>
                <a:latin typeface="Quicksand"/>
                <a:ea typeface="Quicksand"/>
                <a:cs typeface="Quicksand"/>
                <a:sym typeface="Quicksand"/>
              </a:rPr>
              <a:t>ther possible uses of Dancing Links would be for encryption and decryption. </a:t>
            </a:r>
          </a:p>
        </p:txBody>
      </p:sp>
    </p:spTree>
    <p:extLst>
      <p:ext uri="{BB962C8B-B14F-4D97-AF65-F5344CB8AC3E}">
        <p14:creationId xmlns:p14="http://schemas.microsoft.com/office/powerpoint/2010/main" val="39322146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Problem Explained</a:t>
            </a:r>
            <a:endParaRPr lang="en" sz="3200" dirty="0"/>
          </a:p>
        </p:txBody>
      </p:sp>
      <p:sp>
        <p:nvSpPr>
          <p:cNvPr id="66" name="Shape 66"/>
          <p:cNvSpPr txBox="1"/>
          <p:nvPr/>
        </p:nvSpPr>
        <p:spPr>
          <a:xfrm>
            <a:off x="1165475" y="1733550"/>
            <a:ext cx="7521300" cy="639226"/>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In case you don’t know what a Sudoku puzzle is, let me explain:</a:t>
            </a:r>
          </a:p>
        </p:txBody>
      </p:sp>
      <p:pic>
        <p:nvPicPr>
          <p:cNvPr id="2" name="Picture 1"/>
          <p:cNvPicPr>
            <a:picLocks noChangeAspect="1"/>
          </p:cNvPicPr>
          <p:nvPr/>
        </p:nvPicPr>
        <p:blipFill>
          <a:blip r:embed="rId3"/>
          <a:stretch>
            <a:fillRect/>
          </a:stretch>
        </p:blipFill>
        <p:spPr>
          <a:xfrm>
            <a:off x="1165475" y="2372776"/>
            <a:ext cx="3175000" cy="3175000"/>
          </a:xfrm>
          <a:prstGeom prst="rect">
            <a:avLst/>
          </a:prstGeom>
        </p:spPr>
      </p:pic>
      <p:sp>
        <p:nvSpPr>
          <p:cNvPr id="3" name="TextBox 2"/>
          <p:cNvSpPr txBox="1"/>
          <p:nvPr/>
        </p:nvSpPr>
        <p:spPr>
          <a:xfrm>
            <a:off x="4525141" y="2359818"/>
            <a:ext cx="3612938" cy="2708434"/>
          </a:xfrm>
          <a:prstGeom prst="rect">
            <a:avLst/>
          </a:prstGeom>
          <a:noFill/>
        </p:spPr>
        <p:txBody>
          <a:bodyPr wrap="square" rtlCol="0">
            <a:spAutoFit/>
          </a:bodyPr>
          <a:lstStyle/>
          <a:p>
            <a:pPr marL="342900" indent="-342900">
              <a:spcBef>
                <a:spcPts val="600"/>
              </a:spcBef>
              <a:buFont typeface="Arial"/>
              <a:buChar char="•"/>
            </a:pPr>
            <a:r>
              <a:rPr lang="en-US" sz="2000" dirty="0">
                <a:solidFill>
                  <a:srgbClr val="FFFFFF"/>
                </a:solidFill>
                <a:latin typeface="Quicksand"/>
                <a:ea typeface="Quicksand"/>
                <a:cs typeface="Quicksand"/>
                <a:sym typeface="Quicksand"/>
              </a:rPr>
              <a:t>9 x 9 Grid filled with numbers 1 – 9</a:t>
            </a:r>
          </a:p>
          <a:p>
            <a:pPr marL="342900" indent="-342900">
              <a:spcBef>
                <a:spcPts val="600"/>
              </a:spcBef>
              <a:buFont typeface="Arial"/>
              <a:buChar char="•"/>
            </a:pPr>
            <a:r>
              <a:rPr lang="en-US" sz="2000" dirty="0" smtClean="0">
                <a:solidFill>
                  <a:srgbClr val="FFFFFF"/>
                </a:solidFill>
                <a:latin typeface="Quicksand"/>
                <a:ea typeface="Quicksand"/>
                <a:cs typeface="Quicksand"/>
                <a:sym typeface="Quicksand"/>
              </a:rPr>
              <a:t>Each row/column/3 x 3 sub-grid must contain only one of each number between 1 – 9</a:t>
            </a:r>
            <a:endParaRPr lang="en-US" sz="2000" dirty="0" smtClean="0"/>
          </a:p>
          <a:p>
            <a:pPr marL="342900" indent="-342900">
              <a:spcBef>
                <a:spcPts val="600"/>
              </a:spcBef>
              <a:buFont typeface="Arial"/>
              <a:buChar char="•"/>
            </a:pPr>
            <a:r>
              <a:rPr lang="en-US" sz="2000" dirty="0">
                <a:solidFill>
                  <a:srgbClr val="FFFFFF"/>
                </a:solidFill>
                <a:latin typeface="Quicksand"/>
                <a:ea typeface="Quicksand"/>
                <a:cs typeface="Quicksand"/>
                <a:sym typeface="Quicksand"/>
              </a:rPr>
              <a:t>T</a:t>
            </a:r>
            <a:r>
              <a:rPr lang="en-US" sz="2000" dirty="0" smtClean="0">
                <a:solidFill>
                  <a:srgbClr val="FFFFFF"/>
                </a:solidFill>
                <a:latin typeface="Quicksand"/>
                <a:ea typeface="Quicksand"/>
                <a:cs typeface="Quicksand"/>
                <a:sym typeface="Quicksand"/>
              </a:rPr>
              <a:t>here are three difficulties: Easy, Medium, and Hard</a:t>
            </a:r>
            <a:endParaRPr lang="en-US" sz="2000" dirty="0">
              <a:solidFill>
                <a:srgbClr val="FFFFFF"/>
              </a:solidFill>
              <a:latin typeface="Quicksand"/>
              <a:ea typeface="Quicksand"/>
              <a:cs typeface="Quicksand"/>
              <a:sym typeface="Quicksand"/>
            </a:endParaRPr>
          </a:p>
        </p:txBody>
      </p:sp>
    </p:spTree>
    <p:extLst>
      <p:ext uri="{BB962C8B-B14F-4D97-AF65-F5344CB8AC3E}">
        <p14:creationId xmlns:p14="http://schemas.microsoft.com/office/powerpoint/2010/main" val="386359750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Problem Explained cont.</a:t>
            </a:r>
            <a:endParaRPr lang="en" sz="3200" dirty="0"/>
          </a:p>
        </p:txBody>
      </p:sp>
      <p:pic>
        <p:nvPicPr>
          <p:cNvPr id="4" name="Picture 3"/>
          <p:cNvPicPr>
            <a:picLocks noChangeAspect="1"/>
          </p:cNvPicPr>
          <p:nvPr/>
        </p:nvPicPr>
        <p:blipFill>
          <a:blip r:embed="rId3"/>
          <a:stretch>
            <a:fillRect/>
          </a:stretch>
        </p:blipFill>
        <p:spPr>
          <a:xfrm>
            <a:off x="1165475" y="1540227"/>
            <a:ext cx="2531313" cy="2531313"/>
          </a:xfrm>
          <a:prstGeom prst="rect">
            <a:avLst/>
          </a:prstGeom>
        </p:spPr>
      </p:pic>
      <p:pic>
        <p:nvPicPr>
          <p:cNvPr id="6" name="Picture 5"/>
          <p:cNvPicPr>
            <a:picLocks noChangeAspect="1"/>
          </p:cNvPicPr>
          <p:nvPr/>
        </p:nvPicPr>
        <p:blipFill>
          <a:blip r:embed="rId4"/>
          <a:stretch>
            <a:fillRect/>
          </a:stretch>
        </p:blipFill>
        <p:spPr>
          <a:xfrm>
            <a:off x="6274845" y="1431700"/>
            <a:ext cx="2578057" cy="2559859"/>
          </a:xfrm>
          <a:prstGeom prst="rect">
            <a:avLst/>
          </a:prstGeom>
        </p:spPr>
      </p:pic>
      <p:pic>
        <p:nvPicPr>
          <p:cNvPr id="7" name="Picture 6"/>
          <p:cNvPicPr>
            <a:picLocks noChangeAspect="1"/>
          </p:cNvPicPr>
          <p:nvPr/>
        </p:nvPicPr>
        <p:blipFill>
          <a:blip r:embed="rId5"/>
          <a:stretch>
            <a:fillRect/>
          </a:stretch>
        </p:blipFill>
        <p:spPr>
          <a:xfrm>
            <a:off x="3696788" y="4567257"/>
            <a:ext cx="2578057" cy="2290743"/>
          </a:xfrm>
          <a:prstGeom prst="rect">
            <a:avLst/>
          </a:prstGeom>
        </p:spPr>
      </p:pic>
      <p:sp>
        <p:nvSpPr>
          <p:cNvPr id="8" name="TextBox 7"/>
          <p:cNvSpPr txBox="1"/>
          <p:nvPr/>
        </p:nvSpPr>
        <p:spPr>
          <a:xfrm>
            <a:off x="3696788" y="1532832"/>
            <a:ext cx="1664911" cy="584776"/>
          </a:xfrm>
          <a:prstGeom prst="rect">
            <a:avLst/>
          </a:prstGeom>
          <a:noFill/>
        </p:spPr>
        <p:txBody>
          <a:bodyPr wrap="square" rtlCol="0">
            <a:spAutoFit/>
          </a:bodyPr>
          <a:lstStyle/>
          <a:p>
            <a:r>
              <a:rPr lang="en-US" sz="3200" dirty="0" smtClean="0">
                <a:solidFill>
                  <a:srgbClr val="39C0BA"/>
                </a:solidFill>
                <a:latin typeface="Quicksand"/>
                <a:ea typeface="Quicksand"/>
                <a:cs typeface="Quicksand"/>
                <a:sym typeface="Quicksand"/>
              </a:rPr>
              <a:t>&lt;- Easy</a:t>
            </a:r>
            <a:endParaRPr lang="en-US" dirty="0" smtClean="0"/>
          </a:p>
        </p:txBody>
      </p:sp>
      <p:sp>
        <p:nvSpPr>
          <p:cNvPr id="11" name="TextBox 10"/>
          <p:cNvSpPr txBox="1"/>
          <p:nvPr/>
        </p:nvSpPr>
        <p:spPr>
          <a:xfrm>
            <a:off x="2031877" y="4567257"/>
            <a:ext cx="1664911" cy="584776"/>
          </a:xfrm>
          <a:prstGeom prst="rect">
            <a:avLst/>
          </a:prstGeom>
          <a:noFill/>
        </p:spPr>
        <p:txBody>
          <a:bodyPr wrap="square" rtlCol="0">
            <a:spAutoFit/>
          </a:bodyPr>
          <a:lstStyle/>
          <a:p>
            <a:r>
              <a:rPr lang="en-US" sz="3200" dirty="0" smtClean="0">
                <a:solidFill>
                  <a:srgbClr val="39C0BA"/>
                </a:solidFill>
                <a:latin typeface="Quicksand"/>
                <a:ea typeface="Quicksand"/>
                <a:cs typeface="Quicksand"/>
                <a:sym typeface="Quicksand"/>
              </a:rPr>
              <a:t>Hard -&gt;</a:t>
            </a:r>
            <a:endParaRPr lang="en-US" dirty="0" smtClean="0"/>
          </a:p>
        </p:txBody>
      </p:sp>
      <p:sp>
        <p:nvSpPr>
          <p:cNvPr id="12" name="TextBox 11"/>
          <p:cNvSpPr txBox="1"/>
          <p:nvPr/>
        </p:nvSpPr>
        <p:spPr>
          <a:xfrm>
            <a:off x="4001977" y="3230044"/>
            <a:ext cx="2272868" cy="584776"/>
          </a:xfrm>
          <a:prstGeom prst="rect">
            <a:avLst/>
          </a:prstGeom>
          <a:noFill/>
        </p:spPr>
        <p:txBody>
          <a:bodyPr wrap="square" rtlCol="0">
            <a:spAutoFit/>
          </a:bodyPr>
          <a:lstStyle/>
          <a:p>
            <a:r>
              <a:rPr lang="en-US" sz="3200" dirty="0" smtClean="0">
                <a:solidFill>
                  <a:srgbClr val="39C0BA"/>
                </a:solidFill>
                <a:latin typeface="Quicksand"/>
                <a:ea typeface="Quicksand"/>
                <a:cs typeface="Quicksand"/>
                <a:sym typeface="Quicksand"/>
              </a:rPr>
              <a:t>Medium -&gt;</a:t>
            </a:r>
            <a:endParaRPr lang="en-US" dirty="0" smtClean="0"/>
          </a:p>
        </p:txBody>
      </p:sp>
    </p:spTree>
    <p:extLst>
      <p:ext uri="{BB962C8B-B14F-4D97-AF65-F5344CB8AC3E}">
        <p14:creationId xmlns:p14="http://schemas.microsoft.com/office/powerpoint/2010/main" val="7891148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Solutions/Algorithms</a:t>
            </a:r>
            <a:endParaRPr lang="en" sz="3200" dirty="0"/>
          </a:p>
        </p:txBody>
      </p:sp>
      <p:sp>
        <p:nvSpPr>
          <p:cNvPr id="66" name="Shape 66"/>
          <p:cNvSpPr txBox="1"/>
          <p:nvPr/>
        </p:nvSpPr>
        <p:spPr>
          <a:xfrm>
            <a:off x="1165475" y="1733550"/>
            <a:ext cx="7521300" cy="1170348"/>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In terms of solving Sudoku puzzles, there are three levels of difficulty. The first level contains numbers that are obvious to fill in:</a:t>
            </a:r>
          </a:p>
        </p:txBody>
      </p:sp>
      <p:pic>
        <p:nvPicPr>
          <p:cNvPr id="2" name="Picture 1"/>
          <p:cNvPicPr>
            <a:picLocks noChangeAspect="1"/>
          </p:cNvPicPr>
          <p:nvPr/>
        </p:nvPicPr>
        <p:blipFill>
          <a:blip r:embed="rId3"/>
          <a:stretch>
            <a:fillRect/>
          </a:stretch>
        </p:blipFill>
        <p:spPr>
          <a:xfrm>
            <a:off x="1165475" y="2903898"/>
            <a:ext cx="3422926" cy="3393670"/>
          </a:xfrm>
          <a:prstGeom prst="rect">
            <a:avLst/>
          </a:prstGeom>
        </p:spPr>
      </p:pic>
      <p:sp>
        <p:nvSpPr>
          <p:cNvPr id="3" name="TextBox 2"/>
          <p:cNvSpPr txBox="1"/>
          <p:nvPr/>
        </p:nvSpPr>
        <p:spPr>
          <a:xfrm>
            <a:off x="4691058" y="2903898"/>
            <a:ext cx="3861700" cy="1015663"/>
          </a:xfrm>
          <a:prstGeom prst="rect">
            <a:avLst/>
          </a:prstGeom>
          <a:noFill/>
        </p:spPr>
        <p:txBody>
          <a:bodyPr wrap="square" rtlCol="0">
            <a:spAutoFit/>
          </a:bodyPr>
          <a:lstStyle/>
          <a:p>
            <a:pPr lvl="0">
              <a:spcBef>
                <a:spcPts val="600"/>
              </a:spcBef>
            </a:pPr>
            <a:r>
              <a:rPr lang="en-US" sz="2000" dirty="0">
                <a:solidFill>
                  <a:srgbClr val="FFFFFF"/>
                </a:solidFill>
                <a:latin typeface="Quicksand"/>
                <a:ea typeface="Quicksand"/>
                <a:cs typeface="Quicksand"/>
                <a:sym typeface="Quicksand"/>
              </a:rPr>
              <a:t>In order to speed up the process </a:t>
            </a:r>
            <a:r>
              <a:rPr lang="en-US" sz="2000" dirty="0" smtClean="0">
                <a:solidFill>
                  <a:srgbClr val="FFFFFF"/>
                </a:solidFill>
                <a:latin typeface="Quicksand"/>
                <a:ea typeface="Quicksand"/>
                <a:cs typeface="Quicksand"/>
                <a:sym typeface="Quicksand"/>
              </a:rPr>
              <a:t>of Dancing </a:t>
            </a:r>
            <a:r>
              <a:rPr lang="en-US" sz="2000" dirty="0">
                <a:solidFill>
                  <a:srgbClr val="FFFFFF"/>
                </a:solidFill>
                <a:latin typeface="Quicksand"/>
                <a:ea typeface="Quicksand"/>
                <a:cs typeface="Quicksand"/>
                <a:sym typeface="Quicksand"/>
              </a:rPr>
              <a:t>Links, we need to </a:t>
            </a:r>
            <a:r>
              <a:rPr lang="en-US" sz="2000" dirty="0" smtClean="0">
                <a:solidFill>
                  <a:srgbClr val="FFFFFF"/>
                </a:solidFill>
                <a:latin typeface="Quicksand"/>
                <a:ea typeface="Quicksand"/>
                <a:cs typeface="Quicksand"/>
                <a:sym typeface="Quicksand"/>
              </a:rPr>
              <a:t>eliminate these </a:t>
            </a:r>
            <a:r>
              <a:rPr lang="en-US" sz="2000" dirty="0">
                <a:solidFill>
                  <a:srgbClr val="FFFFFF"/>
                </a:solidFill>
                <a:latin typeface="Quicksand"/>
                <a:ea typeface="Quicksand"/>
                <a:cs typeface="Quicksand"/>
                <a:sym typeface="Quicksand"/>
              </a:rPr>
              <a:t>freebies.</a:t>
            </a:r>
          </a:p>
        </p:txBody>
      </p:sp>
    </p:spTree>
    <p:extLst>
      <p:ext uri="{BB962C8B-B14F-4D97-AF65-F5344CB8AC3E}">
        <p14:creationId xmlns:p14="http://schemas.microsoft.com/office/powerpoint/2010/main" val="358889914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Solutions/Algorithms cont.</a:t>
            </a:r>
            <a:endParaRPr lang="en" sz="3200" dirty="0"/>
          </a:p>
        </p:txBody>
      </p:sp>
      <p:sp>
        <p:nvSpPr>
          <p:cNvPr id="66" name="Shape 66"/>
          <p:cNvSpPr txBox="1"/>
          <p:nvPr/>
        </p:nvSpPr>
        <p:spPr>
          <a:xfrm>
            <a:off x="1165475" y="1733550"/>
            <a:ext cx="7521300" cy="1170348"/>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The second level of solving the puzzle is by marking down the possibilities of numbers that can go into each cell of the grid. In other words, we have a 3D Array. Here is an example from my implementation:</a:t>
            </a:r>
          </a:p>
        </p:txBody>
      </p:sp>
      <p:pic>
        <p:nvPicPr>
          <p:cNvPr id="4" name="Picture 3" descr="Screen Shot 2015-12-16 at 2.3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556" y="2880554"/>
            <a:ext cx="3247781" cy="3678691"/>
          </a:xfrm>
          <a:prstGeom prst="rect">
            <a:avLst/>
          </a:prstGeom>
        </p:spPr>
      </p:pic>
    </p:spTree>
    <p:extLst>
      <p:ext uri="{BB962C8B-B14F-4D97-AF65-F5344CB8AC3E}">
        <p14:creationId xmlns:p14="http://schemas.microsoft.com/office/powerpoint/2010/main" val="2154694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165475" y="704546"/>
            <a:ext cx="6858000" cy="459900"/>
          </a:xfrm>
          <a:prstGeom prst="rect">
            <a:avLst/>
          </a:prstGeom>
        </p:spPr>
        <p:txBody>
          <a:bodyPr lIns="91425" tIns="91425" rIns="91425" bIns="91425" anchor="b" anchorCtr="0">
            <a:noAutofit/>
          </a:bodyPr>
          <a:lstStyle/>
          <a:p>
            <a:pPr lvl="0" rtl="0">
              <a:spcBef>
                <a:spcPts val="0"/>
              </a:spcBef>
              <a:buNone/>
            </a:pPr>
            <a:r>
              <a:rPr lang="en-US" sz="3200" dirty="0" smtClean="0"/>
              <a:t>Solutions/Algorithms cont.</a:t>
            </a:r>
            <a:endParaRPr lang="en" sz="3200" dirty="0"/>
          </a:p>
        </p:txBody>
      </p:sp>
      <p:sp>
        <p:nvSpPr>
          <p:cNvPr id="66" name="Shape 66"/>
          <p:cNvSpPr txBox="1"/>
          <p:nvPr/>
        </p:nvSpPr>
        <p:spPr>
          <a:xfrm>
            <a:off x="1165475" y="1733550"/>
            <a:ext cx="7521300" cy="2244544"/>
          </a:xfrm>
          <a:prstGeom prst="rect">
            <a:avLst/>
          </a:prstGeom>
          <a:noFill/>
          <a:ln>
            <a:noFill/>
          </a:ln>
        </p:spPr>
        <p:txBody>
          <a:bodyPr lIns="91425" tIns="91425" rIns="91425" bIns="91425" anchor="t" anchorCtr="0">
            <a:noAutofit/>
          </a:bodyPr>
          <a:lstStyle/>
          <a:p>
            <a:pPr>
              <a:spcBef>
                <a:spcPts val="600"/>
              </a:spcBef>
            </a:pPr>
            <a:r>
              <a:rPr lang="en-US" sz="2000" dirty="0" smtClean="0">
                <a:solidFill>
                  <a:srgbClr val="FFFFFF"/>
                </a:solidFill>
                <a:latin typeface="Quicksand"/>
                <a:ea typeface="Quicksand"/>
                <a:cs typeface="Quicksand"/>
                <a:sym typeface="Quicksand"/>
              </a:rPr>
              <a:t>The third and final level is to use assumptions based on numbers written inside cells that are not solved yet to narrow down the possible combinations for a solution. Using Dancing Links, we can go through each cell and recursively try each number until a solution can be found to fit out Exact Cover problem. The good thing is, that some puzzles will indeed have multiple solutions!</a:t>
            </a:r>
          </a:p>
        </p:txBody>
      </p:sp>
      <p:pic>
        <p:nvPicPr>
          <p:cNvPr id="3" name="Picture 2" descr="Screen Shot 2015-12-16 at 2.35.44 PM.png"/>
          <p:cNvPicPr>
            <a:picLocks noChangeAspect="1"/>
          </p:cNvPicPr>
          <p:nvPr/>
        </p:nvPicPr>
        <p:blipFill rotWithShape="1">
          <a:blip r:embed="rId3">
            <a:extLst>
              <a:ext uri="{28A0092B-C50C-407E-A947-70E740481C1C}">
                <a14:useLocalDpi xmlns:a14="http://schemas.microsoft.com/office/drawing/2010/main" val="0"/>
              </a:ext>
            </a:extLst>
          </a:blip>
          <a:srcRect t="5439" r="66296" b="65124"/>
          <a:stretch/>
        </p:blipFill>
        <p:spPr>
          <a:xfrm>
            <a:off x="969072" y="3978094"/>
            <a:ext cx="1742133" cy="1723408"/>
          </a:xfrm>
          <a:prstGeom prst="rect">
            <a:avLst/>
          </a:prstGeom>
        </p:spPr>
      </p:pic>
      <p:sp>
        <p:nvSpPr>
          <p:cNvPr id="5" name="Rectangle 4"/>
          <p:cNvSpPr/>
          <p:nvPr/>
        </p:nvSpPr>
        <p:spPr>
          <a:xfrm>
            <a:off x="1542088" y="3978094"/>
            <a:ext cx="583143" cy="570150"/>
          </a:xfrm>
          <a:prstGeom prst="rect">
            <a:avLst/>
          </a:prstGeom>
          <a:noFill/>
          <a:ln w="57150" cmpd="sng">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505181478"/>
              </p:ext>
            </p:extLst>
          </p:nvPr>
        </p:nvGraphicFramePr>
        <p:xfrm>
          <a:off x="3482792" y="3978094"/>
          <a:ext cx="4540683" cy="2273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6113021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792</Words>
  <Application>Microsoft Macintosh PowerPoint</Application>
  <PresentationFormat>On-screen Show (4:3)</PresentationFormat>
  <Paragraphs>83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Eleanor template</vt:lpstr>
      <vt:lpstr>Dancing Links Algorithm</vt:lpstr>
      <vt:lpstr>Abstract</vt:lpstr>
      <vt:lpstr>Problem Statement</vt:lpstr>
      <vt:lpstr>Importance</vt:lpstr>
      <vt:lpstr>Problem Explained</vt:lpstr>
      <vt:lpstr>Problem Explained cont.</vt:lpstr>
      <vt:lpstr>Solutions/Algorithms</vt:lpstr>
      <vt:lpstr>Solutions/Algorithms cont.</vt:lpstr>
      <vt:lpstr>Solutions/Algorithms cont.</vt:lpstr>
      <vt:lpstr>Solutions/Algorithms cont.</vt:lpstr>
      <vt:lpstr>Run-Time for Different Puzzle Difficulties</vt:lpstr>
      <vt:lpstr>PowerPoint Presentation</vt:lpstr>
      <vt:lpstr>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Dancing Links Algorithm</dc:title>
  <cp:lastModifiedBy>Colton Smith</cp:lastModifiedBy>
  <cp:revision>27</cp:revision>
  <dcterms:modified xsi:type="dcterms:W3CDTF">2015-12-17T14:26:48Z</dcterms:modified>
</cp:coreProperties>
</file>