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79" r:id="rId4"/>
    <p:sldId id="280" r:id="rId5"/>
    <p:sldId id="281" r:id="rId6"/>
    <p:sldId id="282" r:id="rId7"/>
    <p:sldId id="283" r:id="rId8"/>
    <p:sldId id="274" r:id="rId9"/>
    <p:sldId id="275" r:id="rId10"/>
    <p:sldId id="276" r:id="rId11"/>
    <p:sldId id="277" r:id="rId12"/>
    <p:sldId id="278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5" r:id="rId22"/>
    <p:sldId id="273" r:id="rId23"/>
    <p:sldId id="260" r:id="rId24"/>
    <p:sldId id="270" r:id="rId25"/>
    <p:sldId id="267" r:id="rId26"/>
    <p:sldId id="268" r:id="rId27"/>
    <p:sldId id="269" r:id="rId28"/>
    <p:sldId id="272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2C6A8E-B277-4332-B0A8-CC301B84B9A9}">
          <p14:sldIdLst>
            <p14:sldId id="256"/>
            <p14:sldId id="284"/>
            <p14:sldId id="279"/>
            <p14:sldId id="280"/>
            <p14:sldId id="281"/>
            <p14:sldId id="282"/>
            <p14:sldId id="283"/>
            <p14:sldId id="274"/>
            <p14:sldId id="275"/>
            <p14:sldId id="276"/>
            <p14:sldId id="277"/>
            <p14:sldId id="278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5"/>
            <p14:sldId id="273"/>
            <p14:sldId id="260"/>
            <p14:sldId id="270"/>
            <p14:sldId id="267"/>
            <p14:sldId id="268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5" autoAdjust="0"/>
    <p:restoredTop sz="96863" autoAdjust="0"/>
  </p:normalViewPr>
  <p:slideViewPr>
    <p:cSldViewPr snapToGrid="0">
      <p:cViewPr>
        <p:scale>
          <a:sx n="75" d="100"/>
          <a:sy n="75" d="100"/>
        </p:scale>
        <p:origin x="-49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A6052-80F9-4C37-AED1-4E32FCB3E2B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0AB7CF-AAD5-43F0-A6F5-6B92B477E935}">
      <dgm:prSet/>
      <dgm:spPr/>
      <dgm:t>
        <a:bodyPr/>
        <a:lstStyle/>
        <a:p>
          <a:pPr rtl="0"/>
          <a:endParaRPr lang="zh-CN" dirty="0">
            <a:solidFill>
              <a:srgbClr val="FFC000"/>
            </a:solidFill>
          </a:endParaRPr>
        </a:p>
      </dgm:t>
    </dgm:pt>
    <dgm:pt modelId="{0AC06EE1-0EF6-4367-97B3-C37D2A657A6D}" type="parTrans" cxnId="{2D0E14E8-6562-4071-BC49-57EA3E6FA3A7}">
      <dgm:prSet/>
      <dgm:spPr/>
      <dgm:t>
        <a:bodyPr/>
        <a:lstStyle/>
        <a:p>
          <a:endParaRPr lang="zh-CN" altLang="en-US"/>
        </a:p>
      </dgm:t>
    </dgm:pt>
    <dgm:pt modelId="{B51D4266-6529-4F25-A6E2-58D83BF21A51}" type="sibTrans" cxnId="{2D0E14E8-6562-4071-BC49-57EA3E6FA3A7}">
      <dgm:prSet/>
      <dgm:spPr/>
      <dgm:t>
        <a:bodyPr/>
        <a:lstStyle/>
        <a:p>
          <a:endParaRPr lang="zh-CN" altLang="en-US"/>
        </a:p>
      </dgm:t>
    </dgm:pt>
    <dgm:pt modelId="{4D6F04DB-498E-45D1-82EC-BCC9E64545CC}" type="pres">
      <dgm:prSet presAssocID="{612A6052-80F9-4C37-AED1-4E32FCB3E2B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670260-A668-465D-888E-C82845AEA0A2}" type="pres">
      <dgm:prSet presAssocID="{C40AB7CF-AAD5-43F0-A6F5-6B92B477E935}" presName="horFlow" presStyleCnt="0"/>
      <dgm:spPr/>
    </dgm:pt>
    <dgm:pt modelId="{91F096CB-234D-4AA6-AA72-128BE6ADC464}" type="pres">
      <dgm:prSet presAssocID="{C40AB7CF-AAD5-43F0-A6F5-6B92B477E935}" presName="bigChev" presStyleLbl="node1" presStyleIdx="0" presStyleCnt="1" custScaleY="52377" custLinFactNeighborX="2564" custLinFactNeighborY="-5180"/>
      <dgm:spPr/>
      <dgm:t>
        <a:bodyPr/>
        <a:lstStyle/>
        <a:p>
          <a:endParaRPr lang="zh-CN" altLang="en-US"/>
        </a:p>
      </dgm:t>
    </dgm:pt>
  </dgm:ptLst>
  <dgm:cxnLst>
    <dgm:cxn modelId="{2D0E14E8-6562-4071-BC49-57EA3E6FA3A7}" srcId="{612A6052-80F9-4C37-AED1-4E32FCB3E2B4}" destId="{C40AB7CF-AAD5-43F0-A6F5-6B92B477E935}" srcOrd="0" destOrd="0" parTransId="{0AC06EE1-0EF6-4367-97B3-C37D2A657A6D}" sibTransId="{B51D4266-6529-4F25-A6E2-58D83BF21A51}"/>
    <dgm:cxn modelId="{5A293898-3EEC-49E4-BCEF-A5316D865AA7}" type="presOf" srcId="{612A6052-80F9-4C37-AED1-4E32FCB3E2B4}" destId="{4D6F04DB-498E-45D1-82EC-BCC9E64545CC}" srcOrd="0" destOrd="0" presId="urn:microsoft.com/office/officeart/2005/8/layout/lProcess3"/>
    <dgm:cxn modelId="{9E91220E-570C-45CA-94A8-9ED0C58BDF37}" type="presOf" srcId="{C40AB7CF-AAD5-43F0-A6F5-6B92B477E935}" destId="{91F096CB-234D-4AA6-AA72-128BE6ADC464}" srcOrd="0" destOrd="0" presId="urn:microsoft.com/office/officeart/2005/8/layout/lProcess3"/>
    <dgm:cxn modelId="{C1295401-D4C3-45D0-AAAD-B4ECE600E7B0}" type="presParOf" srcId="{4D6F04DB-498E-45D1-82EC-BCC9E64545CC}" destId="{00670260-A668-465D-888E-C82845AEA0A2}" srcOrd="0" destOrd="0" presId="urn:microsoft.com/office/officeart/2005/8/layout/lProcess3"/>
    <dgm:cxn modelId="{2B398558-EB2F-422B-A543-B25B8AB54F1C}" type="presParOf" srcId="{00670260-A668-465D-888E-C82845AEA0A2}" destId="{91F096CB-234D-4AA6-AA72-128BE6ADC46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1F7ED-D9A7-4F35-93D4-FB678F2593C7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zh-CN" altLang="en-US"/>
        </a:p>
      </dgm:t>
    </dgm:pt>
    <dgm:pt modelId="{ABC46E74-ED99-4A3D-A3A1-40967D6E4D76}">
      <dgm:prSet/>
      <dgm:spPr/>
      <dgm:t>
        <a:bodyPr/>
        <a:lstStyle/>
        <a:p>
          <a:pPr rtl="0"/>
          <a:r>
            <a:rPr lang="zh-CN" dirty="0" smtClean="0"/>
            <a:t>树状结构</a:t>
          </a:r>
          <a:r>
            <a:rPr lang="en-US" dirty="0" smtClean="0"/>
            <a:t>——</a:t>
          </a:r>
          <a:r>
            <a:rPr lang="zh-CN" dirty="0" smtClean="0"/>
            <a:t>数据结构</a:t>
          </a:r>
          <a:r>
            <a:rPr lang="en-US" dirty="0" smtClean="0"/>
            <a:t>——</a:t>
          </a:r>
          <a:r>
            <a:rPr lang="zh-CN" dirty="0" smtClean="0"/>
            <a:t>将大型交付件</a:t>
          </a:r>
          <a:r>
            <a:rPr lang="en-US" dirty="0" smtClean="0"/>
            <a:t>——</a:t>
          </a:r>
          <a:r>
            <a:rPr lang="zh-CN" dirty="0" smtClean="0"/>
            <a:t>小型的交付件（开发方、接收方）</a:t>
          </a:r>
          <a:endParaRPr lang="zh-CN" dirty="0"/>
        </a:p>
      </dgm:t>
    </dgm:pt>
    <dgm:pt modelId="{5615C314-1D2D-487A-8CE7-EA02578EE2B5}" type="parTrans" cxnId="{AC8B69DD-1D7B-4237-9B32-77683E6B0EAB}">
      <dgm:prSet/>
      <dgm:spPr/>
      <dgm:t>
        <a:bodyPr/>
        <a:lstStyle/>
        <a:p>
          <a:endParaRPr lang="zh-CN" altLang="en-US"/>
        </a:p>
      </dgm:t>
    </dgm:pt>
    <dgm:pt modelId="{AA6F0EE2-7FCD-4B3E-91CD-4F5D909A9C59}" type="sibTrans" cxnId="{AC8B69DD-1D7B-4237-9B32-77683E6B0EAB}">
      <dgm:prSet/>
      <dgm:spPr/>
      <dgm:t>
        <a:bodyPr/>
        <a:lstStyle/>
        <a:p>
          <a:endParaRPr lang="zh-CN" altLang="en-US"/>
        </a:p>
      </dgm:t>
    </dgm:pt>
    <dgm:pt modelId="{65DE7356-5A0E-4510-A8D1-4D18AB7700A3}" type="pres">
      <dgm:prSet presAssocID="{6191F7ED-D9A7-4F35-93D4-FB678F2593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52E17D-E1A9-438A-BC78-20938DD59C2C}" type="pres">
      <dgm:prSet presAssocID="{ABC46E74-ED99-4A3D-A3A1-40967D6E4D76}" presName="parentText" presStyleLbl="node1" presStyleIdx="0" presStyleCnt="1" custLinFactNeighborY="-2660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73CE5E-6412-43CF-950B-F6651F29F904}" type="presOf" srcId="{6191F7ED-D9A7-4F35-93D4-FB678F2593C7}" destId="{65DE7356-5A0E-4510-A8D1-4D18AB7700A3}" srcOrd="0" destOrd="0" presId="urn:microsoft.com/office/officeart/2005/8/layout/vList2"/>
    <dgm:cxn modelId="{2C8822D1-A518-4B6D-92B6-FDBBF44FE917}" type="presOf" srcId="{ABC46E74-ED99-4A3D-A3A1-40967D6E4D76}" destId="{9652E17D-E1A9-438A-BC78-20938DD59C2C}" srcOrd="0" destOrd="0" presId="urn:microsoft.com/office/officeart/2005/8/layout/vList2"/>
    <dgm:cxn modelId="{AC8B69DD-1D7B-4237-9B32-77683E6B0EAB}" srcId="{6191F7ED-D9A7-4F35-93D4-FB678F2593C7}" destId="{ABC46E74-ED99-4A3D-A3A1-40967D6E4D76}" srcOrd="0" destOrd="0" parTransId="{5615C314-1D2D-487A-8CE7-EA02578EE2B5}" sibTransId="{AA6F0EE2-7FCD-4B3E-91CD-4F5D909A9C59}"/>
    <dgm:cxn modelId="{0655BF93-6C9F-4326-A559-239A8C4DF3A0}" type="presParOf" srcId="{65DE7356-5A0E-4510-A8D1-4D18AB7700A3}" destId="{9652E17D-E1A9-438A-BC78-20938DD59C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6C200-42AC-43B3-956D-FAD33080A35E}" type="doc">
      <dgm:prSet loTypeId="urn:microsoft.com/office/officeart/2005/8/layout/lProcess3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3EC4A495-99B2-406D-808C-3D4D437BD33B}">
      <dgm:prSet custT="1"/>
      <dgm:spPr/>
      <dgm:t>
        <a:bodyPr/>
        <a:lstStyle/>
        <a:p>
          <a:pPr algn="ctr" rtl="0"/>
          <a:r>
            <a:rPr lang="zh-CN" altLang="en-US" sz="2400" dirty="0" smtClean="0"/>
            <a:t>子节点覆盖父节点的全部内容</a:t>
          </a:r>
          <a:endParaRPr lang="zh-CN" altLang="en-US" sz="2400" dirty="0"/>
        </a:p>
      </dgm:t>
    </dgm:pt>
    <dgm:pt modelId="{04A7C5CA-7698-4CD4-9F41-752CD88CFF41}" type="parTrans" cxnId="{1CF51B2C-4D30-4F74-B53A-D50C49CEC25D}">
      <dgm:prSet/>
      <dgm:spPr/>
      <dgm:t>
        <a:bodyPr/>
        <a:lstStyle/>
        <a:p>
          <a:endParaRPr lang="zh-CN" altLang="en-US"/>
        </a:p>
      </dgm:t>
    </dgm:pt>
    <dgm:pt modelId="{7F02DEF5-26EC-494E-92B3-C180BBE88E9E}" type="sibTrans" cxnId="{1CF51B2C-4D30-4F74-B53A-D50C49CEC25D}">
      <dgm:prSet/>
      <dgm:spPr/>
      <dgm:t>
        <a:bodyPr/>
        <a:lstStyle/>
        <a:p>
          <a:endParaRPr lang="zh-CN" altLang="en-US"/>
        </a:p>
      </dgm:t>
    </dgm:pt>
    <dgm:pt modelId="{389F3107-BC42-4A52-A2A9-18B0354F3AC4}">
      <dgm:prSet custT="1"/>
      <dgm:spPr/>
      <dgm:t>
        <a:bodyPr/>
        <a:lstStyle/>
        <a:p>
          <a:pPr algn="ctr" rtl="0"/>
          <a:r>
            <a:rPr lang="zh-CN" altLang="en-US" sz="2400" dirty="0" smtClean="0"/>
            <a:t>子节点之间不能相互覆盖</a:t>
          </a:r>
          <a:endParaRPr lang="zh-CN" altLang="en-US" sz="2400" dirty="0"/>
        </a:p>
      </dgm:t>
    </dgm:pt>
    <dgm:pt modelId="{BA2F27D1-9996-4C15-B127-5B047BD49D26}" type="parTrans" cxnId="{016DD2FB-3AA1-45E6-B644-7B0D3DFAB27F}">
      <dgm:prSet/>
      <dgm:spPr/>
      <dgm:t>
        <a:bodyPr/>
        <a:lstStyle/>
        <a:p>
          <a:endParaRPr lang="zh-CN" altLang="en-US"/>
        </a:p>
      </dgm:t>
    </dgm:pt>
    <dgm:pt modelId="{855F04DA-EC6F-43D9-A43C-43088A075306}" type="sibTrans" cxnId="{016DD2FB-3AA1-45E6-B644-7B0D3DFAB27F}">
      <dgm:prSet/>
      <dgm:spPr/>
      <dgm:t>
        <a:bodyPr/>
        <a:lstStyle/>
        <a:p>
          <a:endParaRPr lang="zh-CN" altLang="en-US"/>
        </a:p>
      </dgm:t>
    </dgm:pt>
    <dgm:pt modelId="{9A846348-4195-43A9-9A65-D430D0C618E9}">
      <dgm:prSet/>
      <dgm:spPr/>
      <dgm:t>
        <a:bodyPr/>
        <a:lstStyle/>
        <a:p>
          <a:pPr algn="ctr" rtl="0"/>
          <a:r>
            <a:rPr lang="zh-CN" altLang="en-US" dirty="0" smtClean="0"/>
            <a:t>叶子结点要保证足够小，在里程碑中完成。（两周）</a:t>
          </a:r>
          <a:endParaRPr lang="zh-CN" dirty="0"/>
        </a:p>
      </dgm:t>
    </dgm:pt>
    <dgm:pt modelId="{53B9AE85-D270-4083-8E68-F46128DE038F}" type="parTrans" cxnId="{FC902322-B1A7-42E3-B689-70F5697F0064}">
      <dgm:prSet/>
      <dgm:spPr/>
      <dgm:t>
        <a:bodyPr/>
        <a:lstStyle/>
        <a:p>
          <a:endParaRPr lang="zh-CN" altLang="en-US"/>
        </a:p>
      </dgm:t>
    </dgm:pt>
    <dgm:pt modelId="{EC57B027-A0DF-40B1-8090-A45C2037BAC1}" type="sibTrans" cxnId="{FC902322-B1A7-42E3-B689-70F5697F0064}">
      <dgm:prSet/>
      <dgm:spPr/>
      <dgm:t>
        <a:bodyPr/>
        <a:lstStyle/>
        <a:p>
          <a:endParaRPr lang="zh-CN" altLang="en-US"/>
        </a:p>
      </dgm:t>
    </dgm:pt>
    <dgm:pt modelId="{32C47C6E-958E-4BD6-83BF-21CA2AC07359}">
      <dgm:prSet/>
      <dgm:spPr/>
      <dgm:t>
        <a:bodyPr/>
        <a:lstStyle/>
        <a:p>
          <a:pPr algn="ctr" rtl="0"/>
          <a:r>
            <a:rPr lang="zh-CN" altLang="en-US" dirty="0" smtClean="0"/>
            <a:t>构建，从结果出发，不是团队活动中</a:t>
          </a:r>
          <a:endParaRPr lang="zh-CN" dirty="0"/>
        </a:p>
      </dgm:t>
    </dgm:pt>
    <dgm:pt modelId="{55BEA32C-A9CA-4675-81A4-9DDAAA916316}" type="parTrans" cxnId="{CDC79939-CA6A-49D6-8177-FAA73A9CF29F}">
      <dgm:prSet/>
      <dgm:spPr/>
      <dgm:t>
        <a:bodyPr/>
        <a:lstStyle/>
        <a:p>
          <a:endParaRPr lang="zh-CN" altLang="en-US"/>
        </a:p>
      </dgm:t>
    </dgm:pt>
    <dgm:pt modelId="{E1903F8F-00AB-4833-A5C6-AEECC366FF5A}" type="sibTrans" cxnId="{CDC79939-CA6A-49D6-8177-FAA73A9CF29F}">
      <dgm:prSet/>
      <dgm:spPr/>
      <dgm:t>
        <a:bodyPr/>
        <a:lstStyle/>
        <a:p>
          <a:endParaRPr lang="zh-CN" altLang="en-US"/>
        </a:p>
      </dgm:t>
    </dgm:pt>
    <dgm:pt modelId="{97C9C6D0-BD37-455E-8138-0728A44EB2B1}" type="pres">
      <dgm:prSet presAssocID="{3CF6C200-42AC-43B3-956D-FAD33080A35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8218BBE-1CF3-4CCE-B76E-D0AB04150CBB}" type="pres">
      <dgm:prSet presAssocID="{3EC4A495-99B2-406D-808C-3D4D437BD33B}" presName="horFlow" presStyleCnt="0"/>
      <dgm:spPr/>
    </dgm:pt>
    <dgm:pt modelId="{F5EE39A9-3F9C-4CC2-8217-483238718432}" type="pres">
      <dgm:prSet presAssocID="{3EC4A495-99B2-406D-808C-3D4D437BD33B}" presName="bigChev" presStyleLbl="node1" presStyleIdx="0" presStyleCnt="4" custScaleX="2000000" custScaleY="279804" custLinFactY="-200000" custLinFactNeighborX="-27645" custLinFactNeighborY="-200173"/>
      <dgm:spPr/>
      <dgm:t>
        <a:bodyPr/>
        <a:lstStyle/>
        <a:p>
          <a:endParaRPr lang="zh-CN" altLang="en-US"/>
        </a:p>
      </dgm:t>
    </dgm:pt>
    <dgm:pt modelId="{3866FDBB-ECBD-43EE-9AD1-AF50D31D577A}" type="pres">
      <dgm:prSet presAssocID="{3EC4A495-99B2-406D-808C-3D4D437BD33B}" presName="vSp" presStyleCnt="0"/>
      <dgm:spPr/>
    </dgm:pt>
    <dgm:pt modelId="{AD102E00-EA86-479C-8A83-CD6F1B0E8ED6}" type="pres">
      <dgm:prSet presAssocID="{389F3107-BC42-4A52-A2A9-18B0354F3AC4}" presName="horFlow" presStyleCnt="0"/>
      <dgm:spPr/>
    </dgm:pt>
    <dgm:pt modelId="{5BA8616B-8878-48BE-83EF-C326439EE773}" type="pres">
      <dgm:prSet presAssocID="{389F3107-BC42-4A52-A2A9-18B0354F3AC4}" presName="bigChev" presStyleLbl="node1" presStyleIdx="1" presStyleCnt="4" custScaleX="2000000" custScaleY="233183" custLinFactY="-76230" custLinFactNeighborX="-244" custLinFactNeighborY="-100000"/>
      <dgm:spPr/>
      <dgm:t>
        <a:bodyPr/>
        <a:lstStyle/>
        <a:p>
          <a:endParaRPr lang="zh-CN" altLang="en-US"/>
        </a:p>
      </dgm:t>
    </dgm:pt>
    <dgm:pt modelId="{BBF4B0FE-90D2-4FBE-B66B-02B424ED69C8}" type="pres">
      <dgm:prSet presAssocID="{389F3107-BC42-4A52-A2A9-18B0354F3AC4}" presName="vSp" presStyleCnt="0"/>
      <dgm:spPr/>
    </dgm:pt>
    <dgm:pt modelId="{C9665372-8D4D-4A10-B6EE-7FD760757146}" type="pres">
      <dgm:prSet presAssocID="{9A846348-4195-43A9-9A65-D430D0C618E9}" presName="horFlow" presStyleCnt="0"/>
      <dgm:spPr/>
    </dgm:pt>
    <dgm:pt modelId="{41BD2BEB-8088-483B-8D45-DFB669732347}" type="pres">
      <dgm:prSet presAssocID="{9A846348-4195-43A9-9A65-D430D0C618E9}" presName="bigChev" presStyleLbl="node1" presStyleIdx="2" presStyleCnt="4" custScaleX="2000000" custScaleY="259284" custLinFactNeighborX="-244" custLinFactNeighborY="-59935"/>
      <dgm:spPr/>
      <dgm:t>
        <a:bodyPr/>
        <a:lstStyle/>
        <a:p>
          <a:endParaRPr lang="zh-CN" altLang="en-US"/>
        </a:p>
      </dgm:t>
    </dgm:pt>
    <dgm:pt modelId="{A2D53FAA-E43F-4107-B0C0-B5F605C14A8B}" type="pres">
      <dgm:prSet presAssocID="{9A846348-4195-43A9-9A65-D430D0C618E9}" presName="vSp" presStyleCnt="0"/>
      <dgm:spPr/>
    </dgm:pt>
    <dgm:pt modelId="{761C529D-910C-4CE8-82E9-B843FDE62F83}" type="pres">
      <dgm:prSet presAssocID="{32C47C6E-958E-4BD6-83BF-21CA2AC07359}" presName="horFlow" presStyleCnt="0"/>
      <dgm:spPr/>
    </dgm:pt>
    <dgm:pt modelId="{9A2A91ED-31AF-4636-B2DE-7AAA31DE403E}" type="pres">
      <dgm:prSet presAssocID="{32C47C6E-958E-4BD6-83BF-21CA2AC07359}" presName="bigChev" presStyleLbl="node1" presStyleIdx="3" presStyleCnt="4" custScaleX="2000000" custScaleY="229643" custLinFactNeighborX="-244" custLinFactNeighborY="22476"/>
      <dgm:spPr/>
      <dgm:t>
        <a:bodyPr/>
        <a:lstStyle/>
        <a:p>
          <a:endParaRPr lang="zh-CN" altLang="en-US"/>
        </a:p>
      </dgm:t>
    </dgm:pt>
  </dgm:ptLst>
  <dgm:cxnLst>
    <dgm:cxn modelId="{016DD2FB-3AA1-45E6-B644-7B0D3DFAB27F}" srcId="{3CF6C200-42AC-43B3-956D-FAD33080A35E}" destId="{389F3107-BC42-4A52-A2A9-18B0354F3AC4}" srcOrd="1" destOrd="0" parTransId="{BA2F27D1-9996-4C15-B127-5B047BD49D26}" sibTransId="{855F04DA-EC6F-43D9-A43C-43088A075306}"/>
    <dgm:cxn modelId="{A440D2EC-4FBA-49F3-AECE-2A47CF58FCCF}" type="presOf" srcId="{9A846348-4195-43A9-9A65-D430D0C618E9}" destId="{41BD2BEB-8088-483B-8D45-DFB669732347}" srcOrd="0" destOrd="0" presId="urn:microsoft.com/office/officeart/2005/8/layout/lProcess3"/>
    <dgm:cxn modelId="{1CF51B2C-4D30-4F74-B53A-D50C49CEC25D}" srcId="{3CF6C200-42AC-43B3-956D-FAD33080A35E}" destId="{3EC4A495-99B2-406D-808C-3D4D437BD33B}" srcOrd="0" destOrd="0" parTransId="{04A7C5CA-7698-4CD4-9F41-752CD88CFF41}" sibTransId="{7F02DEF5-26EC-494E-92B3-C180BBE88E9E}"/>
    <dgm:cxn modelId="{CDC79939-CA6A-49D6-8177-FAA73A9CF29F}" srcId="{3CF6C200-42AC-43B3-956D-FAD33080A35E}" destId="{32C47C6E-958E-4BD6-83BF-21CA2AC07359}" srcOrd="3" destOrd="0" parTransId="{55BEA32C-A9CA-4675-81A4-9DDAAA916316}" sibTransId="{E1903F8F-00AB-4833-A5C6-AEECC366FF5A}"/>
    <dgm:cxn modelId="{FC902322-B1A7-42E3-B689-70F5697F0064}" srcId="{3CF6C200-42AC-43B3-956D-FAD33080A35E}" destId="{9A846348-4195-43A9-9A65-D430D0C618E9}" srcOrd="2" destOrd="0" parTransId="{53B9AE85-D270-4083-8E68-F46128DE038F}" sibTransId="{EC57B027-A0DF-40B1-8090-A45C2037BAC1}"/>
    <dgm:cxn modelId="{19CE0513-60F2-42EB-A6BA-E59913250009}" type="presOf" srcId="{389F3107-BC42-4A52-A2A9-18B0354F3AC4}" destId="{5BA8616B-8878-48BE-83EF-C326439EE773}" srcOrd="0" destOrd="0" presId="urn:microsoft.com/office/officeart/2005/8/layout/lProcess3"/>
    <dgm:cxn modelId="{FB72EE27-1CB1-47E7-A1C5-04698A1CEF13}" type="presOf" srcId="{3CF6C200-42AC-43B3-956D-FAD33080A35E}" destId="{97C9C6D0-BD37-455E-8138-0728A44EB2B1}" srcOrd="0" destOrd="0" presId="urn:microsoft.com/office/officeart/2005/8/layout/lProcess3"/>
    <dgm:cxn modelId="{4CEFE89A-667D-43FC-BC15-FB9B98747792}" type="presOf" srcId="{32C47C6E-958E-4BD6-83BF-21CA2AC07359}" destId="{9A2A91ED-31AF-4636-B2DE-7AAA31DE403E}" srcOrd="0" destOrd="0" presId="urn:microsoft.com/office/officeart/2005/8/layout/lProcess3"/>
    <dgm:cxn modelId="{723459EC-2A9F-4835-B773-3B10D6DFBCBE}" type="presOf" srcId="{3EC4A495-99B2-406D-808C-3D4D437BD33B}" destId="{F5EE39A9-3F9C-4CC2-8217-483238718432}" srcOrd="0" destOrd="0" presId="urn:microsoft.com/office/officeart/2005/8/layout/lProcess3"/>
    <dgm:cxn modelId="{2CB5BDC5-738F-4479-BC4F-376DD311FBFA}" type="presParOf" srcId="{97C9C6D0-BD37-455E-8138-0728A44EB2B1}" destId="{D8218BBE-1CF3-4CCE-B76E-D0AB04150CBB}" srcOrd="0" destOrd="0" presId="urn:microsoft.com/office/officeart/2005/8/layout/lProcess3"/>
    <dgm:cxn modelId="{2BA5017F-9901-4775-92D0-5ED5E4999B97}" type="presParOf" srcId="{D8218BBE-1CF3-4CCE-B76E-D0AB04150CBB}" destId="{F5EE39A9-3F9C-4CC2-8217-483238718432}" srcOrd="0" destOrd="0" presId="urn:microsoft.com/office/officeart/2005/8/layout/lProcess3"/>
    <dgm:cxn modelId="{D0E6BB3D-A9CC-4870-9856-C78F20C0F509}" type="presParOf" srcId="{97C9C6D0-BD37-455E-8138-0728A44EB2B1}" destId="{3866FDBB-ECBD-43EE-9AD1-AF50D31D577A}" srcOrd="1" destOrd="0" presId="urn:microsoft.com/office/officeart/2005/8/layout/lProcess3"/>
    <dgm:cxn modelId="{777C0E88-5653-4C03-972D-72A3C2C89A38}" type="presParOf" srcId="{97C9C6D0-BD37-455E-8138-0728A44EB2B1}" destId="{AD102E00-EA86-479C-8A83-CD6F1B0E8ED6}" srcOrd="2" destOrd="0" presId="urn:microsoft.com/office/officeart/2005/8/layout/lProcess3"/>
    <dgm:cxn modelId="{19D0CD2B-46AE-4640-B885-32A5A382309D}" type="presParOf" srcId="{AD102E00-EA86-479C-8A83-CD6F1B0E8ED6}" destId="{5BA8616B-8878-48BE-83EF-C326439EE773}" srcOrd="0" destOrd="0" presId="urn:microsoft.com/office/officeart/2005/8/layout/lProcess3"/>
    <dgm:cxn modelId="{C4B07740-AE8A-4814-9E7C-D1853040EF4D}" type="presParOf" srcId="{97C9C6D0-BD37-455E-8138-0728A44EB2B1}" destId="{BBF4B0FE-90D2-4FBE-B66B-02B424ED69C8}" srcOrd="3" destOrd="0" presId="urn:microsoft.com/office/officeart/2005/8/layout/lProcess3"/>
    <dgm:cxn modelId="{7BEE66A6-3641-4DAB-B52F-9FC5887AAF1E}" type="presParOf" srcId="{97C9C6D0-BD37-455E-8138-0728A44EB2B1}" destId="{C9665372-8D4D-4A10-B6EE-7FD760757146}" srcOrd="4" destOrd="0" presId="urn:microsoft.com/office/officeart/2005/8/layout/lProcess3"/>
    <dgm:cxn modelId="{803076E3-4E33-4B2C-9272-35399A65C5EA}" type="presParOf" srcId="{C9665372-8D4D-4A10-B6EE-7FD760757146}" destId="{41BD2BEB-8088-483B-8D45-DFB669732347}" srcOrd="0" destOrd="0" presId="urn:microsoft.com/office/officeart/2005/8/layout/lProcess3"/>
    <dgm:cxn modelId="{732D9924-9251-426E-B277-03E49BAAD1A3}" type="presParOf" srcId="{97C9C6D0-BD37-455E-8138-0728A44EB2B1}" destId="{A2D53FAA-E43F-4107-B0C0-B5F605C14A8B}" srcOrd="5" destOrd="0" presId="urn:microsoft.com/office/officeart/2005/8/layout/lProcess3"/>
    <dgm:cxn modelId="{B6D2AD22-5E43-4EFD-9CA9-57D5F5BD64A3}" type="presParOf" srcId="{97C9C6D0-BD37-455E-8138-0728A44EB2B1}" destId="{761C529D-910C-4CE8-82E9-B843FDE62F83}" srcOrd="6" destOrd="0" presId="urn:microsoft.com/office/officeart/2005/8/layout/lProcess3"/>
    <dgm:cxn modelId="{DF9C85F9-58A0-487C-A107-D24BAAEB81FD}" type="presParOf" srcId="{761C529D-910C-4CE8-82E9-B843FDE62F83}" destId="{9A2A91ED-31AF-4636-B2DE-7AAA31DE403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096CB-234D-4AA6-AA72-128BE6ADC464}">
      <dsp:nvSpPr>
        <dsp:cNvPr id="0" name=""/>
        <dsp:cNvSpPr/>
      </dsp:nvSpPr>
      <dsp:spPr>
        <a:xfrm>
          <a:off x="0" y="272110"/>
          <a:ext cx="1981200" cy="4150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800" kern="1200" dirty="0">
            <a:solidFill>
              <a:srgbClr val="FFC000"/>
            </a:solidFill>
          </a:endParaRPr>
        </a:p>
      </dsp:txBody>
      <dsp:txXfrm>
        <a:off x="207539" y="272110"/>
        <a:ext cx="1566123" cy="41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E17D-E1A9-438A-BC78-20938DD59C2C}">
      <dsp:nvSpPr>
        <dsp:cNvPr id="0" name=""/>
        <dsp:cNvSpPr/>
      </dsp:nvSpPr>
      <dsp:spPr>
        <a:xfrm>
          <a:off x="0" y="0"/>
          <a:ext cx="7670800" cy="8845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树状结构</a:t>
          </a:r>
          <a:r>
            <a:rPr lang="en-US" sz="2100" kern="1200" dirty="0" smtClean="0"/>
            <a:t>——</a:t>
          </a:r>
          <a:r>
            <a:rPr lang="zh-CN" sz="2100" kern="1200" dirty="0" smtClean="0"/>
            <a:t>数据结构</a:t>
          </a:r>
          <a:r>
            <a:rPr lang="en-US" sz="2100" kern="1200" dirty="0" smtClean="0"/>
            <a:t>——</a:t>
          </a:r>
          <a:r>
            <a:rPr lang="zh-CN" sz="2100" kern="1200" dirty="0" smtClean="0"/>
            <a:t>将大型交付件</a:t>
          </a:r>
          <a:r>
            <a:rPr lang="en-US" sz="2100" kern="1200" dirty="0" smtClean="0"/>
            <a:t>——</a:t>
          </a:r>
          <a:r>
            <a:rPr lang="zh-CN" sz="2100" kern="1200" dirty="0" smtClean="0"/>
            <a:t>小型的交付件（开发方、接收方）</a:t>
          </a:r>
          <a:endParaRPr lang="zh-CN" sz="2100" kern="1200" dirty="0"/>
        </a:p>
      </dsp:txBody>
      <dsp:txXfrm>
        <a:off x="43179" y="43179"/>
        <a:ext cx="7584442" cy="798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E39A9-3F9C-4CC2-8217-483238718432}">
      <dsp:nvSpPr>
        <dsp:cNvPr id="0" name=""/>
        <dsp:cNvSpPr/>
      </dsp:nvSpPr>
      <dsp:spPr>
        <a:xfrm>
          <a:off x="0" y="0"/>
          <a:ext cx="8475816" cy="474313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子节点覆盖父节点的全部内容</a:t>
          </a:r>
          <a:endParaRPr lang="zh-CN" altLang="en-US" sz="2400" kern="1200" dirty="0"/>
        </a:p>
      </dsp:txBody>
      <dsp:txXfrm>
        <a:off x="237157" y="0"/>
        <a:ext cx="8001503" cy="474313"/>
      </dsp:txXfrm>
    </dsp:sp>
    <dsp:sp modelId="{5BA8616B-8878-48BE-83EF-C326439EE773}">
      <dsp:nvSpPr>
        <dsp:cNvPr id="0" name=""/>
        <dsp:cNvSpPr/>
      </dsp:nvSpPr>
      <dsp:spPr>
        <a:xfrm>
          <a:off x="0" y="776889"/>
          <a:ext cx="8475816" cy="395283"/>
        </a:xfrm>
        <a:prstGeom prst="chevron">
          <a:avLst/>
        </a:prstGeom>
        <a:solidFill>
          <a:schemeClr val="accent5">
            <a:shade val="80000"/>
            <a:hueOff val="-84045"/>
            <a:satOff val="-13926"/>
            <a:lumOff val="127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子节点之间不能相互覆盖</a:t>
          </a:r>
          <a:endParaRPr lang="zh-CN" altLang="en-US" sz="2400" kern="1200" dirty="0"/>
        </a:p>
      </dsp:txBody>
      <dsp:txXfrm>
        <a:off x="197642" y="776889"/>
        <a:ext cx="8080533" cy="395283"/>
      </dsp:txXfrm>
    </dsp:sp>
    <dsp:sp modelId="{41BD2BEB-8088-483B-8D45-DFB669732347}">
      <dsp:nvSpPr>
        <dsp:cNvPr id="0" name=""/>
        <dsp:cNvSpPr/>
      </dsp:nvSpPr>
      <dsp:spPr>
        <a:xfrm>
          <a:off x="0" y="1393044"/>
          <a:ext cx="8475816" cy="439528"/>
        </a:xfrm>
        <a:prstGeom prst="chevron">
          <a:avLst/>
        </a:prstGeom>
        <a:solidFill>
          <a:schemeClr val="accent5">
            <a:shade val="80000"/>
            <a:hueOff val="-168091"/>
            <a:satOff val="-27852"/>
            <a:lumOff val="25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叶子结点要保证足够小，在里程碑中完成。（两周）</a:t>
          </a:r>
          <a:endParaRPr lang="zh-CN" sz="2400" kern="1200" dirty="0"/>
        </a:p>
      </dsp:txBody>
      <dsp:txXfrm>
        <a:off x="219764" y="1393044"/>
        <a:ext cx="8036288" cy="439528"/>
      </dsp:txXfrm>
    </dsp:sp>
    <dsp:sp modelId="{9A2A91ED-31AF-4636-B2DE-7AAA31DE403E}">
      <dsp:nvSpPr>
        <dsp:cNvPr id="0" name=""/>
        <dsp:cNvSpPr/>
      </dsp:nvSpPr>
      <dsp:spPr>
        <a:xfrm>
          <a:off x="0" y="1996005"/>
          <a:ext cx="8475816" cy="389282"/>
        </a:xfrm>
        <a:prstGeom prst="chevron">
          <a:avLst/>
        </a:prstGeom>
        <a:solidFill>
          <a:schemeClr val="accent5">
            <a:shade val="80000"/>
            <a:hueOff val="-252136"/>
            <a:satOff val="-41778"/>
            <a:lumOff val="38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构建，从结果出发，不是团队活动中</a:t>
          </a:r>
          <a:endParaRPr lang="zh-CN" sz="2400" kern="1200" dirty="0"/>
        </a:p>
      </dsp:txBody>
      <dsp:txXfrm>
        <a:off x="194641" y="1996005"/>
        <a:ext cx="8086534" cy="38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3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>
            <a:normAutofit/>
          </a:bodyPr>
          <a:lstStyle>
            <a:lvl1pPr algn="dist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eve-McConnell/e/B000APETRK/ref=dp_byline_cont_book_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需求分析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</a:b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第八章</a:t>
            </a:r>
            <a:endParaRPr lang="en-US" altLang="zh-CN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李乐 汪步鹏 胡慧 付英健</a:t>
            </a:r>
            <a:endParaRPr lang="en-US" altLang="zh-CN" dirty="0" smtClean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833798"/>
            <a:ext cx="96970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所有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的估计都很难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！！！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软件时间的估计，事实上是多个估计值的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乘除法</a:t>
            </a:r>
            <a:r>
              <a:rPr lang="zh-CN" altLang="en-US" sz="1400" dirty="0"/>
              <a:t>（估计的需求，估计的需求复杂度，估计的技术难度，估计的人员能力，人员流动和不可替代性）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3448" y="2008872"/>
            <a:ext cx="43204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中国陆地边界长度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非洲人口密度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长江一年流量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en-US" altLang="zh-CN" sz="1400" dirty="0" smtClean="0"/>
              <a:t>2013</a:t>
            </a:r>
            <a:r>
              <a:rPr lang="zh-CN" altLang="en-US" sz="1400" dirty="0" smtClean="0"/>
              <a:t>年亚洲货币流通的总量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现年</a:t>
            </a:r>
            <a:r>
              <a:rPr lang="en-US" altLang="zh-CN" sz="1400" dirty="0" smtClean="0"/>
              <a:t>80</a:t>
            </a:r>
            <a:r>
              <a:rPr lang="zh-CN" altLang="en-US" sz="1400" dirty="0" smtClean="0"/>
              <a:t>岁的中国人医生说过多少句话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1871531" y="3717032"/>
            <a:ext cx="8160907" cy="2592288"/>
          </a:xfrm>
          <a:prstGeom prst="rect">
            <a:avLst/>
          </a:prstGeom>
          <a:noFill/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一个目标：</a:t>
            </a:r>
            <a:r>
              <a:rPr lang="zh-CN" altLang="en-US" sz="1400" dirty="0" smtClean="0">
                <a:solidFill>
                  <a:schemeClr val="tx1"/>
                </a:solidFill>
              </a:rPr>
              <a:t>我国工业在十五年或者更短的时期内，在钢铁和其他主要工业产品的产量方面赶上和超过英国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1975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，中国的钢产量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2390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万吨，才首次超过英国）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一个估计：</a:t>
            </a:r>
            <a:r>
              <a:rPr lang="zh-CN" altLang="en-US" sz="1400" dirty="0" smtClean="0">
                <a:solidFill>
                  <a:schemeClr val="tx1"/>
                </a:solidFill>
              </a:rPr>
              <a:t>“大跃进”开展过了几个月，又把赶超英国的时间由十五年改为两年。</a:t>
            </a:r>
            <a:r>
              <a:rPr lang="en-US" altLang="zh-CN" sz="1400" dirty="0" smtClean="0">
                <a:solidFill>
                  <a:schemeClr val="tx1"/>
                </a:solidFill>
              </a:rPr>
              <a:t>1958</a:t>
            </a:r>
            <a:r>
              <a:rPr lang="zh-CN" altLang="en-US" sz="1400" dirty="0" smtClean="0">
                <a:solidFill>
                  <a:schemeClr val="tx1"/>
                </a:solidFill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</a:rPr>
              <a:t>月，北戴河会议提出</a:t>
            </a:r>
            <a:r>
              <a:rPr lang="en-US" altLang="zh-CN" sz="1400" dirty="0" smtClean="0">
                <a:solidFill>
                  <a:schemeClr val="tx1"/>
                </a:solidFill>
              </a:rPr>
              <a:t>1958</a:t>
            </a:r>
            <a:r>
              <a:rPr lang="zh-CN" altLang="en-US" sz="1400" dirty="0" smtClean="0">
                <a:solidFill>
                  <a:schemeClr val="tx1"/>
                </a:solidFill>
              </a:rPr>
              <a:t>年钢产量要比</a:t>
            </a:r>
            <a:r>
              <a:rPr lang="en-US" altLang="zh-CN" sz="1400" dirty="0" smtClean="0">
                <a:solidFill>
                  <a:schemeClr val="tx1"/>
                </a:solidFill>
              </a:rPr>
              <a:t>1957</a:t>
            </a:r>
            <a:r>
              <a:rPr lang="zh-CN" altLang="en-US" sz="1400" dirty="0" smtClean="0">
                <a:solidFill>
                  <a:schemeClr val="tx1"/>
                </a:solidFill>
              </a:rPr>
              <a:t>年翻一番，即从</a:t>
            </a:r>
            <a:r>
              <a:rPr lang="en-US" altLang="zh-CN" sz="1400" dirty="0" smtClean="0">
                <a:solidFill>
                  <a:schemeClr val="tx1"/>
                </a:solidFill>
              </a:rPr>
              <a:t>535</a:t>
            </a:r>
            <a:r>
              <a:rPr lang="zh-CN" altLang="en-US" sz="1400" dirty="0" smtClean="0">
                <a:solidFill>
                  <a:schemeClr val="tx1"/>
                </a:solidFill>
              </a:rPr>
              <a:t>万吨提高到</a:t>
            </a:r>
            <a:r>
              <a:rPr lang="en-US" altLang="zh-CN" sz="1400" dirty="0" smtClean="0">
                <a:solidFill>
                  <a:schemeClr val="tx1"/>
                </a:solidFill>
              </a:rPr>
              <a:t>1070</a:t>
            </a:r>
            <a:r>
              <a:rPr lang="zh-CN" altLang="en-US" sz="1400" dirty="0" smtClean="0">
                <a:solidFill>
                  <a:schemeClr val="tx1"/>
                </a:solidFill>
              </a:rPr>
              <a:t>万吨。</a:t>
            </a:r>
            <a:r>
              <a:rPr lang="en-US" altLang="zh-CN" sz="1400" dirty="0" smtClean="0">
                <a:solidFill>
                  <a:schemeClr val="tx1"/>
                </a:solidFill>
              </a:rPr>
              <a:t>1959</a:t>
            </a:r>
            <a:r>
              <a:rPr lang="zh-CN" altLang="en-US" sz="1400" dirty="0" smtClean="0">
                <a:solidFill>
                  <a:schemeClr val="tx1"/>
                </a:solidFill>
              </a:rPr>
              <a:t>年钢产量指标为</a:t>
            </a:r>
            <a:r>
              <a:rPr lang="en-US" altLang="zh-CN" sz="1400" dirty="0" smtClean="0">
                <a:solidFill>
                  <a:schemeClr val="tx1"/>
                </a:solidFill>
              </a:rPr>
              <a:t>2700</a:t>
            </a:r>
            <a:r>
              <a:rPr lang="zh-CN" altLang="en-US" sz="1400" dirty="0" smtClean="0">
                <a:solidFill>
                  <a:schemeClr val="tx1"/>
                </a:solidFill>
              </a:rPr>
              <a:t>万吨至</a:t>
            </a:r>
            <a:r>
              <a:rPr lang="en-US" altLang="zh-CN" sz="1400" dirty="0" smtClean="0">
                <a:solidFill>
                  <a:schemeClr val="tx1"/>
                </a:solidFill>
              </a:rPr>
              <a:t>3000</a:t>
            </a:r>
            <a:r>
              <a:rPr lang="zh-CN" altLang="en-US" sz="1400" dirty="0" smtClean="0">
                <a:solidFill>
                  <a:schemeClr val="tx1"/>
                </a:solidFill>
              </a:rPr>
              <a:t>万吨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/>
            <a:endParaRPr lang="en-US" altLang="zh-CN" sz="1400" dirty="0" smtClean="0"/>
          </a:p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一个决心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</a:rPr>
              <a:t>保为了实现这一按常规不可能实现的高指标，提出要打破常规大跃进，一起大炼钢铁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4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2656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8.6.2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找出估计后面的假设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435" y="1124744"/>
            <a:ext cx="1008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</a:t>
            </a:r>
            <a:r>
              <a:rPr lang="zh-CN" altLang="en-US" sz="1400" dirty="0" smtClean="0"/>
              <a:t>什么办法让大家达成大致理性和统一的共识？             </a:t>
            </a:r>
            <a:r>
              <a:rPr lang="en-US" altLang="zh-CN" sz="1400" dirty="0" smtClean="0"/>
              <a:t>——          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Wideband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Delphi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3659" y="1700808"/>
            <a:ext cx="604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/>
              <a:t>找到一个</a:t>
            </a:r>
            <a:r>
              <a:rPr lang="zh-CN" altLang="en-US" sz="1400" b="1" dirty="0" smtClean="0"/>
              <a:t>主持人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Facilitator/Moderator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/>
              <a:t>主持几轮</a:t>
            </a:r>
            <a:r>
              <a:rPr lang="zh-CN" altLang="en-US" sz="1400" dirty="0"/>
              <a:t>讨论</a:t>
            </a:r>
            <a:r>
              <a:rPr lang="zh-CN" altLang="en-US" sz="1400" dirty="0" smtClean="0"/>
              <a:t>，先确定大家对目标有</a:t>
            </a:r>
            <a:r>
              <a:rPr lang="zh-CN" altLang="en-US" sz="1400" b="1" dirty="0"/>
              <a:t>统一的理解</a:t>
            </a:r>
            <a:r>
              <a:rPr lang="zh-CN" altLang="en-US" sz="1400" dirty="0" smtClean="0"/>
              <a:t>。然后每一轮统计大家对</a:t>
            </a:r>
            <a:r>
              <a:rPr lang="zh-CN" altLang="en-US" sz="1400" b="1" dirty="0" smtClean="0"/>
              <a:t>时间的估计</a:t>
            </a:r>
            <a:r>
              <a:rPr lang="zh-CN" altLang="en-US" sz="1400" dirty="0" smtClean="0"/>
              <a:t>，并且询问大家估计值的</a:t>
            </a:r>
            <a:r>
              <a:rPr lang="zh-CN" altLang="en-US" sz="1400" b="1" dirty="0" smtClean="0"/>
              <a:t>前提假设</a:t>
            </a:r>
            <a:r>
              <a:rPr lang="zh-CN" altLang="en-US" sz="1400" dirty="0" smtClean="0"/>
              <a:t>是什么，找到合理的假设，然后继续。</a:t>
            </a:r>
            <a:endParaRPr lang="en-US" altLang="zh-CN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5360" y="445569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一个小组的同学（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人）决定要徒步遍历中国陆地边界，假设硬件装备齐全，估计需要多少时间？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2199" y="4086364"/>
            <a:ext cx="652872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a. </a:t>
            </a:r>
            <a:r>
              <a:rPr lang="zh-CN" altLang="en-US" sz="1400" dirty="0" smtClean="0">
                <a:solidFill>
                  <a:schemeClr val="tx1"/>
                </a:solidFill>
              </a:rPr>
              <a:t>不可能  假设：团队第二天就解散了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b. 300</a:t>
            </a:r>
            <a:r>
              <a:rPr lang="zh-CN" altLang="en-US" sz="1400" dirty="0" smtClean="0">
                <a:solidFill>
                  <a:schemeClr val="tx1"/>
                </a:solidFill>
              </a:rPr>
              <a:t>年    假设：要按照边界走，爬到珠穆朗玛峰就挂了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c . 5</a:t>
            </a:r>
            <a:r>
              <a:rPr lang="zh-CN" altLang="en-US" sz="1400" dirty="0" smtClean="0">
                <a:solidFill>
                  <a:schemeClr val="tx1"/>
                </a:solidFill>
              </a:rPr>
              <a:t>年        假设：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万千米，一年工作</a:t>
            </a:r>
            <a:r>
              <a:rPr lang="en-US" altLang="zh-CN" sz="1400" dirty="0" smtClean="0">
                <a:solidFill>
                  <a:schemeClr val="tx1"/>
                </a:solidFill>
              </a:rPr>
              <a:t>300</a:t>
            </a:r>
            <a:r>
              <a:rPr lang="zh-CN" altLang="en-US" sz="1400" dirty="0" smtClean="0">
                <a:solidFill>
                  <a:schemeClr val="tx1"/>
                </a:solidFill>
              </a:rPr>
              <a:t>天，每天</a:t>
            </a:r>
            <a:r>
              <a:rPr lang="en-US" altLang="zh-CN" sz="1400" dirty="0" smtClean="0">
                <a:solidFill>
                  <a:schemeClr val="tx1"/>
                </a:solidFill>
              </a:rPr>
              <a:t>20</a:t>
            </a:r>
            <a:r>
              <a:rPr lang="zh-CN" altLang="en-US" sz="1400" dirty="0" smtClean="0">
                <a:solidFill>
                  <a:schemeClr val="tx1"/>
                </a:solidFill>
              </a:rPr>
              <a:t>千米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。。。。。。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。。。。。。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0600" y="4086364"/>
            <a:ext cx="6528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共同假设：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沿着边界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离边界最近的公路或小路走，青藏高原可以绕一下，不必亲自到每一块界碑跟前拍照留念。不过还得自己用脚走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</a:p>
          <a:p>
            <a:r>
              <a:rPr lang="zh-CN" altLang="en-US" sz="1400" dirty="0" smtClean="0"/>
              <a:t>陆地边界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中国现在的边界，不是南宋时期的，约等于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万千米</a:t>
            </a:r>
            <a:endParaRPr lang="en-US" altLang="zh-CN" sz="1400" dirty="0" smtClean="0"/>
          </a:p>
          <a:p>
            <a:r>
              <a:rPr lang="zh-CN" altLang="en-US" sz="1400" b="1" dirty="0" smtClean="0"/>
              <a:t>      </a:t>
            </a:r>
            <a:r>
              <a:rPr lang="en-US" altLang="zh-CN" sz="1400" dirty="0" smtClean="0"/>
              <a:t>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8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76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探险者总是高估自己的能力，低估未知的困难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不然他们就不会出门探险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435" y="1124745"/>
            <a:ext cx="10081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估计收敛到一个大家都比较满意的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精度数值</a:t>
            </a:r>
            <a:r>
              <a:rPr lang="zh-CN" altLang="en-US" sz="1400" dirty="0" smtClean="0"/>
              <a:t>。比如：可以用月做单位，不用精确到天</a:t>
            </a:r>
            <a:endParaRPr lang="en-US" altLang="zh-CN" sz="1400" dirty="0" smtClean="0"/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244842"/>
            <a:ext cx="4368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  沟  通</a:t>
            </a:r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8175" y="4005064"/>
            <a:ext cx="1008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在这个练习中，很重要的一点是要估计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团队自身的能力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还有一个高级</a:t>
            </a:r>
            <a:r>
              <a:rPr lang="en-US" altLang="zh-CN" sz="1400" dirty="0" smtClean="0">
                <a:latin typeface="+mj-ea"/>
                <a:ea typeface="+mj-ea"/>
              </a:rPr>
              <a:t>PM</a:t>
            </a:r>
            <a:r>
              <a:rPr lang="zh-CN" altLang="en-US" sz="1400" dirty="0" smtClean="0">
                <a:latin typeface="+mj-ea"/>
                <a:ea typeface="+mj-ea"/>
              </a:rPr>
              <a:t>能考虑到的问题，既然这是一个长期项目，那不可避免地有人员的的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投入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（</a:t>
            </a:r>
            <a:r>
              <a:rPr lang="en-US" altLang="zh-CN" sz="1400" dirty="0" smtClean="0">
                <a:latin typeface="+mj-ea"/>
                <a:ea typeface="+mj-ea"/>
              </a:rPr>
              <a:t>Commitment</a:t>
            </a:r>
            <a:r>
              <a:rPr lang="zh-CN" altLang="en-US" sz="1400" dirty="0" smtClean="0">
                <a:latin typeface="+mj-ea"/>
                <a:ea typeface="+mj-ea"/>
              </a:rPr>
              <a:t>）和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变动</a:t>
            </a:r>
            <a:r>
              <a:rPr lang="zh-CN" altLang="en-US" sz="1400" dirty="0" smtClean="0">
                <a:latin typeface="+mj-ea"/>
                <a:ea typeface="+mj-ea"/>
              </a:rPr>
              <a:t>（</a:t>
            </a:r>
            <a:r>
              <a:rPr lang="en-US" altLang="zh-CN" sz="1400" dirty="0" smtClean="0">
                <a:latin typeface="+mj-ea"/>
                <a:ea typeface="+mj-ea"/>
              </a:rPr>
              <a:t>Attrition</a:t>
            </a:r>
            <a:r>
              <a:rPr lang="zh-CN" altLang="en-US" sz="1400" dirty="0" smtClean="0">
                <a:latin typeface="+mj-ea"/>
                <a:ea typeface="+mj-ea"/>
              </a:rPr>
              <a:t>）问题</a:t>
            </a:r>
            <a:endParaRPr lang="en-US" altLang="zh-CN" sz="1400" dirty="0" smtClean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400" dirty="0" smtClean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功能的定位和优先级</a:t>
            </a:r>
          </a:p>
        </p:txBody>
      </p:sp>
    </p:spTree>
    <p:extLst>
      <p:ext uri="{BB962C8B-B14F-4D97-AF65-F5344CB8AC3E}">
        <p14:creationId xmlns:p14="http://schemas.microsoft.com/office/powerpoint/2010/main" val="29810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7A33AD-FB2F-498D-BD8A-76C81E1F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Y=X±X÷ 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031319-0D1B-4495-9F7D-D1274D4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是实际时间花费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是对某一件事的估计时间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是做过类似开发工作的次数</a:t>
            </a:r>
          </a:p>
        </p:txBody>
      </p:sp>
    </p:spTree>
    <p:extLst>
      <p:ext uri="{BB962C8B-B14F-4D97-AF65-F5344CB8AC3E}">
        <p14:creationId xmlns:p14="http://schemas.microsoft.com/office/powerpoint/2010/main" val="300379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2189AB-47A8-4698-9E49-A3CB38E8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项目的复杂度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7059736-1825-4B2A-9797-8C171300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需求的复杂度</a:t>
            </a:r>
            <a:endParaRPr lang="en-US" altLang="zh-CN" dirty="0"/>
          </a:p>
          <a:p>
            <a:r>
              <a:rPr lang="zh-CN" altLang="en-US" dirty="0"/>
              <a:t>技术的复杂度</a:t>
            </a:r>
          </a:p>
        </p:txBody>
      </p:sp>
    </p:spTree>
    <p:extLst>
      <p:ext uri="{BB962C8B-B14F-4D97-AF65-F5344CB8AC3E}">
        <p14:creationId xmlns:p14="http://schemas.microsoft.com/office/powerpoint/2010/main" val="290547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7EDEBD-F8EE-43D6-8FAD-B7ACCAB4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软件项目规模估计法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3F7E27-BB2F-4FDC-AB6F-F8C20D3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WideBand</a:t>
            </a:r>
            <a:r>
              <a:rPr lang="en-US" altLang="zh-CN" dirty="0"/>
              <a:t> Delphi</a:t>
            </a:r>
          </a:p>
          <a:p>
            <a:r>
              <a:rPr lang="en-US" altLang="zh-CN" dirty="0"/>
              <a:t>Pert Sizing</a:t>
            </a:r>
          </a:p>
          <a:p>
            <a:r>
              <a:rPr lang="zh-CN" altLang="en-US" dirty="0"/>
              <a:t>功能点分析方法（</a:t>
            </a:r>
            <a:r>
              <a:rPr lang="en-US" altLang="zh-CN" dirty="0"/>
              <a:t>FPA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CoCoMo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类比法</a:t>
            </a:r>
            <a:endParaRPr lang="en-US" altLang="zh-CN" dirty="0"/>
          </a:p>
          <a:p>
            <a:r>
              <a:rPr lang="zh-CN" altLang="en-US" dirty="0"/>
              <a:t>自动化规模估算工具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3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8CE3B-AB57-4D42-BA4E-4163D412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COCOMO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2325EB-723D-4EFF-A574-D3E3A5A9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产品的因素</a:t>
            </a:r>
            <a:endParaRPr lang="en-US" altLang="zh-CN" dirty="0"/>
          </a:p>
          <a:p>
            <a:r>
              <a:rPr lang="zh-CN" altLang="en-US" dirty="0"/>
              <a:t>平台的因素</a:t>
            </a:r>
            <a:endParaRPr lang="en-US" altLang="zh-CN" dirty="0"/>
          </a:p>
          <a:p>
            <a:r>
              <a:rPr lang="zh-CN" altLang="en-US" dirty="0"/>
              <a:t>人员的因素</a:t>
            </a:r>
            <a:endParaRPr lang="en-US" altLang="zh-CN" dirty="0"/>
          </a:p>
          <a:p>
            <a:r>
              <a:rPr lang="zh-CN" altLang="en-US" dirty="0"/>
              <a:t>项目的因素</a:t>
            </a:r>
          </a:p>
        </p:txBody>
      </p:sp>
    </p:spTree>
    <p:extLst>
      <p:ext uri="{BB962C8B-B14F-4D97-AF65-F5344CB8AC3E}">
        <p14:creationId xmlns:p14="http://schemas.microsoft.com/office/powerpoint/2010/main" val="188704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800CF3-6165-4B56-A9B7-AEA2E64B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5752"/>
            <a:ext cx="10515600" cy="1325563"/>
          </a:xfrm>
        </p:spPr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{Y</a:t>
            </a:r>
            <a:r>
              <a:rPr lang="en-US" altLang="zh-CN" baseline="-25000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*F</a:t>
            </a:r>
            <a:r>
              <a:rPr lang="en-US" altLang="zh-CN" baseline="-25000" dirty="0"/>
              <a:t>0</a:t>
            </a:r>
            <a:r>
              <a:rPr lang="en-US" altLang="zh-CN" dirty="0"/>
              <a:t>*F</a:t>
            </a:r>
            <a:r>
              <a:rPr lang="en-US" altLang="zh-CN" baseline="-25000" dirty="0"/>
              <a:t>1*</a:t>
            </a:r>
            <a:r>
              <a:rPr lang="en-US" altLang="zh-CN" dirty="0"/>
              <a:t>*…*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n</a:t>
            </a:r>
            <a:r>
              <a:rPr lang="en-US" altLang="zh-CN" dirty="0"/>
              <a:t>| F</a:t>
            </a:r>
            <a:r>
              <a:rPr lang="en-US" altLang="zh-CN" baseline="-25000" dirty="0"/>
              <a:t>0</a:t>
            </a:r>
            <a:r>
              <a:rPr lang="en-US" altLang="zh-CN" dirty="0"/>
              <a:t> F</a:t>
            </a:r>
            <a:r>
              <a:rPr lang="en-US" altLang="zh-CN" baseline="-25000" dirty="0"/>
              <a:t>1</a:t>
            </a:r>
            <a:r>
              <a:rPr lang="en-US" altLang="zh-CN" dirty="0"/>
              <a:t> … 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n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</a:t>
            </a:r>
            <a:r>
              <a:rPr lang="zh-CN" altLang="en-US" dirty="0"/>
              <a:t>之间的数</a:t>
            </a:r>
            <a:r>
              <a:rPr lang="en-US" altLang="zh-CN" dirty="0"/>
              <a:t>,Y</a:t>
            </a:r>
            <a:r>
              <a:rPr lang="en-US" altLang="zh-CN" baseline="-25000" dirty="0"/>
              <a:t>0</a:t>
            </a:r>
            <a:r>
              <a:rPr lang="zh-CN" altLang="en-US" dirty="0"/>
              <a:t>是团队估计的项目时间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0D7A9D-A990-4252-8A8F-BB4BEDB7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3207"/>
            <a:ext cx="10515600" cy="4351338"/>
          </a:xfrm>
        </p:spPr>
        <p:txBody>
          <a:bodyPr/>
          <a:lstStyle/>
          <a:p>
            <a:r>
              <a:rPr lang="zh-CN" altLang="en-US" dirty="0"/>
              <a:t>自底向上</a:t>
            </a:r>
            <a:endParaRPr lang="en-US" altLang="zh-CN" dirty="0"/>
          </a:p>
          <a:p>
            <a:r>
              <a:rPr lang="zh-CN" altLang="en-US" dirty="0"/>
              <a:t>回溯</a:t>
            </a:r>
          </a:p>
        </p:txBody>
      </p:sp>
    </p:spTree>
    <p:extLst>
      <p:ext uri="{BB962C8B-B14F-4D97-AF65-F5344CB8AC3E}">
        <p14:creationId xmlns:p14="http://schemas.microsoft.com/office/powerpoint/2010/main" val="266621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A22A33-27C0-4E93-93DE-B670F7E2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敏捷开发流程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78FA71-2A1A-4071-B94B-DAB833D5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估计扑克牌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恤尺寸法</a:t>
            </a:r>
            <a:endParaRPr lang="en-US" altLang="zh-CN" dirty="0"/>
          </a:p>
          <a:p>
            <a:r>
              <a:rPr lang="zh-CN" altLang="en-US" dirty="0"/>
              <a:t>划拳估计法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47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EE9B9-D12D-4A1F-8BB0-F6DF8B61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估计扑克牌</a:t>
            </a:r>
          </a:p>
        </p:txBody>
      </p:sp>
      <p:pic>
        <p:nvPicPr>
          <p:cNvPr id="4" name="内容占位符 3" descr="使用斐波纳契数列计划扑克牌">
            <a:extLst>
              <a:ext uri="{FF2B5EF4-FFF2-40B4-BE49-F238E27FC236}">
                <a16:creationId xmlns:a16="http://schemas.microsoft.com/office/drawing/2014/main" xmlns="" id="{2DA36989-F55F-4788-8F36-1324FA72A0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248694"/>
            <a:ext cx="48006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2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2420889"/>
            <a:ext cx="10363200" cy="1470025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的定位和优先级</a:t>
            </a:r>
          </a:p>
        </p:txBody>
      </p:sp>
    </p:spTree>
    <p:extLst>
      <p:ext uri="{BB962C8B-B14F-4D97-AF65-F5344CB8AC3E}">
        <p14:creationId xmlns:p14="http://schemas.microsoft.com/office/powerpoint/2010/main" val="3056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41FC66-4D38-410C-B4DE-829ADCDD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</a:t>
            </a:r>
            <a:r>
              <a:rPr lang="zh-CN" altLang="en-US" dirty="0"/>
              <a:t>恤尺寸法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29FCB4D6-BCF2-40B0-A94A-695FC6DF32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0" y="2538254"/>
          <a:ext cx="742950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3157">
                  <a:extLst>
                    <a:ext uri="{9D8B030D-6E8A-4147-A177-3AD203B41FA5}">
                      <a16:colId xmlns:a16="http://schemas.microsoft.com/office/drawing/2014/main" xmlns="" val="708779156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xmlns="" val="1866125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 </a:t>
                      </a:r>
                      <a:r>
                        <a:rPr lang="zh-CN" sz="1200" kern="0">
                          <a:effectLst/>
                        </a:rPr>
                        <a:t>恤码号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故事点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extLst>
                  <a:ext uri="{0D108BD9-81ED-4DB2-BD59-A6C34878D82A}">
                    <a16:rowId xmlns:a16="http://schemas.microsoft.com/office/drawing/2014/main" xmlns="" val="425540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XS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extLst>
                  <a:ext uri="{0D108BD9-81ED-4DB2-BD59-A6C34878D82A}">
                    <a16:rowId xmlns:a16="http://schemas.microsoft.com/office/drawing/2014/main" xmlns="" val="3654353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extLst>
                  <a:ext uri="{0D108BD9-81ED-4DB2-BD59-A6C34878D82A}">
                    <a16:rowId xmlns:a16="http://schemas.microsoft.com/office/drawing/2014/main" xmlns="" val="241594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extLst>
                  <a:ext uri="{0D108BD9-81ED-4DB2-BD59-A6C34878D82A}">
                    <a16:rowId xmlns:a16="http://schemas.microsoft.com/office/drawing/2014/main" xmlns="" val="4045699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extLst>
                  <a:ext uri="{0D108BD9-81ED-4DB2-BD59-A6C34878D82A}">
                    <a16:rowId xmlns:a16="http://schemas.microsoft.com/office/drawing/2014/main" xmlns="" val="61010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XL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0" marR="190500" marT="152400" marB="152400" anchor="b"/>
                </a:tc>
                <a:extLst>
                  <a:ext uri="{0D108BD9-81ED-4DB2-BD59-A6C34878D82A}">
                    <a16:rowId xmlns:a16="http://schemas.microsoft.com/office/drawing/2014/main" xmlns="" val="234022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9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2420889"/>
            <a:ext cx="11636176" cy="1470025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分而治之（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Breakdown Structure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89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问题：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怎样把大象装进冰箱里？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愚公移山   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7300" y="3600966"/>
            <a:ext cx="31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NO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933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7014" y="578485"/>
            <a:ext cx="9438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Breakdown Structure</a:t>
            </a:r>
            <a:endParaRPr lang="zh-CN" alt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508" y="1452935"/>
            <a:ext cx="101530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ea"/>
                <a:ea typeface="+mj-ea"/>
              </a:rPr>
              <a:t>一、背景</a:t>
            </a:r>
            <a:endParaRPr lang="en-US" altLang="zh-CN" sz="40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    一</a:t>
            </a:r>
            <a:r>
              <a:rPr lang="zh-CN" altLang="en-US" sz="2400" dirty="0">
                <a:latin typeface="+mj-ea"/>
                <a:ea typeface="+mj-ea"/>
              </a:rPr>
              <a:t>个团队项目要在一段时间内完成诸多任务，满足用户的</a:t>
            </a:r>
            <a:r>
              <a:rPr lang="zh-CN" altLang="en-US" sz="2400" dirty="0" smtClean="0">
                <a:latin typeface="+mj-ea"/>
                <a:ea typeface="+mj-ea"/>
              </a:rPr>
              <a:t>需求，</a:t>
            </a:r>
            <a:r>
              <a:rPr lang="zh-CN" altLang="en-US" sz="2400" dirty="0">
                <a:latin typeface="+mj-ea"/>
                <a:ea typeface="+mj-ea"/>
              </a:rPr>
              <a:t>同时还希望项目能维持良好的技术架构，以便持续开发，千头万绪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这</a:t>
            </a:r>
            <a:r>
              <a:rPr lang="zh-CN" altLang="en-US" sz="2400" dirty="0" smtClean="0">
                <a:latin typeface="+mj-ea"/>
                <a:ea typeface="+mj-ea"/>
              </a:rPr>
              <a:t>就是很困难的一件事。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dirty="0" smtClean="0"/>
              <a:t>                </a:t>
            </a:r>
            <a:r>
              <a:rPr lang="en-US" altLang="zh-CN" sz="2400" dirty="0" smtClean="0"/>
              <a:t>  </a:t>
            </a:r>
            <a:endParaRPr lang="en-US" altLang="zh-CN" sz="2400" dirty="0"/>
          </a:p>
          <a:p>
            <a:r>
              <a:rPr lang="zh-CN" altLang="en-US" sz="4000" dirty="0" smtClean="0">
                <a:latin typeface="+mj-ea"/>
                <a:ea typeface="+mj-ea"/>
              </a:rPr>
              <a:t>二、</a:t>
            </a:r>
            <a:r>
              <a:rPr lang="en-US" altLang="zh-CN" sz="4000" dirty="0">
                <a:latin typeface="+mj-ea"/>
                <a:ea typeface="+mj-ea"/>
              </a:rPr>
              <a:t>WBS </a:t>
            </a:r>
            <a:r>
              <a:rPr lang="zh-CN" altLang="en-US" sz="4000" dirty="0" smtClean="0">
                <a:latin typeface="+mj-ea"/>
                <a:ea typeface="+mj-ea"/>
              </a:rPr>
              <a:t>（</a:t>
            </a:r>
            <a:r>
              <a:rPr lang="en-US" altLang="zh-CN" sz="4000" dirty="0" smtClean="0">
                <a:latin typeface="+mj-ea"/>
                <a:ea typeface="+mj-ea"/>
              </a:rPr>
              <a:t>Work </a:t>
            </a:r>
            <a:r>
              <a:rPr lang="en-US" altLang="zh-CN" sz="4000" dirty="0">
                <a:latin typeface="+mj-ea"/>
                <a:ea typeface="+mj-ea"/>
              </a:rPr>
              <a:t>Breakdown </a:t>
            </a:r>
            <a:r>
              <a:rPr lang="en-US" altLang="zh-CN" sz="4000" dirty="0" smtClean="0">
                <a:latin typeface="+mj-ea"/>
                <a:ea typeface="+mj-ea"/>
              </a:rPr>
              <a:t>Structure</a:t>
            </a:r>
            <a:r>
              <a:rPr lang="zh-CN" altLang="en-US" sz="4000" dirty="0" smtClean="0">
                <a:latin typeface="+mj-ea"/>
                <a:ea typeface="+mj-ea"/>
              </a:rPr>
              <a:t>）</a:t>
            </a:r>
            <a:endParaRPr lang="en-US" altLang="zh-CN" sz="40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            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     </a:t>
            </a:r>
            <a:r>
              <a:rPr lang="zh-CN" altLang="en-US" sz="2400" dirty="0" smtClean="0">
                <a:latin typeface="+mj-ea"/>
                <a:ea typeface="+mj-ea"/>
              </a:rPr>
              <a:t>问题          方法         </a:t>
            </a:r>
            <a:r>
              <a:rPr lang="zh-CN" altLang="en-US" sz="2400" dirty="0">
                <a:latin typeface="+mj-ea"/>
                <a:ea typeface="+mj-ea"/>
              </a:rPr>
              <a:t>解决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en-US" sz="2400" dirty="0" smtClean="0">
                <a:latin typeface="+mj-ea"/>
                <a:ea typeface="+mj-ea"/>
              </a:rPr>
              <a:t>是</a:t>
            </a:r>
            <a:r>
              <a:rPr lang="zh-CN" altLang="en-US" sz="2400" dirty="0">
                <a:latin typeface="+mj-ea"/>
                <a:ea typeface="+mj-ea"/>
              </a:rPr>
              <a:t>把</a:t>
            </a:r>
            <a:r>
              <a:rPr lang="zh-CN" altLang="en-US" sz="2400" dirty="0" smtClean="0">
                <a:latin typeface="+mj-ea"/>
                <a:ea typeface="+mj-ea"/>
              </a:rPr>
              <a:t>项目交付</a:t>
            </a:r>
            <a:r>
              <a:rPr lang="zh-CN" altLang="en-US" sz="2400" dirty="0">
                <a:latin typeface="+mj-ea"/>
                <a:ea typeface="+mj-ea"/>
              </a:rPr>
              <a:t>成果和项目工作分解成较小的，更易于管理的组成部分的过程。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                    </a:t>
            </a:r>
            <a:r>
              <a:rPr lang="en-US" altLang="zh-CN" sz="2400" dirty="0" smtClean="0"/>
              <a:t>       </a:t>
            </a:r>
          </a:p>
        </p:txBody>
      </p:sp>
      <p:sp>
        <p:nvSpPr>
          <p:cNvPr id="6" name="右箭头 5"/>
          <p:cNvSpPr/>
          <p:nvPr/>
        </p:nvSpPr>
        <p:spPr>
          <a:xfrm>
            <a:off x="3543300" y="4629150"/>
            <a:ext cx="1079500" cy="2667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32" y="4629150"/>
            <a:ext cx="1096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6000" y="762287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3F3F3F"/>
                </a:solidFill>
                <a:latin typeface="黑体"/>
              </a:rPr>
              <a:t>工作分解结构 </a:t>
            </a:r>
            <a:r>
              <a:rPr lang="en-US" altLang="zh-CN" sz="3200" dirty="0" smtClean="0">
                <a:solidFill>
                  <a:srgbClr val="3F3F3F"/>
                </a:solidFill>
                <a:latin typeface="黑体"/>
              </a:rPr>
              <a:t>Work </a:t>
            </a:r>
            <a:r>
              <a:rPr lang="en-US" altLang="zh-CN" sz="3200" dirty="0">
                <a:solidFill>
                  <a:srgbClr val="3F3F3F"/>
                </a:solidFill>
                <a:latin typeface="黑体"/>
              </a:rPr>
              <a:t>Breakdown Structure</a:t>
            </a:r>
            <a:endParaRPr lang="zh-CN" altLang="en-US" sz="32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76085591"/>
              </p:ext>
            </p:extLst>
          </p:nvPr>
        </p:nvGraphicFramePr>
        <p:xfrm>
          <a:off x="1422400" y="2094468"/>
          <a:ext cx="1981200" cy="104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422400" y="3304526"/>
            <a:ext cx="1981200" cy="415077"/>
            <a:chOff x="0" y="272110"/>
            <a:chExt cx="1981200" cy="415077"/>
          </a:xfrm>
        </p:grpSpPr>
        <p:sp>
          <p:nvSpPr>
            <p:cNvPr id="10" name="燕尾形 9"/>
            <p:cNvSpPr/>
            <p:nvPr/>
          </p:nvSpPr>
          <p:spPr>
            <a:xfrm>
              <a:off x="0" y="272110"/>
              <a:ext cx="1981200" cy="41507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sp>
          <p:nvSpPr>
            <p:cNvPr id="11" name="燕尾形 4"/>
            <p:cNvSpPr/>
            <p:nvPr/>
          </p:nvSpPr>
          <p:spPr>
            <a:xfrm>
              <a:off x="207539" y="272110"/>
              <a:ext cx="1566123" cy="41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sz="2800" kern="12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758667" y="332739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Breakdown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324628"/>
            <a:ext cx="20113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852590" y="432462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Structure</a:t>
            </a:r>
          </a:p>
        </p:txBody>
      </p:sp>
      <p:sp>
        <p:nvSpPr>
          <p:cNvPr id="14" name="矩形 13"/>
          <p:cNvSpPr/>
          <p:nvPr/>
        </p:nvSpPr>
        <p:spPr>
          <a:xfrm>
            <a:off x="2053446" y="2343308"/>
            <a:ext cx="71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1100" y="2343308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有形结果的工作任务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0950" y="3319752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一种逐步细分和分类的层级结构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0950" y="4324628"/>
            <a:ext cx="35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按照一定的</a:t>
            </a:r>
            <a:r>
              <a:rPr lang="zh-CN" altLang="en-US" dirty="0" smtClean="0"/>
              <a:t>模式，组织</a:t>
            </a:r>
            <a:r>
              <a:rPr lang="zh-CN" altLang="en-US" dirty="0"/>
              <a:t>各部分</a:t>
            </a:r>
          </a:p>
        </p:txBody>
      </p:sp>
    </p:spTree>
    <p:extLst>
      <p:ext uri="{BB962C8B-B14F-4D97-AF65-F5344CB8AC3E}">
        <p14:creationId xmlns:p14="http://schemas.microsoft.com/office/powerpoint/2010/main" val="13082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" y="1840259"/>
            <a:ext cx="9833137" cy="438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29638" y="1243528"/>
            <a:ext cx="1015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一、</a:t>
            </a:r>
            <a:r>
              <a:rPr lang="en-US" altLang="zh-CN" sz="2400" b="1" dirty="0" smtClean="0"/>
              <a:t>WBS</a:t>
            </a:r>
            <a:r>
              <a:rPr lang="zh-CN" altLang="en-US" sz="2400" b="1" dirty="0" smtClean="0"/>
              <a:t>实例</a:t>
            </a:r>
            <a:endParaRPr lang="en-US" altLang="zh-CN" sz="24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zh-CN" altLang="en-US" dirty="0" smtClean="0"/>
              <a:t>购物网站的开发任务：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7014" y="578485"/>
            <a:ext cx="9438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WBS</a:t>
            </a:r>
            <a:r>
              <a:rPr lang="zh-CN" altLang="en-US" sz="4000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要点</a:t>
            </a:r>
            <a:endParaRPr lang="en-US" altLang="zh-CN" sz="4000" dirty="0" smtClean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441432697"/>
              </p:ext>
            </p:extLst>
          </p:nvPr>
        </p:nvGraphicFramePr>
        <p:xfrm>
          <a:off x="1790700" y="1587500"/>
          <a:ext cx="76708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33435741"/>
              </p:ext>
            </p:extLst>
          </p:nvPr>
        </p:nvGraphicFramePr>
        <p:xfrm>
          <a:off x="1517014" y="2968030"/>
          <a:ext cx="8477886" cy="2924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28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7014" y="578485"/>
            <a:ext cx="9438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 smtClean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508" y="1452935"/>
            <a:ext cx="1015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+mj-ea"/>
                <a:ea typeface="+mj-ea"/>
              </a:rPr>
              <a:t>WBS</a:t>
            </a:r>
            <a:r>
              <a:rPr lang="zh-CN" altLang="en-US" sz="4000" b="1" dirty="0" smtClean="0">
                <a:latin typeface="+mj-ea"/>
                <a:ea typeface="+mj-ea"/>
              </a:rPr>
              <a:t>的主要用途：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600" y="2413000"/>
            <a:ext cx="9372600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3600" dirty="0" smtClean="0"/>
              <a:t>描述思路的规划，设计 ，帮助经理管理</a:t>
            </a:r>
            <a:endParaRPr lang="en-US" altLang="zh-CN" sz="3600" dirty="0" smtClean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3600" dirty="0" smtClean="0"/>
              <a:t>展现项目之间的联系的结构设计工具</a:t>
            </a:r>
            <a:endParaRPr lang="en-US" altLang="zh-CN" sz="3600" dirty="0" smtClean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3600" dirty="0" smtClean="0"/>
              <a:t>展示项目的全貌</a:t>
            </a:r>
            <a:endParaRPr lang="en-US" altLang="zh-CN" sz="3600" dirty="0" smtClean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3600" dirty="0" smtClean="0"/>
              <a:t>定义了里程碑事件，进行项目汇报</a:t>
            </a: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3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7014" y="578485"/>
            <a:ext cx="9438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 smtClean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508" y="1452935"/>
            <a:ext cx="1015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+mj-ea"/>
                <a:ea typeface="+mj-ea"/>
              </a:rPr>
              <a:t>WBS</a:t>
            </a:r>
            <a:r>
              <a:rPr lang="zh-CN" altLang="en-US" sz="4000" b="1" dirty="0" smtClean="0">
                <a:latin typeface="+mj-ea"/>
                <a:ea typeface="+mj-ea"/>
              </a:rPr>
              <a:t>的作用：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600" y="2413000"/>
            <a:ext cx="9372600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防止遗漏项目的可交付成果展现</a:t>
            </a:r>
            <a:r>
              <a:rPr lang="zh-CN" altLang="en-US" sz="2400" dirty="0" smtClean="0"/>
              <a:t>项目之间的联系的结构设计工具</a:t>
            </a:r>
            <a:endParaRPr lang="en-US" altLang="zh-CN" sz="24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建立可视化的</a:t>
            </a:r>
            <a:r>
              <a:rPr lang="zh-CN" altLang="en-US" sz="2400" dirty="0" smtClean="0"/>
              <a:t>项目，估算</a:t>
            </a:r>
            <a:r>
              <a:rPr lang="zh-CN" altLang="en-US" sz="2400" dirty="0"/>
              <a:t>工作量和分配</a:t>
            </a:r>
            <a:r>
              <a:rPr lang="zh-CN" altLang="en-US" sz="2400" dirty="0" smtClean="0"/>
              <a:t>工作</a:t>
            </a:r>
            <a:endParaRPr lang="en-US" altLang="zh-CN" sz="24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为项目计划</a:t>
            </a:r>
            <a:r>
              <a:rPr lang="zh-CN" altLang="en-US" sz="2400" dirty="0"/>
              <a:t>的制定建立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为绩效测量和项目控制定义一个</a:t>
            </a:r>
            <a:r>
              <a:rPr lang="zh-CN" altLang="en-US" sz="2400" dirty="0" smtClean="0"/>
              <a:t>基准</a:t>
            </a:r>
            <a:endParaRPr lang="en-US" altLang="zh-CN" sz="24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清晰的工作</a:t>
            </a:r>
            <a:r>
              <a:rPr lang="zh-CN" altLang="en-US" sz="2400" dirty="0" smtClean="0"/>
              <a:t>责任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8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8.5</a:t>
            </a:r>
            <a:r>
              <a:rPr lang="zh-CN" altLang="en-US" sz="4000" dirty="0"/>
              <a:t>功能的定位和优先级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权衡利益相关者的需求、资源有限的条件下尽可能做好产品</a:t>
            </a:r>
          </a:p>
          <a:p>
            <a:r>
              <a:rPr lang="zh-CN" altLang="en-US"/>
              <a:t>四象限方法</a:t>
            </a:r>
          </a:p>
          <a:p>
            <a:r>
              <a:rPr lang="zh-CN" altLang="en-US"/>
              <a:t>杀手功能</a:t>
            </a:r>
            <a:r>
              <a:rPr lang="en-US" altLang="zh-CN"/>
              <a:t>/</a:t>
            </a:r>
            <a:r>
              <a:rPr lang="zh-CN" altLang="en-US"/>
              <a:t>辅助功能</a:t>
            </a:r>
          </a:p>
          <a:p>
            <a:r>
              <a:rPr lang="zh-CN" altLang="en-US"/>
              <a:t>必要需求</a:t>
            </a:r>
            <a:r>
              <a:rPr lang="en-US" altLang="zh-CN"/>
              <a:t>/</a:t>
            </a:r>
            <a:r>
              <a:rPr lang="zh-CN" altLang="en-US"/>
              <a:t>辅助需求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004ibt3Bzy6HfxwiHRh23&amp;690"/>
          <p:cNvPicPr>
            <a:picLocks noGrp="1" noChangeAspect="1"/>
          </p:cNvPicPr>
          <p:nvPr>
            <p:ph idx="1"/>
          </p:nvPr>
        </p:nvPicPr>
        <p:blipFill>
          <a:blip r:embed="rId2"/>
          <a:srcRect l="-142" t="12076"/>
          <a:stretch>
            <a:fillRect/>
          </a:stretch>
        </p:blipFill>
        <p:spPr>
          <a:xfrm>
            <a:off x="1101090" y="509270"/>
            <a:ext cx="9408795" cy="58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20190733121106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690" y="1408430"/>
            <a:ext cx="7623810" cy="49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维持</a:t>
            </a:r>
            <a:r>
              <a:rPr lang="en-US" altLang="zh-CN"/>
              <a:t>——</a:t>
            </a:r>
            <a:r>
              <a:rPr lang="zh-CN" altLang="en-US"/>
              <a:t>最低成本</a:t>
            </a:r>
          </a:p>
          <a:p>
            <a:r>
              <a:rPr lang="zh-CN" altLang="en-US"/>
              <a:t>抵消</a:t>
            </a:r>
            <a:r>
              <a:rPr lang="en-US" altLang="zh-CN"/>
              <a:t>——</a:t>
            </a:r>
            <a:r>
              <a:rPr lang="zh-CN" altLang="en-US"/>
              <a:t>快速、差不多</a:t>
            </a:r>
            <a:endParaRPr lang="en-US" altLang="zh-CN"/>
          </a:p>
          <a:p>
            <a:r>
              <a:rPr lang="zh-CN" altLang="en-US"/>
              <a:t>优化</a:t>
            </a:r>
            <a:r>
              <a:rPr lang="en-US" altLang="zh-CN"/>
              <a:t>——</a:t>
            </a:r>
            <a:r>
              <a:rPr lang="zh-CN" altLang="en-US"/>
              <a:t>同行最优</a:t>
            </a:r>
          </a:p>
          <a:p>
            <a:r>
              <a:rPr lang="zh-CN" altLang="en-US"/>
              <a:t>差异化</a:t>
            </a:r>
            <a:r>
              <a:rPr lang="en-US" altLang="zh-CN"/>
              <a:t>——</a:t>
            </a:r>
            <a:r>
              <a:rPr lang="zh-CN" altLang="en-US"/>
              <a:t>无可替代，留存用户</a:t>
            </a:r>
          </a:p>
          <a:p>
            <a:r>
              <a:rPr lang="zh-CN" altLang="en-US"/>
              <a:t>不做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砍掉枝杈，专注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9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网易云音乐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杀手功能：个性化推荐、音乐云盘、社交（评论、私信、关注）</a:t>
            </a:r>
            <a:endParaRPr lang="en-US" altLang="zh-CN"/>
          </a:p>
          <a:p>
            <a:r>
              <a:rPr lang="zh-CN" altLang="en-US"/>
              <a:t>外围功能：分类、音乐管理</a:t>
            </a:r>
          </a:p>
          <a:p>
            <a:r>
              <a:rPr lang="zh-CN" altLang="en-US"/>
              <a:t>必要需求：</a:t>
            </a:r>
            <a:r>
              <a:rPr lang="zh-CN" altLang="en-US">
                <a:sym typeface="+mn-ea"/>
              </a:rPr>
              <a:t>音乐搜索、下载、收藏；歌单迁移容易</a:t>
            </a:r>
            <a:endParaRPr lang="zh-CN" altLang="en-US"/>
          </a:p>
          <a:p>
            <a:r>
              <a:rPr lang="zh-CN" altLang="en-US"/>
              <a:t>辅助需求：个性化界面、自定义皮肤、个人主页</a:t>
            </a:r>
          </a:p>
        </p:txBody>
      </p:sp>
    </p:spTree>
    <p:extLst>
      <p:ext uri="{BB962C8B-B14F-4D97-AF65-F5344CB8AC3E}">
        <p14:creationId xmlns:p14="http://schemas.microsoft.com/office/powerpoint/2010/main" val="52946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2420889"/>
            <a:ext cx="10363200" cy="1470025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计划和估计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2656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8.6.1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目标、估计和决心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435" y="1556791"/>
            <a:ext cx="1008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项目计划的一个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重要环节 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估计项目各类工作（特别是各种功能）所需的时间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3" y="5182764"/>
            <a:ext cx="1300935" cy="119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6913" y="6079865"/>
            <a:ext cx="816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Software Estimation: Demystifying the Black Art (Developer Best Practices) Paperback – March 1, </a:t>
            </a:r>
            <a:r>
              <a:rPr lang="en-US" altLang="zh-CN" sz="1100" i="1" dirty="0" smtClean="0"/>
              <a:t>2006</a:t>
            </a:r>
          </a:p>
          <a:p>
            <a:r>
              <a:rPr lang="en-US" altLang="zh-CN" sz="1100" i="1" dirty="0"/>
              <a:t> </a:t>
            </a:r>
            <a:r>
              <a:rPr lang="en-US" altLang="zh-CN" sz="1100" i="1" dirty="0" smtClean="0"/>
              <a:t>                                                                                                                           ——</a:t>
            </a:r>
            <a:r>
              <a:rPr lang="en-US" altLang="zh-CN" sz="1100" dirty="0"/>
              <a:t>by </a:t>
            </a:r>
            <a:r>
              <a:rPr lang="en-US" altLang="zh-CN" sz="1100" u="sng" dirty="0">
                <a:hlinkClick r:id="rId3"/>
              </a:rPr>
              <a:t>Steve McConnell</a:t>
            </a:r>
            <a:r>
              <a:rPr lang="en-US" altLang="zh-CN" sz="1100" dirty="0"/>
              <a:t> (</a:t>
            </a:r>
            <a:r>
              <a:rPr lang="en-US" altLang="zh-CN" sz="1100" dirty="0" smtClean="0"/>
              <a:t>Author) </a:t>
            </a:r>
            <a:r>
              <a:rPr lang="en-US" altLang="zh-CN" sz="1100" i="1" dirty="0" smtClean="0"/>
              <a:t> </a:t>
            </a:r>
            <a:endParaRPr lang="zh-CN" altLang="en-US" sz="1100" i="1" dirty="0"/>
          </a:p>
        </p:txBody>
      </p:sp>
      <p:sp>
        <p:nvSpPr>
          <p:cNvPr id="6" name="矩形 5"/>
          <p:cNvSpPr/>
          <p:nvPr/>
        </p:nvSpPr>
        <p:spPr>
          <a:xfrm>
            <a:off x="1751627" y="2367245"/>
            <a:ext cx="8160907" cy="2592288"/>
          </a:xfrm>
          <a:prstGeom prst="rect">
            <a:avLst/>
          </a:prstGeom>
          <a:noFill/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400" dirty="0">
                <a:solidFill>
                  <a:schemeClr val="tx1"/>
                </a:solidFill>
              </a:rPr>
              <a:t>表明一个希望达到的状态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以当前了解的情况和掌握的资源，要花费多少人力物力时间才能实现某事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/>
            <a:endParaRPr lang="en-US" altLang="zh-CN" sz="1400" dirty="0" smtClean="0"/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决心：</a:t>
            </a:r>
            <a:r>
              <a:rPr lang="zh-CN" altLang="en-US" sz="1400" dirty="0">
                <a:solidFill>
                  <a:schemeClr val="tx1"/>
                </a:solidFill>
              </a:rPr>
              <a:t>保证在某个时间之前完成预先规定的功能和质量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629" y="3882824"/>
            <a:ext cx="2400267" cy="1871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34" y="1124744"/>
            <a:ext cx="1893325" cy="1876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3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3"/>
  <p:tag name="KSO_WM_TAG_VERSION" val="1.0"/>
  <p:tag name="KSO_WM_SLIDE_ID" val="custom16039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5"/>
  <p:tag name="KSO_WM_SLIDE_SIZE" val="828*3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3"/>
  <p:tag name="KSO_WM_TAG_VERSION" val="1.0"/>
  <p:tag name="KSO_WM_SLIDE_ID" val="custom16039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5"/>
  <p:tag name="KSO_WM_SLIDE_SIZE" val="828*3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SLIDE_ID" val="custom16039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b"/>
  <p:tag name="KSO_WM_UNIT_INDEX" val="1"/>
  <p:tag name="KSO_WM_UNIT_ID" val="custom160393_1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3"/>
  <p:tag name="KSO_WM_TAG_VERSION" val="1.0"/>
  <p:tag name="KSO_WM_SLIDE_ID" val="custom16039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5"/>
  <p:tag name="KSO_WM_SLIDE_SIZE" val="828*3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3"/>
  <p:tag name="KSO_WM_TAG_VERSION" val="1.0"/>
  <p:tag name="KSO_WM_SLIDE_ID" val="custom16039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5"/>
  <p:tag name="KSO_WM_SLIDE_SIZE" val="828*3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3"/>
  <p:tag name="KSO_WM_TAG_VERSION" val="1.0"/>
  <p:tag name="KSO_WM_SLIDE_ID" val="custom16039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5"/>
  <p:tag name="KSO_WM_SLIDE_SIZE" val="828*371"/>
</p:tagLst>
</file>

<file path=ppt/theme/theme1.xml><?xml version="1.0" encoding="utf-8"?>
<a:theme xmlns:a="http://schemas.openxmlformats.org/drawingml/2006/main" name="1_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1203</Words>
  <Application>Microsoft Office PowerPoint</Application>
  <PresentationFormat>自定义</PresentationFormat>
  <Paragraphs>161</Paragraphs>
  <Slides>28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1_A000120140530A99PPBG</vt:lpstr>
      <vt:lpstr>需求分析  </vt:lpstr>
      <vt:lpstr>8.5 功能的定位和优先级</vt:lpstr>
      <vt:lpstr>8.5功能的定位和优先级</vt:lpstr>
      <vt:lpstr>PowerPoint 演示文稿</vt:lpstr>
      <vt:lpstr>PowerPoint 演示文稿</vt:lpstr>
      <vt:lpstr>PowerPoint 演示文稿</vt:lpstr>
      <vt:lpstr>网易云音乐</vt:lpstr>
      <vt:lpstr>8.6 计划和估计</vt:lpstr>
      <vt:lpstr>8.6.1  目标、估计和决心</vt:lpstr>
      <vt:lpstr>PowerPoint 演示文稿</vt:lpstr>
      <vt:lpstr>8.6.2  找出估计后面的假设</vt:lpstr>
      <vt:lpstr>PowerPoint 演示文稿</vt:lpstr>
      <vt:lpstr>Y=X±X÷ N</vt:lpstr>
      <vt:lpstr>项目的复杂度</vt:lpstr>
      <vt:lpstr>软件项目规模估计法</vt:lpstr>
      <vt:lpstr>COCOMO</vt:lpstr>
      <vt:lpstr>Y∈{Y0，Y0*F0*F1**…*Fn| F0 F1 … Fn是1至10之间的数,Y0是团队估计的项目时间}</vt:lpstr>
      <vt:lpstr>敏捷开发流程</vt:lpstr>
      <vt:lpstr>估计扑克牌</vt:lpstr>
      <vt:lpstr>T恤尺寸法</vt:lpstr>
      <vt:lpstr>8.7分而治之（Work Breakdown Structure）</vt:lpstr>
      <vt:lpstr>问题：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 li</cp:lastModifiedBy>
  <cp:revision>36</cp:revision>
  <dcterms:created xsi:type="dcterms:W3CDTF">2017-09-12T03:09:00Z</dcterms:created>
  <dcterms:modified xsi:type="dcterms:W3CDTF">2017-10-15T20:13:07Z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