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71" r:id="rId3"/>
    <p:sldId id="272" r:id="rId4"/>
    <p:sldId id="258" r:id="rId5"/>
    <p:sldId id="260" r:id="rId6"/>
    <p:sldId id="267" r:id="rId7"/>
    <p:sldId id="268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7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Agente_intelligente" TargetMode="External"/><Relationship Id="rId2" Type="http://schemas.openxmlformats.org/officeDocument/2006/relationships/hyperlink" Target="https://it.wikipedia.org/wiki/Apprendimento_automatic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9E235-62BD-4920-8CEA-F57793853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41" y="1951568"/>
            <a:ext cx="9349318" cy="2048932"/>
          </a:xfrm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it-IT" sz="6000" dirty="0"/>
              <a:t>SNAIKE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E7D3B8-DD74-4622-9978-CC868083D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0598" y="5960533"/>
            <a:ext cx="4911201" cy="448733"/>
          </a:xfrm>
        </p:spPr>
        <p:txBody>
          <a:bodyPr>
            <a:normAutofit fontScale="92500"/>
          </a:bodyPr>
          <a:lstStyle/>
          <a:p>
            <a:r>
              <a:rPr lang="it-IT" dirty="0"/>
              <a:t>progetto realizzato da </a:t>
            </a:r>
            <a:r>
              <a:rPr lang="it-IT" dirty="0" err="1"/>
              <a:t>little</a:t>
            </a:r>
            <a:r>
              <a:rPr lang="it-IT" dirty="0"/>
              <a:t> eric 5</a:t>
            </a:r>
            <a:r>
              <a:rPr lang="it-IT" baseline="30000" dirty="0"/>
              <a:t>a</a:t>
            </a:r>
            <a:r>
              <a:rPr lang="it-IT" dirty="0"/>
              <a:t>C IA</a:t>
            </a:r>
            <a:endParaRPr lang="it-IT" baseline="300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E4ED3EF-7A68-4B68-A215-7E78F1F00317}"/>
              </a:ext>
            </a:extLst>
          </p:cNvPr>
          <p:cNvSpPr/>
          <p:nvPr/>
        </p:nvSpPr>
        <p:spPr>
          <a:xfrm>
            <a:off x="10100733" y="3780367"/>
            <a:ext cx="1244600" cy="61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D58F0DB-E70A-4631-B12C-A0B4720E520F}"/>
              </a:ext>
            </a:extLst>
          </p:cNvPr>
          <p:cNvSpPr/>
          <p:nvPr/>
        </p:nvSpPr>
        <p:spPr>
          <a:xfrm>
            <a:off x="1172633" y="1794933"/>
            <a:ext cx="728134" cy="389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C26CF47-9E80-4C69-9A2F-9E2872A6E515}"/>
              </a:ext>
            </a:extLst>
          </p:cNvPr>
          <p:cNvCxnSpPr/>
          <p:nvPr/>
        </p:nvCxnSpPr>
        <p:spPr>
          <a:xfrm>
            <a:off x="668867" y="986367"/>
            <a:ext cx="0" cy="33782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21BFDFA9-4814-40F9-9E1C-6DDEFC1F5F9F}"/>
              </a:ext>
            </a:extLst>
          </p:cNvPr>
          <p:cNvCxnSpPr/>
          <p:nvPr/>
        </p:nvCxnSpPr>
        <p:spPr>
          <a:xfrm>
            <a:off x="668867" y="4364567"/>
            <a:ext cx="426296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E892DB81-8798-452C-8E06-38B5984C4439}"/>
              </a:ext>
            </a:extLst>
          </p:cNvPr>
          <p:cNvSpPr/>
          <p:nvPr/>
        </p:nvSpPr>
        <p:spPr>
          <a:xfrm>
            <a:off x="596900" y="4262967"/>
            <a:ext cx="186265" cy="21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12EB0443-CF45-4A90-BCD8-F8F8B331DF16}"/>
              </a:ext>
            </a:extLst>
          </p:cNvPr>
          <p:cNvCxnSpPr/>
          <p:nvPr/>
        </p:nvCxnSpPr>
        <p:spPr>
          <a:xfrm>
            <a:off x="11675533" y="448733"/>
            <a:ext cx="0" cy="21336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B317431-5D44-47ED-906F-E6DD7AB2DF04}"/>
              </a:ext>
            </a:extLst>
          </p:cNvPr>
          <p:cNvCxnSpPr/>
          <p:nvPr/>
        </p:nvCxnSpPr>
        <p:spPr>
          <a:xfrm flipH="1">
            <a:off x="7353300" y="448733"/>
            <a:ext cx="432223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2724C499-5430-4425-91C1-452249A726BC}"/>
              </a:ext>
            </a:extLst>
          </p:cNvPr>
          <p:cNvSpPr/>
          <p:nvPr/>
        </p:nvSpPr>
        <p:spPr>
          <a:xfrm>
            <a:off x="11108267" y="296333"/>
            <a:ext cx="762000" cy="3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3A080AAC-88DD-46A8-AA79-0BC4A954E81B}"/>
              </a:ext>
            </a:extLst>
          </p:cNvPr>
          <p:cNvCxnSpPr/>
          <p:nvPr/>
        </p:nvCxnSpPr>
        <p:spPr>
          <a:xfrm>
            <a:off x="5613400" y="5816600"/>
            <a:ext cx="37973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D46325E-4808-4A37-8BBF-3CBEA4EA674C}"/>
              </a:ext>
            </a:extLst>
          </p:cNvPr>
          <p:cNvCxnSpPr/>
          <p:nvPr/>
        </p:nvCxnSpPr>
        <p:spPr>
          <a:xfrm>
            <a:off x="3340100" y="6239933"/>
            <a:ext cx="0" cy="2032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18FEF46A-52C0-484C-8474-C26D762EA3D1}"/>
              </a:ext>
            </a:extLst>
          </p:cNvPr>
          <p:cNvCxnSpPr/>
          <p:nvPr/>
        </p:nvCxnSpPr>
        <p:spPr>
          <a:xfrm>
            <a:off x="3340100" y="6443133"/>
            <a:ext cx="2366433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FD22A781-9CFD-45B2-9C9F-5BCEE127F1E9}"/>
              </a:ext>
            </a:extLst>
          </p:cNvPr>
          <p:cNvSpPr/>
          <p:nvPr/>
        </p:nvSpPr>
        <p:spPr>
          <a:xfrm>
            <a:off x="3145367" y="6371167"/>
            <a:ext cx="385222" cy="1439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6839CCA-E556-4620-9C11-304DB0D314BA}"/>
              </a:ext>
            </a:extLst>
          </p:cNvPr>
          <p:cNvSpPr/>
          <p:nvPr/>
        </p:nvSpPr>
        <p:spPr>
          <a:xfrm>
            <a:off x="8606367" y="5575300"/>
            <a:ext cx="88900" cy="99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45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35FBD-4AB7-413F-A673-540ECCDD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it-IT" sz="4400" dirty="0"/>
              <a:t>Machine learning: </a:t>
            </a:r>
            <a:br>
              <a:rPr lang="it-IT" sz="4400" dirty="0"/>
            </a:br>
            <a:r>
              <a:rPr lang="it-IT" sz="4400" dirty="0"/>
              <a:t>Reinforcement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CA068-6CFE-4D60-AF77-79130541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b="0" i="0" dirty="0">
                <a:effectLst/>
                <a:latin typeface="Century Gothic" panose="020B0502020202020204" pitchFamily="34" charset="0"/>
              </a:rPr>
              <a:t>è una tecnica di </a:t>
            </a:r>
            <a:r>
              <a:rPr lang="it-IT" b="0" i="0" u="none" strike="noStrike" dirty="0">
                <a:solidFill>
                  <a:schemeClr val="accent1"/>
                </a:solidFill>
                <a:effectLst/>
                <a:latin typeface="Century Gothic" panose="020B0502020202020204" pitchFamily="34" charset="0"/>
                <a:hlinkClick r:id="rId2" tooltip="Apprendimento automati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apprendimento automatico</a:t>
            </a:r>
            <a:r>
              <a:rPr lang="it-IT" b="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it-IT" b="0" i="0" dirty="0">
                <a:effectLst/>
                <a:latin typeface="Century Gothic" panose="020B0502020202020204" pitchFamily="34" charset="0"/>
              </a:rPr>
              <a:t>che punta a realizzare </a:t>
            </a:r>
            <a:r>
              <a:rPr lang="it-IT" b="0" i="0" u="none" strike="noStrike" dirty="0">
                <a:solidFill>
                  <a:schemeClr val="accent1"/>
                </a:solidFill>
                <a:effectLst/>
                <a:latin typeface="Century Gothic" panose="020B0502020202020204" pitchFamily="34" charset="0"/>
                <a:hlinkClick r:id="rId3" tooltip="Agente intelligen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agenti autonomi</a:t>
            </a:r>
            <a:r>
              <a:rPr lang="it-IT" b="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it-IT" b="0" i="0" dirty="0">
                <a:effectLst/>
                <a:latin typeface="Century Gothic" panose="020B0502020202020204" pitchFamily="34" charset="0"/>
              </a:rPr>
              <a:t>in grado di </a:t>
            </a:r>
            <a:r>
              <a:rPr lang="it-IT" b="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scegliere</a:t>
            </a:r>
            <a:r>
              <a:rPr lang="it-IT" b="0" i="0" dirty="0">
                <a:effectLst/>
                <a:latin typeface="Century Gothic" panose="020B0502020202020204" pitchFamily="34" charset="0"/>
              </a:rPr>
              <a:t> azioni da compiere per il </a:t>
            </a:r>
            <a:r>
              <a:rPr lang="it-IT" b="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conseguimento di determinati obiettivi</a:t>
            </a:r>
            <a:r>
              <a:rPr lang="it-IT" b="0" i="0" dirty="0">
                <a:effectLst/>
                <a:latin typeface="Century Gothic" panose="020B0502020202020204" pitchFamily="34" charset="0"/>
              </a:rPr>
              <a:t> tramite </a:t>
            </a:r>
            <a:r>
              <a:rPr lang="it-IT" b="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interazione con l'ambiente </a:t>
            </a:r>
            <a:r>
              <a:rPr lang="it-IT" b="0" i="0" dirty="0">
                <a:effectLst/>
                <a:latin typeface="Century Gothic" panose="020B0502020202020204" pitchFamily="34" charset="0"/>
              </a:rPr>
              <a:t>in cui sono immersi.</a:t>
            </a:r>
          </a:p>
          <a:p>
            <a:pPr marL="0" indent="0">
              <a:buNone/>
            </a:pPr>
            <a:endParaRPr lang="it-IT" dirty="0">
              <a:effectLst/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dirty="0">
                <a:effectLst/>
                <a:latin typeface="Century Gothic" panose="020B0502020202020204" pitchFamily="34" charset="0"/>
              </a:rPr>
              <a:t>Ogni azione eseguita comporterà una </a:t>
            </a:r>
            <a:r>
              <a:rPr lang="it-IT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ricompensa. </a:t>
            </a:r>
            <a:r>
              <a:rPr lang="it-IT" dirty="0">
                <a:effectLst/>
                <a:latin typeface="Century Gothic" panose="020B0502020202020204" pitchFamily="34" charset="0"/>
              </a:rPr>
              <a:t>In base a quella ricompensa,          l’algoritmo apprenderà se è stata una buona o cattiva scelta.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525EB6-3C02-470D-BCA6-E1BC4D33783D}"/>
              </a:ext>
            </a:extLst>
          </p:cNvPr>
          <p:cNvSpPr/>
          <p:nvPr/>
        </p:nvSpPr>
        <p:spPr>
          <a:xfrm>
            <a:off x="914400" y="736600"/>
            <a:ext cx="8191500" cy="1659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1F7FAB1-864C-4A5A-BF40-76431D880A6A}"/>
              </a:ext>
            </a:extLst>
          </p:cNvPr>
          <p:cNvSpPr/>
          <p:nvPr/>
        </p:nvSpPr>
        <p:spPr>
          <a:xfrm>
            <a:off x="8356600" y="465668"/>
            <a:ext cx="1701800" cy="6011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9092989-14FF-416E-B5F1-D91ABAE8707E}"/>
              </a:ext>
            </a:extLst>
          </p:cNvPr>
          <p:cNvCxnSpPr>
            <a:cxnSpLocks/>
          </p:cNvCxnSpPr>
          <p:nvPr/>
        </p:nvCxnSpPr>
        <p:spPr>
          <a:xfrm>
            <a:off x="423333" y="546100"/>
            <a:ext cx="0" cy="587586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A6607FE-2BEB-47C5-96DB-1B0A7B721BDE}"/>
              </a:ext>
            </a:extLst>
          </p:cNvPr>
          <p:cNvCxnSpPr/>
          <p:nvPr/>
        </p:nvCxnSpPr>
        <p:spPr>
          <a:xfrm>
            <a:off x="423333" y="6421967"/>
            <a:ext cx="7586134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38E5B7DB-BE7C-4B1B-9C23-9AE35E32AB08}"/>
              </a:ext>
            </a:extLst>
          </p:cNvPr>
          <p:cNvSpPr/>
          <p:nvPr/>
        </p:nvSpPr>
        <p:spPr>
          <a:xfrm>
            <a:off x="211667" y="6184900"/>
            <a:ext cx="702731" cy="436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836D380-6BE8-4E75-93A2-1E3CEEBFE578}"/>
              </a:ext>
            </a:extLst>
          </p:cNvPr>
          <p:cNvSpPr/>
          <p:nvPr/>
        </p:nvSpPr>
        <p:spPr>
          <a:xfrm>
            <a:off x="283633" y="385233"/>
            <a:ext cx="778934" cy="5249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07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9F825F0-62C0-405E-9BF8-C02BEA6C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09" y="325198"/>
            <a:ext cx="10597957" cy="1905000"/>
          </a:xfrm>
        </p:spPr>
        <p:txBody>
          <a:bodyPr>
            <a:normAutofit/>
          </a:bodyPr>
          <a:lstStyle/>
          <a:p>
            <a:r>
              <a:rPr lang="it-IT" sz="4400" dirty="0"/>
              <a:t>Reinforcement </a:t>
            </a:r>
            <a:r>
              <a:rPr lang="it-IT" sz="4900" dirty="0"/>
              <a:t>learning</a:t>
            </a:r>
            <a:r>
              <a:rPr lang="it-IT" sz="4400" dirty="0"/>
              <a:t>:</a:t>
            </a:r>
            <a:br>
              <a:rPr lang="it-IT" sz="4400" dirty="0"/>
            </a:br>
            <a:r>
              <a:rPr lang="it-IT" sz="4400" dirty="0"/>
              <a:t>deep q-learning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7D0CB5-3988-4053-B7A3-417418F4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524" y="3142287"/>
            <a:ext cx="4686576" cy="306916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500" dirty="0"/>
              <a:t>Questa tecnica utilizza una fitta rete neurale in modo da predire le mosse da fare.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sz="2500" dirty="0"/>
              <a:t>Ogni mossa viene calcolata e poi gestita tramite un ciclo:</a:t>
            </a:r>
          </a:p>
          <a:p>
            <a:pPr marL="0" indent="0">
              <a:buNone/>
            </a:pPr>
            <a:endParaRPr lang="it-IT" sz="2500" dirty="0"/>
          </a:p>
          <a:p>
            <a:pPr marL="0" indent="0">
              <a:buNone/>
            </a:pPr>
            <a:endParaRPr lang="it-IT" sz="25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4DCE55F-9381-447C-831A-A755BC08EE89}"/>
              </a:ext>
            </a:extLst>
          </p:cNvPr>
          <p:cNvSpPr/>
          <p:nvPr/>
        </p:nvSpPr>
        <p:spPr>
          <a:xfrm>
            <a:off x="8331472" y="3130743"/>
            <a:ext cx="1608669" cy="900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Scegliere</a:t>
            </a:r>
          </a:p>
          <a:p>
            <a:pPr algn="ctr"/>
            <a:r>
              <a:rPr lang="it-IT" dirty="0"/>
              <a:t>l’ azione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6344ABA-B828-433A-A5DD-835A89F9FF85}"/>
              </a:ext>
            </a:extLst>
          </p:cNvPr>
          <p:cNvSpPr/>
          <p:nvPr/>
        </p:nvSpPr>
        <p:spPr>
          <a:xfrm>
            <a:off x="8331471" y="5334000"/>
            <a:ext cx="1608669" cy="9005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Calcolo ricompensa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08277E18-1955-4CF3-A174-E137D90A1297}"/>
              </a:ext>
            </a:extLst>
          </p:cNvPr>
          <p:cNvSpPr/>
          <p:nvPr/>
        </p:nvSpPr>
        <p:spPr>
          <a:xfrm>
            <a:off x="9940140" y="4232371"/>
            <a:ext cx="1608669" cy="9005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Svolgere </a:t>
            </a:r>
          </a:p>
          <a:p>
            <a:pPr algn="ctr"/>
            <a:r>
              <a:rPr lang="it-IT" dirty="0"/>
              <a:t>l’azione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671EE42-7507-41FB-844E-9194C2BA6D96}"/>
              </a:ext>
            </a:extLst>
          </p:cNvPr>
          <p:cNvSpPr/>
          <p:nvPr/>
        </p:nvSpPr>
        <p:spPr>
          <a:xfrm>
            <a:off x="6722802" y="4226599"/>
            <a:ext cx="1608669" cy="900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Aggiornare il dato</a:t>
            </a:r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67D55257-C30D-4557-8F06-770816A7C7A9}"/>
              </a:ext>
            </a:extLst>
          </p:cNvPr>
          <p:cNvCxnSpPr>
            <a:stCxn id="6" idx="3"/>
            <a:endCxn id="14" idx="0"/>
          </p:cNvCxnSpPr>
          <p:nvPr/>
        </p:nvCxnSpPr>
        <p:spPr>
          <a:xfrm>
            <a:off x="9940141" y="3581016"/>
            <a:ext cx="804334" cy="6513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883AD916-8A8A-4624-B1DD-71C1A9298C84}"/>
              </a:ext>
            </a:extLst>
          </p:cNvPr>
          <p:cNvCxnSpPr>
            <a:cxnSpLocks/>
            <a:stCxn id="14" idx="2"/>
            <a:endCxn id="11" idx="3"/>
          </p:cNvCxnSpPr>
          <p:nvPr/>
        </p:nvCxnSpPr>
        <p:spPr>
          <a:xfrm rot="5400000">
            <a:off x="10016630" y="5056427"/>
            <a:ext cx="651357" cy="8043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FF8538E2-BEEF-476A-B395-049403254787}"/>
              </a:ext>
            </a:extLst>
          </p:cNvPr>
          <p:cNvCxnSpPr>
            <a:cxnSpLocks/>
            <a:stCxn id="11" idx="1"/>
            <a:endCxn id="15" idx="2"/>
          </p:cNvCxnSpPr>
          <p:nvPr/>
        </p:nvCxnSpPr>
        <p:spPr>
          <a:xfrm rot="10800000">
            <a:off x="7527137" y="5127145"/>
            <a:ext cx="804334" cy="6571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3CA069D4-D0E7-494E-9E6D-E7710D2C19E0}"/>
              </a:ext>
            </a:extLst>
          </p:cNvPr>
          <p:cNvCxnSpPr>
            <a:cxnSpLocks/>
            <a:stCxn id="15" idx="0"/>
            <a:endCxn id="6" idx="1"/>
          </p:cNvCxnSpPr>
          <p:nvPr/>
        </p:nvCxnSpPr>
        <p:spPr>
          <a:xfrm rot="5400000" flipH="1" flipV="1">
            <a:off x="7606513" y="3501641"/>
            <a:ext cx="645583" cy="804335"/>
          </a:xfrm>
          <a:prstGeom prst="bentConnector2">
            <a:avLst/>
          </a:prstGeom>
          <a:ln w="28575">
            <a:solidFill>
              <a:srgbClr val="B9773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413F8EE2-4FB1-4B85-9E9A-A85FF6372AD3}"/>
              </a:ext>
            </a:extLst>
          </p:cNvPr>
          <p:cNvSpPr/>
          <p:nvPr/>
        </p:nvSpPr>
        <p:spPr>
          <a:xfrm>
            <a:off x="588433" y="508000"/>
            <a:ext cx="8970434" cy="17526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0C5E90D-70BB-4431-9529-90EB7031E887}"/>
              </a:ext>
            </a:extLst>
          </p:cNvPr>
          <p:cNvSpPr/>
          <p:nvPr/>
        </p:nvSpPr>
        <p:spPr>
          <a:xfrm>
            <a:off x="9203267" y="262467"/>
            <a:ext cx="736873" cy="160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8F23658-8DFE-466B-9484-5D7709B7EE97}"/>
              </a:ext>
            </a:extLst>
          </p:cNvPr>
          <p:cNvCxnSpPr/>
          <p:nvPr/>
        </p:nvCxnSpPr>
        <p:spPr>
          <a:xfrm>
            <a:off x="1164167" y="2933700"/>
            <a:ext cx="0" cy="2815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CA8DD9D-86E4-4BA7-92BA-4E4BA6E4BAC6}"/>
              </a:ext>
            </a:extLst>
          </p:cNvPr>
          <p:cNvCxnSpPr/>
          <p:nvPr/>
        </p:nvCxnSpPr>
        <p:spPr>
          <a:xfrm>
            <a:off x="1159933" y="5744633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FBF96135-987F-4FD9-8083-5CD9118B61DC}"/>
              </a:ext>
            </a:extLst>
          </p:cNvPr>
          <p:cNvSpPr/>
          <p:nvPr/>
        </p:nvSpPr>
        <p:spPr>
          <a:xfrm>
            <a:off x="878609" y="5537200"/>
            <a:ext cx="742758" cy="4995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37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738533FD-60C3-4C42-B332-248CA52D0D2B}"/>
              </a:ext>
            </a:extLst>
          </p:cNvPr>
          <p:cNvSpPr/>
          <p:nvPr/>
        </p:nvSpPr>
        <p:spPr>
          <a:xfrm>
            <a:off x="5791200" y="410633"/>
            <a:ext cx="681567" cy="257386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43CAD66-B63D-42A0-915B-57E5D46881E5}"/>
              </a:ext>
            </a:extLst>
          </p:cNvPr>
          <p:cNvSpPr/>
          <p:nvPr/>
        </p:nvSpPr>
        <p:spPr>
          <a:xfrm>
            <a:off x="8348133" y="999067"/>
            <a:ext cx="3200676" cy="5247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659707-92C8-433D-BA13-6A84853A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it-IT" sz="4000" dirty="0"/>
              <a:t>Architettura della rete neurale di </a:t>
            </a:r>
            <a:r>
              <a:rPr lang="it-IT" sz="4000" dirty="0" err="1"/>
              <a:t>snaike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C80F92-B19F-44F8-A7C8-BA22B8DF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91" y="3115732"/>
            <a:ext cx="6777841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 err="1"/>
              <a:t>Snaike</a:t>
            </a:r>
            <a:r>
              <a:rPr lang="it-IT" sz="2200" dirty="0"/>
              <a:t> si basa su una rete neurale di tipo (11,256,3) dove: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11 sono i nodi che contengono parametri in input,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256 sono i nodi che svolgono le predizioni,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3 sono i nodi che contengono i parametri di output.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EDACEC-D752-4EA2-A61B-8AFAE34C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09" y="645106"/>
            <a:ext cx="31486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C7E0DF1-DD9F-4A1D-B145-3A4A8D96302A}"/>
              </a:ext>
            </a:extLst>
          </p:cNvPr>
          <p:cNvSpPr/>
          <p:nvPr/>
        </p:nvSpPr>
        <p:spPr>
          <a:xfrm>
            <a:off x="342900" y="855133"/>
            <a:ext cx="7167032" cy="1659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D3C25654-A7E0-41D6-98A8-9C578F55DC8B}"/>
              </a:ext>
            </a:extLst>
          </p:cNvPr>
          <p:cNvCxnSpPr/>
          <p:nvPr/>
        </p:nvCxnSpPr>
        <p:spPr>
          <a:xfrm>
            <a:off x="4542367" y="2734733"/>
            <a:ext cx="277706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29811A-F769-413C-8053-CEAE03367FC9}"/>
              </a:ext>
            </a:extLst>
          </p:cNvPr>
          <p:cNvCxnSpPr/>
          <p:nvPr/>
        </p:nvCxnSpPr>
        <p:spPr>
          <a:xfrm>
            <a:off x="546100" y="516467"/>
            <a:ext cx="0" cy="50927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3DCB889-1521-4120-9CBC-0AABD3A79072}"/>
              </a:ext>
            </a:extLst>
          </p:cNvPr>
          <p:cNvCxnSpPr/>
          <p:nvPr/>
        </p:nvCxnSpPr>
        <p:spPr>
          <a:xfrm>
            <a:off x="546100" y="5609167"/>
            <a:ext cx="3793067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849EFF16-1004-42A9-A279-BE91252386D8}"/>
              </a:ext>
            </a:extLst>
          </p:cNvPr>
          <p:cNvSpPr/>
          <p:nvPr/>
        </p:nvSpPr>
        <p:spPr>
          <a:xfrm>
            <a:off x="423333" y="5435600"/>
            <a:ext cx="308758" cy="4191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AF04171-07E3-45E0-8E0F-AFCE6BD59290}"/>
              </a:ext>
            </a:extLst>
          </p:cNvPr>
          <p:cNvSpPr/>
          <p:nvPr/>
        </p:nvSpPr>
        <p:spPr>
          <a:xfrm>
            <a:off x="7632700" y="6176433"/>
            <a:ext cx="960967" cy="155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B995741C-8930-4C04-B16C-908344A02E2B}"/>
              </a:ext>
            </a:extLst>
          </p:cNvPr>
          <p:cNvCxnSpPr/>
          <p:nvPr/>
        </p:nvCxnSpPr>
        <p:spPr>
          <a:xfrm>
            <a:off x="7818967" y="160867"/>
            <a:ext cx="0" cy="653626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53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39570-A08D-40C6-ABDD-ED5CD04D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414866"/>
            <a:ext cx="9905998" cy="1905000"/>
          </a:xfrm>
        </p:spPr>
        <p:txBody>
          <a:bodyPr>
            <a:normAutofit/>
          </a:bodyPr>
          <a:lstStyle/>
          <a:p>
            <a:r>
              <a:rPr lang="it-IT" sz="4000" dirty="0"/>
              <a:t>Architettura del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5AF1AC-3BB4-4CC9-BECC-B60AF016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Il programma opera con 4 classi: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sz="2600" dirty="0"/>
              <a:t>una classe dedicata al gioco;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sz="2600" dirty="0"/>
              <a:t>una dedicata all’ evoluzione;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sz="2600" dirty="0"/>
              <a:t>una per la rete neurale;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sz="2600" dirty="0"/>
              <a:t>una per il display del grafico dell’evoluzione;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A798FAF-34DA-4A72-98BA-99D8133B0144}"/>
              </a:ext>
            </a:extLst>
          </p:cNvPr>
          <p:cNvSpPr/>
          <p:nvPr/>
        </p:nvSpPr>
        <p:spPr>
          <a:xfrm>
            <a:off x="537633" y="596900"/>
            <a:ext cx="9596967" cy="1583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1D141A7-C0CF-4FE6-89B9-3D68B64D3433}"/>
              </a:ext>
            </a:extLst>
          </p:cNvPr>
          <p:cNvSpPr/>
          <p:nvPr/>
        </p:nvSpPr>
        <p:spPr>
          <a:xfrm>
            <a:off x="9825567" y="1638300"/>
            <a:ext cx="546100" cy="10286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0A3DD4B-0BD1-4948-842F-88AE6F24B76B}"/>
              </a:ext>
            </a:extLst>
          </p:cNvPr>
          <p:cNvCxnSpPr/>
          <p:nvPr/>
        </p:nvCxnSpPr>
        <p:spPr>
          <a:xfrm>
            <a:off x="838200" y="0"/>
            <a:ext cx="0" cy="599863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203C922-49BF-41F5-B840-A800F1E1ADC2}"/>
              </a:ext>
            </a:extLst>
          </p:cNvPr>
          <p:cNvCxnSpPr/>
          <p:nvPr/>
        </p:nvCxnSpPr>
        <p:spPr>
          <a:xfrm>
            <a:off x="838200" y="5998633"/>
            <a:ext cx="6532033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697BB7C3-1313-4E4C-8AE1-E2FD76A316B1}"/>
              </a:ext>
            </a:extLst>
          </p:cNvPr>
          <p:cNvSpPr/>
          <p:nvPr/>
        </p:nvSpPr>
        <p:spPr>
          <a:xfrm>
            <a:off x="609600" y="5854700"/>
            <a:ext cx="664633" cy="325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31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4C5CF1A-B5D2-4D6C-AC70-90911F006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94" t="63866" r="3107" b="8186"/>
          <a:stretch/>
        </p:blipFill>
        <p:spPr>
          <a:xfrm>
            <a:off x="7045124" y="2857500"/>
            <a:ext cx="3462865" cy="2819399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2C35586B-EF48-48A0-93C3-54C470B7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332" y="3335865"/>
            <a:ext cx="2737381" cy="22182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Codice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del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gioco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261CD9A-ED40-49AA-8FB9-8910FB3F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11" y="447771"/>
            <a:ext cx="6541575" cy="1622329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B1EAE7EE-0678-4C8E-A94D-DA85A6DC9FCB}"/>
              </a:ext>
            </a:extLst>
          </p:cNvPr>
          <p:cNvSpPr/>
          <p:nvPr/>
        </p:nvSpPr>
        <p:spPr>
          <a:xfrm>
            <a:off x="7484533" y="3196167"/>
            <a:ext cx="3344331" cy="2781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29F5E16-A855-4D05-A7BF-00811BC82C0B}"/>
              </a:ext>
            </a:extLst>
          </p:cNvPr>
          <p:cNvSpPr/>
          <p:nvPr/>
        </p:nvSpPr>
        <p:spPr>
          <a:xfrm>
            <a:off x="10210800" y="165100"/>
            <a:ext cx="1905000" cy="821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394C92E-1926-445A-9DAD-658F9FBCD2B3}"/>
              </a:ext>
            </a:extLst>
          </p:cNvPr>
          <p:cNvSpPr/>
          <p:nvPr/>
        </p:nvSpPr>
        <p:spPr>
          <a:xfrm>
            <a:off x="10011833" y="359833"/>
            <a:ext cx="2040467" cy="287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0D90CC6-EEE1-4417-89B7-2D84FAE84832}"/>
              </a:ext>
            </a:extLst>
          </p:cNvPr>
          <p:cNvSpPr/>
          <p:nvPr/>
        </p:nvSpPr>
        <p:spPr>
          <a:xfrm>
            <a:off x="254000" y="224367"/>
            <a:ext cx="622300" cy="592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7E8FE08-1370-4DD2-B9A9-15DE8365069D}"/>
              </a:ext>
            </a:extLst>
          </p:cNvPr>
          <p:cNvSpPr/>
          <p:nvPr/>
        </p:nvSpPr>
        <p:spPr>
          <a:xfrm>
            <a:off x="3716867" y="5202767"/>
            <a:ext cx="2239433" cy="1460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D3E4AF4-C77E-4F50-95E4-E114416AF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1" y="447771"/>
            <a:ext cx="4756272" cy="591543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BE003-401F-4D40-B4B2-F3711A435ADC}"/>
              </a:ext>
            </a:extLst>
          </p:cNvPr>
          <p:cNvCxnSpPr/>
          <p:nvPr/>
        </p:nvCxnSpPr>
        <p:spPr>
          <a:xfrm flipV="1">
            <a:off x="5634567" y="296333"/>
            <a:ext cx="0" cy="15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6088B97-5CB5-498E-84A7-7BA81B08B01B}"/>
              </a:ext>
            </a:extLst>
          </p:cNvPr>
          <p:cNvCxnSpPr>
            <a:cxnSpLocks/>
          </p:cNvCxnSpPr>
          <p:nvPr/>
        </p:nvCxnSpPr>
        <p:spPr>
          <a:xfrm flipV="1">
            <a:off x="5634567" y="296333"/>
            <a:ext cx="237066" cy="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200E5E5-CF3E-4567-B27E-617A84E33D8B}"/>
              </a:ext>
            </a:extLst>
          </p:cNvPr>
          <p:cNvCxnSpPr>
            <a:cxnSpLocks/>
          </p:cNvCxnSpPr>
          <p:nvPr/>
        </p:nvCxnSpPr>
        <p:spPr>
          <a:xfrm>
            <a:off x="5871633" y="296333"/>
            <a:ext cx="0" cy="15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F30A219-3D16-42F1-B684-6786983B9C91}"/>
              </a:ext>
            </a:extLst>
          </p:cNvPr>
          <p:cNvCxnSpPr/>
          <p:nvPr/>
        </p:nvCxnSpPr>
        <p:spPr>
          <a:xfrm>
            <a:off x="5634567" y="2070100"/>
            <a:ext cx="0" cy="69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3F91BD16-A853-4321-96C4-58CE7C2D7980}"/>
              </a:ext>
            </a:extLst>
          </p:cNvPr>
          <p:cNvCxnSpPr/>
          <p:nvPr/>
        </p:nvCxnSpPr>
        <p:spPr>
          <a:xfrm>
            <a:off x="5871633" y="2070100"/>
            <a:ext cx="0" cy="69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54BFBA99-A94B-40B5-A5EA-ED7DC49966C1}"/>
              </a:ext>
            </a:extLst>
          </p:cNvPr>
          <p:cNvCxnSpPr>
            <a:cxnSpLocks/>
          </p:cNvCxnSpPr>
          <p:nvPr/>
        </p:nvCxnSpPr>
        <p:spPr>
          <a:xfrm flipH="1">
            <a:off x="5634567" y="2764367"/>
            <a:ext cx="237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EA77AA58-6C4A-4306-8648-BB08AF85BAD9}"/>
              </a:ext>
            </a:extLst>
          </p:cNvPr>
          <p:cNvSpPr/>
          <p:nvPr/>
        </p:nvSpPr>
        <p:spPr>
          <a:xfrm>
            <a:off x="5465233" y="2582333"/>
            <a:ext cx="855127" cy="303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22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4C5CF1A-B5D2-4D6C-AC70-90911F006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94" t="63866" r="3107" b="8186"/>
          <a:stretch/>
        </p:blipFill>
        <p:spPr>
          <a:xfrm>
            <a:off x="0" y="894292"/>
            <a:ext cx="12192000" cy="5963708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2C35586B-EF48-48A0-93C3-54C470B7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39159"/>
            <a:ext cx="9906000" cy="8551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Codice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dell’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evoluzione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97DBFC-2E1C-43B3-ADAC-B6DA18BF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0" y="1259416"/>
            <a:ext cx="2891463" cy="54059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52BC25-6F17-4F79-9279-EF95E2EEC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655"/>
          <a:stretch/>
        </p:blipFill>
        <p:spPr>
          <a:xfrm>
            <a:off x="7809075" y="4580633"/>
            <a:ext cx="4124036" cy="186233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67C4033-90AF-4158-8023-B69CD667D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956" y="1441080"/>
            <a:ext cx="4310274" cy="272451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74FE198-A56B-4380-809F-C536AB39A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603" y="1349022"/>
            <a:ext cx="4158461" cy="4502727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37009973-3996-41D5-A543-81DD79D4189C}"/>
              </a:ext>
            </a:extLst>
          </p:cNvPr>
          <p:cNvSpPr/>
          <p:nvPr/>
        </p:nvSpPr>
        <p:spPr>
          <a:xfrm>
            <a:off x="7641618" y="1349022"/>
            <a:ext cx="4477004" cy="29238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F60B0EF-D7FC-46BC-B971-B712AB30AAFC}"/>
              </a:ext>
            </a:extLst>
          </p:cNvPr>
          <p:cNvSpPr/>
          <p:nvPr/>
        </p:nvSpPr>
        <p:spPr>
          <a:xfrm>
            <a:off x="7641618" y="4521200"/>
            <a:ext cx="4333812" cy="20997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F3C0937-B957-4232-B47F-E02BF13B1F76}"/>
              </a:ext>
            </a:extLst>
          </p:cNvPr>
          <p:cNvCxnSpPr>
            <a:cxnSpLocks/>
          </p:cNvCxnSpPr>
          <p:nvPr/>
        </p:nvCxnSpPr>
        <p:spPr>
          <a:xfrm>
            <a:off x="3170122" y="1050571"/>
            <a:ext cx="0" cy="557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52116DF0-67BE-4A84-8BBB-A7FEC72AB306}"/>
              </a:ext>
            </a:extLst>
          </p:cNvPr>
          <p:cNvCxnSpPr>
            <a:cxnSpLocks/>
          </p:cNvCxnSpPr>
          <p:nvPr/>
        </p:nvCxnSpPr>
        <p:spPr>
          <a:xfrm>
            <a:off x="3285067" y="1259416"/>
            <a:ext cx="0" cy="4898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D2BF535-9BDA-47DD-B4A4-3D612DCD7F26}"/>
              </a:ext>
            </a:extLst>
          </p:cNvPr>
          <p:cNvCxnSpPr>
            <a:cxnSpLocks/>
          </p:cNvCxnSpPr>
          <p:nvPr/>
        </p:nvCxnSpPr>
        <p:spPr>
          <a:xfrm flipH="1">
            <a:off x="174978" y="1050571"/>
            <a:ext cx="2995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C6B7401A-984E-47C9-89B3-896BA6141A5A}"/>
              </a:ext>
            </a:extLst>
          </p:cNvPr>
          <p:cNvCxnSpPr/>
          <p:nvPr/>
        </p:nvCxnSpPr>
        <p:spPr>
          <a:xfrm>
            <a:off x="3285067" y="6158089"/>
            <a:ext cx="26133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5470709B-3CA8-46A1-9177-8C41CAFE16EE}"/>
              </a:ext>
            </a:extLst>
          </p:cNvPr>
          <p:cNvSpPr/>
          <p:nvPr/>
        </p:nvSpPr>
        <p:spPr>
          <a:xfrm>
            <a:off x="2895600" y="982133"/>
            <a:ext cx="449499" cy="218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1CF779A5-F41B-4082-8BC9-D7B59848C023}"/>
              </a:ext>
            </a:extLst>
          </p:cNvPr>
          <p:cNvSpPr/>
          <p:nvPr/>
        </p:nvSpPr>
        <p:spPr>
          <a:xfrm>
            <a:off x="5734756" y="6039556"/>
            <a:ext cx="1270000" cy="5418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F79E6F-0B94-425C-8E32-40713551B9AA}"/>
              </a:ext>
            </a:extLst>
          </p:cNvPr>
          <p:cNvCxnSpPr/>
          <p:nvPr/>
        </p:nvCxnSpPr>
        <p:spPr>
          <a:xfrm>
            <a:off x="7550797" y="1111956"/>
            <a:ext cx="0" cy="533101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2785CE55-B2AF-4A76-8F3A-4F4BAC0C6A77}"/>
              </a:ext>
            </a:extLst>
          </p:cNvPr>
          <p:cNvSpPr/>
          <p:nvPr/>
        </p:nvSpPr>
        <p:spPr>
          <a:xfrm>
            <a:off x="6515221" y="1050571"/>
            <a:ext cx="1200735" cy="110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5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599A34ED-B787-4D84-93B0-DC18863EF4D7}"/>
              </a:ext>
            </a:extLst>
          </p:cNvPr>
          <p:cNvSpPr/>
          <p:nvPr/>
        </p:nvSpPr>
        <p:spPr>
          <a:xfrm>
            <a:off x="6024033" y="4351867"/>
            <a:ext cx="458423" cy="999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0C8149C-DB1C-44B4-8849-29FB71C87B2C}"/>
              </a:ext>
            </a:extLst>
          </p:cNvPr>
          <p:cNvCxnSpPr/>
          <p:nvPr/>
        </p:nvCxnSpPr>
        <p:spPr>
          <a:xfrm>
            <a:off x="5249335" y="-45156"/>
            <a:ext cx="0" cy="690315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F3B2B814-2516-4200-87BF-00A9AC86C690}"/>
              </a:ext>
            </a:extLst>
          </p:cNvPr>
          <p:cNvSpPr/>
          <p:nvPr/>
        </p:nvSpPr>
        <p:spPr>
          <a:xfrm>
            <a:off x="4905970" y="146756"/>
            <a:ext cx="433674" cy="1213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4C5CF1A-B5D2-4D6C-AC70-90911F006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94" t="63866" r="3107" b="8186"/>
          <a:stretch/>
        </p:blipFill>
        <p:spPr>
          <a:xfrm>
            <a:off x="498277" y="255852"/>
            <a:ext cx="4580468" cy="1363567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2C35586B-EF48-48A0-93C3-54C470B7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" y="764286"/>
            <a:ext cx="4234919" cy="8551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Codice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Della rete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neurale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1C0FBF-6C03-4E56-8307-29A93B37F645}"/>
              </a:ext>
            </a:extLst>
          </p:cNvPr>
          <p:cNvSpPr/>
          <p:nvPr/>
        </p:nvSpPr>
        <p:spPr>
          <a:xfrm>
            <a:off x="308522" y="1810370"/>
            <a:ext cx="4884368" cy="476743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231163-6096-443E-85E1-EE1D891B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77" y="2031023"/>
            <a:ext cx="5026930" cy="462399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EEAF60D-F36E-4F8D-97FE-0A59D9FD2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94" t="63866" r="3107" b="8186"/>
          <a:stretch/>
        </p:blipFill>
        <p:spPr>
          <a:xfrm>
            <a:off x="6240451" y="4995227"/>
            <a:ext cx="4948249" cy="1519873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14752001-E1F8-4523-B821-CE569459268D}"/>
              </a:ext>
            </a:extLst>
          </p:cNvPr>
          <p:cNvSpPr/>
          <p:nvPr/>
        </p:nvSpPr>
        <p:spPr>
          <a:xfrm>
            <a:off x="6583756" y="935566"/>
            <a:ext cx="5109968" cy="3331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8BCDF51-9177-4C42-BD38-956F6F558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585" y="1191852"/>
            <a:ext cx="5314364" cy="3363585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3A1ECBB5-40B5-4472-A857-848D04F7B09F}"/>
              </a:ext>
            </a:extLst>
          </p:cNvPr>
          <p:cNvSpPr txBox="1">
            <a:spLocks/>
          </p:cNvSpPr>
          <p:nvPr/>
        </p:nvSpPr>
        <p:spPr>
          <a:xfrm>
            <a:off x="6321887" y="5160524"/>
            <a:ext cx="5199062" cy="1384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3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Codice</a:t>
            </a:r>
            <a:r>
              <a:rPr lang="en-US" sz="43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Del display: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CBABE85-90DC-4F6E-9AE9-2F5886BF2F11}"/>
              </a:ext>
            </a:extLst>
          </p:cNvPr>
          <p:cNvSpPr/>
          <p:nvPr/>
        </p:nvSpPr>
        <p:spPr>
          <a:xfrm>
            <a:off x="6409267" y="5130890"/>
            <a:ext cx="5071533" cy="15241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64105DE-E5E8-42CF-A186-2090A968E309}"/>
              </a:ext>
            </a:extLst>
          </p:cNvPr>
          <p:cNvSpPr/>
          <p:nvPr/>
        </p:nvSpPr>
        <p:spPr>
          <a:xfrm>
            <a:off x="10405533" y="368300"/>
            <a:ext cx="537634" cy="19685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3D0A4FD-599B-423F-B234-80596DDB95FF}"/>
              </a:ext>
            </a:extLst>
          </p:cNvPr>
          <p:cNvCxnSpPr/>
          <p:nvPr/>
        </p:nvCxnSpPr>
        <p:spPr>
          <a:xfrm flipH="1">
            <a:off x="9355667" y="605367"/>
            <a:ext cx="204046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05F0F79-DA6C-4D10-ADBD-3BA30AD39749}"/>
              </a:ext>
            </a:extLst>
          </p:cNvPr>
          <p:cNvCxnSpPr/>
          <p:nvPr/>
        </p:nvCxnSpPr>
        <p:spPr>
          <a:xfrm>
            <a:off x="5850467" y="4754033"/>
            <a:ext cx="21971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28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9E235-62BD-4920-8CEA-F57793853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41" y="1951568"/>
            <a:ext cx="9349318" cy="2048932"/>
          </a:xfrm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it-IT" dirty="0"/>
              <a:t>Grazie per l’ascolto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E7D3B8-DD74-4622-9978-CC868083D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0598" y="5960533"/>
            <a:ext cx="4911201" cy="448733"/>
          </a:xfrm>
        </p:spPr>
        <p:txBody>
          <a:bodyPr/>
          <a:lstStyle/>
          <a:p>
            <a:r>
              <a:rPr lang="it-IT" dirty="0"/>
              <a:t>Lavoro realizzato da </a:t>
            </a:r>
            <a:r>
              <a:rPr lang="it-IT" dirty="0" err="1"/>
              <a:t>little</a:t>
            </a:r>
            <a:r>
              <a:rPr lang="it-IT" dirty="0"/>
              <a:t> eric 5</a:t>
            </a:r>
            <a:r>
              <a:rPr lang="it-IT" baseline="30000" dirty="0"/>
              <a:t>a</a:t>
            </a:r>
            <a:r>
              <a:rPr lang="it-IT" dirty="0"/>
              <a:t>C IA</a:t>
            </a:r>
            <a:endParaRPr lang="it-IT" baseline="300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E4ED3EF-7A68-4B68-A215-7E78F1F00317}"/>
              </a:ext>
            </a:extLst>
          </p:cNvPr>
          <p:cNvSpPr/>
          <p:nvPr/>
        </p:nvSpPr>
        <p:spPr>
          <a:xfrm>
            <a:off x="10100733" y="3780367"/>
            <a:ext cx="1244600" cy="61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D58F0DB-E70A-4631-B12C-A0B4720E520F}"/>
              </a:ext>
            </a:extLst>
          </p:cNvPr>
          <p:cNvSpPr/>
          <p:nvPr/>
        </p:nvSpPr>
        <p:spPr>
          <a:xfrm>
            <a:off x="1172633" y="1794933"/>
            <a:ext cx="728134" cy="389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C26CF47-9E80-4C69-9A2F-9E2872A6E515}"/>
              </a:ext>
            </a:extLst>
          </p:cNvPr>
          <p:cNvCxnSpPr/>
          <p:nvPr/>
        </p:nvCxnSpPr>
        <p:spPr>
          <a:xfrm>
            <a:off x="668867" y="986367"/>
            <a:ext cx="0" cy="33782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21BFDFA9-4814-40F9-9E1C-6DDEFC1F5F9F}"/>
              </a:ext>
            </a:extLst>
          </p:cNvPr>
          <p:cNvCxnSpPr/>
          <p:nvPr/>
        </p:nvCxnSpPr>
        <p:spPr>
          <a:xfrm>
            <a:off x="668867" y="4364567"/>
            <a:ext cx="426296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E892DB81-8798-452C-8E06-38B5984C4439}"/>
              </a:ext>
            </a:extLst>
          </p:cNvPr>
          <p:cNvSpPr/>
          <p:nvPr/>
        </p:nvSpPr>
        <p:spPr>
          <a:xfrm>
            <a:off x="596900" y="4262967"/>
            <a:ext cx="186265" cy="21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12EB0443-CF45-4A90-BCD8-F8F8B331DF16}"/>
              </a:ext>
            </a:extLst>
          </p:cNvPr>
          <p:cNvCxnSpPr/>
          <p:nvPr/>
        </p:nvCxnSpPr>
        <p:spPr>
          <a:xfrm>
            <a:off x="11675533" y="448733"/>
            <a:ext cx="0" cy="21336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B317431-5D44-47ED-906F-E6DD7AB2DF04}"/>
              </a:ext>
            </a:extLst>
          </p:cNvPr>
          <p:cNvCxnSpPr/>
          <p:nvPr/>
        </p:nvCxnSpPr>
        <p:spPr>
          <a:xfrm flipH="1">
            <a:off x="7353300" y="448733"/>
            <a:ext cx="432223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2724C499-5430-4425-91C1-452249A726BC}"/>
              </a:ext>
            </a:extLst>
          </p:cNvPr>
          <p:cNvSpPr/>
          <p:nvPr/>
        </p:nvSpPr>
        <p:spPr>
          <a:xfrm>
            <a:off x="11108267" y="296333"/>
            <a:ext cx="762000" cy="31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3A080AAC-88DD-46A8-AA79-0BC4A954E81B}"/>
              </a:ext>
            </a:extLst>
          </p:cNvPr>
          <p:cNvCxnSpPr/>
          <p:nvPr/>
        </p:nvCxnSpPr>
        <p:spPr>
          <a:xfrm>
            <a:off x="5613400" y="5816600"/>
            <a:ext cx="37973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D46325E-4808-4A37-8BBF-3CBEA4EA674C}"/>
              </a:ext>
            </a:extLst>
          </p:cNvPr>
          <p:cNvCxnSpPr/>
          <p:nvPr/>
        </p:nvCxnSpPr>
        <p:spPr>
          <a:xfrm>
            <a:off x="3340100" y="6239933"/>
            <a:ext cx="0" cy="2032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18FEF46A-52C0-484C-8474-C26D762EA3D1}"/>
              </a:ext>
            </a:extLst>
          </p:cNvPr>
          <p:cNvCxnSpPr/>
          <p:nvPr/>
        </p:nvCxnSpPr>
        <p:spPr>
          <a:xfrm>
            <a:off x="3340100" y="6443133"/>
            <a:ext cx="2366433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FD22A781-9CFD-45B2-9C9F-5BCEE127F1E9}"/>
              </a:ext>
            </a:extLst>
          </p:cNvPr>
          <p:cNvSpPr/>
          <p:nvPr/>
        </p:nvSpPr>
        <p:spPr>
          <a:xfrm>
            <a:off x="3145367" y="6371167"/>
            <a:ext cx="385222" cy="1439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6839CCA-E556-4620-9C11-304DB0D314BA}"/>
              </a:ext>
            </a:extLst>
          </p:cNvPr>
          <p:cNvSpPr/>
          <p:nvPr/>
        </p:nvSpPr>
        <p:spPr>
          <a:xfrm>
            <a:off x="8606367" y="5575300"/>
            <a:ext cx="88900" cy="99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486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TM03457485[[fn=Rete]]</Template>
  <TotalTime>369</TotalTime>
  <Words>230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Rete</vt:lpstr>
      <vt:lpstr>SNAIKE</vt:lpstr>
      <vt:lpstr>Machine learning:  Reinforcement learning</vt:lpstr>
      <vt:lpstr>Reinforcement learning: deep q-learning</vt:lpstr>
      <vt:lpstr>Architettura della rete neurale di snaike</vt:lpstr>
      <vt:lpstr>Architettura del programma</vt:lpstr>
      <vt:lpstr>Codice del gioco:</vt:lpstr>
      <vt:lpstr>Codice dell’ evoluzione:</vt:lpstr>
      <vt:lpstr>Codice Della rete neurale:</vt:lpstr>
      <vt:lpstr>Grazie per l’ascolto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Snaike</dc:title>
  <dc:creator>Eric</dc:creator>
  <cp:lastModifiedBy>Eric</cp:lastModifiedBy>
  <cp:revision>11</cp:revision>
  <dcterms:created xsi:type="dcterms:W3CDTF">2022-03-02T11:40:50Z</dcterms:created>
  <dcterms:modified xsi:type="dcterms:W3CDTF">2022-03-02T17:50:24Z</dcterms:modified>
</cp:coreProperties>
</file>