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F39FD-09A6-4432-92AF-6C0CF99C1C7A}" type="datetimeFigureOut">
              <a:rPr lang="zh-CN" altLang="en-US" smtClean="0"/>
              <a:pPr/>
              <a:t>2011-3-30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F0842-A0CB-4AD9-85D4-FE641D6EB5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F0842-A0CB-4AD9-85D4-FE641D6EB5E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2011-3-30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3" name="图片 22" descr="千锋3G学院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8575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 userDrawn="1"/>
        </p:nvSpPr>
        <p:spPr>
          <a:xfrm>
            <a:off x="5507038" y="188913"/>
            <a:ext cx="3529012" cy="40005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姚体" pitchFamily="2" charset="-122"/>
                <a:ea typeface="方正姚体" pitchFamily="2" charset="-122"/>
              </a:rPr>
              <a:t>中国移动互联网研发培训专家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2403475" y="6416675"/>
            <a:ext cx="433705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altLang="zh-CN" dirty="0">
                <a:solidFill>
                  <a:srgbClr val="163794"/>
                </a:solidFill>
                <a:latin typeface="+mn-lt"/>
                <a:ea typeface="+mn-ea"/>
              </a:rPr>
              <a:t>www.embedtrain.org   www.mobiletrain.org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2011-3-30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2011-3-30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2011-3-30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pic>
        <p:nvPicPr>
          <p:cNvPr id="8" name="图片 22" descr="千锋3G学院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8575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>
          <a:xfrm>
            <a:off x="5507038" y="188913"/>
            <a:ext cx="3529012" cy="40005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姚体" pitchFamily="2" charset="-122"/>
                <a:ea typeface="方正姚体" pitchFamily="2" charset="-122"/>
              </a:rPr>
              <a:t>中国移动互联网研发培训专家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2403475" y="6416675"/>
            <a:ext cx="433705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altLang="zh-CN" dirty="0">
                <a:solidFill>
                  <a:srgbClr val="163794"/>
                </a:solidFill>
                <a:latin typeface="+mn-lt"/>
                <a:ea typeface="+mn-ea"/>
              </a:rPr>
              <a:t>www.embedtrain.org   www.mobiletrain.org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2011-3-30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2011-3-30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2011-3-30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2011-3-30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2011-3-30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2011-3-30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2011-3-30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2011-3-30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2692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CN" altLang="zh-CN" dirty="0" smtClean="0"/>
              <a:t>嵌入式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语言开发教程之用</a:t>
            </a:r>
            <a:r>
              <a:rPr lang="en-US" altLang="zh-CN" dirty="0" smtClean="0"/>
              <a:t>c</a:t>
            </a:r>
            <a:r>
              <a:rPr lang="zh-CN" altLang="zh-CN" dirty="0" smtClean="0"/>
              <a:t>写</a:t>
            </a:r>
            <a:r>
              <a:rPr lang="en-US" altLang="zh-CN" dirty="0" smtClean="0"/>
              <a:t>CGI </a:t>
            </a:r>
            <a:r>
              <a:rPr lang="zh-CN" altLang="zh-CN" dirty="0" smtClean="0"/>
              <a:t>程序简要指南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96952"/>
            <a:ext cx="6400800" cy="264184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zh-CN" altLang="zh-CN" dirty="0" smtClean="0"/>
              <a:t>一、</a:t>
            </a:r>
            <a:r>
              <a:rPr lang="en-US" altLang="zh-CN" dirty="0" smtClean="0"/>
              <a:t>CGI</a:t>
            </a:r>
            <a:r>
              <a:rPr lang="zh-CN" altLang="zh-CN" dirty="0" smtClean="0"/>
              <a:t>概述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CGI</a:t>
            </a:r>
            <a:r>
              <a:rPr lang="zh-CN" altLang="zh-CN" dirty="0" smtClean="0"/>
              <a:t>接口标准输入</a:t>
            </a:r>
          </a:p>
          <a:p>
            <a:pPr algn="l"/>
            <a:r>
              <a:rPr lang="en-US" altLang="zh-CN" dirty="0" smtClean="0"/>
              <a:t>CGI</a:t>
            </a:r>
            <a:r>
              <a:rPr lang="zh-CN" altLang="zh-CN" dirty="0" smtClean="0"/>
              <a:t>接口环境变量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CGI</a:t>
            </a:r>
            <a:r>
              <a:rPr lang="zh-CN" altLang="zh-CN" dirty="0" smtClean="0"/>
              <a:t>接口标准输出</a:t>
            </a:r>
            <a:endParaRPr lang="en-US" altLang="zh-CN" dirty="0" smtClean="0"/>
          </a:p>
          <a:p>
            <a:pPr algn="l"/>
            <a:r>
              <a:rPr lang="zh-CN" altLang="zh-CN" dirty="0" smtClean="0"/>
              <a:t>二、环境变量</a:t>
            </a:r>
            <a:endParaRPr lang="en-US" altLang="zh-CN" dirty="0" smtClean="0"/>
          </a:p>
          <a:p>
            <a:pPr algn="l"/>
            <a:r>
              <a:rPr lang="zh-CN" altLang="zh-CN" dirty="0" smtClean="0"/>
              <a:t>三、</a:t>
            </a:r>
            <a:r>
              <a:rPr lang="en-US" altLang="zh-CN" dirty="0" smtClean="0"/>
              <a:t>From</a:t>
            </a:r>
            <a:r>
              <a:rPr lang="zh-CN" altLang="zh-CN" dirty="0" smtClean="0"/>
              <a:t>输入的分析和解码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1.</a:t>
            </a:r>
            <a:r>
              <a:rPr lang="zh-CN" altLang="zh-CN" dirty="0" smtClean="0"/>
              <a:t>分析名字</a:t>
            </a:r>
            <a:r>
              <a:rPr lang="en-US" altLang="zh-CN" dirty="0" smtClean="0"/>
              <a:t>/</a:t>
            </a:r>
            <a:r>
              <a:rPr lang="zh-CN" altLang="zh-CN" dirty="0" smtClean="0"/>
              <a:t>值对</a:t>
            </a:r>
            <a:endParaRPr lang="en-US" altLang="zh-CN" dirty="0" smtClean="0"/>
          </a:p>
          <a:p>
            <a:pPr algn="l"/>
            <a:r>
              <a:rPr lang="zh-CN" altLang="zh-CN" dirty="0" smtClean="0"/>
              <a:t>四、产生</a:t>
            </a:r>
            <a:r>
              <a:rPr lang="en-US" altLang="zh-CN" dirty="0" smtClean="0"/>
              <a:t>HTML</a:t>
            </a:r>
            <a:r>
              <a:rPr lang="zh-CN" altLang="zh-CN" dirty="0" smtClean="0"/>
              <a:t>输出</a:t>
            </a:r>
            <a:endParaRPr lang="en-US" altLang="zh-CN" dirty="0" smtClean="0"/>
          </a:p>
          <a:p>
            <a:pPr algn="l"/>
            <a:r>
              <a:rPr lang="zh-CN" altLang="zh-CN" dirty="0" smtClean="0"/>
              <a:t>五、结束语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SCRIPT-NAME:</a:t>
            </a:r>
            <a:r>
              <a:rPr lang="zh-CN" altLang="zh-CN" dirty="0" smtClean="0"/>
              <a:t>该</a:t>
            </a:r>
            <a:r>
              <a:rPr lang="en-US" altLang="zh-CN" dirty="0" smtClean="0"/>
              <a:t>CGI</a:t>
            </a:r>
            <a:r>
              <a:rPr lang="zh-CN" altLang="zh-CN" dirty="0" smtClean="0"/>
              <a:t>程序的名称。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QUERY-STRING:</a:t>
            </a:r>
            <a:r>
              <a:rPr lang="zh-CN" altLang="zh-CN" dirty="0" smtClean="0"/>
              <a:t>当使用</a:t>
            </a:r>
            <a:r>
              <a:rPr lang="en-US" altLang="zh-CN" dirty="0" smtClean="0"/>
              <a:t>POST</a:t>
            </a:r>
            <a:r>
              <a:rPr lang="zh-CN" altLang="zh-CN" dirty="0" smtClean="0"/>
              <a:t>方法时</a:t>
            </a:r>
            <a:r>
              <a:rPr lang="en-US" altLang="zh-CN" dirty="0" smtClean="0"/>
              <a:t>,Form</a:t>
            </a:r>
            <a:r>
              <a:rPr lang="zh-CN" altLang="zh-CN" dirty="0" smtClean="0"/>
              <a:t>中的数据最后放在</a:t>
            </a:r>
            <a:r>
              <a:rPr lang="en-US" altLang="zh-CN" dirty="0" smtClean="0"/>
              <a:t>QUERY-STRING</a:t>
            </a:r>
            <a:r>
              <a:rPr lang="zh-CN" altLang="zh-CN" dirty="0" smtClean="0"/>
              <a:t>中</a:t>
            </a:r>
            <a:r>
              <a:rPr lang="en-US" altLang="zh-CN" dirty="0" smtClean="0"/>
              <a:t>,</a:t>
            </a:r>
            <a:r>
              <a:rPr lang="zh-CN" altLang="zh-CN" dirty="0" smtClean="0"/>
              <a:t>传递给</a:t>
            </a:r>
            <a:r>
              <a:rPr lang="en-US" altLang="zh-CN" dirty="0" smtClean="0"/>
              <a:t>CGI</a:t>
            </a:r>
            <a:r>
              <a:rPr lang="zh-CN" altLang="zh-CN" dirty="0" smtClean="0"/>
              <a:t>程序。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CONTENT-TYPE:</a:t>
            </a:r>
            <a:r>
              <a:rPr lang="zh-CN" altLang="zh-CN" dirty="0" smtClean="0"/>
              <a:t>传递给</a:t>
            </a:r>
            <a:r>
              <a:rPr lang="en-US" altLang="zh-CN" dirty="0" smtClean="0"/>
              <a:t>CGI</a:t>
            </a:r>
            <a:r>
              <a:rPr lang="zh-CN" altLang="zh-CN" dirty="0" smtClean="0"/>
              <a:t>程序数据的</a:t>
            </a:r>
            <a:r>
              <a:rPr lang="en-US" altLang="zh-CN" dirty="0" smtClean="0"/>
              <a:t>MIME</a:t>
            </a:r>
            <a:r>
              <a:rPr lang="zh-CN" altLang="zh-CN" dirty="0" smtClean="0"/>
              <a:t>类型</a:t>
            </a:r>
            <a:r>
              <a:rPr lang="en-US" altLang="zh-CN" dirty="0" smtClean="0"/>
              <a:t>,</a:t>
            </a:r>
            <a:r>
              <a:rPr lang="zh-CN" altLang="zh-CN" dirty="0" smtClean="0"/>
              <a:t>通常为</a:t>
            </a:r>
            <a:r>
              <a:rPr lang="en-US" altLang="zh-CN" dirty="0" smtClean="0"/>
              <a:t>″</a:t>
            </a:r>
            <a:r>
              <a:rPr lang="en-US" altLang="zh-CN" dirty="0" err="1" smtClean="0"/>
              <a:t>applica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tion</a:t>
            </a:r>
            <a:r>
              <a:rPr lang="en-US" altLang="zh-CN" dirty="0" smtClean="0"/>
              <a:t>/x-www-form-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encodede</a:t>
            </a:r>
            <a:r>
              <a:rPr lang="en-US" altLang="zh-CN" dirty="0" smtClean="0"/>
              <a:t>″,</a:t>
            </a:r>
            <a:r>
              <a:rPr lang="zh-CN" altLang="zh-CN" dirty="0" smtClean="0"/>
              <a:t>它是从</a:t>
            </a:r>
            <a:r>
              <a:rPr lang="en-US" altLang="zh-CN" dirty="0" smtClean="0"/>
              <a:t>HTML Form</a:t>
            </a:r>
            <a:r>
              <a:rPr lang="zh-CN" altLang="zh-CN" dirty="0" smtClean="0"/>
              <a:t>中以</a:t>
            </a:r>
            <a:r>
              <a:rPr lang="en-US" altLang="zh-CN" dirty="0" smtClean="0"/>
              <a:t>POST</a:t>
            </a:r>
            <a:r>
              <a:rPr lang="zh-CN" altLang="zh-CN" dirty="0" smtClean="0"/>
              <a:t>方法传递数据给</a:t>
            </a:r>
            <a:r>
              <a:rPr lang="en-US" altLang="zh-CN" dirty="0" smtClean="0"/>
              <a:t>CGI</a:t>
            </a:r>
            <a:r>
              <a:rPr lang="zh-CN" altLang="zh-CN" dirty="0" smtClean="0"/>
              <a:t>程序的数据编码类型</a:t>
            </a:r>
            <a:r>
              <a:rPr lang="en-US" altLang="zh-CN" dirty="0" smtClean="0"/>
              <a:t>,</a:t>
            </a:r>
            <a:r>
              <a:rPr lang="zh-CN" altLang="zh-CN" dirty="0" smtClean="0"/>
              <a:t>称为</a:t>
            </a:r>
            <a:r>
              <a:rPr lang="en-US" altLang="zh-CN" dirty="0" smtClean="0"/>
              <a:t>URL</a:t>
            </a:r>
            <a:r>
              <a:rPr lang="zh-CN" altLang="zh-CN" dirty="0" smtClean="0"/>
              <a:t>编码类型。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CONTENT-LENGTH:</a:t>
            </a:r>
            <a:r>
              <a:rPr lang="zh-CN" altLang="zh-CN" dirty="0" smtClean="0"/>
              <a:t>传递给</a:t>
            </a:r>
            <a:r>
              <a:rPr lang="en-US" altLang="zh-CN" dirty="0" smtClean="0"/>
              <a:t>CGI</a:t>
            </a:r>
            <a:r>
              <a:rPr lang="zh-CN" altLang="zh-CN" dirty="0" smtClean="0"/>
              <a:t>程序的数据字符数</a:t>
            </a:r>
            <a:r>
              <a:rPr lang="en-US" altLang="zh-CN" dirty="0" smtClean="0"/>
              <a:t>(</a:t>
            </a:r>
            <a:r>
              <a:rPr lang="zh-CN" altLang="zh-CN" dirty="0" smtClean="0"/>
              <a:t>字节数</a:t>
            </a:r>
            <a:r>
              <a:rPr lang="en-US" altLang="zh-CN" dirty="0" smtClean="0"/>
              <a:t>)</a:t>
            </a:r>
            <a:r>
              <a:rPr lang="zh-CN" altLang="zh-CN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在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语言程序中</a:t>
            </a:r>
            <a:r>
              <a:rPr lang="en-US" altLang="zh-CN" dirty="0" smtClean="0"/>
              <a:t>,</a:t>
            </a:r>
            <a:r>
              <a:rPr lang="zh-CN" altLang="zh-CN" dirty="0" smtClean="0"/>
              <a:t>要访向环境变量</a:t>
            </a:r>
            <a:r>
              <a:rPr lang="en-US" altLang="zh-CN" dirty="0" smtClean="0"/>
              <a:t>,</a:t>
            </a:r>
            <a:r>
              <a:rPr lang="zh-CN" altLang="zh-CN" dirty="0" smtClean="0"/>
              <a:t>可使用</a:t>
            </a:r>
            <a:r>
              <a:rPr lang="en-US" altLang="zh-CN" dirty="0" err="1" smtClean="0"/>
              <a:t>getenv</a:t>
            </a:r>
            <a:r>
              <a:rPr lang="en-US" altLang="zh-CN" dirty="0" smtClean="0"/>
              <a:t>()</a:t>
            </a:r>
            <a:r>
              <a:rPr lang="zh-CN" altLang="zh-CN" dirty="0" smtClean="0"/>
              <a:t>库函数。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zh-CN" altLang="zh-CN" dirty="0" smtClean="0"/>
              <a:t>嵌入式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语言开发教程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例如</a:t>
            </a:r>
            <a:r>
              <a:rPr lang="en-US" altLang="zh-CN" dirty="0" smtClean="0"/>
              <a:t>:    if (</a:t>
            </a:r>
            <a:r>
              <a:rPr lang="en-US" altLang="zh-CN" dirty="0" err="1" smtClean="0"/>
              <a:t>getenv</a:t>
            </a:r>
            <a:r>
              <a:rPr lang="en-US" altLang="zh-CN" dirty="0" smtClean="0"/>
              <a:t> (″CONTENT-LENGTH″))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n=</a:t>
            </a:r>
            <a:r>
              <a:rPr lang="en-US" altLang="zh-CN" dirty="0" err="1" smtClean="0"/>
              <a:t>atoi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getenv</a:t>
            </a:r>
            <a:r>
              <a:rPr lang="en-US" altLang="zh-CN" dirty="0" smtClean="0"/>
              <a:t> (″CONTENT-LENGTH″));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请注意程序中最好调用两次</a:t>
            </a:r>
            <a:r>
              <a:rPr lang="en-US" altLang="zh-CN" dirty="0" err="1" smtClean="0"/>
              <a:t>getenv</a:t>
            </a:r>
            <a:r>
              <a:rPr lang="en-US" altLang="zh-CN" dirty="0" smtClean="0"/>
              <a:t>():</a:t>
            </a:r>
            <a:r>
              <a:rPr lang="zh-CN" altLang="zh-CN" dirty="0" smtClean="0"/>
              <a:t>第一次检查是否存在该环境变量</a:t>
            </a:r>
            <a:r>
              <a:rPr lang="en-US" altLang="zh-CN" dirty="0" smtClean="0"/>
              <a:t>,</a:t>
            </a:r>
            <a:r>
              <a:rPr lang="zh-CN" altLang="zh-CN" dirty="0" smtClean="0"/>
              <a:t>第二次再使用该环境变量。这是因为函数</a:t>
            </a:r>
            <a:r>
              <a:rPr lang="en-US" altLang="zh-CN" dirty="0" err="1" smtClean="0"/>
              <a:t>getenv</a:t>
            </a:r>
            <a:r>
              <a:rPr lang="en-US" altLang="zh-CN" dirty="0" smtClean="0"/>
              <a:t>()</a:t>
            </a:r>
            <a:r>
              <a:rPr lang="zh-CN" altLang="zh-CN" dirty="0" smtClean="0"/>
              <a:t>在给定的环境变量名不存在时</a:t>
            </a:r>
            <a:r>
              <a:rPr lang="en-US" altLang="zh-CN" dirty="0" smtClean="0"/>
              <a:t>,</a:t>
            </a:r>
            <a:r>
              <a:rPr lang="zh-CN" altLang="zh-CN" dirty="0" smtClean="0"/>
              <a:t>返回一个</a:t>
            </a:r>
            <a:r>
              <a:rPr lang="en-US" altLang="zh-CN" dirty="0" smtClean="0"/>
              <a:t>NULL(</a:t>
            </a:r>
            <a:r>
              <a:rPr lang="zh-CN" altLang="zh-CN" dirty="0" smtClean="0"/>
              <a:t>空</a:t>
            </a:r>
            <a:r>
              <a:rPr lang="en-US" altLang="zh-CN" dirty="0" smtClean="0"/>
              <a:t>)</a:t>
            </a:r>
            <a:r>
              <a:rPr lang="zh-CN" altLang="zh-CN" dirty="0" smtClean="0"/>
              <a:t>指针</a:t>
            </a:r>
            <a:r>
              <a:rPr lang="en-US" altLang="zh-CN" dirty="0" smtClean="0"/>
              <a:t>,</a:t>
            </a:r>
            <a:r>
              <a:rPr lang="zh-CN" altLang="zh-CN" dirty="0" smtClean="0"/>
              <a:t>如果你不首先检查而直接引用它</a:t>
            </a:r>
            <a:r>
              <a:rPr lang="en-US" altLang="zh-CN" dirty="0" smtClean="0"/>
              <a:t>,</a:t>
            </a:r>
            <a:r>
              <a:rPr lang="zh-CN" altLang="zh-CN" dirty="0" smtClean="0"/>
              <a:t>当该环境变量不存在时会引起</a:t>
            </a:r>
            <a:r>
              <a:rPr lang="en-US" altLang="zh-CN" dirty="0" smtClean="0"/>
              <a:t>CGI</a:t>
            </a:r>
            <a:r>
              <a:rPr lang="zh-CN" altLang="zh-CN" dirty="0" smtClean="0"/>
              <a:t>程序崩溃。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zh-CN" altLang="zh-CN" dirty="0" smtClean="0"/>
              <a:t>嵌入式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语言开发教程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1.</a:t>
            </a:r>
            <a:r>
              <a:rPr lang="zh-CN" altLang="zh-CN" dirty="0" smtClean="0"/>
              <a:t>分析名字</a:t>
            </a:r>
            <a:r>
              <a:rPr lang="en-US" altLang="zh-CN" dirty="0" smtClean="0"/>
              <a:t>/</a:t>
            </a:r>
            <a:r>
              <a:rPr lang="zh-CN" altLang="zh-CN" dirty="0" smtClean="0"/>
              <a:t>值对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当用户提交一个</a:t>
            </a:r>
            <a:r>
              <a:rPr lang="en-US" altLang="zh-CN" dirty="0" smtClean="0"/>
              <a:t>HTML Form</a:t>
            </a:r>
            <a:r>
              <a:rPr lang="zh-CN" altLang="zh-CN" dirty="0" smtClean="0"/>
              <a:t>时</a:t>
            </a:r>
            <a:r>
              <a:rPr lang="en-US" altLang="zh-CN" dirty="0" smtClean="0"/>
              <a:t>,Web</a:t>
            </a:r>
            <a:r>
              <a:rPr lang="zh-CN" altLang="zh-CN" dirty="0" smtClean="0"/>
              <a:t>浏览器首先对</a:t>
            </a:r>
            <a:r>
              <a:rPr lang="en-US" altLang="zh-CN" dirty="0" smtClean="0"/>
              <a:t>Form</a:t>
            </a:r>
            <a:r>
              <a:rPr lang="zh-CN" altLang="zh-CN" dirty="0" smtClean="0"/>
              <a:t>中的数据以名字</a:t>
            </a:r>
            <a:r>
              <a:rPr lang="en-US" altLang="zh-CN" dirty="0" smtClean="0"/>
              <a:t>/</a:t>
            </a:r>
            <a:r>
              <a:rPr lang="zh-CN" altLang="zh-CN" dirty="0" smtClean="0"/>
              <a:t>值对的形式进行编码</a:t>
            </a:r>
            <a:r>
              <a:rPr lang="en-US" altLang="zh-CN" dirty="0" smtClean="0"/>
              <a:t>,</a:t>
            </a:r>
            <a:r>
              <a:rPr lang="zh-CN" altLang="zh-CN" dirty="0" smtClean="0"/>
              <a:t>并发送给</a:t>
            </a:r>
            <a:r>
              <a:rPr lang="en-US" altLang="zh-CN" dirty="0" smtClean="0"/>
              <a:t>Web</a:t>
            </a:r>
            <a:r>
              <a:rPr lang="zh-CN" altLang="zh-CN" dirty="0" smtClean="0"/>
              <a:t>服务器</a:t>
            </a:r>
            <a:r>
              <a:rPr lang="en-US" altLang="zh-CN" dirty="0" smtClean="0"/>
              <a:t>,</a:t>
            </a:r>
            <a:r>
              <a:rPr lang="zh-CN" altLang="zh-CN" dirty="0" smtClean="0"/>
              <a:t>然后由</a:t>
            </a:r>
            <a:r>
              <a:rPr lang="en-US" altLang="zh-CN" dirty="0" smtClean="0"/>
              <a:t>Web</a:t>
            </a:r>
            <a:r>
              <a:rPr lang="zh-CN" altLang="zh-CN" dirty="0" smtClean="0"/>
              <a:t>服务器传递给</a:t>
            </a:r>
            <a:r>
              <a:rPr lang="en-US" altLang="zh-CN" dirty="0" smtClean="0"/>
              <a:t>CGI</a:t>
            </a:r>
            <a:r>
              <a:rPr lang="zh-CN" altLang="zh-CN" dirty="0" smtClean="0"/>
              <a:t>程序。其格式如下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name1=value1&amp;name2=value2&amp;name3=value3&amp;name4=value4&amp;...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其中名字是</a:t>
            </a:r>
            <a:r>
              <a:rPr lang="en-US" altLang="zh-CN" dirty="0" smtClean="0"/>
              <a:t>Form</a:t>
            </a:r>
            <a:r>
              <a:rPr lang="zh-CN" altLang="zh-CN" dirty="0" smtClean="0"/>
              <a:t>中定义的</a:t>
            </a:r>
            <a:r>
              <a:rPr lang="en-US" altLang="zh-CN" dirty="0" smtClean="0"/>
              <a:t>INPUT</a:t>
            </a:r>
            <a:r>
              <a:rPr lang="zh-CN" altLang="zh-CN" dirty="0" smtClean="0"/>
              <a:t>、</a:t>
            </a:r>
            <a:r>
              <a:rPr lang="en-US" altLang="zh-CN" dirty="0" smtClean="0"/>
              <a:t>SELECT</a:t>
            </a:r>
            <a:r>
              <a:rPr lang="zh-CN" altLang="zh-CN" dirty="0" smtClean="0"/>
              <a:t>或</a:t>
            </a:r>
            <a:r>
              <a:rPr lang="en-US" altLang="zh-CN" dirty="0" smtClean="0"/>
              <a:t>TEXTAREA</a:t>
            </a:r>
            <a:r>
              <a:rPr lang="zh-CN" altLang="zh-CN" dirty="0" smtClean="0"/>
              <a:t>等标置</a:t>
            </a:r>
            <a:r>
              <a:rPr lang="en-US" altLang="zh-CN" dirty="0" smtClean="0"/>
              <a:t>(Tag)</a:t>
            </a:r>
            <a:r>
              <a:rPr lang="zh-CN" altLang="zh-CN" dirty="0" smtClean="0"/>
              <a:t>名字</a:t>
            </a:r>
            <a:r>
              <a:rPr lang="en-US" altLang="zh-CN" dirty="0" smtClean="0"/>
              <a:t>,</a:t>
            </a:r>
            <a:r>
              <a:rPr lang="zh-CN" altLang="zh-CN" dirty="0" smtClean="0"/>
              <a:t>值是用户输入或选择的标置值。这种格式即为</a:t>
            </a:r>
            <a:r>
              <a:rPr lang="en-US" altLang="zh-CN" dirty="0" smtClean="0"/>
              <a:t>URL</a:t>
            </a:r>
            <a:r>
              <a:rPr lang="zh-CN" altLang="zh-CN" dirty="0" smtClean="0"/>
              <a:t>编码</a:t>
            </a:r>
            <a:r>
              <a:rPr lang="en-US" altLang="zh-CN" dirty="0" smtClean="0"/>
              <a:t>,</a:t>
            </a:r>
            <a:r>
              <a:rPr lang="zh-CN" altLang="zh-CN" dirty="0" smtClean="0"/>
              <a:t>程序中需要对其进行分析和解码。要分析这种数据流</a:t>
            </a:r>
            <a:r>
              <a:rPr lang="en-US" altLang="zh-CN" dirty="0" smtClean="0"/>
              <a:t>,CGI</a:t>
            </a:r>
            <a:r>
              <a:rPr lang="zh-CN" altLang="zh-CN" dirty="0" smtClean="0"/>
              <a:t>程序必须首先将数据流分解成一组组的名字</a:t>
            </a:r>
            <a:r>
              <a:rPr lang="en-US" altLang="zh-CN" dirty="0" smtClean="0"/>
              <a:t>/</a:t>
            </a:r>
            <a:r>
              <a:rPr lang="zh-CN" altLang="zh-CN" dirty="0" smtClean="0"/>
              <a:t>值对。这可以通过在输入流中查找下面的两个字符来完成。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每当找到字符</a:t>
            </a:r>
            <a:r>
              <a:rPr lang="en-US" altLang="zh-CN" dirty="0" smtClean="0"/>
              <a:t>=,</a:t>
            </a:r>
            <a:r>
              <a:rPr lang="zh-CN" altLang="zh-CN" dirty="0" smtClean="0"/>
              <a:t>标志着一个</a:t>
            </a:r>
            <a:r>
              <a:rPr lang="en-US" altLang="zh-CN" dirty="0" smtClean="0"/>
              <a:t>Form</a:t>
            </a:r>
            <a:r>
              <a:rPr lang="zh-CN" altLang="zh-CN" dirty="0" smtClean="0"/>
              <a:t>变量名字的结束</a:t>
            </a:r>
            <a:r>
              <a:rPr lang="en-US" altLang="zh-CN" dirty="0" smtClean="0"/>
              <a:t>;</a:t>
            </a:r>
            <a:r>
              <a:rPr lang="zh-CN" altLang="zh-CN" dirty="0" smtClean="0"/>
              <a:t>每当找到字符</a:t>
            </a:r>
            <a:r>
              <a:rPr lang="en-US" altLang="zh-CN" dirty="0" smtClean="0"/>
              <a:t>&amp; ,</a:t>
            </a:r>
            <a:r>
              <a:rPr lang="zh-CN" altLang="zh-CN" dirty="0" smtClean="0"/>
              <a:t>标志着一个</a:t>
            </a:r>
            <a:r>
              <a:rPr lang="en-US" altLang="zh-CN" dirty="0" smtClean="0"/>
              <a:t>Form</a:t>
            </a:r>
            <a:r>
              <a:rPr lang="zh-CN" altLang="zh-CN" dirty="0" smtClean="0"/>
              <a:t>变量值的结束。请注意输入数据的最后一个变量的值不以</a:t>
            </a:r>
            <a:r>
              <a:rPr lang="en-US" altLang="zh-CN" dirty="0" smtClean="0"/>
              <a:t>&amp;</a:t>
            </a:r>
            <a:r>
              <a:rPr lang="zh-CN" altLang="zh-CN" dirty="0" smtClean="0"/>
              <a:t>结束。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>
            <a:normAutofit/>
          </a:bodyPr>
          <a:lstStyle/>
          <a:p>
            <a:r>
              <a:rPr lang="zh-CN" altLang="zh-CN" sz="2800" dirty="0" smtClean="0"/>
              <a:t>三</a:t>
            </a:r>
            <a:r>
              <a:rPr lang="zh-CN" altLang="zh-CN" sz="2800" dirty="0" smtClean="0"/>
              <a:t>、嵌入式</a:t>
            </a:r>
            <a:r>
              <a:rPr lang="en-US" altLang="zh-CN" sz="2800" dirty="0" smtClean="0"/>
              <a:t>C</a:t>
            </a:r>
            <a:r>
              <a:rPr lang="zh-CN" altLang="zh-CN" sz="2800" dirty="0" smtClean="0"/>
              <a:t>语言开发教程</a:t>
            </a:r>
            <a:r>
              <a:rPr lang="en-US" altLang="zh-CN" sz="2800" dirty="0" smtClean="0"/>
              <a:t>From</a:t>
            </a:r>
            <a:r>
              <a:rPr lang="zh-CN" altLang="zh-CN" sz="2800" dirty="0" smtClean="0"/>
              <a:t>输入的分析和解码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 smtClean="0"/>
              <a:t>一旦名字</a:t>
            </a:r>
            <a:r>
              <a:rPr lang="en-US" altLang="zh-CN" dirty="0" smtClean="0"/>
              <a:t>/</a:t>
            </a:r>
            <a:r>
              <a:rPr lang="zh-CN" altLang="zh-CN" dirty="0" smtClean="0"/>
              <a:t>值对分解后</a:t>
            </a:r>
            <a:r>
              <a:rPr lang="en-US" altLang="zh-CN" dirty="0" smtClean="0"/>
              <a:t>,</a:t>
            </a:r>
            <a:r>
              <a:rPr lang="zh-CN" altLang="zh-CN" dirty="0" smtClean="0"/>
              <a:t>还必须将输入中的一些特殊字符转换成相应的</a:t>
            </a:r>
            <a:r>
              <a:rPr lang="en-US" altLang="zh-CN" dirty="0" smtClean="0"/>
              <a:t>ASCII</a:t>
            </a:r>
            <a:r>
              <a:rPr lang="zh-CN" altLang="zh-CN" dirty="0" smtClean="0"/>
              <a:t>字符。这些特殊字符是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+:</a:t>
            </a:r>
            <a:r>
              <a:rPr lang="zh-CN" altLang="zh-CN" dirty="0" smtClean="0"/>
              <a:t>将</a:t>
            </a:r>
            <a:r>
              <a:rPr lang="en-US" altLang="zh-CN" dirty="0" smtClean="0"/>
              <a:t>+</a:t>
            </a:r>
            <a:r>
              <a:rPr lang="zh-CN" altLang="zh-CN" dirty="0" smtClean="0"/>
              <a:t>转换成空格符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%xx:</a:t>
            </a:r>
            <a:r>
              <a:rPr lang="zh-CN" altLang="zh-CN" dirty="0" smtClean="0"/>
              <a:t>用其十六进制</a:t>
            </a:r>
            <a:r>
              <a:rPr lang="en-US" altLang="zh-CN" dirty="0" smtClean="0"/>
              <a:t>ASCII</a:t>
            </a:r>
            <a:r>
              <a:rPr lang="zh-CN" altLang="zh-CN" dirty="0" smtClean="0"/>
              <a:t>码值表示的特殊字符。根据值</a:t>
            </a:r>
            <a:r>
              <a:rPr lang="en-US" altLang="zh-CN" dirty="0" smtClean="0"/>
              <a:t>xx</a:t>
            </a:r>
            <a:r>
              <a:rPr lang="zh-CN" altLang="zh-CN" dirty="0" smtClean="0"/>
              <a:t>将其转换成相应的</a:t>
            </a:r>
            <a:r>
              <a:rPr lang="en-US" altLang="zh-CN" dirty="0" smtClean="0"/>
              <a:t>ASCII</a:t>
            </a:r>
            <a:r>
              <a:rPr lang="zh-CN" altLang="zh-CN" dirty="0" smtClean="0"/>
              <a:t>字符。</a:t>
            </a:r>
          </a:p>
          <a:p>
            <a:r>
              <a:rPr lang="zh-CN" altLang="zh-CN" dirty="0" smtClean="0"/>
              <a:t>　　对</a:t>
            </a:r>
            <a:r>
              <a:rPr lang="en-US" altLang="zh-CN" dirty="0" smtClean="0"/>
              <a:t>Form</a:t>
            </a:r>
            <a:r>
              <a:rPr lang="zh-CN" altLang="zh-CN" dirty="0" smtClean="0"/>
              <a:t>变量名和变量值都要进行这种转换。下面是一个对</a:t>
            </a:r>
            <a:r>
              <a:rPr lang="en-US" altLang="zh-CN" dirty="0" smtClean="0"/>
              <a:t>Form</a:t>
            </a:r>
            <a:r>
              <a:rPr lang="zh-CN" altLang="zh-CN" dirty="0" smtClean="0"/>
              <a:t>数据进行分析并将结果回送给</a:t>
            </a:r>
            <a:r>
              <a:rPr lang="en-US" altLang="zh-CN" dirty="0" smtClean="0"/>
              <a:t>Web</a:t>
            </a:r>
            <a:r>
              <a:rPr lang="zh-CN" altLang="zh-CN" dirty="0" smtClean="0"/>
              <a:t>服务器的</a:t>
            </a:r>
            <a:r>
              <a:rPr lang="en-US" altLang="zh-CN" dirty="0" smtClean="0"/>
              <a:t>CGI</a:t>
            </a:r>
            <a:r>
              <a:rPr lang="zh-CN" altLang="zh-CN" dirty="0" smtClean="0"/>
              <a:t>程序。</a:t>
            </a:r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#include &lt;</a:t>
            </a:r>
            <a:r>
              <a:rPr lang="en-US" altLang="zh-CN" dirty="0" err="1" smtClean="0"/>
              <a:t>stdlib.h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#include &lt;</a:t>
            </a:r>
            <a:r>
              <a:rPr lang="en-US" altLang="zh-CN" dirty="0" err="1" smtClean="0"/>
              <a:t>strings.h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htoi</a:t>
            </a:r>
            <a:r>
              <a:rPr lang="en-US" altLang="zh-CN" dirty="0" smtClean="0"/>
              <a:t>(char *);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zh-CN" altLang="zh-CN" dirty="0" smtClean="0"/>
              <a:t>嵌入式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语言开发教程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main()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　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i,n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char c;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 (″</a:t>
            </a:r>
            <a:r>
              <a:rPr lang="en-US" altLang="zh-CN" dirty="0" err="1" smtClean="0"/>
              <a:t>Contenttype</a:t>
            </a:r>
            <a:r>
              <a:rPr lang="en-US" altLang="zh-CN" dirty="0" smtClean="0"/>
              <a:t>: text/plain\n\n″);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n=0;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if (</a:t>
            </a:r>
            <a:r>
              <a:rPr lang="en-US" altLang="zh-CN" dirty="0" err="1" smtClean="0"/>
              <a:t>getenv</a:t>
            </a:r>
            <a:r>
              <a:rPr lang="en-US" altLang="zh-CN" dirty="0" smtClean="0"/>
              <a:t>(″CONTENT-LENGTH″))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　</a:t>
            </a:r>
            <a:r>
              <a:rPr lang="en-US" altLang="zh-CN" dirty="0" smtClean="0"/>
              <a:t>n=</a:t>
            </a:r>
            <a:r>
              <a:rPr lang="en-US" altLang="zh-CN" dirty="0" err="1" smtClean="0"/>
              <a:t>atoi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getenv</a:t>
            </a:r>
            <a:r>
              <a:rPr lang="en-US" altLang="zh-CN" dirty="0" smtClean="0"/>
              <a:t>(″CONTENT-LENGTH″));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for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++){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　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is-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=0;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c=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switch (c){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　</a:t>
            </a:r>
            <a:r>
              <a:rPr lang="en-US" altLang="zh-CN" dirty="0" smtClean="0"/>
              <a:t>case ′&amp;′: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　　</a:t>
            </a:r>
            <a:r>
              <a:rPr lang="en-US" altLang="zh-CN" dirty="0" smtClean="0"/>
              <a:t>c=′\n′;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　　</a:t>
            </a:r>
            <a:r>
              <a:rPr lang="en-US" altLang="zh-CN" dirty="0" smtClean="0"/>
              <a:t>break;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　</a:t>
            </a:r>
            <a:r>
              <a:rPr lang="en-US" altLang="zh-CN" dirty="0" smtClean="0"/>
              <a:t>case ′+′: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　　</a:t>
            </a:r>
            <a:r>
              <a:rPr lang="en-US" altLang="zh-CN" dirty="0" smtClean="0"/>
              <a:t>c=′</a:t>
            </a:r>
            <a:r>
              <a:rPr lang="zh-CN" altLang="zh-CN" dirty="0" smtClean="0"/>
              <a:t>　</a:t>
            </a:r>
            <a:r>
              <a:rPr lang="en-US" altLang="zh-CN" dirty="0" smtClean="0"/>
              <a:t>′;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　　</a:t>
            </a:r>
            <a:r>
              <a:rPr lang="en-US" altLang="zh-CN" dirty="0" smtClean="0"/>
              <a:t>break;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</p:spPr>
        <p:txBody>
          <a:bodyPr>
            <a:normAutofit fontScale="90000"/>
          </a:bodyPr>
          <a:lstStyle/>
          <a:p>
            <a:r>
              <a:rPr lang="zh-CN" altLang="zh-CN" dirty="0" smtClean="0"/>
              <a:t>嵌入式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语言开发教程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    </a:t>
            </a:r>
            <a:r>
              <a:rPr lang="zh-CN" altLang="zh-CN" dirty="0" smtClean="0"/>
              <a:t>　　　</a:t>
            </a:r>
            <a:r>
              <a:rPr lang="en-US" altLang="zh-CN" dirty="0" smtClean="0"/>
              <a:t>case ′%′:{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　　</a:t>
            </a:r>
            <a:r>
              <a:rPr lang="en-US" altLang="zh-CN" dirty="0" smtClean="0"/>
              <a:t>char s[3];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　　</a:t>
            </a:r>
            <a:r>
              <a:rPr lang="en-US" altLang="zh-CN" dirty="0" smtClean="0"/>
              <a:t>s[0]=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　　</a:t>
            </a:r>
            <a:r>
              <a:rPr lang="en-US" altLang="zh-CN" dirty="0" smtClean="0"/>
              <a:t>s[1]=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　　</a:t>
            </a:r>
            <a:r>
              <a:rPr lang="en-US" altLang="zh-CN" dirty="0" smtClean="0"/>
              <a:t>s[2]=0;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　　</a:t>
            </a:r>
            <a:r>
              <a:rPr lang="en-US" altLang="zh-CN" dirty="0" smtClean="0"/>
              <a:t>c=</a:t>
            </a:r>
            <a:r>
              <a:rPr lang="en-US" altLang="zh-CN" dirty="0" err="1" smtClean="0"/>
              <a:t>htoi</a:t>
            </a:r>
            <a:r>
              <a:rPr lang="en-US" altLang="zh-CN" dirty="0" smtClean="0"/>
              <a:t>(s);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　　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+=2;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　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　</a:t>
            </a:r>
            <a:r>
              <a:rPr lang="en-US" altLang="zh-CN" dirty="0" smtClean="0"/>
              <a:t>break;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case ′=′: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　</a:t>
            </a:r>
            <a:r>
              <a:rPr lang="en-US" altLang="zh-CN" dirty="0" smtClean="0"/>
              <a:t>c=′:′;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　</a:t>
            </a:r>
            <a:r>
              <a:rPr lang="en-US" altLang="zh-CN" dirty="0" smtClean="0"/>
              <a:t>is-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=1;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　</a:t>
            </a:r>
            <a:r>
              <a:rPr lang="en-US" altLang="zh-CN" dirty="0" smtClean="0"/>
              <a:t>break;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};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(c);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if (is-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(′</a:t>
            </a:r>
            <a:r>
              <a:rPr lang="zh-CN" altLang="zh-CN" dirty="0" smtClean="0"/>
              <a:t>　</a:t>
            </a:r>
            <a:r>
              <a:rPr lang="en-US" altLang="zh-CN" dirty="0" smtClean="0"/>
              <a:t>′);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/>
          <a:p>
            <a:r>
              <a:rPr lang="zh-CN" altLang="zh-CN" dirty="0" smtClean="0"/>
              <a:t>嵌入式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语言开发教程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 (′\n′);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err="1" smtClean="0"/>
              <a:t>fflush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stdout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/* convert hex string to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*/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htoi</a:t>
            </a:r>
            <a:r>
              <a:rPr lang="en-US" altLang="zh-CN" dirty="0" smtClean="0"/>
              <a:t>(char *s)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　</a:t>
            </a:r>
            <a:r>
              <a:rPr lang="en-US" altLang="zh-CN" dirty="0" smtClean="0"/>
              <a:t>char *digits=″0123456789ABCDEF″;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if (</a:t>
            </a:r>
            <a:r>
              <a:rPr lang="en-US" altLang="zh-CN" dirty="0" err="1" smtClean="0"/>
              <a:t>islower</a:t>
            </a:r>
            <a:r>
              <a:rPr lang="en-US" altLang="zh-CN" dirty="0" smtClean="0"/>
              <a:t> (s[0])) s[0]=</a:t>
            </a:r>
            <a:r>
              <a:rPr lang="en-US" altLang="zh-CN" dirty="0" err="1" smtClean="0"/>
              <a:t>toupper</a:t>
            </a:r>
            <a:r>
              <a:rPr lang="en-US" altLang="zh-CN" dirty="0" smtClean="0"/>
              <a:t>(s[0]);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if (</a:t>
            </a:r>
            <a:r>
              <a:rPr lang="en-US" altLang="zh-CN" dirty="0" err="1" smtClean="0"/>
              <a:t>islower</a:t>
            </a:r>
            <a:r>
              <a:rPr lang="en-US" altLang="zh-CN" dirty="0" smtClean="0"/>
              <a:t> (s[1])) s[1]=</a:t>
            </a:r>
            <a:r>
              <a:rPr lang="en-US" altLang="zh-CN" dirty="0" err="1" smtClean="0"/>
              <a:t>toupper</a:t>
            </a:r>
            <a:r>
              <a:rPr lang="en-US" altLang="zh-CN" dirty="0" smtClean="0"/>
              <a:t>(s[1]);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return 16 * (</a:t>
            </a:r>
            <a:r>
              <a:rPr lang="en-US" altLang="zh-CN" dirty="0" err="1" smtClean="0"/>
              <a:t>strchr</a:t>
            </a:r>
            <a:r>
              <a:rPr lang="en-US" altLang="zh-CN" dirty="0" smtClean="0"/>
              <a:t>(digits, s[0]) -</a:t>
            </a:r>
            <a:r>
              <a:rPr lang="en-US" altLang="zh-CN" dirty="0" err="1" smtClean="0"/>
              <a:t>strchr</a:t>
            </a:r>
            <a:r>
              <a:rPr lang="en-US" altLang="zh-CN" dirty="0" smtClean="0"/>
              <a:t> (digits,′0′)</a:t>
            </a:r>
            <a:br>
              <a:rPr lang="en-US" altLang="zh-CN" dirty="0" smtClean="0"/>
            </a:br>
            <a:r>
              <a:rPr lang="en-US" altLang="zh-CN" dirty="0" smtClean="0"/>
              <a:t>    )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+(</a:t>
            </a:r>
            <a:r>
              <a:rPr lang="en-US" altLang="zh-CN" dirty="0" err="1" smtClean="0"/>
              <a:t>strchr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digits,s</a:t>
            </a:r>
            <a:r>
              <a:rPr lang="en-US" altLang="zh-CN" dirty="0" smtClean="0"/>
              <a:t>[1])-</a:t>
            </a:r>
            <a:r>
              <a:rPr lang="en-US" altLang="zh-CN" dirty="0" err="1" smtClean="0"/>
              <a:t>strchr</a:t>
            </a:r>
            <a:r>
              <a:rPr lang="en-US" altLang="zh-CN" dirty="0" smtClean="0"/>
              <a:t>(digits,′0′));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/>
          <a:lstStyle/>
          <a:p>
            <a:r>
              <a:rPr lang="zh-CN" altLang="zh-CN" dirty="0" smtClean="0"/>
              <a:t>嵌入式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语言开发教程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上面的程序首先输出一个</a:t>
            </a:r>
            <a:r>
              <a:rPr lang="en-US" altLang="zh-CN" dirty="0" smtClean="0"/>
              <a:t>MIME</a:t>
            </a:r>
            <a:r>
              <a:rPr lang="zh-CN" altLang="zh-CN" dirty="0" smtClean="0"/>
              <a:t>头信息给</a:t>
            </a:r>
            <a:r>
              <a:rPr lang="en-US" altLang="zh-CN" dirty="0" smtClean="0"/>
              <a:t>Web</a:t>
            </a:r>
            <a:r>
              <a:rPr lang="zh-CN" altLang="zh-CN" dirty="0" smtClean="0"/>
              <a:t>服务器</a:t>
            </a:r>
            <a:r>
              <a:rPr lang="en-US" altLang="zh-CN" dirty="0" smtClean="0"/>
              <a:t>,</a:t>
            </a:r>
            <a:r>
              <a:rPr lang="zh-CN" altLang="zh-CN" dirty="0" smtClean="0"/>
              <a:t>检查输入中的字符数</a:t>
            </a:r>
            <a:r>
              <a:rPr lang="en-US" altLang="zh-CN" dirty="0" smtClean="0"/>
              <a:t>,</a:t>
            </a:r>
            <a:r>
              <a:rPr lang="zh-CN" altLang="zh-CN" dirty="0" smtClean="0"/>
              <a:t>并循环检查每一个字符。当发现字符为</a:t>
            </a:r>
            <a:r>
              <a:rPr lang="en-US" altLang="zh-CN" dirty="0" smtClean="0"/>
              <a:t>&amp;</a:t>
            </a:r>
            <a:r>
              <a:rPr lang="zh-CN" altLang="zh-CN" dirty="0" smtClean="0"/>
              <a:t>时</a:t>
            </a:r>
            <a:r>
              <a:rPr lang="en-US" altLang="zh-CN" dirty="0" smtClean="0"/>
              <a:t>,</a:t>
            </a:r>
            <a:r>
              <a:rPr lang="zh-CN" altLang="zh-CN" dirty="0" smtClean="0"/>
              <a:t>意味着一个名字</a:t>
            </a:r>
            <a:r>
              <a:rPr lang="en-US" altLang="zh-CN" dirty="0" smtClean="0"/>
              <a:t>/</a:t>
            </a:r>
            <a:r>
              <a:rPr lang="zh-CN" altLang="zh-CN" dirty="0" smtClean="0"/>
              <a:t>值对的结束</a:t>
            </a:r>
            <a:r>
              <a:rPr lang="en-US" altLang="zh-CN" dirty="0" smtClean="0"/>
              <a:t>,</a:t>
            </a:r>
            <a:r>
              <a:rPr lang="zh-CN" altLang="zh-CN" dirty="0" smtClean="0"/>
              <a:t>程序输出一个空行</a:t>
            </a:r>
            <a:r>
              <a:rPr lang="en-US" altLang="zh-CN" dirty="0" smtClean="0"/>
              <a:t>;</a:t>
            </a:r>
            <a:r>
              <a:rPr lang="zh-CN" altLang="zh-CN" dirty="0" smtClean="0"/>
              <a:t>当发现字符为</a:t>
            </a:r>
            <a:r>
              <a:rPr lang="en-US" altLang="zh-CN" dirty="0" smtClean="0"/>
              <a:t>+</a:t>
            </a:r>
            <a:r>
              <a:rPr lang="zh-CN" altLang="zh-CN" dirty="0" smtClean="0"/>
              <a:t>时</a:t>
            </a:r>
            <a:r>
              <a:rPr lang="en-US" altLang="zh-CN" dirty="0" smtClean="0"/>
              <a:t>,</a:t>
            </a:r>
            <a:r>
              <a:rPr lang="zh-CN" altLang="zh-CN" dirty="0" smtClean="0"/>
              <a:t>将它转换成空格</a:t>
            </a:r>
            <a:r>
              <a:rPr lang="en-US" altLang="zh-CN" dirty="0" smtClean="0"/>
              <a:t>; </a:t>
            </a:r>
            <a:r>
              <a:rPr lang="zh-CN" altLang="zh-CN" dirty="0" smtClean="0"/>
              <a:t>当发现字符为</a:t>
            </a:r>
            <a:r>
              <a:rPr lang="en-US" altLang="zh-CN" dirty="0" smtClean="0"/>
              <a:t>%</a:t>
            </a:r>
            <a:r>
              <a:rPr lang="zh-CN" altLang="zh-CN" dirty="0" smtClean="0"/>
              <a:t>时</a:t>
            </a:r>
            <a:r>
              <a:rPr lang="en-US" altLang="zh-CN" dirty="0" smtClean="0"/>
              <a:t>,</a:t>
            </a:r>
            <a:r>
              <a:rPr lang="zh-CN" altLang="zh-CN" dirty="0" smtClean="0"/>
              <a:t>意味着一个两字符的十六进制值的开始</a:t>
            </a:r>
            <a:r>
              <a:rPr lang="en-US" altLang="zh-CN" dirty="0" smtClean="0"/>
              <a:t>,</a:t>
            </a:r>
            <a:r>
              <a:rPr lang="zh-CN" altLang="zh-CN" dirty="0" smtClean="0"/>
              <a:t>调用</a:t>
            </a:r>
            <a:r>
              <a:rPr lang="en-US" altLang="zh-CN" dirty="0" err="1" smtClean="0"/>
              <a:t>htoi</a:t>
            </a:r>
            <a:r>
              <a:rPr lang="en-US" altLang="zh-CN" dirty="0" smtClean="0"/>
              <a:t>()</a:t>
            </a:r>
            <a:r>
              <a:rPr lang="zh-CN" altLang="zh-CN" dirty="0" smtClean="0"/>
              <a:t>函数将随后的两个字符转换为相应的</a:t>
            </a:r>
            <a:r>
              <a:rPr lang="en-US" altLang="zh-CN" dirty="0" smtClean="0"/>
              <a:t>ASCII</a:t>
            </a:r>
            <a:r>
              <a:rPr lang="zh-CN" altLang="zh-CN" dirty="0" smtClean="0"/>
              <a:t>字符</a:t>
            </a:r>
            <a:r>
              <a:rPr lang="en-US" altLang="zh-CN" dirty="0" smtClean="0"/>
              <a:t>;</a:t>
            </a:r>
            <a:r>
              <a:rPr lang="zh-CN" altLang="zh-CN" dirty="0" smtClean="0"/>
              <a:t>当发现字符为</a:t>
            </a:r>
            <a:r>
              <a:rPr lang="en-US" altLang="zh-CN" dirty="0" smtClean="0"/>
              <a:t>=</a:t>
            </a:r>
            <a:r>
              <a:rPr lang="zh-CN" altLang="zh-CN" dirty="0" smtClean="0"/>
              <a:t>时</a:t>
            </a:r>
            <a:r>
              <a:rPr lang="en-US" altLang="zh-CN" dirty="0" smtClean="0"/>
              <a:t>,</a:t>
            </a:r>
            <a:r>
              <a:rPr lang="zh-CN" altLang="zh-CN" dirty="0" smtClean="0"/>
              <a:t>意味着一个名字</a:t>
            </a:r>
            <a:r>
              <a:rPr lang="en-US" altLang="zh-CN" dirty="0" smtClean="0"/>
              <a:t>/</a:t>
            </a:r>
            <a:r>
              <a:rPr lang="zh-CN" altLang="zh-CN" dirty="0" smtClean="0"/>
              <a:t>值对的名字部分的结束</a:t>
            </a:r>
            <a:r>
              <a:rPr lang="en-US" altLang="zh-CN" dirty="0" smtClean="0"/>
              <a:t>,</a:t>
            </a:r>
            <a:r>
              <a:rPr lang="zh-CN" altLang="zh-CN" dirty="0" smtClean="0"/>
              <a:t>并将它转换成字符</a:t>
            </a:r>
            <a:r>
              <a:rPr lang="en-US" altLang="zh-CN" dirty="0" smtClean="0"/>
              <a:t>:</a:t>
            </a:r>
            <a:r>
              <a:rPr lang="zh-CN" altLang="zh-CN" dirty="0" smtClean="0"/>
              <a:t>。最后将转换后的字符输出给</a:t>
            </a:r>
            <a:r>
              <a:rPr lang="en-US" altLang="zh-CN" dirty="0" smtClean="0"/>
              <a:t>Web</a:t>
            </a:r>
            <a:r>
              <a:rPr lang="zh-CN" altLang="zh-CN" dirty="0" smtClean="0"/>
              <a:t>服务器。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/>
          <a:lstStyle/>
          <a:p>
            <a:r>
              <a:rPr lang="zh-CN" altLang="zh-CN" dirty="0" smtClean="0"/>
              <a:t>嵌入式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语言开发教程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CGI</a:t>
            </a:r>
            <a:r>
              <a:rPr lang="zh-CN" altLang="zh-CN" dirty="0" smtClean="0"/>
              <a:t>程序产生的输出由两部分组成</a:t>
            </a:r>
            <a:r>
              <a:rPr lang="en-US" altLang="zh-CN" dirty="0" smtClean="0"/>
              <a:t>:MIME</a:t>
            </a:r>
            <a:r>
              <a:rPr lang="zh-CN" altLang="zh-CN" dirty="0" smtClean="0"/>
              <a:t>头信息和实际的信息。两部分之间以一个空行分开。我们已经看到怎样使用</a:t>
            </a:r>
            <a:r>
              <a:rPr lang="en-US" altLang="zh-CN" dirty="0" smtClean="0"/>
              <a:t>MIME</a:t>
            </a:r>
            <a:r>
              <a:rPr lang="zh-CN" altLang="zh-CN" dirty="0" smtClean="0"/>
              <a:t>头信息</a:t>
            </a:r>
            <a:r>
              <a:rPr lang="en-US" altLang="zh-CN" dirty="0" smtClean="0"/>
              <a:t>″Content type :text/plain\n\n″</a:t>
            </a:r>
            <a:r>
              <a:rPr lang="zh-CN" altLang="zh-CN" dirty="0" smtClean="0"/>
              <a:t>和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()</a:t>
            </a:r>
            <a:r>
              <a:rPr lang="zh-CN" altLang="zh-CN" dirty="0" smtClean="0"/>
              <a:t>、</a:t>
            </a:r>
            <a:r>
              <a:rPr lang="en-US" altLang="zh-CN" dirty="0" smtClean="0"/>
              <a:t>put char()</a:t>
            </a:r>
            <a:r>
              <a:rPr lang="zh-CN" altLang="zh-CN" dirty="0" smtClean="0"/>
              <a:t>等函数调用来输 出纯</a:t>
            </a:r>
            <a:r>
              <a:rPr lang="en-US" altLang="zh-CN" dirty="0" smtClean="0"/>
              <a:t>ASCII</a:t>
            </a:r>
            <a:r>
              <a:rPr lang="zh-CN" altLang="zh-CN" dirty="0" smtClean="0"/>
              <a:t>文本给</a:t>
            </a:r>
            <a:r>
              <a:rPr lang="en-US" altLang="zh-CN" dirty="0" smtClean="0"/>
              <a:t>Web</a:t>
            </a:r>
            <a:r>
              <a:rPr lang="zh-CN" altLang="zh-CN" dirty="0" smtClean="0"/>
              <a:t>服务器。实际上</a:t>
            </a:r>
            <a:r>
              <a:rPr lang="en-US" altLang="zh-CN" dirty="0" smtClean="0"/>
              <a:t>,</a:t>
            </a:r>
            <a:r>
              <a:rPr lang="zh-CN" altLang="zh-CN" dirty="0" smtClean="0"/>
              <a:t>我们也可以使用</a:t>
            </a:r>
            <a:r>
              <a:rPr lang="en-US" altLang="zh-CN" dirty="0" smtClean="0"/>
              <a:t>MIME</a:t>
            </a:r>
            <a:r>
              <a:rPr lang="zh-CN" altLang="zh-CN" dirty="0" smtClean="0"/>
              <a:t>头信息</a:t>
            </a:r>
            <a:r>
              <a:rPr lang="en-US" altLang="zh-CN" dirty="0" smtClean="0"/>
              <a:t>″Content type :text/html\n\n″</a:t>
            </a:r>
            <a:r>
              <a:rPr lang="zh-CN" altLang="zh-CN" dirty="0" smtClean="0"/>
              <a:t>来输出</a:t>
            </a:r>
            <a:r>
              <a:rPr lang="en-US" altLang="zh-CN" dirty="0" smtClean="0"/>
              <a:t>HTML</a:t>
            </a:r>
            <a:r>
              <a:rPr lang="zh-CN" altLang="zh-CN" dirty="0" smtClean="0"/>
              <a:t>源代码给</a:t>
            </a:r>
            <a:r>
              <a:rPr lang="en-US" altLang="zh-CN" dirty="0" smtClean="0"/>
              <a:t>Web</a:t>
            </a:r>
            <a:r>
              <a:rPr lang="zh-CN" altLang="zh-CN" dirty="0" smtClean="0"/>
              <a:t>服务器。请注意任何</a:t>
            </a:r>
            <a:r>
              <a:rPr lang="en-US" altLang="zh-CN" dirty="0" smtClean="0"/>
              <a:t>MIME</a:t>
            </a:r>
            <a:r>
              <a:rPr lang="zh-CN" altLang="zh-CN" dirty="0" smtClean="0"/>
              <a:t>头信息后必须有一个空行。一旦发送这个</a:t>
            </a:r>
            <a:r>
              <a:rPr lang="en-US" altLang="zh-CN" dirty="0" smtClean="0"/>
              <a:t>MIME</a:t>
            </a:r>
            <a:r>
              <a:rPr lang="zh-CN" altLang="zh-CN" dirty="0" smtClean="0"/>
              <a:t>头信息给</a:t>
            </a:r>
            <a:r>
              <a:rPr lang="en-US" altLang="zh-CN" dirty="0" smtClean="0"/>
              <a:t>We b</a:t>
            </a:r>
            <a:r>
              <a:rPr lang="zh-CN" altLang="zh-CN" dirty="0" smtClean="0"/>
              <a:t>服务器后</a:t>
            </a:r>
            <a:r>
              <a:rPr lang="en-US" altLang="zh-CN" dirty="0" smtClean="0"/>
              <a:t>,Web</a:t>
            </a:r>
            <a:r>
              <a:rPr lang="zh-CN" altLang="zh-CN" dirty="0" smtClean="0"/>
              <a:t>浏览器将认为随后的文本输出为</a:t>
            </a:r>
            <a:r>
              <a:rPr lang="en-US" altLang="zh-CN" dirty="0" smtClean="0"/>
              <a:t>HTML</a:t>
            </a:r>
            <a:r>
              <a:rPr lang="zh-CN" altLang="zh-CN" dirty="0" smtClean="0"/>
              <a:t>源代码</a:t>
            </a:r>
            <a:r>
              <a:rPr lang="en-US" altLang="zh-CN" dirty="0" smtClean="0"/>
              <a:t>,</a:t>
            </a:r>
            <a:r>
              <a:rPr lang="zh-CN" altLang="zh-CN" dirty="0" smtClean="0"/>
              <a:t>在</a:t>
            </a:r>
            <a:r>
              <a:rPr lang="en-US" altLang="zh-CN" dirty="0" smtClean="0"/>
              <a:t>HTML</a:t>
            </a:r>
            <a:r>
              <a:rPr lang="zh-CN" altLang="zh-CN" dirty="0" smtClean="0"/>
              <a:t>源代码中可以使用任何</a:t>
            </a:r>
            <a:r>
              <a:rPr lang="en-US" altLang="zh-CN" dirty="0" smtClean="0"/>
              <a:t>HTML</a:t>
            </a:r>
            <a:r>
              <a:rPr lang="zh-CN" altLang="zh-CN" dirty="0" smtClean="0"/>
              <a:t>结构</a:t>
            </a:r>
            <a:r>
              <a:rPr lang="en-US" altLang="zh-CN" dirty="0" smtClean="0"/>
              <a:t>,</a:t>
            </a:r>
            <a:r>
              <a:rPr lang="zh-CN" altLang="zh-CN" dirty="0" smtClean="0"/>
              <a:t>如超链、图像、</a:t>
            </a:r>
            <a:r>
              <a:rPr lang="en-US" altLang="zh-CN" dirty="0" smtClean="0"/>
              <a:t>Form,</a:t>
            </a:r>
            <a:r>
              <a:rPr lang="zh-CN" altLang="zh-CN" dirty="0" smtClean="0"/>
              <a:t>及对其他</a:t>
            </a:r>
            <a:r>
              <a:rPr lang="en-US" altLang="zh-CN" dirty="0" smtClean="0"/>
              <a:t>CGI</a:t>
            </a:r>
            <a:r>
              <a:rPr lang="zh-CN" altLang="zh-CN" dirty="0" smtClean="0"/>
              <a:t>程 序的调用。也就是说</a:t>
            </a:r>
            <a:r>
              <a:rPr lang="en-US" altLang="zh-CN" dirty="0" smtClean="0"/>
              <a:t>,</a:t>
            </a:r>
            <a:r>
              <a:rPr lang="zh-CN" altLang="zh-CN" dirty="0" smtClean="0"/>
              <a:t>我们可以在</a:t>
            </a:r>
            <a:r>
              <a:rPr lang="en-US" altLang="zh-CN" dirty="0" smtClean="0"/>
              <a:t>CGI</a:t>
            </a:r>
            <a:r>
              <a:rPr lang="zh-CN" altLang="zh-CN" dirty="0" smtClean="0"/>
              <a:t>程序中动态产生</a:t>
            </a:r>
            <a:r>
              <a:rPr lang="en-US" altLang="zh-CN" dirty="0" smtClean="0"/>
              <a:t>HTML</a:t>
            </a:r>
            <a:r>
              <a:rPr lang="zh-CN" altLang="zh-CN" dirty="0" smtClean="0"/>
              <a:t>源代码输出</a:t>
            </a:r>
            <a:r>
              <a:rPr lang="en-US" altLang="zh-CN" dirty="0" smtClean="0"/>
              <a:t> ,</a:t>
            </a:r>
            <a:r>
              <a:rPr lang="zh-CN" altLang="zh-CN" dirty="0" smtClean="0"/>
              <a:t>下面是一个简单的例子。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zh-CN" sz="3200" dirty="0" smtClean="0"/>
              <a:t>四</a:t>
            </a:r>
            <a:r>
              <a:rPr lang="zh-CN" altLang="zh-CN" sz="3200" dirty="0" smtClean="0"/>
              <a:t>、嵌入式</a:t>
            </a:r>
            <a:r>
              <a:rPr lang="en-US" altLang="zh-CN" sz="3200" dirty="0" smtClean="0"/>
              <a:t>C</a:t>
            </a:r>
            <a:r>
              <a:rPr lang="zh-CN" altLang="zh-CN" sz="3200" dirty="0" smtClean="0"/>
              <a:t>语言开发教程产生</a:t>
            </a:r>
            <a:r>
              <a:rPr lang="en-US" altLang="zh-CN" sz="3200" dirty="0" smtClean="0"/>
              <a:t>HTML</a:t>
            </a:r>
            <a:r>
              <a:rPr lang="zh-CN" altLang="zh-CN" sz="3200" dirty="0" smtClean="0"/>
              <a:t>输出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#include &lt;</a:t>
            </a:r>
            <a:r>
              <a:rPr lang="en-US" altLang="zh-CN" dirty="0" err="1" smtClean="0"/>
              <a:t>string.h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main()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　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(″</a:t>
            </a:r>
            <a:r>
              <a:rPr lang="en-US" altLang="zh-CN" dirty="0" err="1" smtClean="0"/>
              <a:t>Contenttype:text</a:t>
            </a:r>
            <a:r>
              <a:rPr lang="en-US" altLang="zh-CN" dirty="0" smtClean="0"/>
              <a:t>/html\n\n″);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(″&lt;html&gt;\n″);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(″&lt;head&gt;&lt;title&gt;An HTML Page From a CGI&lt;/title&gt;&lt;/h </a:t>
            </a:r>
            <a:r>
              <a:rPr lang="en-US" altLang="zh-CN" dirty="0" err="1" smtClean="0"/>
              <a:t>ead</a:t>
            </a:r>
            <a:r>
              <a:rPr lang="en-US" altLang="zh-CN" dirty="0" smtClean="0"/>
              <a:t>&gt;\n″);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(″&lt;body&gt;&lt;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&gt;\n″);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(″&lt;h2&gt; This is an HTML page generated from with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n a CGI program..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.&lt;/h2&gt;\n″);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(″&lt;hr&gt;&lt;p&gt;\n″);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(″&lt;a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="../</a:t>
            </a:r>
            <a:r>
              <a:rPr lang="en-US" altLang="zh-CN" dirty="0" err="1" smtClean="0"/>
              <a:t>output.html#two</a:t>
            </a:r>
            <a:r>
              <a:rPr lang="en-US" altLang="zh-CN" dirty="0" smtClean="0"/>
              <a:t>"&gt;&lt;b&gt; Go back to out put.html page &lt;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/b&gt;&lt;/a&gt;\n″);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zh-CN" altLang="zh-CN" dirty="0" smtClean="0"/>
              <a:t>嵌入式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语言开发教程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CGI(Common Gateway Interface: </a:t>
            </a:r>
            <a:r>
              <a:rPr lang="zh-CN" altLang="zh-CN" dirty="0" smtClean="0"/>
              <a:t>公用网关接口</a:t>
            </a:r>
            <a:r>
              <a:rPr lang="en-US" altLang="zh-CN" dirty="0" smtClean="0"/>
              <a:t>)</a:t>
            </a:r>
            <a:r>
              <a:rPr lang="zh-CN" altLang="zh-CN" dirty="0" smtClean="0"/>
              <a:t>规定了</a:t>
            </a:r>
            <a:r>
              <a:rPr lang="en-US" altLang="zh-CN" dirty="0" smtClean="0"/>
              <a:t>Web</a:t>
            </a:r>
            <a:r>
              <a:rPr lang="zh-CN" altLang="zh-CN" dirty="0" smtClean="0"/>
              <a:t>服务器调用其他可执行程序</a:t>
            </a:r>
            <a:r>
              <a:rPr lang="en-US" altLang="zh-CN" dirty="0" smtClean="0"/>
              <a:t>(CGI</a:t>
            </a:r>
            <a:r>
              <a:rPr lang="zh-CN" altLang="zh-CN" dirty="0" smtClean="0"/>
              <a:t>程 序</a:t>
            </a:r>
            <a:r>
              <a:rPr lang="en-US" altLang="zh-CN" dirty="0" smtClean="0"/>
              <a:t>)</a:t>
            </a:r>
            <a:r>
              <a:rPr lang="zh-CN" altLang="zh-CN" dirty="0" smtClean="0"/>
              <a:t>的接口协议标准。</a:t>
            </a:r>
            <a:r>
              <a:rPr lang="en-US" altLang="zh-CN" dirty="0" smtClean="0"/>
              <a:t>Web</a:t>
            </a:r>
            <a:r>
              <a:rPr lang="zh-CN" altLang="zh-CN" dirty="0" smtClean="0"/>
              <a:t>服务器通过调用</a:t>
            </a:r>
            <a:r>
              <a:rPr lang="en-US" altLang="zh-CN" dirty="0" smtClean="0"/>
              <a:t>CGI</a:t>
            </a:r>
            <a:r>
              <a:rPr lang="zh-CN" altLang="zh-CN" dirty="0" smtClean="0"/>
              <a:t>程序实现和</a:t>
            </a:r>
            <a:r>
              <a:rPr lang="en-US" altLang="zh-CN" dirty="0" smtClean="0"/>
              <a:t>Web</a:t>
            </a:r>
            <a:r>
              <a:rPr lang="zh-CN" altLang="zh-CN" dirty="0" smtClean="0"/>
              <a:t>浏览器的交互</a:t>
            </a:r>
            <a:r>
              <a:rPr lang="en-US" altLang="zh-CN" dirty="0" smtClean="0"/>
              <a:t>,</a:t>
            </a:r>
            <a:r>
              <a:rPr lang="zh-CN" altLang="zh-CN" dirty="0" smtClean="0"/>
              <a:t>也就是</a:t>
            </a:r>
            <a:r>
              <a:rPr lang="en-US" altLang="zh-CN" dirty="0" smtClean="0"/>
              <a:t>CGI</a:t>
            </a:r>
            <a:r>
              <a:rPr lang="zh-CN" altLang="zh-CN" dirty="0" smtClean="0"/>
              <a:t>程序接受</a:t>
            </a:r>
            <a:r>
              <a:rPr lang="en-US" altLang="zh-CN" dirty="0" smtClean="0"/>
              <a:t>Web</a:t>
            </a:r>
            <a:r>
              <a:rPr lang="zh-CN" altLang="zh-CN" dirty="0" smtClean="0"/>
              <a:t>浏览器发送给</a:t>
            </a:r>
            <a:r>
              <a:rPr lang="en-US" altLang="zh-CN" dirty="0" smtClean="0"/>
              <a:t>Web</a:t>
            </a:r>
            <a:r>
              <a:rPr lang="zh-CN" altLang="zh-CN" dirty="0" smtClean="0"/>
              <a:t>服务器的信息</a:t>
            </a:r>
            <a:r>
              <a:rPr lang="en-US" altLang="zh-CN" dirty="0" smtClean="0"/>
              <a:t>,</a:t>
            </a:r>
            <a:r>
              <a:rPr lang="zh-CN" altLang="zh-CN" dirty="0" smtClean="0"/>
              <a:t>进行处理</a:t>
            </a:r>
            <a:r>
              <a:rPr lang="en-US" altLang="zh-CN" dirty="0" smtClean="0"/>
              <a:t>,</a:t>
            </a:r>
            <a:r>
              <a:rPr lang="zh-CN" altLang="zh-CN" dirty="0" smtClean="0"/>
              <a:t>将响应结果再回送给</a:t>
            </a:r>
            <a:r>
              <a:rPr lang="en-US" altLang="zh-CN" dirty="0" smtClean="0"/>
              <a:t>Web</a:t>
            </a:r>
            <a:r>
              <a:rPr lang="zh-CN" altLang="zh-CN" dirty="0" smtClean="0"/>
              <a:t>服务器及</a:t>
            </a:r>
            <a:r>
              <a:rPr lang="en-US" altLang="zh-CN" dirty="0" smtClean="0"/>
              <a:t>Web</a:t>
            </a:r>
            <a:r>
              <a:rPr lang="zh-CN" altLang="zh-CN" dirty="0" smtClean="0"/>
              <a:t>浏览器。</a:t>
            </a:r>
            <a:r>
              <a:rPr lang="en-US" altLang="zh-CN" dirty="0" smtClean="0"/>
              <a:t>CGI</a:t>
            </a:r>
            <a:r>
              <a:rPr lang="zh-CN" altLang="zh-CN" dirty="0" smtClean="0"/>
              <a:t>程序一般完成</a:t>
            </a:r>
            <a:r>
              <a:rPr lang="en-US" altLang="zh-CN" dirty="0" smtClean="0"/>
              <a:t>Web</a:t>
            </a:r>
            <a:r>
              <a:rPr lang="zh-CN" altLang="zh-CN" dirty="0" smtClean="0"/>
              <a:t>网页中表单</a:t>
            </a:r>
            <a:r>
              <a:rPr lang="en-US" altLang="zh-CN" dirty="0" smtClean="0"/>
              <a:t>(Form)</a:t>
            </a:r>
            <a:r>
              <a:rPr lang="zh-CN" altLang="zh-CN" dirty="0" smtClean="0"/>
              <a:t>数据的处理、数据库查询和实现与传统应用系统的集成等工作。</a:t>
            </a:r>
            <a:r>
              <a:rPr lang="en-US" altLang="zh-CN" dirty="0" smtClean="0"/>
              <a:t>CGI</a:t>
            </a:r>
            <a:r>
              <a:rPr lang="zh-CN" altLang="zh-CN" dirty="0" smtClean="0"/>
              <a:t>程序可以用任何程序设计语言编写</a:t>
            </a:r>
            <a:r>
              <a:rPr lang="en-US" altLang="zh-CN" dirty="0" smtClean="0"/>
              <a:t>,</a:t>
            </a:r>
            <a:r>
              <a:rPr lang="zh-CN" altLang="zh-CN" dirty="0" smtClean="0"/>
              <a:t>如</a:t>
            </a:r>
            <a:r>
              <a:rPr lang="en-US" altLang="zh-CN" dirty="0" smtClean="0"/>
              <a:t>Shell</a:t>
            </a:r>
            <a:r>
              <a:rPr lang="zh-CN" altLang="zh-CN" dirty="0" smtClean="0"/>
              <a:t>脚本语言、</a:t>
            </a:r>
            <a:r>
              <a:rPr lang="en-US" altLang="zh-CN" dirty="0" smtClean="0"/>
              <a:t>Perl</a:t>
            </a:r>
            <a:r>
              <a:rPr lang="zh-CN" altLang="zh-CN" dirty="0" smtClean="0"/>
              <a:t>、</a:t>
            </a:r>
            <a:r>
              <a:rPr lang="en-US" altLang="zh-CN" dirty="0" smtClean="0"/>
              <a:t>Fortran</a:t>
            </a:r>
            <a:r>
              <a:rPr lang="zh-CN" altLang="zh-CN" dirty="0" smtClean="0"/>
              <a:t>、</a:t>
            </a:r>
            <a:r>
              <a:rPr lang="en-US" altLang="zh-CN" dirty="0" smtClean="0"/>
              <a:t>Pascal</a:t>
            </a:r>
            <a:r>
              <a:rPr lang="zh-CN" altLang="zh-CN" dirty="0" smtClean="0"/>
              <a:t>、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语言等。但是用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语言编写的</a:t>
            </a:r>
            <a:r>
              <a:rPr lang="en-US" altLang="zh-CN" dirty="0" smtClean="0"/>
              <a:t>CGI</a:t>
            </a:r>
            <a:r>
              <a:rPr lang="zh-CN" altLang="zh-CN" dirty="0" smtClean="0"/>
              <a:t>程序具有执行速度快、安全性高</a:t>
            </a:r>
            <a:r>
              <a:rPr lang="en-US" altLang="zh-CN" dirty="0" smtClean="0"/>
              <a:t>(</a:t>
            </a:r>
            <a:r>
              <a:rPr lang="zh-CN" altLang="zh-CN" dirty="0" smtClean="0"/>
              <a:t>因为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语言程序是编译执行且不可被修改</a:t>
            </a:r>
            <a:r>
              <a:rPr lang="en-US" altLang="zh-CN" dirty="0" smtClean="0"/>
              <a:t>)</a:t>
            </a:r>
            <a:r>
              <a:rPr lang="zh-CN" altLang="zh-CN" dirty="0" smtClean="0"/>
              <a:t>等特点。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zh-CN" dirty="0" smtClean="0"/>
              <a:t>一</a:t>
            </a:r>
            <a:r>
              <a:rPr lang="zh-CN" altLang="zh-CN" dirty="0" smtClean="0"/>
              <a:t>、嵌入式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语言开发</a:t>
            </a:r>
            <a:r>
              <a:rPr lang="zh-CN" altLang="zh-CN" dirty="0" smtClean="0"/>
              <a:t>教程</a:t>
            </a:r>
            <a:r>
              <a:rPr lang="zh-CN" altLang="en-US" dirty="0" smtClean="0"/>
              <a:t>之</a:t>
            </a:r>
            <a:r>
              <a:rPr lang="en-US" altLang="zh-CN" dirty="0" smtClean="0"/>
              <a:t>CGI</a:t>
            </a:r>
            <a:r>
              <a:rPr lang="zh-CN" altLang="zh-CN" dirty="0" smtClean="0"/>
              <a:t>概述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(″&lt;/body&gt;\n″);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(″&lt;/html&gt;\n″);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err="1" smtClean="0"/>
              <a:t>fflush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stdout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}</a:t>
            </a:r>
            <a:endParaRPr lang="zh-CN" altLang="zh-CN" dirty="0" smtClean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上面的</a:t>
            </a:r>
            <a:r>
              <a:rPr lang="en-US" altLang="zh-CN" dirty="0" smtClean="0"/>
              <a:t>CGI</a:t>
            </a:r>
            <a:r>
              <a:rPr lang="zh-CN" altLang="zh-CN" dirty="0" smtClean="0"/>
              <a:t>程序简单地用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()</a:t>
            </a:r>
            <a:r>
              <a:rPr lang="zh-CN" altLang="zh-CN" dirty="0" smtClean="0"/>
              <a:t>函数来产生</a:t>
            </a:r>
            <a:r>
              <a:rPr lang="en-US" altLang="zh-CN" dirty="0" smtClean="0"/>
              <a:t>HTML</a:t>
            </a:r>
            <a:r>
              <a:rPr lang="zh-CN" altLang="zh-CN" dirty="0" smtClean="0"/>
              <a:t>源代码。请注意在输出的字符串中如果有双引号</a:t>
            </a:r>
            <a:r>
              <a:rPr lang="en-US" altLang="zh-CN" dirty="0" smtClean="0"/>
              <a:t>,</a:t>
            </a:r>
            <a:r>
              <a:rPr lang="zh-CN" altLang="zh-CN" dirty="0" smtClean="0"/>
              <a:t>在其前面必须有一个后斜字符</a:t>
            </a:r>
            <a:r>
              <a:rPr lang="en-US" altLang="zh-CN" dirty="0" smtClean="0"/>
              <a:t>\, </a:t>
            </a:r>
            <a:r>
              <a:rPr lang="zh-CN" altLang="zh-CN" dirty="0" smtClean="0"/>
              <a:t>这是因为整个</a:t>
            </a:r>
            <a:r>
              <a:rPr lang="en-US" altLang="zh-CN" dirty="0" smtClean="0"/>
              <a:t>HTML</a:t>
            </a:r>
            <a:r>
              <a:rPr lang="zh-CN" altLang="zh-CN" dirty="0" smtClean="0"/>
              <a:t>代码串已经在双引号内</a:t>
            </a:r>
            <a:r>
              <a:rPr lang="en-US" altLang="zh-CN" dirty="0" smtClean="0"/>
              <a:t>,</a:t>
            </a:r>
            <a:r>
              <a:rPr lang="zh-CN" altLang="zh-CN" dirty="0" smtClean="0"/>
              <a:t>所以</a:t>
            </a:r>
            <a:r>
              <a:rPr lang="en-US" altLang="zh-CN" dirty="0" smtClean="0"/>
              <a:t>HTML</a:t>
            </a:r>
            <a:r>
              <a:rPr lang="zh-CN" altLang="zh-CN" dirty="0" smtClean="0"/>
              <a:t>代码串中的双引号符必须用一个后斜字符</a:t>
            </a:r>
            <a:r>
              <a:rPr lang="en-US" altLang="zh-CN" dirty="0" smtClean="0"/>
              <a:t>\</a:t>
            </a:r>
            <a:r>
              <a:rPr lang="zh-CN" altLang="zh-CN" dirty="0" smtClean="0"/>
              <a:t>来转义。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/>
          <a:lstStyle/>
          <a:p>
            <a:r>
              <a:rPr lang="zh-CN" altLang="zh-CN" dirty="0" smtClean="0"/>
              <a:t>嵌入式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语言开发教程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本文详细分析了用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语言进行</a:t>
            </a:r>
            <a:r>
              <a:rPr lang="en-US" altLang="zh-CN" dirty="0" smtClean="0"/>
              <a:t>CGI</a:t>
            </a:r>
            <a:r>
              <a:rPr lang="zh-CN" altLang="zh-CN" dirty="0" smtClean="0"/>
              <a:t>程序设计的方法、过程和技巧。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语言的</a:t>
            </a:r>
            <a:r>
              <a:rPr lang="en-US" altLang="zh-CN" dirty="0" smtClean="0"/>
              <a:t>CGI</a:t>
            </a:r>
            <a:r>
              <a:rPr lang="zh-CN" altLang="zh-CN" dirty="0" smtClean="0"/>
              <a:t>程序虽然执行速度快、可靠性高</a:t>
            </a:r>
            <a:r>
              <a:rPr lang="en-US" altLang="zh-CN" dirty="0" smtClean="0"/>
              <a:t>,</a:t>
            </a:r>
            <a:r>
              <a:rPr lang="zh-CN" altLang="zh-CN" dirty="0" smtClean="0"/>
              <a:t>但是相对于</a:t>
            </a:r>
            <a:r>
              <a:rPr lang="en-US" altLang="zh-CN" dirty="0" smtClean="0"/>
              <a:t>Perl</a:t>
            </a:r>
            <a:r>
              <a:rPr lang="zh-CN" altLang="zh-CN" dirty="0" smtClean="0"/>
              <a:t>语言来说</a:t>
            </a:r>
            <a:r>
              <a:rPr lang="en-US" altLang="zh-CN" dirty="0" smtClean="0"/>
              <a:t>,C</a:t>
            </a:r>
            <a:r>
              <a:rPr lang="zh-CN" altLang="zh-CN" dirty="0" smtClean="0"/>
              <a:t>语言缺乏强有力的字符串处理能力</a:t>
            </a:r>
            <a:r>
              <a:rPr lang="en-US" altLang="zh-CN" dirty="0" smtClean="0"/>
              <a:t>,</a:t>
            </a:r>
            <a:r>
              <a:rPr lang="zh-CN" altLang="zh-CN" dirty="0" smtClean="0"/>
              <a:t>因此在实际应用中</a:t>
            </a:r>
            <a:r>
              <a:rPr lang="en-US" altLang="zh-CN" dirty="0" smtClean="0"/>
              <a:t>,</a:t>
            </a:r>
            <a:r>
              <a:rPr lang="zh-CN" altLang="zh-CN" dirty="0" smtClean="0"/>
              <a:t>应根据需 要和个人爱好来选择合适的</a:t>
            </a:r>
            <a:r>
              <a:rPr lang="en-US" altLang="zh-CN" dirty="0" smtClean="0"/>
              <a:t>CGI</a:t>
            </a:r>
            <a:r>
              <a:rPr lang="zh-CN" altLang="zh-CN" dirty="0" smtClean="0"/>
              <a:t>程序设计语言。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五、结束语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CGI</a:t>
            </a:r>
            <a:r>
              <a:rPr lang="zh-CN" altLang="zh-CN" dirty="0" smtClean="0"/>
              <a:t>接口标准包括标准输入、环境变量、标准输出三部分。</a:t>
            </a:r>
            <a:endParaRPr lang="en-US" altLang="zh-CN" dirty="0" smtClean="0"/>
          </a:p>
          <a:p>
            <a:r>
              <a:rPr lang="en-US" altLang="zh-CN" dirty="0" smtClean="0"/>
              <a:t>CGI</a:t>
            </a:r>
            <a:r>
              <a:rPr lang="zh-CN" altLang="zh-CN" dirty="0" smtClean="0"/>
              <a:t>程序像其他可执行程序一样</a:t>
            </a:r>
            <a:r>
              <a:rPr lang="en-US" altLang="zh-CN" dirty="0" smtClean="0"/>
              <a:t>,</a:t>
            </a:r>
            <a:r>
              <a:rPr lang="zh-CN" altLang="zh-CN" dirty="0" smtClean="0"/>
              <a:t>可通过标准输入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stdin</a:t>
            </a:r>
            <a:r>
              <a:rPr lang="en-US" altLang="zh-CN" dirty="0" smtClean="0"/>
              <a:t>)</a:t>
            </a:r>
            <a:r>
              <a:rPr lang="zh-CN" altLang="zh-CN" dirty="0" smtClean="0"/>
              <a:t>从</a:t>
            </a:r>
            <a:r>
              <a:rPr lang="en-US" altLang="zh-CN" dirty="0" smtClean="0"/>
              <a:t>Web</a:t>
            </a:r>
            <a:r>
              <a:rPr lang="zh-CN" altLang="zh-CN" dirty="0" smtClean="0"/>
              <a:t>服务器得到输入信息</a:t>
            </a:r>
            <a:r>
              <a:rPr lang="en-US" altLang="zh-CN" dirty="0" smtClean="0"/>
              <a:t>,</a:t>
            </a:r>
            <a:r>
              <a:rPr lang="zh-CN" altLang="zh-CN" dirty="0" smtClean="0"/>
              <a:t>如</a:t>
            </a:r>
            <a:r>
              <a:rPr lang="en-US" altLang="zh-CN" dirty="0" smtClean="0"/>
              <a:t>Form</a:t>
            </a:r>
            <a:r>
              <a:rPr lang="zh-CN" altLang="zh-CN" dirty="0" smtClean="0"/>
              <a:t>中的数据</a:t>
            </a:r>
            <a:r>
              <a:rPr lang="en-US" altLang="zh-CN" dirty="0" smtClean="0"/>
              <a:t>,</a:t>
            </a:r>
            <a:r>
              <a:rPr lang="zh-CN" altLang="zh-CN" dirty="0" smtClean="0"/>
              <a:t>这就是所谓的向</a:t>
            </a:r>
            <a:r>
              <a:rPr lang="en-US" altLang="zh-CN" dirty="0" smtClean="0"/>
              <a:t>CGI</a:t>
            </a:r>
            <a:r>
              <a:rPr lang="zh-CN" altLang="zh-CN" dirty="0" smtClean="0"/>
              <a:t>程序传递数据的</a:t>
            </a:r>
            <a:r>
              <a:rPr lang="en-US" altLang="zh-CN" dirty="0" smtClean="0"/>
              <a:t>POST</a:t>
            </a:r>
            <a:r>
              <a:rPr lang="zh-CN" altLang="zh-CN" dirty="0" smtClean="0"/>
              <a:t>方法。这意味着在操作系统命令行状态可执行</a:t>
            </a:r>
            <a:r>
              <a:rPr lang="en-US" altLang="zh-CN" dirty="0" smtClean="0"/>
              <a:t>CGI</a:t>
            </a:r>
            <a:r>
              <a:rPr lang="zh-CN" altLang="zh-CN" dirty="0" smtClean="0"/>
              <a:t>程序</a:t>
            </a:r>
            <a:r>
              <a:rPr lang="en-US" altLang="zh-CN" dirty="0" smtClean="0"/>
              <a:t>,</a:t>
            </a:r>
            <a:r>
              <a:rPr lang="zh-CN" altLang="zh-CN" dirty="0" smtClean="0"/>
              <a:t>对</a:t>
            </a:r>
            <a:r>
              <a:rPr lang="en-US" altLang="zh-CN" dirty="0" smtClean="0"/>
              <a:t>CGI</a:t>
            </a:r>
            <a:r>
              <a:rPr lang="zh-CN" altLang="zh-CN" dirty="0" smtClean="0"/>
              <a:t>程序进行调试。</a:t>
            </a:r>
            <a:r>
              <a:rPr lang="en-US" altLang="zh-CN" dirty="0" smtClean="0"/>
              <a:t>POST</a:t>
            </a:r>
            <a:r>
              <a:rPr lang="zh-CN" altLang="zh-CN" dirty="0" smtClean="0"/>
              <a:t>方法是常用的方法</a:t>
            </a:r>
            <a:r>
              <a:rPr lang="en-US" altLang="zh-CN" dirty="0" smtClean="0"/>
              <a:t>,</a:t>
            </a:r>
            <a:r>
              <a:rPr lang="zh-CN" altLang="zh-CN" dirty="0" smtClean="0"/>
              <a:t>本文将以此方法为例</a:t>
            </a:r>
            <a:r>
              <a:rPr lang="en-US" altLang="zh-CN" dirty="0" smtClean="0"/>
              <a:t>,</a:t>
            </a:r>
            <a:r>
              <a:rPr lang="zh-CN" altLang="zh-CN" dirty="0" smtClean="0"/>
              <a:t>分析</a:t>
            </a:r>
            <a:r>
              <a:rPr lang="en-US" altLang="zh-CN" dirty="0" smtClean="0"/>
              <a:t>CGI</a:t>
            </a:r>
            <a:r>
              <a:rPr lang="zh-CN" altLang="zh-CN" dirty="0" smtClean="0"/>
              <a:t>程序设计的方法、过程和技巧。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 smtClean="0"/>
              <a:t>.</a:t>
            </a:r>
            <a:r>
              <a:rPr lang="zh-CN" altLang="zh-CN" dirty="0" smtClean="0"/>
              <a:t>嵌入式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语言开发</a:t>
            </a:r>
            <a:r>
              <a:rPr lang="zh-CN" altLang="zh-CN" dirty="0" smtClean="0"/>
              <a:t>教程</a:t>
            </a:r>
            <a:r>
              <a:rPr lang="zh-CN" altLang="en-US" dirty="0" smtClean="0"/>
              <a:t>之</a:t>
            </a:r>
            <a:r>
              <a:rPr lang="zh-CN" altLang="zh-CN" dirty="0" smtClean="0"/>
              <a:t>标准</a:t>
            </a:r>
            <a:r>
              <a:rPr lang="zh-CN" altLang="zh-CN" dirty="0" smtClean="0"/>
              <a:t>输入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操作系统提供了许多环境变量</a:t>
            </a:r>
            <a:r>
              <a:rPr lang="en-US" altLang="zh-CN" dirty="0" smtClean="0"/>
              <a:t>,</a:t>
            </a:r>
            <a:r>
              <a:rPr lang="zh-CN" altLang="zh-CN" dirty="0" smtClean="0"/>
              <a:t>它们定义了程序的执行环境</a:t>
            </a:r>
            <a:r>
              <a:rPr lang="en-US" altLang="zh-CN" dirty="0" smtClean="0"/>
              <a:t>,</a:t>
            </a:r>
            <a:r>
              <a:rPr lang="zh-CN" altLang="zh-CN" dirty="0" smtClean="0"/>
              <a:t>应用程序可以存取它们。</a:t>
            </a:r>
            <a:r>
              <a:rPr lang="en-US" altLang="zh-CN" dirty="0" smtClean="0"/>
              <a:t>Web</a:t>
            </a:r>
            <a:r>
              <a:rPr lang="zh-CN" altLang="zh-CN" dirty="0" smtClean="0"/>
              <a:t>服务器和</a:t>
            </a:r>
            <a:r>
              <a:rPr lang="en-US" altLang="zh-CN" dirty="0" smtClean="0"/>
              <a:t>CGI</a:t>
            </a:r>
            <a:r>
              <a:rPr lang="zh-CN" altLang="zh-CN" dirty="0" smtClean="0"/>
              <a:t>接口又另外设置了自己的一些环境变量</a:t>
            </a:r>
            <a:r>
              <a:rPr lang="en-US" altLang="zh-CN" dirty="0" smtClean="0"/>
              <a:t>,</a:t>
            </a:r>
            <a:r>
              <a:rPr lang="zh-CN" altLang="zh-CN" dirty="0" smtClean="0"/>
              <a:t>用来向</a:t>
            </a:r>
            <a:r>
              <a:rPr lang="en-US" altLang="zh-CN" dirty="0" smtClean="0"/>
              <a:t>CGI</a:t>
            </a:r>
            <a:r>
              <a:rPr lang="zh-CN" altLang="zh-CN" dirty="0" smtClean="0"/>
              <a:t>程序传递一些重要的参数。</a:t>
            </a:r>
            <a:r>
              <a:rPr lang="en-US" altLang="zh-CN" dirty="0" smtClean="0"/>
              <a:t>CGI</a:t>
            </a:r>
            <a:r>
              <a:rPr lang="zh-CN" altLang="zh-CN" dirty="0" smtClean="0"/>
              <a:t>的</a:t>
            </a:r>
            <a:r>
              <a:rPr lang="en-US" altLang="zh-CN" dirty="0" smtClean="0"/>
              <a:t>GET</a:t>
            </a:r>
            <a:r>
              <a:rPr lang="zh-CN" altLang="zh-CN" dirty="0" smtClean="0"/>
              <a:t>方法还通过 环境变量</a:t>
            </a:r>
            <a:r>
              <a:rPr lang="en-US" altLang="zh-CN" dirty="0" smtClean="0"/>
              <a:t>QUERY-STRING</a:t>
            </a:r>
            <a:r>
              <a:rPr lang="zh-CN" altLang="zh-CN" dirty="0" smtClean="0"/>
              <a:t>向</a:t>
            </a:r>
            <a:r>
              <a:rPr lang="en-US" altLang="zh-CN" dirty="0" smtClean="0"/>
              <a:t>CGI</a:t>
            </a:r>
            <a:r>
              <a:rPr lang="zh-CN" altLang="zh-CN" dirty="0" smtClean="0"/>
              <a:t>程序传递</a:t>
            </a:r>
            <a:r>
              <a:rPr lang="en-US" altLang="zh-CN" dirty="0" smtClean="0"/>
              <a:t>Form</a:t>
            </a:r>
            <a:r>
              <a:rPr lang="zh-CN" altLang="zh-CN" dirty="0" smtClean="0"/>
              <a:t>中的数据。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2</a:t>
            </a:r>
            <a:r>
              <a:rPr lang="en-US" altLang="zh-CN" dirty="0" smtClean="0"/>
              <a:t>.</a:t>
            </a:r>
            <a:r>
              <a:rPr lang="zh-CN" altLang="zh-CN" dirty="0" smtClean="0"/>
              <a:t>嵌入式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语言开发</a:t>
            </a:r>
            <a:r>
              <a:rPr lang="zh-CN" altLang="zh-CN" dirty="0" smtClean="0"/>
              <a:t>教程</a:t>
            </a:r>
            <a:r>
              <a:rPr lang="zh-CN" altLang="en-US" dirty="0" smtClean="0"/>
              <a:t>之</a:t>
            </a:r>
            <a:r>
              <a:rPr lang="zh-CN" altLang="zh-CN" dirty="0" smtClean="0"/>
              <a:t>环境</a:t>
            </a:r>
            <a:r>
              <a:rPr lang="zh-CN" altLang="zh-CN" dirty="0" smtClean="0"/>
              <a:t>变量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CGI</a:t>
            </a:r>
            <a:r>
              <a:rPr lang="zh-CN" altLang="zh-CN" dirty="0" smtClean="0"/>
              <a:t>程序通过标准输出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stdout</a:t>
            </a:r>
            <a:r>
              <a:rPr lang="en-US" altLang="zh-CN" dirty="0" smtClean="0"/>
              <a:t>)</a:t>
            </a:r>
            <a:r>
              <a:rPr lang="zh-CN" altLang="zh-CN" dirty="0" smtClean="0"/>
              <a:t>将输出信息传送给</a:t>
            </a:r>
            <a:r>
              <a:rPr lang="en-US" altLang="zh-CN" dirty="0" smtClean="0"/>
              <a:t>Web</a:t>
            </a:r>
            <a:r>
              <a:rPr lang="zh-CN" altLang="zh-CN" dirty="0" smtClean="0"/>
              <a:t>服务器。传送给</a:t>
            </a:r>
            <a:r>
              <a:rPr lang="en-US" altLang="zh-CN" dirty="0" smtClean="0"/>
              <a:t>Web</a:t>
            </a:r>
            <a:r>
              <a:rPr lang="zh-CN" altLang="zh-CN" dirty="0" smtClean="0"/>
              <a:t>服务器的信息可以用各种格式</a:t>
            </a:r>
            <a:r>
              <a:rPr lang="en-US" altLang="zh-CN" dirty="0" smtClean="0"/>
              <a:t>,</a:t>
            </a:r>
            <a:r>
              <a:rPr lang="zh-CN" altLang="zh-CN" dirty="0" smtClean="0"/>
              <a:t>通常是以纯文本或者</a:t>
            </a:r>
            <a:r>
              <a:rPr lang="en-US" altLang="zh-CN" dirty="0" smtClean="0"/>
              <a:t>HTML</a:t>
            </a:r>
            <a:r>
              <a:rPr lang="zh-CN" altLang="zh-CN" dirty="0" smtClean="0"/>
              <a:t>文本的形式</a:t>
            </a:r>
            <a:r>
              <a:rPr lang="en-US" altLang="zh-CN" dirty="0" smtClean="0"/>
              <a:t>,</a:t>
            </a:r>
            <a:r>
              <a:rPr lang="zh-CN" altLang="zh-CN" dirty="0" smtClean="0"/>
              <a:t>这样我们就可以在命令行状态调试</a:t>
            </a:r>
            <a:r>
              <a:rPr lang="en-US" altLang="zh-CN" dirty="0" smtClean="0"/>
              <a:t>CGI</a:t>
            </a:r>
            <a:r>
              <a:rPr lang="zh-CN" altLang="zh-CN" dirty="0" smtClean="0"/>
              <a:t>程序</a:t>
            </a:r>
            <a:r>
              <a:rPr lang="en-US" altLang="zh-CN" dirty="0" smtClean="0"/>
              <a:t>,</a:t>
            </a:r>
            <a:r>
              <a:rPr lang="zh-CN" altLang="zh-CN" dirty="0" smtClean="0"/>
              <a:t>并且得到它们的输出。</a:t>
            </a:r>
            <a:endParaRPr lang="en-US" altLang="zh-CN" dirty="0" smtClean="0"/>
          </a:p>
          <a:p>
            <a:r>
              <a:rPr lang="zh-CN" altLang="zh-CN" dirty="0" smtClean="0"/>
              <a:t>下面是一个简单的</a:t>
            </a:r>
            <a:r>
              <a:rPr lang="en-US" altLang="zh-CN" dirty="0" smtClean="0"/>
              <a:t>CGI</a:t>
            </a:r>
            <a:r>
              <a:rPr lang="zh-CN" altLang="zh-CN" dirty="0" smtClean="0"/>
              <a:t>程序</a:t>
            </a:r>
            <a:r>
              <a:rPr lang="en-US" altLang="zh-CN" dirty="0" smtClean="0"/>
              <a:t>,</a:t>
            </a:r>
            <a:r>
              <a:rPr lang="zh-CN" altLang="zh-CN" dirty="0" smtClean="0"/>
              <a:t>它将</a:t>
            </a:r>
            <a:r>
              <a:rPr lang="en-US" altLang="zh-CN" dirty="0" smtClean="0"/>
              <a:t>HTML</a:t>
            </a:r>
            <a:r>
              <a:rPr lang="zh-CN" altLang="zh-CN" dirty="0" smtClean="0"/>
              <a:t>中</a:t>
            </a:r>
            <a:r>
              <a:rPr lang="en-US" altLang="zh-CN" dirty="0" smtClean="0"/>
              <a:t>Form</a:t>
            </a:r>
            <a:r>
              <a:rPr lang="zh-CN" altLang="zh-CN" dirty="0" smtClean="0"/>
              <a:t>的信息直接输出到</a:t>
            </a:r>
            <a:r>
              <a:rPr lang="en-US" altLang="zh-CN" dirty="0" smtClean="0"/>
              <a:t>We b</a:t>
            </a:r>
            <a:r>
              <a:rPr lang="zh-CN" altLang="zh-CN" dirty="0" smtClean="0"/>
              <a:t>浏览器。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# 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# include &lt;</a:t>
            </a:r>
            <a:r>
              <a:rPr lang="en-US" altLang="zh-CN" dirty="0" err="1" smtClean="0"/>
              <a:t>stdib.h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main()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, n 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 (″Content type: text/plain\n\n″);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n=0;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3</a:t>
            </a:r>
            <a:r>
              <a:rPr lang="en-US" altLang="zh-CN" dirty="0" smtClean="0"/>
              <a:t>.</a:t>
            </a:r>
            <a:r>
              <a:rPr lang="zh-CN" altLang="zh-CN" dirty="0" smtClean="0"/>
              <a:t>嵌入式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语言开发</a:t>
            </a:r>
            <a:r>
              <a:rPr lang="zh-CN" altLang="zh-CN" dirty="0" smtClean="0"/>
              <a:t>教程</a:t>
            </a:r>
            <a:r>
              <a:rPr lang="zh-CN" altLang="en-US" dirty="0" smtClean="0"/>
              <a:t>之</a:t>
            </a:r>
            <a:r>
              <a:rPr lang="zh-CN" altLang="zh-CN" dirty="0" smtClean="0"/>
              <a:t>标准</a:t>
            </a:r>
            <a:r>
              <a:rPr lang="zh-CN" altLang="zh-CN" dirty="0" smtClean="0"/>
              <a:t>输出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if(</a:t>
            </a:r>
            <a:r>
              <a:rPr lang="en-US" altLang="zh-CN" dirty="0" err="1" smtClean="0"/>
              <a:t>getenv</a:t>
            </a:r>
            <a:r>
              <a:rPr lang="en-US" altLang="zh-CN" dirty="0" smtClean="0"/>
              <a:t>(″CONTENT-LENGTH″))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n=</a:t>
            </a:r>
            <a:r>
              <a:rPr lang="en-US" altLang="zh-CN" dirty="0" err="1" smtClean="0"/>
              <a:t>atoi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getenv</a:t>
            </a:r>
            <a:r>
              <a:rPr lang="en-US" altLang="zh-CN" dirty="0" smtClean="0"/>
              <a:t>(CONTENT-LENGTH″));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for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());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 (′\n′);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err="1" smtClean="0"/>
              <a:t>fflush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stdout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}</a:t>
            </a:r>
            <a:endParaRPr lang="zh-CN" altLang="zh-CN" dirty="0" smtClean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下面对此程序作一下简要的分析。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err="1" smtClean="0"/>
              <a:t>prinft</a:t>
            </a:r>
            <a:r>
              <a:rPr lang="en-US" altLang="zh-CN" dirty="0" smtClean="0"/>
              <a:t> (″Content type :text/plain\n\n″);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此行通过标准输出将字符串</a:t>
            </a:r>
            <a:r>
              <a:rPr lang="en-US" altLang="zh-CN" dirty="0" smtClean="0"/>
              <a:t>″Content type :text/plain\n\n″</a:t>
            </a:r>
            <a:r>
              <a:rPr lang="zh-CN" altLang="zh-CN" dirty="0" smtClean="0"/>
              <a:t>传送给</a:t>
            </a:r>
            <a:r>
              <a:rPr lang="en-US" altLang="zh-CN" dirty="0" smtClean="0"/>
              <a:t>Web</a:t>
            </a:r>
            <a:r>
              <a:rPr lang="zh-CN" altLang="zh-CN" dirty="0" smtClean="0"/>
              <a:t>服务器。它是一个</a:t>
            </a:r>
            <a:r>
              <a:rPr lang="en-US" altLang="zh-CN" dirty="0" smtClean="0"/>
              <a:t>MIME</a:t>
            </a:r>
            <a:r>
              <a:rPr lang="zh-CN" altLang="zh-CN" dirty="0" smtClean="0"/>
              <a:t>头信息</a:t>
            </a:r>
            <a:r>
              <a:rPr lang="en-US" altLang="zh-CN" dirty="0" smtClean="0"/>
              <a:t>,</a:t>
            </a:r>
            <a:r>
              <a:rPr lang="zh-CN" altLang="zh-CN" dirty="0" smtClean="0"/>
              <a:t>它告诉</a:t>
            </a:r>
            <a:r>
              <a:rPr lang="en-US" altLang="zh-CN" dirty="0" smtClean="0"/>
              <a:t>Web</a:t>
            </a:r>
            <a:r>
              <a:rPr lang="zh-CN" altLang="zh-CN" dirty="0" smtClean="0"/>
              <a:t>服务器随后的输出是以纯</a:t>
            </a:r>
            <a:r>
              <a:rPr lang="en-US" altLang="zh-CN" dirty="0" smtClean="0"/>
              <a:t>ASCII</a:t>
            </a:r>
            <a:r>
              <a:rPr lang="zh-CN" altLang="zh-CN" dirty="0" smtClean="0"/>
              <a:t>文本的形式。请注意在这个头信息中有两个新行符</a:t>
            </a:r>
            <a:r>
              <a:rPr lang="en-US" altLang="zh-CN" dirty="0" smtClean="0"/>
              <a:t>,</a:t>
            </a:r>
            <a:r>
              <a:rPr lang="zh-CN" altLang="zh-CN" dirty="0" smtClean="0"/>
              <a:t>这是因为</a:t>
            </a:r>
            <a:r>
              <a:rPr lang="en-US" altLang="zh-CN" dirty="0" smtClean="0"/>
              <a:t>Web</a:t>
            </a:r>
            <a:r>
              <a:rPr lang="zh-CN" altLang="zh-CN" dirty="0" smtClean="0"/>
              <a:t>服务器需要在实际的文本信息开始之前先看见一个空行。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zh-CN" altLang="zh-CN" dirty="0" smtClean="0"/>
              <a:t>嵌入式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语言开发教程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if (</a:t>
            </a:r>
            <a:r>
              <a:rPr lang="en-US" altLang="zh-CN" dirty="0" err="1" smtClean="0"/>
              <a:t>getenv</a:t>
            </a:r>
            <a:r>
              <a:rPr lang="en-US" altLang="zh-CN" dirty="0" smtClean="0"/>
              <a:t>(″CONTENT-LENGTH″))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n=</a:t>
            </a:r>
            <a:r>
              <a:rPr lang="en-US" altLang="zh-CN" dirty="0" err="1" smtClean="0"/>
              <a:t>atoi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getenv</a:t>
            </a:r>
            <a:r>
              <a:rPr lang="en-US" altLang="zh-CN" dirty="0" smtClean="0"/>
              <a:t>(″CONTENT-LENGTH″));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此行首先检查环境变量</a:t>
            </a:r>
            <a:r>
              <a:rPr lang="en-US" altLang="zh-CN" dirty="0" smtClean="0"/>
              <a:t>CONTENT-LENGTH</a:t>
            </a:r>
            <a:r>
              <a:rPr lang="zh-CN" altLang="zh-CN" dirty="0" smtClean="0"/>
              <a:t>是否存在。</a:t>
            </a:r>
            <a:r>
              <a:rPr lang="en-US" altLang="zh-CN" dirty="0" smtClean="0"/>
              <a:t>Web</a:t>
            </a:r>
            <a:r>
              <a:rPr lang="zh-CN" altLang="zh-CN" dirty="0" smtClean="0"/>
              <a:t>服务器在调用使用</a:t>
            </a:r>
            <a:r>
              <a:rPr lang="en-US" altLang="zh-CN" dirty="0" smtClean="0"/>
              <a:t>POST</a:t>
            </a:r>
            <a:r>
              <a:rPr lang="zh-CN" altLang="zh-CN" dirty="0" smtClean="0"/>
              <a:t>方法的</a:t>
            </a:r>
            <a:r>
              <a:rPr lang="en-US" altLang="zh-CN" dirty="0" smtClean="0"/>
              <a:t>CGI</a:t>
            </a:r>
            <a:r>
              <a:rPr lang="zh-CN" altLang="zh-CN" dirty="0" smtClean="0"/>
              <a:t>程序时设置此环境变量</a:t>
            </a:r>
            <a:r>
              <a:rPr lang="en-US" altLang="zh-CN" dirty="0" smtClean="0"/>
              <a:t>,</a:t>
            </a:r>
            <a:r>
              <a:rPr lang="zh-CN" altLang="zh-CN" dirty="0" smtClean="0"/>
              <a:t>它的文本值表示</a:t>
            </a:r>
            <a:r>
              <a:rPr lang="en-US" altLang="zh-CN" dirty="0" smtClean="0"/>
              <a:t>Web</a:t>
            </a:r>
            <a:r>
              <a:rPr lang="zh-CN" altLang="zh-CN" dirty="0" smtClean="0"/>
              <a:t>服务器传送给</a:t>
            </a:r>
            <a:r>
              <a:rPr lang="en-US" altLang="zh-CN" dirty="0" smtClean="0"/>
              <a:t>CGI</a:t>
            </a:r>
            <a:r>
              <a:rPr lang="zh-CN" altLang="zh-CN" dirty="0" smtClean="0"/>
              <a:t>程序的输入中的字符数目</a:t>
            </a:r>
            <a:r>
              <a:rPr lang="en-US" altLang="zh-CN" dirty="0" smtClean="0"/>
              <a:t>,</a:t>
            </a:r>
            <a:r>
              <a:rPr lang="zh-CN" altLang="zh-CN" dirty="0" smtClean="0"/>
              <a:t>因此我们使用函数</a:t>
            </a:r>
            <a:r>
              <a:rPr lang="en-US" altLang="zh-CN" dirty="0" err="1" smtClean="0"/>
              <a:t>atoi</a:t>
            </a:r>
            <a:r>
              <a:rPr lang="en-US" altLang="zh-CN" dirty="0" smtClean="0"/>
              <a:t>() </a:t>
            </a:r>
            <a:r>
              <a:rPr lang="zh-CN" altLang="zh-CN" dirty="0" smtClean="0"/>
              <a:t>将此环境变量的值转换成整数</a:t>
            </a:r>
            <a:r>
              <a:rPr lang="en-US" altLang="zh-CN" dirty="0" smtClean="0"/>
              <a:t>,</a:t>
            </a:r>
            <a:r>
              <a:rPr lang="zh-CN" altLang="zh-CN" dirty="0" smtClean="0"/>
              <a:t>并赋给变量</a:t>
            </a:r>
            <a:r>
              <a:rPr lang="en-US" altLang="zh-CN" dirty="0" smtClean="0"/>
              <a:t>n</a:t>
            </a:r>
            <a:r>
              <a:rPr lang="zh-CN" altLang="zh-CN" dirty="0" smtClean="0"/>
              <a:t>。请注意</a:t>
            </a:r>
            <a:r>
              <a:rPr lang="en-US" altLang="zh-CN" dirty="0" smtClean="0"/>
              <a:t>Web</a:t>
            </a:r>
            <a:r>
              <a:rPr lang="zh-CN" altLang="zh-CN" dirty="0" smtClean="0"/>
              <a:t>服务器并不以文件结束符来终止它的输出</a:t>
            </a:r>
            <a:r>
              <a:rPr lang="en-US" altLang="zh-CN" dirty="0" smtClean="0"/>
              <a:t>,</a:t>
            </a:r>
            <a:r>
              <a:rPr lang="zh-CN" altLang="zh-CN" dirty="0" smtClean="0"/>
              <a:t>所以如果不检查环境变量</a:t>
            </a:r>
            <a:r>
              <a:rPr lang="en-US" altLang="zh-CN" dirty="0" smtClean="0"/>
              <a:t>CONTENT-LENGTH,CGI</a:t>
            </a:r>
            <a:r>
              <a:rPr lang="zh-CN" altLang="zh-CN" dirty="0" smtClean="0"/>
              <a:t>程序就无法知道什么时候输入结束了。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zh-CN" altLang="zh-CN" dirty="0" smtClean="0"/>
              <a:t>嵌入式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语言开发教程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for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());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此行从</a:t>
            </a:r>
            <a:r>
              <a:rPr lang="en-US" altLang="zh-CN" dirty="0" smtClean="0"/>
              <a:t>0</a:t>
            </a:r>
            <a:r>
              <a:rPr lang="zh-CN" altLang="zh-CN" dirty="0" smtClean="0"/>
              <a:t>循环到</a:t>
            </a:r>
            <a:r>
              <a:rPr lang="en-US" altLang="zh-CN" dirty="0" smtClean="0"/>
              <a:t>(CONTENT-LENGTH-1)</a:t>
            </a:r>
            <a:r>
              <a:rPr lang="zh-CN" altLang="zh-CN" dirty="0" smtClean="0"/>
              <a:t>次将标准输入中读到的每一个字符直接拷贝到标准输出</a:t>
            </a:r>
            <a:r>
              <a:rPr lang="en-US" altLang="zh-CN" dirty="0" smtClean="0"/>
              <a:t>,</a:t>
            </a:r>
            <a:r>
              <a:rPr lang="zh-CN" altLang="zh-CN" dirty="0" smtClean="0"/>
              <a:t>也就是将所有的输入以</a:t>
            </a:r>
            <a:r>
              <a:rPr lang="en-US" altLang="zh-CN" dirty="0" smtClean="0"/>
              <a:t>ASCII</a:t>
            </a:r>
            <a:r>
              <a:rPr lang="zh-CN" altLang="zh-CN" dirty="0" smtClean="0"/>
              <a:t>的形式回送给</a:t>
            </a:r>
            <a:r>
              <a:rPr lang="en-US" altLang="zh-CN" dirty="0" smtClean="0"/>
              <a:t>Web</a:t>
            </a:r>
            <a:r>
              <a:rPr lang="zh-CN" altLang="zh-CN" dirty="0" smtClean="0"/>
              <a:t>服务器。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通过此例</a:t>
            </a:r>
            <a:r>
              <a:rPr lang="en-US" altLang="zh-CN" dirty="0" smtClean="0"/>
              <a:t>,</a:t>
            </a:r>
            <a:r>
              <a:rPr lang="zh-CN" altLang="zh-CN" dirty="0" smtClean="0"/>
              <a:t>我们可将</a:t>
            </a:r>
            <a:r>
              <a:rPr lang="en-US" altLang="zh-CN" dirty="0" smtClean="0"/>
              <a:t>CGI</a:t>
            </a:r>
            <a:r>
              <a:rPr lang="zh-CN" altLang="zh-CN" dirty="0" smtClean="0"/>
              <a:t>程序的一般工作过程总结为如下几点。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1.</a:t>
            </a:r>
            <a:r>
              <a:rPr lang="zh-CN" altLang="zh-CN" dirty="0" smtClean="0"/>
              <a:t>通过检查环境变量</a:t>
            </a:r>
            <a:r>
              <a:rPr lang="en-US" altLang="zh-CN" dirty="0" smtClean="0"/>
              <a:t>CONTENT-LENGTH,</a:t>
            </a:r>
            <a:r>
              <a:rPr lang="zh-CN" altLang="zh-CN" dirty="0" smtClean="0"/>
              <a:t>确定有多少输入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2.</a:t>
            </a:r>
            <a:r>
              <a:rPr lang="zh-CN" altLang="zh-CN" dirty="0" smtClean="0"/>
              <a:t>循环使用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</a:t>
            </a:r>
            <a:r>
              <a:rPr lang="zh-CN" altLang="zh-CN" dirty="0" smtClean="0"/>
              <a:t>或者其他文件读函数得到所有的输入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3.</a:t>
            </a:r>
            <a:r>
              <a:rPr lang="zh-CN" altLang="zh-CN" dirty="0" smtClean="0"/>
              <a:t>以相应的方法处理输入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4.</a:t>
            </a:r>
            <a:r>
              <a:rPr lang="zh-CN" altLang="zh-CN" dirty="0" smtClean="0"/>
              <a:t>通过</a:t>
            </a:r>
            <a:r>
              <a:rPr lang="en-US" altLang="zh-CN" dirty="0" smtClean="0"/>
              <a:t>″</a:t>
            </a:r>
            <a:r>
              <a:rPr lang="en-US" altLang="zh-CN" dirty="0" err="1" smtClean="0"/>
              <a:t>Contenttype</a:t>
            </a:r>
            <a:r>
              <a:rPr lang="en-US" altLang="zh-CN" dirty="0" smtClean="0"/>
              <a:t>:″</a:t>
            </a:r>
            <a:r>
              <a:rPr lang="zh-CN" altLang="zh-CN" dirty="0" smtClean="0"/>
              <a:t>头信息</a:t>
            </a:r>
            <a:r>
              <a:rPr lang="en-US" altLang="zh-CN" dirty="0" smtClean="0"/>
              <a:t>,</a:t>
            </a:r>
            <a:r>
              <a:rPr lang="zh-CN" altLang="zh-CN" dirty="0" smtClean="0"/>
              <a:t>将输出信息的格式告诉</a:t>
            </a:r>
            <a:r>
              <a:rPr lang="en-US" altLang="zh-CN" dirty="0" smtClean="0"/>
              <a:t>Web</a:t>
            </a:r>
            <a:r>
              <a:rPr lang="zh-CN" altLang="zh-CN" dirty="0" smtClean="0"/>
              <a:t>服务器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5.</a:t>
            </a:r>
            <a:r>
              <a:rPr lang="zh-CN" altLang="zh-CN" dirty="0" smtClean="0"/>
              <a:t>通过使用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()</a:t>
            </a:r>
            <a:r>
              <a:rPr lang="zh-CN" altLang="zh-CN" dirty="0" smtClean="0"/>
              <a:t>或者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()</a:t>
            </a:r>
            <a:r>
              <a:rPr lang="zh-CN" altLang="zh-CN" dirty="0" smtClean="0"/>
              <a:t>或者其他的文件写函数</a:t>
            </a:r>
            <a:r>
              <a:rPr lang="en-US" altLang="zh-CN" dirty="0" smtClean="0"/>
              <a:t>,</a:t>
            </a:r>
            <a:r>
              <a:rPr lang="zh-CN" altLang="zh-CN" dirty="0" smtClean="0"/>
              <a:t>将输出传送给</a:t>
            </a:r>
            <a:r>
              <a:rPr lang="en-US" altLang="zh-CN" dirty="0" smtClean="0"/>
              <a:t>Web</a:t>
            </a:r>
            <a:r>
              <a:rPr lang="zh-CN" altLang="zh-CN" dirty="0" smtClean="0"/>
              <a:t>服务器。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   </a:t>
            </a:r>
            <a:r>
              <a:rPr lang="zh-CN" altLang="zh-CN" dirty="0" smtClean="0"/>
              <a:t>　　总之</a:t>
            </a:r>
            <a:r>
              <a:rPr lang="en-US" altLang="zh-CN" dirty="0" smtClean="0"/>
              <a:t>,CGI</a:t>
            </a:r>
            <a:r>
              <a:rPr lang="zh-CN" altLang="zh-CN" dirty="0" smtClean="0"/>
              <a:t>程序的主要任务就是从</a:t>
            </a:r>
            <a:r>
              <a:rPr lang="en-US" altLang="zh-CN" dirty="0" smtClean="0"/>
              <a:t>Web</a:t>
            </a:r>
            <a:r>
              <a:rPr lang="zh-CN" altLang="zh-CN" dirty="0" smtClean="0"/>
              <a:t>服务器得到输入信息</a:t>
            </a:r>
            <a:r>
              <a:rPr lang="en-US" altLang="zh-CN" dirty="0" smtClean="0"/>
              <a:t>,</a:t>
            </a:r>
            <a:r>
              <a:rPr lang="zh-CN" altLang="zh-CN" dirty="0" smtClean="0"/>
              <a:t>进行处理</a:t>
            </a:r>
            <a:r>
              <a:rPr lang="en-US" altLang="zh-CN" dirty="0" smtClean="0"/>
              <a:t>,</a:t>
            </a:r>
            <a:r>
              <a:rPr lang="zh-CN" altLang="zh-CN" dirty="0" smtClean="0"/>
              <a:t>然后将输出结果再送回给</a:t>
            </a:r>
            <a:r>
              <a:rPr lang="en-US" altLang="zh-CN" dirty="0" smtClean="0"/>
              <a:t>Web</a:t>
            </a:r>
            <a:r>
              <a:rPr lang="zh-CN" altLang="zh-CN" dirty="0" smtClean="0"/>
              <a:t>服务器。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zh-CN" altLang="zh-CN" dirty="0" smtClean="0"/>
              <a:t>嵌入式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语言开发教程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 smtClean="0"/>
              <a:t>环境变量是文本串</a:t>
            </a:r>
            <a:r>
              <a:rPr lang="en-US" altLang="zh-CN" dirty="0" smtClean="0"/>
              <a:t>(</a:t>
            </a:r>
            <a:r>
              <a:rPr lang="zh-CN" altLang="zh-CN" dirty="0" smtClean="0"/>
              <a:t>名字</a:t>
            </a:r>
            <a:r>
              <a:rPr lang="en-US" altLang="zh-CN" dirty="0" smtClean="0"/>
              <a:t>/</a:t>
            </a:r>
            <a:r>
              <a:rPr lang="zh-CN" altLang="zh-CN" dirty="0" smtClean="0"/>
              <a:t>值对</a:t>
            </a:r>
            <a:r>
              <a:rPr lang="en-US" altLang="zh-CN" dirty="0" smtClean="0"/>
              <a:t>),</a:t>
            </a:r>
            <a:r>
              <a:rPr lang="zh-CN" altLang="zh-CN" dirty="0" smtClean="0"/>
              <a:t>可以被</a:t>
            </a:r>
            <a:r>
              <a:rPr lang="en-US" altLang="zh-CN" dirty="0" smtClean="0"/>
              <a:t>OS Shell</a:t>
            </a:r>
            <a:r>
              <a:rPr lang="zh-CN" altLang="zh-CN" dirty="0" smtClean="0"/>
              <a:t>或其他程序设置</a:t>
            </a:r>
            <a:r>
              <a:rPr lang="en-US" altLang="zh-CN" dirty="0" smtClean="0"/>
              <a:t> ,</a:t>
            </a:r>
            <a:r>
              <a:rPr lang="zh-CN" altLang="zh-CN" dirty="0" smtClean="0"/>
              <a:t>也可以被其他程序访问。它们是</a:t>
            </a:r>
            <a:r>
              <a:rPr lang="en-US" altLang="zh-CN" dirty="0" smtClean="0"/>
              <a:t>Web</a:t>
            </a:r>
            <a:r>
              <a:rPr lang="zh-CN" altLang="zh-CN" dirty="0" smtClean="0"/>
              <a:t>服务器传递数据给</a:t>
            </a:r>
            <a:r>
              <a:rPr lang="en-US" altLang="zh-CN" dirty="0" smtClean="0"/>
              <a:t>CGI</a:t>
            </a:r>
            <a:r>
              <a:rPr lang="zh-CN" altLang="zh-CN" dirty="0" smtClean="0"/>
              <a:t>程序的简单手段</a:t>
            </a:r>
            <a:r>
              <a:rPr lang="en-US" altLang="zh-CN" dirty="0" smtClean="0"/>
              <a:t>,</a:t>
            </a:r>
            <a:r>
              <a:rPr lang="zh-CN" altLang="zh-CN" dirty="0" smtClean="0"/>
              <a:t>之所以称为环境变量是因为它们是全局变量</a:t>
            </a:r>
            <a:r>
              <a:rPr lang="en-US" altLang="zh-CN" dirty="0" smtClean="0"/>
              <a:t>,</a:t>
            </a:r>
            <a:r>
              <a:rPr lang="zh-CN" altLang="zh-CN" dirty="0" smtClean="0"/>
              <a:t>任何程序都可以存取它们。</a:t>
            </a:r>
          </a:p>
          <a:p>
            <a:r>
              <a:rPr lang="en-US" altLang="zh-CN" dirty="0" smtClean="0"/>
              <a:t> </a:t>
            </a:r>
            <a:r>
              <a:rPr lang="zh-CN" altLang="zh-CN" dirty="0" smtClean="0"/>
              <a:t>下面是</a:t>
            </a:r>
            <a:r>
              <a:rPr lang="en-US" altLang="zh-CN" dirty="0" smtClean="0"/>
              <a:t>CGI</a:t>
            </a:r>
            <a:r>
              <a:rPr lang="zh-CN" altLang="zh-CN" dirty="0" smtClean="0"/>
              <a:t>程序设计中常常要用到的一些环境变量。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HTTP-REFERER:</a:t>
            </a:r>
            <a:r>
              <a:rPr lang="zh-CN" altLang="zh-CN" dirty="0" smtClean="0"/>
              <a:t>调用该</a:t>
            </a:r>
            <a:r>
              <a:rPr lang="en-US" altLang="zh-CN" dirty="0" smtClean="0"/>
              <a:t>CGI</a:t>
            </a:r>
            <a:r>
              <a:rPr lang="zh-CN" altLang="zh-CN" dirty="0" smtClean="0"/>
              <a:t>程序的网页的</a:t>
            </a:r>
            <a:r>
              <a:rPr lang="en-US" altLang="zh-CN" dirty="0" smtClean="0"/>
              <a:t>URL</a:t>
            </a:r>
            <a:r>
              <a:rPr lang="zh-CN" altLang="zh-CN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REMOTE-HOST:</a:t>
            </a:r>
            <a:r>
              <a:rPr lang="zh-CN" altLang="zh-CN" dirty="0" smtClean="0"/>
              <a:t>调用该</a:t>
            </a:r>
            <a:r>
              <a:rPr lang="en-US" altLang="zh-CN" dirty="0" smtClean="0"/>
              <a:t>CGI</a:t>
            </a:r>
            <a:r>
              <a:rPr lang="zh-CN" altLang="zh-CN" dirty="0" smtClean="0"/>
              <a:t>程序的</a:t>
            </a:r>
            <a:r>
              <a:rPr lang="en-US" altLang="zh-CN" dirty="0" smtClean="0"/>
              <a:t>Web</a:t>
            </a:r>
            <a:r>
              <a:rPr lang="zh-CN" altLang="zh-CN" dirty="0" smtClean="0"/>
              <a:t>浏览器的机器名和域名。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REQUEST-METHOD:</a:t>
            </a:r>
            <a:r>
              <a:rPr lang="zh-CN" altLang="zh-CN" dirty="0" smtClean="0"/>
              <a:t>指的是当</a:t>
            </a:r>
            <a:r>
              <a:rPr lang="en-US" altLang="zh-CN" dirty="0" smtClean="0"/>
              <a:t>Web</a:t>
            </a:r>
            <a:r>
              <a:rPr lang="zh-CN" altLang="zh-CN" dirty="0" smtClean="0"/>
              <a:t>服务器传递数据给</a:t>
            </a:r>
            <a:r>
              <a:rPr lang="en-US" altLang="zh-CN" dirty="0" smtClean="0"/>
              <a:t>CGI</a:t>
            </a:r>
            <a:r>
              <a:rPr lang="zh-CN" altLang="zh-CN" dirty="0" smtClean="0"/>
              <a:t>程序时所采用的方法</a:t>
            </a:r>
            <a:r>
              <a:rPr lang="en-US" altLang="zh-CN" dirty="0" smtClean="0"/>
              <a:t>,</a:t>
            </a:r>
            <a:r>
              <a:rPr lang="zh-CN" altLang="zh-CN" dirty="0" smtClean="0"/>
              <a:t>分为</a:t>
            </a:r>
            <a:r>
              <a:rPr lang="en-US" altLang="zh-CN" dirty="0" smtClean="0"/>
              <a:t>GET</a:t>
            </a:r>
            <a:r>
              <a:rPr lang="zh-CN" altLang="zh-CN" dirty="0" smtClean="0"/>
              <a:t>和</a:t>
            </a:r>
            <a:r>
              <a:rPr lang="en-US" altLang="zh-CN" dirty="0" smtClean="0"/>
              <a:t>POST</a:t>
            </a:r>
            <a:r>
              <a:rPr lang="zh-CN" altLang="zh-CN" dirty="0" smtClean="0"/>
              <a:t>两种方法。</a:t>
            </a:r>
            <a:r>
              <a:rPr lang="en-US" altLang="zh-CN" dirty="0" smtClean="0"/>
              <a:t>GET</a:t>
            </a:r>
            <a:r>
              <a:rPr lang="zh-CN" altLang="zh-CN" dirty="0" smtClean="0"/>
              <a:t>方法仅通过环境变量</a:t>
            </a:r>
            <a:r>
              <a:rPr lang="en-US" altLang="zh-CN" dirty="0" smtClean="0"/>
              <a:t>(</a:t>
            </a:r>
            <a:r>
              <a:rPr lang="zh-CN" altLang="zh-CN" dirty="0" smtClean="0"/>
              <a:t>如</a:t>
            </a:r>
            <a:r>
              <a:rPr lang="en-US" altLang="zh-CN" dirty="0" smtClean="0"/>
              <a:t>QUERY-STRING)</a:t>
            </a:r>
            <a:r>
              <a:rPr lang="zh-CN" altLang="zh-CN" dirty="0" smtClean="0"/>
              <a:t>传递数据给</a:t>
            </a:r>
            <a:r>
              <a:rPr lang="en-US" altLang="zh-CN" dirty="0" smtClean="0"/>
              <a:t>CGI</a:t>
            </a:r>
            <a:r>
              <a:rPr lang="zh-CN" altLang="zh-CN" dirty="0" smtClean="0"/>
              <a:t>程序</a:t>
            </a:r>
            <a:r>
              <a:rPr lang="en-US" altLang="zh-CN" dirty="0" smtClean="0"/>
              <a:t>,</a:t>
            </a:r>
            <a:r>
              <a:rPr lang="zh-CN" altLang="zh-CN" dirty="0" smtClean="0"/>
              <a:t>而</a:t>
            </a:r>
            <a:r>
              <a:rPr lang="en-US" altLang="zh-CN" dirty="0" smtClean="0"/>
              <a:t>POST</a:t>
            </a:r>
            <a:r>
              <a:rPr lang="zh-CN" altLang="zh-CN" dirty="0" smtClean="0"/>
              <a:t>方法通过环境变量和标准输入传递数据给</a:t>
            </a:r>
            <a:r>
              <a:rPr lang="en-US" altLang="zh-CN" dirty="0" smtClean="0"/>
              <a:t>CGI</a:t>
            </a:r>
            <a:r>
              <a:rPr lang="zh-CN" altLang="zh-CN" dirty="0" smtClean="0"/>
              <a:t>程序</a:t>
            </a:r>
            <a:r>
              <a:rPr lang="en-US" altLang="zh-CN" dirty="0" smtClean="0"/>
              <a:t>,</a:t>
            </a:r>
            <a:r>
              <a:rPr lang="zh-CN" altLang="zh-CN" dirty="0" smtClean="0"/>
              <a:t>因此</a:t>
            </a:r>
            <a:r>
              <a:rPr lang="en-US" altLang="zh-CN" dirty="0" smtClean="0"/>
              <a:t>POST</a:t>
            </a:r>
            <a:r>
              <a:rPr lang="zh-CN" altLang="zh-CN" dirty="0" smtClean="0"/>
              <a:t>方法可较方便地传递较多的数据给</a:t>
            </a:r>
            <a:r>
              <a:rPr lang="en-US" altLang="zh-CN" dirty="0" smtClean="0"/>
              <a:t>CGI</a:t>
            </a:r>
            <a:r>
              <a:rPr lang="zh-CN" altLang="zh-CN" dirty="0" smtClean="0"/>
              <a:t>程序。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zh-CN" dirty="0" smtClean="0"/>
              <a:t>二</a:t>
            </a:r>
            <a:r>
              <a:rPr lang="zh-CN" altLang="zh-CN" dirty="0" smtClean="0"/>
              <a:t>、嵌入式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语言开发教程环境</a:t>
            </a:r>
            <a:r>
              <a:rPr lang="zh-CN" altLang="zh-CN" dirty="0" smtClean="0"/>
              <a:t>变量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</TotalTime>
  <Words>1054</Words>
  <Application>Microsoft Office PowerPoint</Application>
  <PresentationFormat>全屏显示(4:3)</PresentationFormat>
  <Paragraphs>58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聚合</vt:lpstr>
      <vt:lpstr>嵌入式C语言开发教程之用c写CGI 程序简要指南</vt:lpstr>
      <vt:lpstr>一、嵌入式C语言开发教程之CGI概述</vt:lpstr>
      <vt:lpstr>1.嵌入式C语言开发教程之标准输入</vt:lpstr>
      <vt:lpstr>2.嵌入式C语言开发教程之环境变量</vt:lpstr>
      <vt:lpstr>3.嵌入式C语言开发教程之标准输出</vt:lpstr>
      <vt:lpstr>嵌入式C语言开发教程</vt:lpstr>
      <vt:lpstr>嵌入式C语言开发教程</vt:lpstr>
      <vt:lpstr>嵌入式C语言开发教程</vt:lpstr>
      <vt:lpstr>二、嵌入式C语言开发教程环境变量</vt:lpstr>
      <vt:lpstr>嵌入式C语言开发教程</vt:lpstr>
      <vt:lpstr>嵌入式C语言开发教程</vt:lpstr>
      <vt:lpstr>三、嵌入式C语言开发教程From输入的分析和解码</vt:lpstr>
      <vt:lpstr>嵌入式C语言开发教程</vt:lpstr>
      <vt:lpstr>嵌入式C语言开发教程</vt:lpstr>
      <vt:lpstr>嵌入式C语言开发教程</vt:lpstr>
      <vt:lpstr>嵌入式C语言开发教程</vt:lpstr>
      <vt:lpstr>嵌入式C语言开发教程</vt:lpstr>
      <vt:lpstr>四、嵌入式C语言开发教程产生HTML输出</vt:lpstr>
      <vt:lpstr>嵌入式C语言开发教程</vt:lpstr>
      <vt:lpstr>嵌入式C语言开发教程</vt:lpstr>
      <vt:lpstr>五、结束语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嵌入式C语言开发教程之用c写CGI 程序简要指南</dc:title>
  <cp:lastModifiedBy>微软用户</cp:lastModifiedBy>
  <cp:revision>21</cp:revision>
  <dcterms:modified xsi:type="dcterms:W3CDTF">2011-03-30T06:07:56Z</dcterms:modified>
</cp:coreProperties>
</file>