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F928-A2C4-4271-956E-3081780F35C8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F8BE-5658-47D4-9451-EA7FA3CEE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B64A4-AB25-41F6-BCCF-18781214797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66ABE77-EB67-4EDF-A2DC-3861C3AD82B8}" type="datetime1">
              <a:rPr lang="zh-CN" altLang="en-US" sz="1200"/>
              <a:pPr algn="r" eaLnBrk="0" hangingPunct="0"/>
              <a:t>2015/10/9</a:t>
            </a:fld>
            <a:endParaRPr lang="en-US" altLang="zh-CN" sz="120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971142-16E7-41D0-B4A6-ECE19035B23D}" type="slidenum">
              <a:rPr lang="zh-CN" altLang="en-US" sz="1200"/>
              <a:pPr algn="r" eaLnBrk="0" hangingPunct="0"/>
              <a:t>14</a:t>
            </a:fld>
            <a:endParaRPr lang="en-US" altLang="zh-CN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49158" name="页脚占位符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49159" name="灯片编号占位符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6A21CA-01A4-475B-865E-468F52114ACF}" type="slidenum">
              <a:rPr lang="zh-CN" altLang="en-US" smtClean="0">
                <a:ea typeface="宋体" pitchFamily="2" charset="-122"/>
              </a:rPr>
              <a:pPr/>
              <a:t>14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B156B95-2EDC-4AF8-A2BD-60CE642D0110}" type="datetime1">
              <a:rPr lang="zh-CN" altLang="en-US" sz="1200"/>
              <a:pPr algn="r" eaLnBrk="0" hangingPunct="0"/>
              <a:t>2015/10/9</a:t>
            </a:fld>
            <a:endParaRPr lang="en-US" altLang="zh-CN" sz="120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AF61EAC-A9EC-43B7-951E-77747F088967}" type="slidenum">
              <a:rPr lang="zh-CN" altLang="en-US" sz="1200"/>
              <a:pPr algn="r" eaLnBrk="0" hangingPunct="0"/>
              <a:t>15</a:t>
            </a:fld>
            <a:endParaRPr lang="en-US" altLang="zh-CN" sz="12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/>
              <a:t> </a:t>
            </a:r>
            <a:r>
              <a:rPr lang="zh-CN" altLang="en-US" dirty="0" smtClean="0"/>
              <a:t>总部和分支间通过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进行动态路由交互。</a:t>
            </a:r>
          </a:p>
        </p:txBody>
      </p:sp>
      <p:sp>
        <p:nvSpPr>
          <p:cNvPr id="50182" name="页脚占位符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50183" name="灯片编号占位符 6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FC8DD-7010-4621-A13A-09638431E7AC}" type="slidenum">
              <a:rPr lang="zh-CN" altLang="en-US" smtClean="0">
                <a:ea typeface="宋体" pitchFamily="2" charset="-122"/>
              </a:rPr>
              <a:pPr/>
              <a:t>15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868C-4587-4D72-ACB2-A9B4A054F160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868C-4587-4D72-ACB2-A9B4A054F160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ACE16-1CD7-4184-9106-D2197CEECE0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2161B-0239-4618-BBFA-645D8A839849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38D7C0-E704-4A1A-AA3E-5DF1D91BC9D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349C8-3552-4F12-BC04-EE20D841B975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868C-4587-4D72-ACB2-A9B4A054F160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4C6F-D852-45C4-A4CF-8E6D745C9A6E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zh-CN" altLang="zh-CN" sz="1100" smtClean="0">
              <a:ea typeface="宋体" charset="-122"/>
            </a:endParaRPr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BEB789-6392-4989-B701-184EE0733B32}" type="slidenum">
              <a:rPr lang="en-US" altLang="zh-CN" sz="1200"/>
              <a:pPr algn="r"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5FCE8-1561-47D9-A121-0CC5705E3CC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FB9F7-609E-4F9E-A37D-23C016777AF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B2BF8-2E74-4FA3-A8B1-7D4C24A8F22F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D7CB6-4115-4124-9BCC-F027E9C92AC1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868C-4587-4D72-ACB2-A9B4A054F160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800"/>
              </a:spcBef>
            </a:pPr>
            <a:endParaRPr lang="en-US" altLang="zh-CN" sz="1200" b="0" dirty="0" smtClean="0">
              <a:latin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24C75-7D7C-4F71-83EC-8CEC2AE803E8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0B66F-FF79-4B19-8225-D0E4990AFBF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0000" eaLnBrk="1" hangingPunct="1">
              <a:spcBef>
                <a:spcPts val="8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</a:rPr>
              <a:t>硬件信息绑定：</a:t>
            </a:r>
            <a:r>
              <a:rPr lang="zh-CN" altLang="en-US" dirty="0" smtClean="0">
                <a:latin typeface="华文细黑" pitchFamily="2" charset="-122"/>
              </a:rPr>
              <a:t>中心侧使用</a:t>
            </a:r>
            <a:r>
              <a:rPr lang="en-US" altLang="zh-CN" dirty="0" smtClean="0">
                <a:latin typeface="华文细黑" pitchFamily="2" charset="-122"/>
              </a:rPr>
              <a:t>H3C AAA</a:t>
            </a:r>
            <a:r>
              <a:rPr lang="zh-CN" altLang="en-US" dirty="0" smtClean="0">
                <a:latin typeface="华文细黑" pitchFamily="2" charset="-122"/>
              </a:rPr>
              <a:t>服务器对</a:t>
            </a:r>
            <a:r>
              <a:rPr lang="en-US" altLang="zh-CN" dirty="0" smtClean="0">
                <a:latin typeface="华文细黑" pitchFamily="2" charset="-122"/>
              </a:rPr>
              <a:t>  VPDN</a:t>
            </a:r>
            <a:r>
              <a:rPr lang="zh-CN" altLang="en-US" dirty="0" smtClean="0">
                <a:latin typeface="华文细黑" pitchFamily="2" charset="-122"/>
              </a:rPr>
              <a:t>接入的用户名、密码、设备序列号、</a:t>
            </a:r>
            <a:r>
              <a:rPr lang="en-US" altLang="zh-CN" dirty="0" smtClean="0">
                <a:latin typeface="华文细黑" pitchFamily="2" charset="-122"/>
              </a:rPr>
              <a:t>IMSI</a:t>
            </a:r>
            <a:r>
              <a:rPr lang="zh-CN" altLang="en-US" dirty="0" smtClean="0">
                <a:latin typeface="华文细黑" pitchFamily="2" charset="-122"/>
              </a:rPr>
              <a:t>号进行四元组绑定认证，只有通过四元组绑定认证后才能最终接入；保证一机一卡一帐户，防止</a:t>
            </a:r>
            <a:r>
              <a:rPr lang="en-US" altLang="zh-CN" dirty="0" smtClean="0">
                <a:latin typeface="华文细黑" pitchFamily="2" charset="-122"/>
              </a:rPr>
              <a:t>  VPDN</a:t>
            </a:r>
            <a:r>
              <a:rPr lang="zh-CN" altLang="en-US" dirty="0" smtClean="0">
                <a:latin typeface="华文细黑" pitchFamily="2" charset="-122"/>
              </a:rPr>
              <a:t>账户泄露后使用非法</a:t>
            </a:r>
            <a:r>
              <a:rPr lang="en-US" altLang="zh-CN" dirty="0" smtClean="0">
                <a:latin typeface="华文细黑" pitchFamily="2" charset="-122"/>
              </a:rPr>
              <a:t>SIM</a:t>
            </a:r>
            <a:r>
              <a:rPr lang="zh-CN" altLang="en-US" dirty="0" smtClean="0">
                <a:latin typeface="华文细黑" pitchFamily="2" charset="-122"/>
              </a:rPr>
              <a:t>卡接入中心网络</a:t>
            </a:r>
            <a:endParaRPr lang="en-US" altLang="zh-CN" dirty="0" smtClean="0">
              <a:latin typeface="华文细黑" pitchFamily="2" charset="-122"/>
            </a:endParaRPr>
          </a:p>
          <a:p>
            <a:pPr indent="360000" eaLnBrk="1" hangingPunct="1">
              <a:spcBef>
                <a:spcPts val="8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</a:rPr>
              <a:t>本地</a:t>
            </a:r>
            <a:r>
              <a:rPr lang="en-US" altLang="zh-CN" dirty="0" smtClean="0">
                <a:solidFill>
                  <a:srgbClr val="FF0000"/>
                </a:solidFill>
                <a:latin typeface="华文细黑" pitchFamily="2" charset="-122"/>
              </a:rPr>
              <a:t>IMSI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</a:rPr>
              <a:t>绑定：</a:t>
            </a:r>
            <a:r>
              <a:rPr lang="zh-CN" altLang="en-US" dirty="0" smtClean="0">
                <a:latin typeface="华文细黑" pitchFamily="2" charset="-122"/>
              </a:rPr>
              <a:t>在路由器上启用</a:t>
            </a:r>
            <a:r>
              <a:rPr lang="en-US" altLang="zh-CN" dirty="0" smtClean="0">
                <a:latin typeface="华文细黑" pitchFamily="2" charset="-122"/>
              </a:rPr>
              <a:t>IMSI</a:t>
            </a:r>
            <a:r>
              <a:rPr lang="zh-CN" altLang="en-US" dirty="0" smtClean="0">
                <a:latin typeface="华文细黑" pitchFamily="2" charset="-122"/>
              </a:rPr>
              <a:t>绑定功能，每次进行</a:t>
            </a:r>
            <a:r>
              <a:rPr lang="en-US" altLang="zh-CN" dirty="0" smtClean="0">
                <a:latin typeface="华文细黑" pitchFamily="2" charset="-122"/>
              </a:rPr>
              <a:t> </a:t>
            </a:r>
            <a:r>
              <a:rPr lang="zh-CN" altLang="en-US" dirty="0" smtClean="0">
                <a:latin typeface="华文细黑" pitchFamily="2" charset="-122"/>
              </a:rPr>
              <a:t>拨号前，路由器读取插入的</a:t>
            </a:r>
            <a:r>
              <a:rPr lang="en-US" altLang="zh-CN" dirty="0" smtClean="0">
                <a:latin typeface="华文细黑" pitchFamily="2" charset="-122"/>
              </a:rPr>
              <a:t>SIM</a:t>
            </a:r>
            <a:r>
              <a:rPr lang="zh-CN" altLang="en-US" dirty="0" smtClean="0">
                <a:latin typeface="华文细黑" pitchFamily="2" charset="-122"/>
              </a:rPr>
              <a:t>卡</a:t>
            </a:r>
            <a:r>
              <a:rPr lang="en-US" altLang="zh-CN" dirty="0" smtClean="0">
                <a:latin typeface="华文细黑" pitchFamily="2" charset="-122"/>
              </a:rPr>
              <a:t>IMSI</a:t>
            </a:r>
            <a:r>
              <a:rPr lang="zh-CN" altLang="en-US" dirty="0" smtClean="0">
                <a:latin typeface="华文细黑" pitchFamily="2" charset="-122"/>
              </a:rPr>
              <a:t>信息并于本地配置的合法信息进行匹配，如果匹配不上，则不进行</a:t>
            </a:r>
            <a:r>
              <a:rPr lang="en-US" altLang="zh-CN" dirty="0" smtClean="0">
                <a:latin typeface="华文细黑" pitchFamily="2" charset="-122"/>
              </a:rPr>
              <a:t> </a:t>
            </a:r>
            <a:r>
              <a:rPr lang="zh-CN" altLang="en-US" dirty="0" smtClean="0">
                <a:latin typeface="华文细黑" pitchFamily="2" charset="-122"/>
              </a:rPr>
              <a:t>拨号，防止路由器插入非法的</a:t>
            </a:r>
            <a:r>
              <a:rPr lang="en-US" altLang="zh-CN" dirty="0" smtClean="0">
                <a:latin typeface="华文细黑" pitchFamily="2" charset="-122"/>
              </a:rPr>
              <a:t> </a:t>
            </a:r>
            <a:r>
              <a:rPr lang="zh-CN" altLang="en-US" dirty="0" smtClean="0">
                <a:latin typeface="华文细黑" pitchFamily="2" charset="-122"/>
              </a:rPr>
              <a:t>卡接入网络；</a:t>
            </a:r>
            <a:endParaRPr lang="en-US" altLang="zh-CN" dirty="0" smtClean="0">
              <a:latin typeface="华文细黑" pitchFamily="2" charset="-122"/>
            </a:endParaRPr>
          </a:p>
          <a:p>
            <a:pPr indent="360000" eaLnBrk="1" hangingPunct="1">
              <a:spcBef>
                <a:spcPts val="800"/>
              </a:spcBef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华文细黑" pitchFamily="2" charset="-122"/>
              </a:rPr>
              <a:t>GPS</a:t>
            </a:r>
            <a:r>
              <a:rPr lang="zh-CN" altLang="en-US" dirty="0" smtClean="0">
                <a:solidFill>
                  <a:srgbClr val="FF0000"/>
                </a:solidFill>
                <a:latin typeface="华文细黑" pitchFamily="2" charset="-122"/>
              </a:rPr>
              <a:t>定位功能：</a:t>
            </a:r>
            <a:r>
              <a:rPr lang="zh-CN" altLang="en-US" dirty="0" smtClean="0">
                <a:latin typeface="华文细黑" pitchFamily="2" charset="-122"/>
              </a:rPr>
              <a:t>启动</a:t>
            </a:r>
            <a:r>
              <a:rPr lang="en-US" altLang="zh-CN" dirty="0" smtClean="0">
                <a:latin typeface="华文细黑" pitchFamily="2" charset="-122"/>
              </a:rPr>
              <a:t>GPS</a:t>
            </a:r>
            <a:r>
              <a:rPr lang="zh-CN" altLang="en-US" dirty="0" smtClean="0">
                <a:latin typeface="华文细黑" pitchFamily="2" charset="-122"/>
              </a:rPr>
              <a:t>定位功能后，设备获取</a:t>
            </a:r>
            <a:r>
              <a:rPr lang="en-US" altLang="zh-CN" dirty="0" smtClean="0">
                <a:latin typeface="华文细黑" pitchFamily="2" charset="-122"/>
              </a:rPr>
              <a:t>GPS</a:t>
            </a:r>
            <a:r>
              <a:rPr lang="zh-CN" altLang="en-US" dirty="0" smtClean="0">
                <a:latin typeface="华文细黑" pitchFamily="2" charset="-122"/>
              </a:rPr>
              <a:t>位置信息，并提交给位置服务器获取地址位置信息，防止路由器被偷盗后接入中心网络；</a:t>
            </a:r>
            <a:endParaRPr lang="en-US" altLang="zh-CN" dirty="0" smtClean="0">
              <a:solidFill>
                <a:srgbClr val="FF0000"/>
              </a:solidFill>
              <a:latin typeface="华文细黑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043D3-5540-4CC2-8E79-D0B39F21B30C}" type="slidenum">
              <a:rPr lang="zh-CN" altLang="en-US" smtClean="0">
                <a:ea typeface="宋体" charset="-122"/>
              </a:rPr>
              <a:pPr/>
              <a:t>11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  <a:spcBef>
                <a:spcPts val="8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华文细黑" pitchFamily="2" charset="-122"/>
              </a:rPr>
              <a:t>虽然在运营商和</a:t>
            </a:r>
            <a:r>
              <a:rPr lang="en-US" altLang="zh-CN" dirty="0" smtClean="0">
                <a:latin typeface="华文细黑" pitchFamily="2" charset="-122"/>
              </a:rPr>
              <a:t>LNS</a:t>
            </a:r>
            <a:r>
              <a:rPr lang="zh-CN" altLang="en-US" dirty="0" smtClean="0">
                <a:latin typeface="华文细黑" pitchFamily="2" charset="-122"/>
              </a:rPr>
              <a:t>设备之间采用专线</a:t>
            </a:r>
            <a:r>
              <a:rPr lang="en-US" altLang="zh-CN" dirty="0" smtClean="0">
                <a:latin typeface="华文细黑" pitchFamily="2" charset="-122"/>
              </a:rPr>
              <a:t>VPDN</a:t>
            </a:r>
            <a:r>
              <a:rPr lang="zh-CN" altLang="en-US" dirty="0" smtClean="0">
                <a:latin typeface="华文细黑" pitchFamily="2" charset="-122"/>
              </a:rPr>
              <a:t>接入，但是采用</a:t>
            </a:r>
            <a:r>
              <a:rPr lang="en-US" altLang="zh-CN" dirty="0" smtClean="0">
                <a:latin typeface="华文细黑" pitchFamily="2" charset="-122"/>
              </a:rPr>
              <a:t>VPDN/L2TP</a:t>
            </a:r>
            <a:r>
              <a:rPr lang="zh-CN" altLang="en-US" dirty="0" smtClean="0">
                <a:latin typeface="华文细黑" pitchFamily="2" charset="-122"/>
              </a:rPr>
              <a:t>封装的业务数据是不经过加密的，无法保证其安全性保密性，因此必须采用</a:t>
            </a:r>
            <a:r>
              <a:rPr lang="en-US" altLang="zh-CN" dirty="0" smtClean="0">
                <a:latin typeface="华文细黑" pitchFamily="2" charset="-122"/>
              </a:rPr>
              <a:t>IPSec</a:t>
            </a:r>
            <a:r>
              <a:rPr lang="zh-CN" altLang="en-US" dirty="0" smtClean="0">
                <a:latin typeface="华文细黑" pitchFamily="2" charset="-122"/>
              </a:rPr>
              <a:t>对业务流量进行加密，以保证业务流量的机密性、完整性和真实性；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US" altLang="zh-CN" dirty="0" smtClean="0">
                <a:latin typeface="华文细黑" pitchFamily="2" charset="-122"/>
              </a:rPr>
              <a:t>IPSec</a:t>
            </a:r>
            <a:r>
              <a:rPr lang="zh-CN" altLang="en-US" dirty="0" smtClean="0">
                <a:latin typeface="华文细黑" pitchFamily="2" charset="-122"/>
              </a:rPr>
              <a:t>支持</a:t>
            </a:r>
            <a:r>
              <a:rPr lang="en-US" altLang="zh-CN" dirty="0" smtClean="0">
                <a:latin typeface="华文细黑" pitchFamily="2" charset="-122"/>
              </a:rPr>
              <a:t>DES</a:t>
            </a:r>
            <a:r>
              <a:rPr lang="zh-CN" altLang="en-US" dirty="0" smtClean="0">
                <a:latin typeface="华文细黑" pitchFamily="2" charset="-122"/>
              </a:rPr>
              <a:t>、</a:t>
            </a:r>
            <a:r>
              <a:rPr lang="en-US" altLang="zh-CN" dirty="0" smtClean="0">
                <a:latin typeface="华文细黑" pitchFamily="2" charset="-122"/>
              </a:rPr>
              <a:t>3DES</a:t>
            </a:r>
            <a:r>
              <a:rPr lang="zh-CN" altLang="en-US" dirty="0" smtClean="0">
                <a:latin typeface="华文细黑" pitchFamily="2" charset="-122"/>
              </a:rPr>
              <a:t>、</a:t>
            </a:r>
            <a:r>
              <a:rPr lang="en-US" altLang="zh-CN" dirty="0" smtClean="0">
                <a:latin typeface="华文细黑" pitchFamily="2" charset="-122"/>
              </a:rPr>
              <a:t>AES128</a:t>
            </a:r>
            <a:r>
              <a:rPr lang="zh-CN" altLang="en-US" dirty="0" smtClean="0">
                <a:latin typeface="华文细黑" pitchFamily="2" charset="-122"/>
              </a:rPr>
              <a:t>、</a:t>
            </a:r>
            <a:r>
              <a:rPr lang="en-US" altLang="zh-CN" dirty="0" smtClean="0">
                <a:latin typeface="华文细黑" pitchFamily="2" charset="-122"/>
              </a:rPr>
              <a:t>AES192</a:t>
            </a:r>
            <a:r>
              <a:rPr lang="zh-CN" altLang="en-US" dirty="0" smtClean="0">
                <a:latin typeface="华文细黑" pitchFamily="2" charset="-122"/>
              </a:rPr>
              <a:t>、</a:t>
            </a:r>
            <a:r>
              <a:rPr lang="en-US" altLang="zh-CN" dirty="0" smtClean="0">
                <a:latin typeface="华文细黑" pitchFamily="2" charset="-122"/>
              </a:rPr>
              <a:t>AES256</a:t>
            </a:r>
            <a:r>
              <a:rPr lang="zh-CN" altLang="en-US" dirty="0" smtClean="0">
                <a:latin typeface="华文细黑" pitchFamily="2" charset="-122"/>
              </a:rPr>
              <a:t>加密算法；支持</a:t>
            </a:r>
            <a:r>
              <a:rPr lang="en-US" altLang="zh-CN" dirty="0" smtClean="0">
                <a:latin typeface="华文细黑" pitchFamily="2" charset="-122"/>
              </a:rPr>
              <a:t>MD5</a:t>
            </a:r>
            <a:r>
              <a:rPr lang="zh-CN" altLang="en-US" dirty="0" smtClean="0">
                <a:latin typeface="华文细黑" pitchFamily="2" charset="-122"/>
              </a:rPr>
              <a:t>，</a:t>
            </a:r>
            <a:r>
              <a:rPr lang="en-US" altLang="zh-CN" dirty="0" smtClean="0">
                <a:latin typeface="华文细黑" pitchFamily="2" charset="-122"/>
              </a:rPr>
              <a:t>SHA</a:t>
            </a:r>
            <a:r>
              <a:rPr lang="zh-CN" altLang="en-US" dirty="0" smtClean="0">
                <a:latin typeface="华文细黑" pitchFamily="2" charset="-122"/>
              </a:rPr>
              <a:t>验证算法；支持硬件加密，</a:t>
            </a:r>
            <a:r>
              <a:rPr lang="en-US" altLang="zh-CN" dirty="0" smtClean="0">
                <a:latin typeface="华文细黑" pitchFamily="2" charset="-122"/>
              </a:rPr>
              <a:t>PFS</a:t>
            </a:r>
            <a:r>
              <a:rPr lang="zh-CN" altLang="en-US" dirty="0" smtClean="0">
                <a:latin typeface="华文细黑" pitchFamily="2" charset="-122"/>
              </a:rPr>
              <a:t>特性保证业务数据的安全性。</a:t>
            </a:r>
            <a:endParaRPr lang="en-US" altLang="zh-CN" dirty="0" smtClean="0">
              <a:latin typeface="华文细黑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华文细黑" pitchFamily="2" charset="-122"/>
              </a:rPr>
              <a:t>支持国密办</a:t>
            </a:r>
            <a:r>
              <a:rPr lang="en-US" altLang="zh-CN" dirty="0" smtClean="0">
                <a:latin typeface="华文细黑" pitchFamily="2" charset="-122"/>
              </a:rPr>
              <a:t>SM1</a:t>
            </a:r>
            <a:r>
              <a:rPr lang="zh-CN" altLang="en-US" dirty="0" smtClean="0">
                <a:latin typeface="华文细黑" pitchFamily="2" charset="-122"/>
              </a:rPr>
              <a:t>硬件加密算法，符合国家信息安全规定；</a:t>
            </a:r>
            <a:r>
              <a:rPr lang="zh-CN" altLang="en-US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MSR93X</a:t>
            </a:r>
            <a:r>
              <a:rPr lang="zh-CN" altLang="en-US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内置国密办加密卡已支持，</a:t>
            </a:r>
            <a:r>
              <a:rPr lang="en-US" altLang="zh-CN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SIC-</a:t>
            </a:r>
            <a:r>
              <a:rPr lang="zh-CN" altLang="en-US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加密卡</a:t>
            </a:r>
            <a:r>
              <a:rPr lang="en-US" altLang="zh-CN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月份可测试）</a:t>
            </a:r>
            <a:endParaRPr lang="zh-CN" altLang="en-US" dirty="0" smtClean="0">
              <a:solidFill>
                <a:srgbClr val="FF0000"/>
              </a:solidFill>
              <a:latin typeface="华文细黑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BC4446-FE73-4962-8407-6898764257C2}" type="slidenum">
              <a:rPr lang="zh-CN" altLang="en-US" smtClean="0">
                <a:ea typeface="宋体" pitchFamily="2" charset="-122"/>
              </a:rPr>
              <a:pPr/>
              <a:t>12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提供初始配置规格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5DA47F-6FD9-4384-8D6D-7F24F4278C1F}" type="slidenum">
              <a:rPr lang="zh-CN" altLang="en-US" smtClean="0">
                <a:ea typeface="宋体" charset="-122"/>
              </a:rPr>
              <a:pPr/>
              <a:t>13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8" descr="中文封"/>
          <p:cNvPicPr>
            <a:picLocks noChangeAspect="1" noChangeArrowheads="1"/>
          </p:cNvPicPr>
          <p:nvPr/>
        </p:nvPicPr>
        <p:blipFill>
          <a:blip r:embed="rId2" cstate="print"/>
          <a:srcRect l="4077"/>
          <a:stretch>
            <a:fillRect/>
          </a:stretch>
        </p:blipFill>
        <p:spPr bwMode="auto">
          <a:xfrm>
            <a:off x="0" y="2667000"/>
            <a:ext cx="71723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 descr="H3C_彩色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15938"/>
            <a:ext cx="1371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29"/>
          <p:cNvSpPr>
            <a:spLocks noChangeArrowheads="1"/>
          </p:cNvSpPr>
          <p:nvPr/>
        </p:nvSpPr>
        <p:spPr bwMode="auto">
          <a:xfrm>
            <a:off x="1447800" y="2686050"/>
            <a:ext cx="5638800" cy="2095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0" y="2686050"/>
            <a:ext cx="1004888" cy="20955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11" Type="http://schemas.openxmlformats.org/officeDocument/2006/relationships/image" Target="../media/image35.jpeg"/><Relationship Id="rId5" Type="http://schemas.openxmlformats.org/officeDocument/2006/relationships/image" Target="../media/image32.png"/><Relationship Id="rId10" Type="http://schemas.openxmlformats.org/officeDocument/2006/relationships/image" Target="../media/image8.wmf"/><Relationship Id="rId4" Type="http://schemas.openxmlformats.org/officeDocument/2006/relationships/image" Target="../media/image31.png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8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10" Type="http://schemas.openxmlformats.org/officeDocument/2006/relationships/image" Target="../media/image43.jpeg"/><Relationship Id="rId4" Type="http://schemas.openxmlformats.org/officeDocument/2006/relationships/image" Target="../media/image31.png"/><Relationship Id="rId9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53.png"/><Relationship Id="rId3" Type="http://schemas.openxmlformats.org/officeDocument/2006/relationships/image" Target="../media/image44.jpeg"/><Relationship Id="rId21" Type="http://schemas.openxmlformats.org/officeDocument/2006/relationships/image" Target="../media/image56.png"/><Relationship Id="rId7" Type="http://schemas.openxmlformats.org/officeDocument/2006/relationships/image" Target="../media/image23.png"/><Relationship Id="rId12" Type="http://schemas.openxmlformats.org/officeDocument/2006/relationships/image" Target="../media/image49.emf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18" Type="http://schemas.openxmlformats.org/officeDocument/2006/relationships/image" Target="../media/image52.png"/><Relationship Id="rId3" Type="http://schemas.openxmlformats.org/officeDocument/2006/relationships/image" Target="../media/image22.png"/><Relationship Id="rId21" Type="http://schemas.openxmlformats.org/officeDocument/2006/relationships/image" Target="../media/image59.png"/><Relationship Id="rId7" Type="http://schemas.openxmlformats.org/officeDocument/2006/relationships/image" Target="../media/image24.png"/><Relationship Id="rId12" Type="http://schemas.openxmlformats.org/officeDocument/2006/relationships/image" Target="../media/image57.jpe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9.emf"/><Relationship Id="rId5" Type="http://schemas.openxmlformats.org/officeDocument/2006/relationships/image" Target="../media/image46.png"/><Relationship Id="rId15" Type="http://schemas.openxmlformats.org/officeDocument/2006/relationships/image" Target="../media/image50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1.jpe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jpeg"/><Relationship Id="rId7" Type="http://schemas.openxmlformats.org/officeDocument/2006/relationships/image" Target="../media/image68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jpeg"/><Relationship Id="rId5" Type="http://schemas.openxmlformats.org/officeDocument/2006/relationships/image" Target="../media/image66.wmf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jpeg"/><Relationship Id="rId7" Type="http://schemas.openxmlformats.org/officeDocument/2006/relationships/image" Target="../media/image81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57.jpe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/>
          <p:cNvSpPr txBox="1">
            <a:spLocks noChangeArrowheads="1"/>
          </p:cNvSpPr>
          <p:nvPr/>
        </p:nvSpPr>
        <p:spPr bwMode="auto">
          <a:xfrm>
            <a:off x="495300" y="1401763"/>
            <a:ext cx="83439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 smtClean="0">
                <a:solidFill>
                  <a:srgbClr val="CC0000"/>
                </a:solidFill>
                <a:ea typeface="华文细黑" pitchFamily="2" charset="-122"/>
              </a:rPr>
              <a:t>H3C 4G</a:t>
            </a:r>
            <a:r>
              <a:rPr lang="zh-CN" altLang="en-US" sz="3600" b="1" dirty="0" smtClean="0">
                <a:solidFill>
                  <a:srgbClr val="CC0000"/>
                </a:solidFill>
                <a:ea typeface="华文细黑" pitchFamily="2" charset="-122"/>
              </a:rPr>
              <a:t>路由器解决方案</a:t>
            </a:r>
            <a:endParaRPr lang="zh-CN" altLang="en-US" sz="3600" b="1" dirty="0">
              <a:solidFill>
                <a:srgbClr val="CC0000"/>
              </a:solidFill>
              <a:ea typeface="华文细黑" pitchFamily="2" charset="-122"/>
            </a:endParaRPr>
          </a:p>
        </p:txBody>
      </p:sp>
      <p:sp>
        <p:nvSpPr>
          <p:cNvPr id="5124" name="Text Box 23"/>
          <p:cNvSpPr txBox="1">
            <a:spLocks noChangeArrowheads="1"/>
          </p:cNvSpPr>
          <p:nvPr/>
        </p:nvSpPr>
        <p:spPr bwMode="auto">
          <a:xfrm>
            <a:off x="533400" y="6429375"/>
            <a:ext cx="44942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5F5F5F"/>
                </a:solidFill>
                <a:ea typeface="华文细黑" pitchFamily="2" charset="-122"/>
              </a:rPr>
              <a:t>杭州华三通信技术有限公司 版权所有，未经授权不得使用与传播</a:t>
            </a:r>
          </a:p>
        </p:txBody>
      </p:sp>
    </p:spTree>
    <p:extLst>
      <p:ext uri="{BB962C8B-B14F-4D97-AF65-F5344CB8AC3E}">
        <p14:creationId xmlns:p14="http://schemas.microsoft.com/office/powerpoint/2010/main" val="1656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56"/>
          <p:cNvSpPr>
            <a:spLocks noChangeArrowheads="1"/>
          </p:cNvSpPr>
          <p:nvPr/>
        </p:nvSpPr>
        <p:spPr bwMode="auto">
          <a:xfrm rot="14814230">
            <a:off x="7161994" y="2931400"/>
            <a:ext cx="122353" cy="1875237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50000">
                <a:srgbClr val="FFFFFF"/>
              </a:gs>
              <a:gs pos="100000">
                <a:srgbClr val="808080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 rot="6505121" flipH="1">
            <a:off x="3761128" y="3084701"/>
            <a:ext cx="313196" cy="1019992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Freeform 25"/>
          <p:cNvSpPr>
            <a:spLocks/>
          </p:cNvSpPr>
          <p:nvPr/>
        </p:nvSpPr>
        <p:spPr bwMode="auto">
          <a:xfrm rot="2985881" flipH="1">
            <a:off x="3646252" y="2359860"/>
            <a:ext cx="313196" cy="1019992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056"/>
          <p:cNvSpPr>
            <a:spLocks noChangeArrowheads="1"/>
          </p:cNvSpPr>
          <p:nvPr/>
        </p:nvSpPr>
        <p:spPr bwMode="auto">
          <a:xfrm rot="17457332">
            <a:off x="7134075" y="2072179"/>
            <a:ext cx="134491" cy="1800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4752528" y="3573016"/>
            <a:ext cx="2088232" cy="1584176"/>
            <a:chOff x="642910" y="1584756"/>
            <a:chExt cx="2335708" cy="1678467"/>
          </a:xfrm>
        </p:grpSpPr>
        <p:sp>
          <p:nvSpPr>
            <p:cNvPr id="19" name="Oval 11"/>
            <p:cNvSpPr>
              <a:spLocks noChangeArrowheads="1"/>
            </p:cNvSpPr>
            <p:nvPr/>
          </p:nvSpPr>
          <p:spPr bwMode="ltGray">
            <a:xfrm>
              <a:off x="642910" y="1588887"/>
              <a:ext cx="1927895" cy="1282748"/>
            </a:xfrm>
            <a:prstGeom prst="cloud">
              <a:avLst/>
            </a:prstGeom>
            <a:solidFill>
              <a:srgbClr val="B3DC27"/>
            </a:solidFill>
            <a:ln w="285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Oval 11"/>
            <p:cNvGrpSpPr>
              <a:grpSpLocks/>
            </p:cNvGrpSpPr>
            <p:nvPr/>
          </p:nvGrpSpPr>
          <p:grpSpPr bwMode="auto">
            <a:xfrm>
              <a:off x="696835" y="1584756"/>
              <a:ext cx="2281783" cy="1678467"/>
              <a:chOff x="2877348" y="2548128"/>
              <a:chExt cx="1645920" cy="1213104"/>
            </a:xfrm>
          </p:grpSpPr>
          <p:pic>
            <p:nvPicPr>
              <p:cNvPr id="21" name="Oval 11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ltGray">
              <a:xfrm>
                <a:off x="2877348" y="2548128"/>
                <a:ext cx="1645920" cy="1213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Text Box 63"/>
              <p:cNvSpPr txBox="1">
                <a:spLocks noChangeArrowheads="1"/>
              </p:cNvSpPr>
              <p:nvPr/>
            </p:nvSpPr>
            <p:spPr bwMode="auto">
              <a:xfrm>
                <a:off x="3083102" y="2714091"/>
                <a:ext cx="806720" cy="525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3" name="Picture 16" descr="大楼通用_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2888" y="2669373"/>
            <a:ext cx="1080120" cy="1022353"/>
          </a:xfrm>
          <a:prstGeom prst="rect">
            <a:avLst/>
          </a:prstGeom>
          <a:noFill/>
        </p:spPr>
      </p:pic>
      <p:sp>
        <p:nvSpPr>
          <p:cNvPr id="25" name="Rectangle 1056"/>
          <p:cNvSpPr>
            <a:spLocks noChangeArrowheads="1"/>
          </p:cNvSpPr>
          <p:nvPr/>
        </p:nvSpPr>
        <p:spPr bwMode="auto">
          <a:xfrm rot="16200000">
            <a:off x="1580186" y="2687602"/>
            <a:ext cx="288032" cy="1288164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50000">
                <a:srgbClr val="FFFFFF"/>
              </a:gs>
              <a:gs pos="100000">
                <a:srgbClr val="808080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26" name="Picture 15" descr="大楼通用_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60" y="2601236"/>
            <a:ext cx="1313092" cy="1090489"/>
          </a:xfrm>
          <a:prstGeom prst="rect">
            <a:avLst/>
          </a:prstGeom>
          <a:noFill/>
        </p:spPr>
      </p:pic>
      <p:pic>
        <p:nvPicPr>
          <p:cNvPr id="27" name="Picture 23" descr="中低端路由器-"/>
          <p:cNvPicPr>
            <a:picLocks noGrp="1"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04258" y="2971644"/>
            <a:ext cx="9721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3528394" y="2492896"/>
          <a:ext cx="615945" cy="84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8" imgW="2309813" imgH="3176588" progId="">
                  <p:embed/>
                </p:oleObj>
              </mc:Choice>
              <mc:Fallback>
                <p:oleObj name="Clip" r:id="rId8" imgW="2309813" imgH="317658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394" y="2492896"/>
                        <a:ext cx="615945" cy="84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007604" y="232487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EF8200"/>
                </a:solidFill>
                <a:latin typeface="微软雅黑" pitchFamily="34" charset="-122"/>
                <a:ea typeface="微软雅黑" pitchFamily="34" charset="-122"/>
              </a:rPr>
              <a:t>实时监控主链路质</a:t>
            </a:r>
            <a:r>
              <a:rPr lang="en-US" altLang="zh-CN" sz="1400" b="1" dirty="0" smtClean="0">
                <a:solidFill>
                  <a:srgbClr val="EF8200"/>
                </a:solidFill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1400" b="1" dirty="0" smtClean="0">
                <a:solidFill>
                  <a:srgbClr val="EF8200"/>
                </a:solidFill>
                <a:latin typeface="微软雅黑" pitchFamily="34" charset="-122"/>
                <a:ea typeface="微软雅黑" pitchFamily="34" charset="-122"/>
              </a:rPr>
              <a:t>信号强度 </a:t>
            </a:r>
            <a:endParaRPr lang="zh-CN" altLang="en-US" sz="1400" b="1" dirty="0">
              <a:solidFill>
                <a:srgbClr val="EF82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8032" y="371703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分支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80920" y="3645024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总部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200" y="386105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当主链路质量存在问题时，自动进行链路切换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18" descr="图形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73919" y="2060848"/>
            <a:ext cx="2106803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4788024" y="227687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4048" y="3813044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103312" y="2436737"/>
            <a:ext cx="7073900" cy="831851"/>
          </a:xfrm>
          <a:custGeom>
            <a:avLst/>
            <a:gdLst>
              <a:gd name="connsiteX0" fmla="*/ 0 w 7073900"/>
              <a:gd name="connsiteY0" fmla="*/ 768350 h 831850"/>
              <a:gd name="connsiteX1" fmla="*/ 1943100 w 7073900"/>
              <a:gd name="connsiteY1" fmla="*/ 704850 h 831850"/>
              <a:gd name="connsiteX2" fmla="*/ 4013200 w 7073900"/>
              <a:gd name="connsiteY2" fmla="*/ 6350 h 831850"/>
              <a:gd name="connsiteX3" fmla="*/ 7073900 w 7073900"/>
              <a:gd name="connsiteY3" fmla="*/ 742950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3900" h="831850">
                <a:moveTo>
                  <a:pt x="0" y="768350"/>
                </a:moveTo>
                <a:cubicBezTo>
                  <a:pt x="637116" y="800100"/>
                  <a:pt x="1274233" y="831850"/>
                  <a:pt x="1943100" y="704850"/>
                </a:cubicBezTo>
                <a:cubicBezTo>
                  <a:pt x="2611967" y="577850"/>
                  <a:pt x="3158067" y="0"/>
                  <a:pt x="4013200" y="6350"/>
                </a:cubicBezTo>
                <a:cubicBezTo>
                  <a:pt x="4868333" y="12700"/>
                  <a:pt x="5971116" y="377825"/>
                  <a:pt x="7073900" y="742950"/>
                </a:cubicBezTo>
              </a:path>
            </a:pathLst>
          </a:custGeom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1166812" y="3067506"/>
            <a:ext cx="7010400" cy="1102783"/>
          </a:xfrm>
          <a:custGeom>
            <a:avLst/>
            <a:gdLst>
              <a:gd name="connsiteX0" fmla="*/ 0 w 7010400"/>
              <a:gd name="connsiteY0" fmla="*/ 162983 h 1102783"/>
              <a:gd name="connsiteX1" fmla="*/ 1714500 w 7010400"/>
              <a:gd name="connsiteY1" fmla="*/ 150283 h 1102783"/>
              <a:gd name="connsiteX2" fmla="*/ 4343400 w 7010400"/>
              <a:gd name="connsiteY2" fmla="*/ 1064683 h 1102783"/>
              <a:gd name="connsiteX3" fmla="*/ 7010400 w 7010400"/>
              <a:gd name="connsiteY3" fmla="*/ 378883 h 110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1102783">
                <a:moveTo>
                  <a:pt x="0" y="162983"/>
                </a:moveTo>
                <a:cubicBezTo>
                  <a:pt x="495300" y="81491"/>
                  <a:pt x="990600" y="0"/>
                  <a:pt x="1714500" y="150283"/>
                </a:cubicBezTo>
                <a:cubicBezTo>
                  <a:pt x="2438400" y="300566"/>
                  <a:pt x="3460750" y="1026583"/>
                  <a:pt x="4343400" y="1064683"/>
                </a:cubicBezTo>
                <a:cubicBezTo>
                  <a:pt x="5226050" y="1102783"/>
                  <a:pt x="6118225" y="740833"/>
                  <a:pt x="7010400" y="378883"/>
                </a:cubicBezTo>
              </a:path>
            </a:pathLst>
          </a:custGeom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803" descr="天线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2448" y="2492896"/>
            <a:ext cx="477748" cy="504056"/>
          </a:xfrm>
          <a:prstGeom prst="rect">
            <a:avLst/>
          </a:prstGeom>
          <a:noFill/>
        </p:spPr>
      </p:pic>
      <p:pic>
        <p:nvPicPr>
          <p:cNvPr id="45" name="Picture 803" descr="天线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2488" y="3717032"/>
            <a:ext cx="477748" cy="504056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863588" y="5013176"/>
            <a:ext cx="7524836" cy="91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3G/4G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上行，支持链路负载和备份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3G/4G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信号强度进行链路切换，保证可靠性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+mj-ea"/>
              </a:rPr>
              <a:t>链路可靠性：网络质量的感知和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切换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2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reeform 2"/>
          <p:cNvSpPr>
            <a:spLocks/>
          </p:cNvSpPr>
          <p:nvPr/>
        </p:nvSpPr>
        <p:spPr bwMode="gray">
          <a:xfrm>
            <a:off x="3805239" y="3505200"/>
            <a:ext cx="1265237" cy="804333"/>
          </a:xfrm>
          <a:custGeom>
            <a:avLst/>
            <a:gdLst>
              <a:gd name="T0" fmla="*/ 2147483647 w 797"/>
              <a:gd name="T1" fmla="*/ 0 h 506"/>
              <a:gd name="T2" fmla="*/ 2147483647 w 797"/>
              <a:gd name="T3" fmla="*/ 2147483647 h 506"/>
              <a:gd name="T4" fmla="*/ 2147483647 w 797"/>
              <a:gd name="T5" fmla="*/ 2147483647 h 506"/>
              <a:gd name="T6" fmla="*/ 2147483647 w 797"/>
              <a:gd name="T7" fmla="*/ 2147483647 h 506"/>
              <a:gd name="T8" fmla="*/ 0 w 797"/>
              <a:gd name="T9" fmla="*/ 2147483647 h 506"/>
              <a:gd name="T10" fmla="*/ 2147483647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Freeform 3"/>
          <p:cNvSpPr>
            <a:spLocks/>
          </p:cNvSpPr>
          <p:nvPr/>
        </p:nvSpPr>
        <p:spPr bwMode="gray">
          <a:xfrm>
            <a:off x="4443414" y="2527300"/>
            <a:ext cx="1735137" cy="1117600"/>
          </a:xfrm>
          <a:custGeom>
            <a:avLst/>
            <a:gdLst>
              <a:gd name="T0" fmla="*/ 2147483647 w 1093"/>
              <a:gd name="T1" fmla="*/ 2147483647 h 704"/>
              <a:gd name="T2" fmla="*/ 0 w 1093"/>
              <a:gd name="T3" fmla="*/ 2147483647 h 704"/>
              <a:gd name="T4" fmla="*/ 2147483647 w 1093"/>
              <a:gd name="T5" fmla="*/ 0 h 704"/>
              <a:gd name="T6" fmla="*/ 2147483647 w 1093"/>
              <a:gd name="T7" fmla="*/ 2147483647 h 704"/>
              <a:gd name="T8" fmla="*/ 2147483647 w 1093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Freeform 4"/>
          <p:cNvSpPr>
            <a:spLocks/>
          </p:cNvSpPr>
          <p:nvPr/>
        </p:nvSpPr>
        <p:spPr bwMode="gray">
          <a:xfrm>
            <a:off x="2973389" y="2554817"/>
            <a:ext cx="1470025" cy="1117600"/>
          </a:xfrm>
          <a:custGeom>
            <a:avLst/>
            <a:gdLst>
              <a:gd name="T0" fmla="*/ 2147483647 w 926"/>
              <a:gd name="T1" fmla="*/ 2147483647 h 704"/>
              <a:gd name="T2" fmla="*/ 2147483647 w 926"/>
              <a:gd name="T3" fmla="*/ 2147483647 h 704"/>
              <a:gd name="T4" fmla="*/ 0 w 926"/>
              <a:gd name="T5" fmla="*/ 2147483647 h 704"/>
              <a:gd name="T6" fmla="*/ 2147483647 w 926"/>
              <a:gd name="T7" fmla="*/ 0 h 704"/>
              <a:gd name="T8" fmla="*/ 2147483647 w 926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09676" y="1267884"/>
            <a:ext cx="2257425" cy="2258483"/>
            <a:chOff x="867" y="738"/>
            <a:chExt cx="1422" cy="1422"/>
          </a:xfrm>
        </p:grpSpPr>
        <p:sp>
          <p:nvSpPr>
            <p:cNvPr id="23576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7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59" name="Rectangle 9"/>
          <p:cNvSpPr>
            <a:spLocks noChangeArrowheads="1"/>
          </p:cNvSpPr>
          <p:nvPr/>
        </p:nvSpPr>
        <p:spPr bwMode="gray">
          <a:xfrm>
            <a:off x="1401764" y="2334684"/>
            <a:ext cx="1946275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防止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SIM/UIM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卡被盗用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00714" y="1267884"/>
            <a:ext cx="2257425" cy="2258483"/>
            <a:chOff x="867" y="738"/>
            <a:chExt cx="1422" cy="1422"/>
          </a:xfrm>
        </p:grpSpPr>
        <p:sp>
          <p:nvSpPr>
            <p:cNvPr id="23574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5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36926" y="4040718"/>
            <a:ext cx="2257425" cy="2256367"/>
            <a:chOff x="867" y="738"/>
            <a:chExt cx="1422" cy="1422"/>
          </a:xfrm>
        </p:grpSpPr>
        <p:sp>
          <p:nvSpPr>
            <p:cNvPr id="23572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73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62" name="Text Box 18"/>
          <p:cNvSpPr txBox="1">
            <a:spLocks noChangeArrowheads="1"/>
          </p:cNvSpPr>
          <p:nvPr/>
        </p:nvSpPr>
        <p:spPr bwMode="gray">
          <a:xfrm>
            <a:off x="3419475" y="1390651"/>
            <a:ext cx="21605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Freeform 19"/>
          <p:cNvSpPr>
            <a:spLocks/>
          </p:cNvSpPr>
          <p:nvPr/>
        </p:nvSpPr>
        <p:spPr bwMode="gray">
          <a:xfrm>
            <a:off x="3448051" y="4106334"/>
            <a:ext cx="2024063" cy="785284"/>
          </a:xfrm>
          <a:custGeom>
            <a:avLst/>
            <a:gdLst>
              <a:gd name="T0" fmla="*/ 0 w 1291"/>
              <a:gd name="T1" fmla="*/ 2147483647 h 495"/>
              <a:gd name="T2" fmla="*/ 2147483647 w 1291"/>
              <a:gd name="T3" fmla="*/ 2147483647 h 495"/>
              <a:gd name="T4" fmla="*/ 2147483647 w 1291"/>
              <a:gd name="T5" fmla="*/ 2147483647 h 495"/>
              <a:gd name="T6" fmla="*/ 2147483647 w 1291"/>
              <a:gd name="T7" fmla="*/ 0 h 495"/>
              <a:gd name="T8" fmla="*/ 2147483647 w 1291"/>
              <a:gd name="T9" fmla="*/ 2147483647 h 495"/>
              <a:gd name="T10" fmla="*/ 0 w 1291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Rectangle 20"/>
          <p:cNvSpPr>
            <a:spLocks noChangeArrowheads="1"/>
          </p:cNvSpPr>
          <p:nvPr/>
        </p:nvSpPr>
        <p:spPr bwMode="black">
          <a:xfrm>
            <a:off x="3779839" y="4218518"/>
            <a:ext cx="12969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地图定位功能</a:t>
            </a:r>
            <a:endParaRPr lang="en-US" altLang="zh-CN" sz="2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5" name="Freeform 21"/>
          <p:cNvSpPr>
            <a:spLocks/>
          </p:cNvSpPr>
          <p:nvPr/>
        </p:nvSpPr>
        <p:spPr bwMode="gray">
          <a:xfrm>
            <a:off x="5810250" y="1325033"/>
            <a:ext cx="2033588" cy="781051"/>
          </a:xfrm>
          <a:custGeom>
            <a:avLst/>
            <a:gdLst>
              <a:gd name="T0" fmla="*/ 0 w 1293"/>
              <a:gd name="T1" fmla="*/ 2147483647 h 492"/>
              <a:gd name="T2" fmla="*/ 2147483647 w 1293"/>
              <a:gd name="T3" fmla="*/ 2147483647 h 492"/>
              <a:gd name="T4" fmla="*/ 2147483647 w 1293"/>
              <a:gd name="T5" fmla="*/ 2147483647 h 492"/>
              <a:gd name="T6" fmla="*/ 2147483647 w 1293"/>
              <a:gd name="T7" fmla="*/ 0 h 492"/>
              <a:gd name="T8" fmla="*/ 2147483647 w 1293"/>
              <a:gd name="T9" fmla="*/ 2147483647 h 492"/>
              <a:gd name="T10" fmla="*/ 0 w 1293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Freeform 22"/>
          <p:cNvSpPr>
            <a:spLocks/>
          </p:cNvSpPr>
          <p:nvPr/>
        </p:nvSpPr>
        <p:spPr bwMode="gray">
          <a:xfrm>
            <a:off x="1311275" y="1325033"/>
            <a:ext cx="2038350" cy="787400"/>
          </a:xfrm>
          <a:custGeom>
            <a:avLst/>
            <a:gdLst>
              <a:gd name="T0" fmla="*/ 0 w 1284"/>
              <a:gd name="T1" fmla="*/ 2147483647 h 495"/>
              <a:gd name="T2" fmla="*/ 2147483647 w 1284"/>
              <a:gd name="T3" fmla="*/ 2147483647 h 495"/>
              <a:gd name="T4" fmla="*/ 2147483647 w 1284"/>
              <a:gd name="T5" fmla="*/ 2147483647 h 495"/>
              <a:gd name="T6" fmla="*/ 2147483647 w 1284"/>
              <a:gd name="T7" fmla="*/ 0 h 495"/>
              <a:gd name="T8" fmla="*/ 2147483647 w 1284"/>
              <a:gd name="T9" fmla="*/ 2147483647 h 495"/>
              <a:gd name="T10" fmla="*/ 0 w 1284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Rectangle 23"/>
          <p:cNvSpPr>
            <a:spLocks noChangeArrowheads="1"/>
          </p:cNvSpPr>
          <p:nvPr/>
        </p:nvSpPr>
        <p:spPr bwMode="black">
          <a:xfrm>
            <a:off x="6137275" y="1422401"/>
            <a:ext cx="13144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en-US" alt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IMSI</a:t>
            </a:r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endParaRPr lang="en-US" altLang="zh-CN" sz="2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8" name="Rectangle 24"/>
          <p:cNvSpPr>
            <a:spLocks noChangeArrowheads="1"/>
          </p:cNvSpPr>
          <p:nvPr/>
        </p:nvSpPr>
        <p:spPr bwMode="black">
          <a:xfrm>
            <a:off x="1403350" y="1411818"/>
            <a:ext cx="18367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硬件信息绑定认证</a:t>
            </a:r>
            <a:endParaRPr lang="en-US" altLang="zh-CN" sz="2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25"/>
          <p:cNvSpPr>
            <a:spLocks/>
          </p:cNvSpPr>
          <p:nvPr/>
        </p:nvSpPr>
        <p:spPr bwMode="gray">
          <a:xfrm>
            <a:off x="4192588" y="2000252"/>
            <a:ext cx="679450" cy="1858433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70" name="Rectangle 9"/>
          <p:cNvSpPr>
            <a:spLocks noChangeArrowheads="1"/>
          </p:cNvSpPr>
          <p:nvPr/>
        </p:nvSpPr>
        <p:spPr bwMode="gray">
          <a:xfrm>
            <a:off x="5724526" y="2275418"/>
            <a:ext cx="2232025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防止路由器插入非法的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SIM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卡接入网络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71" name="Rectangle 9"/>
          <p:cNvSpPr>
            <a:spLocks noChangeArrowheads="1"/>
          </p:cNvSpPr>
          <p:nvPr/>
        </p:nvSpPr>
        <p:spPr bwMode="gray">
          <a:xfrm>
            <a:off x="3417889" y="5115984"/>
            <a:ext cx="2162175" cy="634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定位功能，防止设备被盗窃</a:t>
            </a:r>
            <a:endParaRPr lang="en-US" altLang="zh-CN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</a:rPr>
              <a:t>设备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安全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网络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防盗用</a:t>
            </a:r>
          </a:p>
        </p:txBody>
      </p:sp>
    </p:spTree>
    <p:extLst>
      <p:ext uri="{BB962C8B-B14F-4D97-AF65-F5344CB8AC3E}">
        <p14:creationId xmlns:p14="http://schemas.microsoft.com/office/powerpoint/2010/main" val="8884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4" name="直接连接符 110"/>
          <p:cNvCxnSpPr>
            <a:cxnSpLocks noChangeShapeType="1"/>
          </p:cNvCxnSpPr>
          <p:nvPr/>
        </p:nvCxnSpPr>
        <p:spPr bwMode="auto">
          <a:xfrm>
            <a:off x="4262241" y="2480494"/>
            <a:ext cx="1592263" cy="9525"/>
          </a:xfrm>
          <a:prstGeom prst="line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105" name="Picture 101" descr="网云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195111">
            <a:off x="842105" y="2250834"/>
            <a:ext cx="1251231" cy="8618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42764" y="2162994"/>
            <a:ext cx="1739900" cy="113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8" name="Picture 6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5516" y="2221731"/>
            <a:ext cx="544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836541" y="2771006"/>
            <a:ext cx="9493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路由器</a:t>
            </a:r>
          </a:p>
        </p:txBody>
      </p:sp>
      <p:pic>
        <p:nvPicPr>
          <p:cNvPr id="23560" name="Picture 9" descr="中低端路由器-"/>
          <p:cNvPicPr>
            <a:picLocks noGrp="1"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7514" y="2415405"/>
            <a:ext cx="488950" cy="3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Rectangle 15"/>
          <p:cNvSpPr>
            <a:spLocks noChangeArrowheads="1"/>
          </p:cNvSpPr>
          <p:nvPr/>
        </p:nvSpPr>
        <p:spPr bwMode="auto">
          <a:xfrm>
            <a:off x="5725914" y="2755131"/>
            <a:ext cx="12509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接入网关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      LNS</a:t>
            </a:r>
          </a:p>
        </p:txBody>
      </p:sp>
      <p:sp>
        <p:nvSpPr>
          <p:cNvPr id="23562" name="Line 16"/>
          <p:cNvSpPr>
            <a:spLocks noChangeShapeType="1"/>
          </p:cNvSpPr>
          <p:nvPr/>
        </p:nvSpPr>
        <p:spPr bwMode="auto">
          <a:xfrm>
            <a:off x="2347714" y="1394643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4265414" y="1456555"/>
            <a:ext cx="1752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/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国密办加密算法</a:t>
            </a:r>
            <a:endParaRPr lang="en-US" altLang="zh-CN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4" name="Line 20"/>
          <p:cNvSpPr>
            <a:spLocks noChangeShapeType="1"/>
          </p:cNvSpPr>
          <p:nvPr/>
        </p:nvSpPr>
        <p:spPr bwMode="auto">
          <a:xfrm>
            <a:off x="7226102" y="136130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5" name="Rectangle 24"/>
          <p:cNvSpPr>
            <a:spLocks noChangeArrowheads="1"/>
          </p:cNvSpPr>
          <p:nvPr/>
        </p:nvSpPr>
        <p:spPr bwMode="auto">
          <a:xfrm>
            <a:off x="6980040" y="2812280"/>
            <a:ext cx="137065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pic>
        <p:nvPicPr>
          <p:cNvPr id="23566" name="Picture 30" descr="网云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-404889">
            <a:off x="4373366" y="2209030"/>
            <a:ext cx="1355725" cy="52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7" name="Text Box 31"/>
          <p:cNvSpPr txBox="1">
            <a:spLocks noChangeArrowheads="1"/>
          </p:cNvSpPr>
          <p:nvPr/>
        </p:nvSpPr>
        <p:spPr bwMode="auto">
          <a:xfrm>
            <a:off x="4474964" y="2293168"/>
            <a:ext cx="13081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VPDN</a:t>
            </a:r>
            <a:r>
              <a:rPr kumimoji="1"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专线</a:t>
            </a:r>
            <a:endParaRPr kumimoji="1" lang="en-US" altLang="zh-CN" sz="1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68" name="Picture 33" descr="服务器类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9952" y="3039293"/>
            <a:ext cx="461962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9" name="Rectangle 34"/>
          <p:cNvSpPr>
            <a:spLocks noChangeArrowheads="1"/>
          </p:cNvSpPr>
          <p:nvPr/>
        </p:nvSpPr>
        <p:spPr bwMode="auto">
          <a:xfrm>
            <a:off x="3617714" y="3680643"/>
            <a:ext cx="819150" cy="4508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运营商认证服务器</a:t>
            </a:r>
          </a:p>
        </p:txBody>
      </p:sp>
      <p:pic>
        <p:nvPicPr>
          <p:cNvPr id="23570" name="Picture 40" descr="中低端路由器-"/>
          <p:cNvPicPr>
            <a:picLocks noGrp="1"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4502" y="2207443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1" name="Rectangle 41"/>
          <p:cNvSpPr>
            <a:spLocks noChangeArrowheads="1"/>
          </p:cNvSpPr>
          <p:nvPr/>
        </p:nvSpPr>
        <p:spPr bwMode="auto">
          <a:xfrm>
            <a:off x="4017764" y="2666230"/>
            <a:ext cx="60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LAC</a:t>
            </a:r>
          </a:p>
        </p:txBody>
      </p:sp>
      <p:pic>
        <p:nvPicPr>
          <p:cNvPr id="23572" name="Picture 42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6316" y="2517006"/>
            <a:ext cx="544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3" name="Rectangle 8"/>
          <p:cNvSpPr>
            <a:spLocks noChangeArrowheads="1"/>
          </p:cNvSpPr>
          <p:nvPr/>
        </p:nvSpPr>
        <p:spPr bwMode="auto">
          <a:xfrm>
            <a:off x="1145979" y="3021831"/>
            <a:ext cx="77628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分支网络</a:t>
            </a:r>
          </a:p>
        </p:txBody>
      </p:sp>
      <p:pic>
        <p:nvPicPr>
          <p:cNvPr id="23574" name="Picture 40" descr="防火墙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4014" y="2094731"/>
            <a:ext cx="5302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5" name="Picture 17" descr="蜂窝和天线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43029" y="1997893"/>
            <a:ext cx="757237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9" name="直接连接符 98"/>
          <p:cNvCxnSpPr/>
          <p:nvPr/>
        </p:nvCxnSpPr>
        <p:spPr bwMode="auto">
          <a:xfrm flipV="1">
            <a:off x="1553964" y="2596381"/>
            <a:ext cx="463550" cy="11113"/>
          </a:xfrm>
          <a:prstGeom prst="line">
            <a:avLst/>
          </a:prstGeom>
          <a:noFill/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577" name="Picture 36" descr="中低端路由器-"/>
          <p:cNvPicPr>
            <a:picLocks noGrp="1"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2639" y="2255068"/>
            <a:ext cx="609600" cy="45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直接连接符 108"/>
          <p:cNvCxnSpPr/>
          <p:nvPr/>
        </p:nvCxnSpPr>
        <p:spPr bwMode="auto">
          <a:xfrm rot="16200000" flipH="1">
            <a:off x="3797897" y="2865461"/>
            <a:ext cx="333375" cy="14288"/>
          </a:xfrm>
          <a:prstGeom prst="line">
            <a:avLst/>
          </a:prstGeom>
          <a:noFill/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79" name="Freeform 10"/>
          <p:cNvSpPr>
            <a:spLocks/>
          </p:cNvSpPr>
          <p:nvPr/>
        </p:nvSpPr>
        <p:spPr bwMode="auto">
          <a:xfrm rot="5400000">
            <a:off x="2752528" y="2128069"/>
            <a:ext cx="142875" cy="714375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580" name="直接连接符 118"/>
          <p:cNvCxnSpPr>
            <a:cxnSpLocks noChangeShapeType="1"/>
          </p:cNvCxnSpPr>
          <p:nvPr/>
        </p:nvCxnSpPr>
        <p:spPr bwMode="auto">
          <a:xfrm>
            <a:off x="2468364" y="1896293"/>
            <a:ext cx="4660900" cy="1587"/>
          </a:xfrm>
          <a:prstGeom prst="line">
            <a:avLst/>
          </a:prstGeom>
          <a:noFill/>
          <a:ln w="12700" algn="ctr">
            <a:solidFill>
              <a:srgbClr val="0000FF"/>
            </a:solidFill>
            <a:round/>
            <a:headEnd type="arrow" w="med" len="med"/>
            <a:tailEnd type="arrow" w="med" len="med"/>
          </a:ln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4G</a:t>
            </a:r>
            <a:r>
              <a:rPr lang="zh-CN" altLang="en-US" dirty="0"/>
              <a:t>宽带接入</a:t>
            </a:r>
            <a:r>
              <a:rPr lang="zh-CN" altLang="en-US" dirty="0" smtClean="0"/>
              <a:t>的链路加密方案</a:t>
            </a:r>
            <a:endParaRPr lang="zh-CN" altLang="en-US" dirty="0"/>
          </a:p>
        </p:txBody>
      </p:sp>
      <p:sp>
        <p:nvSpPr>
          <p:cNvPr id="23581" name="内容占位符 63"/>
          <p:cNvSpPr>
            <a:spLocks noGrp="1"/>
          </p:cNvSpPr>
          <p:nvPr>
            <p:ph sz="half" idx="4294967295"/>
          </p:nvPr>
        </p:nvSpPr>
        <p:spPr>
          <a:xfrm>
            <a:off x="539552" y="4432995"/>
            <a:ext cx="8494712" cy="1516285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支持国密办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SM1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SM2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SM3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硬件加密验证算法；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支持国际标准算法，如：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3DES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AES128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AES192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AES256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加密算法；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MD5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SHA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验证算法；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 bwMode="auto">
          <a:xfrm flipV="1">
            <a:off x="6616502" y="2486845"/>
            <a:ext cx="417512" cy="3175"/>
          </a:xfrm>
          <a:prstGeom prst="line">
            <a:avLst/>
          </a:prstGeom>
          <a:noFill/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3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11413" y="1107018"/>
            <a:ext cx="2998787" cy="1602316"/>
            <a:chOff x="1920" y="1026"/>
            <a:chExt cx="1889" cy="100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60"/>
                  <a:ext cx="1905" cy="9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9"/>
                  <a:ext cx="1905" cy="90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6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9216"/>
                      <a:invGamma/>
                    </a:schemeClr>
                  </a:gs>
                  <a:gs pos="100000">
                    <a:schemeClr val="folHlink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gray">
              <a:xfrm>
                <a:off x="2208" y="1345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576" name="Text Box 17"/>
            <p:cNvSpPr txBox="1">
              <a:spLocks noChangeArrowheads="1"/>
            </p:cNvSpPr>
            <p:nvPr/>
          </p:nvSpPr>
          <p:spPr bwMode="auto">
            <a:xfrm>
              <a:off x="2302" y="1173"/>
              <a:ext cx="1128" cy="3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配置开局方案</a:t>
              </a:r>
              <a:endParaRPr lang="en-US" altLang="zh-CN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105"/>
          <p:cNvGrpSpPr>
            <a:grpSpLocks/>
          </p:cNvGrpSpPr>
          <p:nvPr/>
        </p:nvGrpSpPr>
        <p:grpSpPr bwMode="auto">
          <a:xfrm>
            <a:off x="177801" y="2423584"/>
            <a:ext cx="3889375" cy="4030133"/>
            <a:chOff x="611560" y="2493829"/>
            <a:chExt cx="3888432" cy="4031515"/>
          </a:xfrm>
        </p:grpSpPr>
        <p:sp>
          <p:nvSpPr>
            <p:cNvPr id="20555" name="Rectangle 1056"/>
            <p:cNvSpPr>
              <a:spLocks noChangeArrowheads="1"/>
            </p:cNvSpPr>
            <p:nvPr/>
          </p:nvSpPr>
          <p:spPr bwMode="auto">
            <a:xfrm rot="-952940">
              <a:off x="1741329" y="3452272"/>
              <a:ext cx="88232" cy="79208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56" name="Rectangle 1056"/>
            <p:cNvSpPr>
              <a:spLocks noChangeArrowheads="1"/>
            </p:cNvSpPr>
            <p:nvPr/>
          </p:nvSpPr>
          <p:spPr bwMode="auto">
            <a:xfrm rot="5052872">
              <a:off x="2191713" y="2883435"/>
              <a:ext cx="80053" cy="788032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57" name="Rectangle 1056"/>
            <p:cNvSpPr>
              <a:spLocks noChangeArrowheads="1"/>
            </p:cNvSpPr>
            <p:nvPr/>
          </p:nvSpPr>
          <p:spPr bwMode="auto">
            <a:xfrm>
              <a:off x="2051720" y="5013176"/>
              <a:ext cx="72008" cy="79208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611560" y="2493829"/>
              <a:ext cx="3456145" cy="4031515"/>
              <a:chOff x="720" y="1877"/>
              <a:chExt cx="1541" cy="1915"/>
            </a:xfrm>
          </p:grpSpPr>
          <p:sp>
            <p:nvSpPr>
              <p:cNvPr id="20573" name="AutoShape 4"/>
              <p:cNvSpPr>
                <a:spLocks noChangeArrowheads="1"/>
              </p:cNvSpPr>
              <p:nvPr/>
            </p:nvSpPr>
            <p:spPr bwMode="auto">
              <a:xfrm>
                <a:off x="720" y="2112"/>
                <a:ext cx="1440" cy="168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574" name="Text Box 5"/>
              <p:cNvSpPr txBox="1">
                <a:spLocks noChangeArrowheads="1"/>
              </p:cNvSpPr>
              <p:nvPr/>
            </p:nvSpPr>
            <p:spPr bwMode="auto">
              <a:xfrm>
                <a:off x="977" y="1877"/>
                <a:ext cx="1284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U </a:t>
                </a:r>
                <a:r>
                  <a:rPr lang="zh-CN" altLang="en-US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盘自动部署</a:t>
                </a:r>
                <a:endParaRPr lang="en-US" altLang="zh-CN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3596924" y="2752151"/>
              <a:ext cx="903068" cy="1240792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578" y="90"/>
                </a:cxn>
                <a:cxn ang="0">
                  <a:pos x="568" y="174"/>
                </a:cxn>
                <a:cxn ang="0">
                  <a:pos x="552" y="252"/>
                </a:cxn>
                <a:cxn ang="0">
                  <a:pos x="526" y="324"/>
                </a:cxn>
                <a:cxn ang="0">
                  <a:pos x="494" y="390"/>
                </a:cxn>
                <a:cxn ang="0">
                  <a:pos x="452" y="450"/>
                </a:cxn>
                <a:cxn ang="0">
                  <a:pos x="402" y="508"/>
                </a:cxn>
                <a:cxn ang="0">
                  <a:pos x="342" y="560"/>
                </a:cxn>
                <a:cxn ang="0">
                  <a:pos x="270" y="610"/>
                </a:cxn>
                <a:cxn ang="0">
                  <a:pos x="188" y="656"/>
                </a:cxn>
                <a:cxn ang="0">
                  <a:pos x="188" y="798"/>
                </a:cxn>
                <a:cxn ang="0">
                  <a:pos x="0" y="514"/>
                </a:cxn>
                <a:cxn ang="0">
                  <a:pos x="188" y="230"/>
                </a:cxn>
                <a:cxn ang="0">
                  <a:pos x="188" y="372"/>
                </a:cxn>
                <a:cxn ang="0">
                  <a:pos x="224" y="368"/>
                </a:cxn>
                <a:cxn ang="0">
                  <a:pos x="264" y="356"/>
                </a:cxn>
                <a:cxn ang="0">
                  <a:pos x="306" y="336"/>
                </a:cxn>
                <a:cxn ang="0">
                  <a:pos x="348" y="310"/>
                </a:cxn>
                <a:cxn ang="0">
                  <a:pos x="392" y="280"/>
                </a:cxn>
                <a:cxn ang="0">
                  <a:pos x="432" y="246"/>
                </a:cxn>
                <a:cxn ang="0">
                  <a:pos x="472" y="208"/>
                </a:cxn>
                <a:cxn ang="0">
                  <a:pos x="506" y="166"/>
                </a:cxn>
                <a:cxn ang="0">
                  <a:pos x="536" y="124"/>
                </a:cxn>
                <a:cxn ang="0">
                  <a:pos x="558" y="82"/>
                </a:cxn>
                <a:cxn ang="0">
                  <a:pos x="574" y="40"/>
                </a:cxn>
                <a:cxn ang="0">
                  <a:pos x="578" y="0"/>
                </a:cxn>
                <a:cxn ang="0">
                  <a:pos x="580" y="0"/>
                </a:cxn>
              </a:cxnLst>
              <a:rect l="0" t="0" r="r" b="b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60" name="Picture 31" descr="通用大楼0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9758" y="2996952"/>
              <a:ext cx="871962" cy="56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1187625" y="4149080"/>
              <a:ext cx="2160239" cy="1512168"/>
              <a:chOff x="1259633" y="3717032"/>
              <a:chExt cx="2160239" cy="1512168"/>
            </a:xfrm>
          </p:grpSpPr>
          <p:grpSp>
            <p:nvGrpSpPr>
              <p:cNvPr id="9" name="组合 39"/>
              <p:cNvGrpSpPr>
                <a:grpSpLocks/>
              </p:cNvGrpSpPr>
              <p:nvPr/>
            </p:nvGrpSpPr>
            <p:grpSpPr bwMode="auto">
              <a:xfrm>
                <a:off x="1259633" y="3717032"/>
                <a:ext cx="2160239" cy="1512168"/>
                <a:chOff x="642910" y="1584756"/>
                <a:chExt cx="2335708" cy="1678467"/>
              </a:xfrm>
            </p:grpSpPr>
            <p:sp>
              <p:nvSpPr>
                <p:cNvPr id="31" name="Oval 11"/>
                <p:cNvSpPr>
                  <a:spLocks noChangeArrowheads="1"/>
                </p:cNvSpPr>
                <p:nvPr/>
              </p:nvSpPr>
              <p:spPr bwMode="ltGray">
                <a:xfrm>
                  <a:off x="642973" y="1587715"/>
                  <a:ext cx="1927102" cy="1285588"/>
                </a:xfrm>
                <a:prstGeom prst="cloud">
                  <a:avLst/>
                </a:prstGeom>
                <a:solidFill>
                  <a:srgbClr val="B3DC27"/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0" name="Oval 11"/>
                <p:cNvGrpSpPr>
                  <a:grpSpLocks/>
                </p:cNvGrpSpPr>
                <p:nvPr/>
              </p:nvGrpSpPr>
              <p:grpSpPr bwMode="auto">
                <a:xfrm>
                  <a:off x="696835" y="1584756"/>
                  <a:ext cx="2281783" cy="1678467"/>
                  <a:chOff x="2877348" y="2548128"/>
                  <a:chExt cx="1645920" cy="1213104"/>
                </a:xfrm>
              </p:grpSpPr>
              <p:pic>
                <p:nvPicPr>
                  <p:cNvPr id="20571" name="Oval 11"/>
                  <p:cNvPicPr>
                    <a:picLocks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ltGray">
                  <a:xfrm>
                    <a:off x="2877348" y="2548128"/>
                    <a:ext cx="1645920" cy="12131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0572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3102" y="2714091"/>
                    <a:ext cx="806720" cy="525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20568" name="TextBox 34"/>
              <p:cNvSpPr txBox="1">
                <a:spLocks noChangeArrowheads="1"/>
              </p:cNvSpPr>
              <p:nvPr/>
            </p:nvSpPr>
            <p:spPr bwMode="auto">
              <a:xfrm>
                <a:off x="2053100" y="3931934"/>
                <a:ext cx="1296144" cy="400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广域网</a:t>
                </a:r>
              </a:p>
            </p:txBody>
          </p:sp>
        </p:grpSp>
        <p:pic>
          <p:nvPicPr>
            <p:cNvPr id="20562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9672" y="5805264"/>
              <a:ext cx="936104" cy="54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63" name="TextBox 42"/>
            <p:cNvSpPr txBox="1">
              <a:spLocks noChangeArrowheads="1"/>
            </p:cNvSpPr>
            <p:nvPr/>
          </p:nvSpPr>
          <p:spPr bwMode="auto">
            <a:xfrm>
              <a:off x="683568" y="3212975"/>
              <a:ext cx="648072" cy="307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总部</a:t>
              </a:r>
            </a:p>
          </p:txBody>
        </p:sp>
        <p:sp>
          <p:nvSpPr>
            <p:cNvPr id="20564" name="TextBox 43"/>
            <p:cNvSpPr txBox="1">
              <a:spLocks noChangeArrowheads="1"/>
            </p:cNvSpPr>
            <p:nvPr/>
          </p:nvSpPr>
          <p:spPr bwMode="auto">
            <a:xfrm>
              <a:off x="2987824" y="3068959"/>
              <a:ext cx="720080" cy="646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IMC BIMS Server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65" name="TextBox 44"/>
            <p:cNvSpPr txBox="1">
              <a:spLocks noChangeArrowheads="1"/>
            </p:cNvSpPr>
            <p:nvPr/>
          </p:nvSpPr>
          <p:spPr bwMode="auto">
            <a:xfrm>
              <a:off x="755576" y="5949280"/>
              <a:ext cx="648072" cy="307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分支</a:t>
              </a:r>
            </a:p>
          </p:txBody>
        </p:sp>
        <p:pic>
          <p:nvPicPr>
            <p:cNvPr id="20566" name="Picture 11" descr="Network-managemen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95736" y="3068618"/>
              <a:ext cx="870024" cy="504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89"/>
          <p:cNvGrpSpPr>
            <a:grpSpLocks/>
          </p:cNvGrpSpPr>
          <p:nvPr/>
        </p:nvGrpSpPr>
        <p:grpSpPr bwMode="auto">
          <a:xfrm>
            <a:off x="1690688" y="2997203"/>
            <a:ext cx="863600" cy="647409"/>
            <a:chOff x="2339752" y="3645024"/>
            <a:chExt cx="864096" cy="648522"/>
          </a:xfrm>
        </p:grpSpPr>
        <p:sp>
          <p:nvSpPr>
            <p:cNvPr id="20553" name="Document"/>
            <p:cNvSpPr>
              <a:spLocks noEditPoints="1" noChangeArrowheads="1"/>
            </p:cNvSpPr>
            <p:nvPr/>
          </p:nvSpPr>
          <p:spPr bwMode="auto">
            <a:xfrm>
              <a:off x="2555776" y="3645024"/>
              <a:ext cx="247792" cy="332889"/>
            </a:xfrm>
            <a:custGeom>
              <a:avLst/>
              <a:gdLst>
                <a:gd name="T0" fmla="*/ 1415661 w 21600"/>
                <a:gd name="T1" fmla="*/ 5158845 h 21600"/>
                <a:gd name="T2" fmla="*/ 11185 w 21600"/>
                <a:gd name="T3" fmla="*/ 2587299 h 21600"/>
                <a:gd name="T4" fmla="*/ 1415661 w 21600"/>
                <a:gd name="T5" fmla="*/ 19319 h 21600"/>
                <a:gd name="T6" fmla="*/ 2856583 w 21600"/>
                <a:gd name="T7" fmla="*/ 2540306 h 21600"/>
                <a:gd name="T8" fmla="*/ 1415661 w 21600"/>
                <a:gd name="T9" fmla="*/ 5158845 h 21600"/>
                <a:gd name="T10" fmla="*/ 0 w 21600"/>
                <a:gd name="T11" fmla="*/ 0 h 21600"/>
                <a:gd name="T12" fmla="*/ 2842633 w 21600"/>
                <a:gd name="T13" fmla="*/ 0 h 21600"/>
                <a:gd name="T14" fmla="*/ 2842633 w 21600"/>
                <a:gd name="T15" fmla="*/ 515121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54" name="TextBox 87"/>
            <p:cNvSpPr txBox="1">
              <a:spLocks noChangeArrowheads="1"/>
            </p:cNvSpPr>
            <p:nvPr/>
          </p:nvSpPr>
          <p:spPr bwMode="auto">
            <a:xfrm>
              <a:off x="2339752" y="4031486"/>
              <a:ext cx="864096" cy="26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完整配置</a:t>
              </a:r>
            </a:p>
          </p:txBody>
        </p:sp>
      </p:grpSp>
      <p:grpSp>
        <p:nvGrpSpPr>
          <p:cNvPr id="12" name="组合 107"/>
          <p:cNvGrpSpPr>
            <a:grpSpLocks/>
          </p:cNvGrpSpPr>
          <p:nvPr/>
        </p:nvGrpSpPr>
        <p:grpSpPr bwMode="auto">
          <a:xfrm>
            <a:off x="3490913" y="2523068"/>
            <a:ext cx="4176712" cy="4002617"/>
            <a:chOff x="4788146" y="2523302"/>
            <a:chExt cx="4176342" cy="4002042"/>
          </a:xfrm>
        </p:grpSpPr>
        <p:sp>
          <p:nvSpPr>
            <p:cNvPr id="20525" name="Rectangle 1056"/>
            <p:cNvSpPr>
              <a:spLocks noChangeArrowheads="1"/>
            </p:cNvSpPr>
            <p:nvPr/>
          </p:nvSpPr>
          <p:spPr bwMode="auto">
            <a:xfrm rot="5052872">
              <a:off x="7088258" y="2970509"/>
              <a:ext cx="80053" cy="788032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26" name="Rectangle 1056"/>
            <p:cNvSpPr>
              <a:spLocks noChangeArrowheads="1"/>
            </p:cNvSpPr>
            <p:nvPr/>
          </p:nvSpPr>
          <p:spPr bwMode="auto">
            <a:xfrm rot="-952940">
              <a:off x="6897470" y="5015478"/>
              <a:ext cx="88232" cy="79208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27" name="Rectangle 1056"/>
            <p:cNvSpPr>
              <a:spLocks noChangeArrowheads="1"/>
            </p:cNvSpPr>
            <p:nvPr/>
          </p:nvSpPr>
          <p:spPr bwMode="auto">
            <a:xfrm rot="-952940">
              <a:off x="6537430" y="3588506"/>
              <a:ext cx="88232" cy="79208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50000">
                  <a:srgbClr val="FFFFFF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28" name="AutoShape 7"/>
            <p:cNvSpPr>
              <a:spLocks noChangeAspect="1" noChangeArrowheads="1" noTextEdit="1"/>
            </p:cNvSpPr>
            <p:nvPr/>
          </p:nvSpPr>
          <p:spPr bwMode="gray">
            <a:xfrm flipH="1">
              <a:off x="5292201" y="2820022"/>
              <a:ext cx="909637" cy="124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组合 113"/>
            <p:cNvGrpSpPr>
              <a:grpSpLocks/>
            </p:cNvGrpSpPr>
            <p:nvPr/>
          </p:nvGrpSpPr>
          <p:grpSpPr bwMode="auto">
            <a:xfrm>
              <a:off x="4788146" y="2523302"/>
              <a:ext cx="4176342" cy="4002042"/>
              <a:chOff x="4788146" y="2452037"/>
              <a:chExt cx="4176342" cy="4002042"/>
            </a:xfrm>
          </p:grpSpPr>
          <p:grpSp>
            <p:nvGrpSpPr>
              <p:cNvPr id="20" name="Group 3"/>
              <p:cNvGrpSpPr>
                <a:grpSpLocks/>
              </p:cNvGrpSpPr>
              <p:nvPr/>
            </p:nvGrpSpPr>
            <p:grpSpPr bwMode="auto">
              <a:xfrm>
                <a:off x="5508225" y="2452037"/>
                <a:ext cx="3456263" cy="4002042"/>
                <a:chOff x="720" y="1891"/>
                <a:chExt cx="1541" cy="1901"/>
              </a:xfrm>
            </p:grpSpPr>
            <p:sp>
              <p:nvSpPr>
                <p:cNvPr id="20551" name="AutoShape 4"/>
                <p:cNvSpPr>
                  <a:spLocks noChangeArrowheads="1"/>
                </p:cNvSpPr>
                <p:nvPr/>
              </p:nvSpPr>
              <p:spPr bwMode="auto">
                <a:xfrm>
                  <a:off x="720" y="2112"/>
                  <a:ext cx="1440" cy="168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055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977" y="1891"/>
                  <a:ext cx="1284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zh-CN" altLang="en-US" b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短信自动部署</a:t>
                  </a:r>
                  <a:endParaRPr lang="en-US" altLang="zh-CN" sz="12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Freeform 21"/>
              <p:cNvSpPr>
                <a:spLocks/>
              </p:cNvSpPr>
              <p:nvPr/>
            </p:nvSpPr>
            <p:spPr bwMode="gray">
              <a:xfrm flipH="1">
                <a:off x="4788146" y="2710233"/>
                <a:ext cx="903207" cy="1240188"/>
              </a:xfrm>
              <a:custGeom>
                <a:avLst/>
                <a:gdLst/>
                <a:ahLst/>
                <a:cxnLst>
                  <a:cxn ang="0">
                    <a:pos x="580" y="0"/>
                  </a:cxn>
                  <a:cxn ang="0">
                    <a:pos x="578" y="90"/>
                  </a:cxn>
                  <a:cxn ang="0">
                    <a:pos x="568" y="174"/>
                  </a:cxn>
                  <a:cxn ang="0">
                    <a:pos x="552" y="252"/>
                  </a:cxn>
                  <a:cxn ang="0">
                    <a:pos x="526" y="324"/>
                  </a:cxn>
                  <a:cxn ang="0">
                    <a:pos x="494" y="390"/>
                  </a:cxn>
                  <a:cxn ang="0">
                    <a:pos x="452" y="450"/>
                  </a:cxn>
                  <a:cxn ang="0">
                    <a:pos x="402" y="508"/>
                  </a:cxn>
                  <a:cxn ang="0">
                    <a:pos x="342" y="560"/>
                  </a:cxn>
                  <a:cxn ang="0">
                    <a:pos x="270" y="610"/>
                  </a:cxn>
                  <a:cxn ang="0">
                    <a:pos x="188" y="656"/>
                  </a:cxn>
                  <a:cxn ang="0">
                    <a:pos x="188" y="798"/>
                  </a:cxn>
                  <a:cxn ang="0">
                    <a:pos x="0" y="514"/>
                  </a:cxn>
                  <a:cxn ang="0">
                    <a:pos x="188" y="230"/>
                  </a:cxn>
                  <a:cxn ang="0">
                    <a:pos x="188" y="372"/>
                  </a:cxn>
                  <a:cxn ang="0">
                    <a:pos x="224" y="368"/>
                  </a:cxn>
                  <a:cxn ang="0">
                    <a:pos x="264" y="356"/>
                  </a:cxn>
                  <a:cxn ang="0">
                    <a:pos x="306" y="336"/>
                  </a:cxn>
                  <a:cxn ang="0">
                    <a:pos x="348" y="310"/>
                  </a:cxn>
                  <a:cxn ang="0">
                    <a:pos x="392" y="280"/>
                  </a:cxn>
                  <a:cxn ang="0">
                    <a:pos x="432" y="246"/>
                  </a:cxn>
                  <a:cxn ang="0">
                    <a:pos x="472" y="208"/>
                  </a:cxn>
                  <a:cxn ang="0">
                    <a:pos x="506" y="166"/>
                  </a:cxn>
                  <a:cxn ang="0">
                    <a:pos x="536" y="124"/>
                  </a:cxn>
                  <a:cxn ang="0">
                    <a:pos x="558" y="82"/>
                  </a:cxn>
                  <a:cxn ang="0">
                    <a:pos x="574" y="40"/>
                  </a:cxn>
                  <a:cxn ang="0">
                    <a:pos x="578" y="0"/>
                  </a:cxn>
                  <a:cxn ang="0">
                    <a:pos x="580" y="0"/>
                  </a:cxn>
                </a:cxnLst>
                <a:rect l="0" t="0" r="r" b="b"/>
                <a:pathLst>
                  <a:path w="580" h="798">
                    <a:moveTo>
                      <a:pt x="580" y="0"/>
                    </a:moveTo>
                    <a:lnTo>
                      <a:pt x="578" y="90"/>
                    </a:lnTo>
                    <a:lnTo>
                      <a:pt x="568" y="174"/>
                    </a:lnTo>
                    <a:lnTo>
                      <a:pt x="552" y="252"/>
                    </a:lnTo>
                    <a:lnTo>
                      <a:pt x="526" y="324"/>
                    </a:lnTo>
                    <a:lnTo>
                      <a:pt x="494" y="390"/>
                    </a:lnTo>
                    <a:lnTo>
                      <a:pt x="452" y="450"/>
                    </a:lnTo>
                    <a:lnTo>
                      <a:pt x="402" y="508"/>
                    </a:lnTo>
                    <a:lnTo>
                      <a:pt x="342" y="560"/>
                    </a:lnTo>
                    <a:lnTo>
                      <a:pt x="270" y="610"/>
                    </a:lnTo>
                    <a:lnTo>
                      <a:pt x="188" y="656"/>
                    </a:lnTo>
                    <a:lnTo>
                      <a:pt x="188" y="798"/>
                    </a:lnTo>
                    <a:lnTo>
                      <a:pt x="0" y="514"/>
                    </a:lnTo>
                    <a:lnTo>
                      <a:pt x="188" y="230"/>
                    </a:lnTo>
                    <a:lnTo>
                      <a:pt x="188" y="372"/>
                    </a:lnTo>
                    <a:lnTo>
                      <a:pt x="224" y="368"/>
                    </a:lnTo>
                    <a:lnTo>
                      <a:pt x="264" y="356"/>
                    </a:lnTo>
                    <a:lnTo>
                      <a:pt x="306" y="336"/>
                    </a:lnTo>
                    <a:lnTo>
                      <a:pt x="348" y="310"/>
                    </a:lnTo>
                    <a:lnTo>
                      <a:pt x="392" y="280"/>
                    </a:lnTo>
                    <a:lnTo>
                      <a:pt x="432" y="246"/>
                    </a:lnTo>
                    <a:lnTo>
                      <a:pt x="472" y="208"/>
                    </a:lnTo>
                    <a:lnTo>
                      <a:pt x="506" y="166"/>
                    </a:lnTo>
                    <a:lnTo>
                      <a:pt x="536" y="124"/>
                    </a:lnTo>
                    <a:lnTo>
                      <a:pt x="558" y="82"/>
                    </a:lnTo>
                    <a:lnTo>
                      <a:pt x="574" y="40"/>
                    </a:lnTo>
                    <a:lnTo>
                      <a:pt x="578" y="0"/>
                    </a:lnTo>
                    <a:lnTo>
                      <a:pt x="58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31765"/>
                      <a:invGamma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0530" name="Picture 31" descr="通用大楼0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289" y="3080553"/>
              <a:ext cx="871962" cy="563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31" name="TextBox 59"/>
            <p:cNvSpPr txBox="1">
              <a:spLocks noChangeArrowheads="1"/>
            </p:cNvSpPr>
            <p:nvPr/>
          </p:nvSpPr>
          <p:spPr bwMode="auto">
            <a:xfrm>
              <a:off x="5580233" y="3296578"/>
              <a:ext cx="648072" cy="307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总部</a:t>
              </a:r>
            </a:p>
          </p:txBody>
        </p:sp>
        <p:sp>
          <p:nvSpPr>
            <p:cNvPr id="20532" name="TextBox 60"/>
            <p:cNvSpPr txBox="1">
              <a:spLocks noChangeArrowheads="1"/>
            </p:cNvSpPr>
            <p:nvPr/>
          </p:nvSpPr>
          <p:spPr bwMode="auto">
            <a:xfrm>
              <a:off x="8028384" y="3069959"/>
              <a:ext cx="936104" cy="64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IMC BIMS Server</a:t>
              </a:r>
              <a:endParaRPr lang="zh-CN" altLang="en-US" sz="12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组合 62"/>
            <p:cNvGrpSpPr>
              <a:grpSpLocks/>
            </p:cNvGrpSpPr>
            <p:nvPr/>
          </p:nvGrpSpPr>
          <p:grpSpPr bwMode="auto">
            <a:xfrm>
              <a:off x="5796257" y="4148337"/>
              <a:ext cx="2182373" cy="1512168"/>
              <a:chOff x="1259633" y="3717032"/>
              <a:chExt cx="2182373" cy="1512168"/>
            </a:xfrm>
          </p:grpSpPr>
          <p:grpSp>
            <p:nvGrpSpPr>
              <p:cNvPr id="23" name="组合 39"/>
              <p:cNvGrpSpPr>
                <a:grpSpLocks/>
              </p:cNvGrpSpPr>
              <p:nvPr/>
            </p:nvGrpSpPr>
            <p:grpSpPr bwMode="auto">
              <a:xfrm>
                <a:off x="1259633" y="3717032"/>
                <a:ext cx="2182373" cy="1512168"/>
                <a:chOff x="642910" y="1584756"/>
                <a:chExt cx="2359640" cy="1678467"/>
              </a:xfrm>
            </p:grpSpPr>
            <p:sp>
              <p:nvSpPr>
                <p:cNvPr id="66" name="Oval 11"/>
                <p:cNvSpPr>
                  <a:spLocks noChangeArrowheads="1"/>
                </p:cNvSpPr>
                <p:nvPr/>
              </p:nvSpPr>
              <p:spPr bwMode="ltGray">
                <a:xfrm>
                  <a:off x="642761" y="1589823"/>
                  <a:ext cx="1927401" cy="1280264"/>
                </a:xfrm>
                <a:prstGeom prst="cloud">
                  <a:avLst/>
                </a:prstGeom>
                <a:solidFill>
                  <a:srgbClr val="B3DC27"/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24" name="Oval 11"/>
                <p:cNvGrpSpPr>
                  <a:grpSpLocks/>
                </p:cNvGrpSpPr>
                <p:nvPr/>
              </p:nvGrpSpPr>
              <p:grpSpPr bwMode="auto">
                <a:xfrm>
                  <a:off x="720767" y="1584756"/>
                  <a:ext cx="2281783" cy="1678467"/>
                  <a:chOff x="2894611" y="2548128"/>
                  <a:chExt cx="1645920" cy="1213104"/>
                </a:xfrm>
              </p:grpSpPr>
              <p:pic>
                <p:nvPicPr>
                  <p:cNvPr id="20547" name="Oval 11"/>
                  <p:cNvPicPr>
                    <a:picLocks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ltGray">
                  <a:xfrm>
                    <a:off x="2894611" y="2548128"/>
                    <a:ext cx="1645920" cy="12131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0548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3102" y="2714091"/>
                    <a:ext cx="806720" cy="525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20544" name="TextBox 64"/>
              <p:cNvSpPr txBox="1">
                <a:spLocks noChangeArrowheads="1"/>
              </p:cNvSpPr>
              <p:nvPr/>
            </p:nvSpPr>
            <p:spPr bwMode="auto">
              <a:xfrm>
                <a:off x="1440516" y="4053766"/>
                <a:ext cx="1296144" cy="400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广域网</a:t>
                </a:r>
              </a:p>
            </p:txBody>
          </p:sp>
        </p:grpSp>
        <p:pic>
          <p:nvPicPr>
            <p:cNvPr id="20534" name="Picture 4" descr="蜂窝和天线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68344" y="4463682"/>
              <a:ext cx="864096" cy="908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35" name="Freeform 12"/>
            <p:cNvSpPr>
              <a:spLocks/>
            </p:cNvSpPr>
            <p:nvPr/>
          </p:nvSpPr>
          <p:spPr bwMode="auto">
            <a:xfrm rot="585285" flipH="1">
              <a:off x="7659811" y="5367903"/>
              <a:ext cx="323641" cy="557993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36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17992" y="3788297"/>
              <a:ext cx="438384" cy="253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37" name="Freeform 12"/>
            <p:cNvSpPr>
              <a:spLocks/>
            </p:cNvSpPr>
            <p:nvPr/>
          </p:nvSpPr>
          <p:spPr bwMode="auto">
            <a:xfrm rot="18551362" flipH="1">
              <a:off x="7821092" y="3954123"/>
              <a:ext cx="296126" cy="557993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0538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32361" y="5766851"/>
              <a:ext cx="936104" cy="541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39" name="TextBox 74"/>
            <p:cNvSpPr txBox="1">
              <a:spLocks noChangeArrowheads="1"/>
            </p:cNvSpPr>
            <p:nvPr/>
          </p:nvSpPr>
          <p:spPr bwMode="auto">
            <a:xfrm>
              <a:off x="5580233" y="5948538"/>
              <a:ext cx="648072" cy="307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分支</a:t>
              </a: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7670791" y="3498946"/>
              <a:ext cx="69844" cy="2899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1" name="Picture 11" descr="Network-managemen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4288" y="3068217"/>
              <a:ext cx="870024" cy="504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42" name="TextBox 108"/>
            <p:cNvSpPr txBox="1">
              <a:spLocks noChangeArrowheads="1"/>
            </p:cNvSpPr>
            <p:nvPr/>
          </p:nvSpPr>
          <p:spPr bwMode="auto">
            <a:xfrm>
              <a:off x="7884368" y="3676218"/>
              <a:ext cx="504056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短信网关</a:t>
              </a:r>
            </a:p>
          </p:txBody>
        </p:sp>
      </p:grpSp>
      <p:grpSp>
        <p:nvGrpSpPr>
          <p:cNvPr id="25" name="组合 86"/>
          <p:cNvGrpSpPr>
            <a:grpSpLocks/>
          </p:cNvGrpSpPr>
          <p:nvPr/>
        </p:nvGrpSpPr>
        <p:grpSpPr bwMode="auto">
          <a:xfrm>
            <a:off x="6154739" y="2997203"/>
            <a:ext cx="865187" cy="647409"/>
            <a:chOff x="4211960" y="5517232"/>
            <a:chExt cx="864096" cy="648522"/>
          </a:xfrm>
        </p:grpSpPr>
        <p:pic>
          <p:nvPicPr>
            <p:cNvPr id="2052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5517232"/>
              <a:ext cx="40957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24" name="TextBox 85"/>
            <p:cNvSpPr txBox="1">
              <a:spLocks noChangeArrowheads="1"/>
            </p:cNvSpPr>
            <p:nvPr/>
          </p:nvSpPr>
          <p:spPr bwMode="auto">
            <a:xfrm>
              <a:off x="4211960" y="5903694"/>
              <a:ext cx="864096" cy="26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初始配置</a:t>
              </a:r>
            </a:p>
          </p:txBody>
        </p:sp>
      </p:grpSp>
      <p:grpSp>
        <p:nvGrpSpPr>
          <p:cNvPr id="26" name="组合 54"/>
          <p:cNvGrpSpPr>
            <a:grpSpLocks/>
          </p:cNvGrpSpPr>
          <p:nvPr/>
        </p:nvGrpSpPr>
        <p:grpSpPr bwMode="auto">
          <a:xfrm>
            <a:off x="2266950" y="5725580"/>
            <a:ext cx="863600" cy="655782"/>
            <a:chOff x="2627784" y="5770587"/>
            <a:chExt cx="864096" cy="656689"/>
          </a:xfrm>
        </p:grpSpPr>
        <p:pic>
          <p:nvPicPr>
            <p:cNvPr id="159746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27784" y="5770587"/>
              <a:ext cx="476250" cy="466725"/>
            </a:xfrm>
            <a:prstGeom prst="ellipse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chemeClr val="bg1">
                  <a:alpha val="0"/>
                </a:schemeClr>
              </a:outerShdw>
            </a:effectLst>
          </p:spPr>
        </p:pic>
        <p:sp>
          <p:nvSpPr>
            <p:cNvPr id="20522" name="TextBox 52"/>
            <p:cNvSpPr txBox="1">
              <a:spLocks noChangeArrowheads="1"/>
            </p:cNvSpPr>
            <p:nvPr/>
          </p:nvSpPr>
          <p:spPr bwMode="auto">
            <a:xfrm>
              <a:off x="2627784" y="6165304"/>
              <a:ext cx="864096" cy="261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盘</a:t>
              </a:r>
            </a:p>
          </p:txBody>
        </p:sp>
      </p:grpSp>
      <p:grpSp>
        <p:nvGrpSpPr>
          <p:cNvPr id="27" name="组合 112"/>
          <p:cNvGrpSpPr>
            <a:grpSpLocks/>
          </p:cNvGrpSpPr>
          <p:nvPr/>
        </p:nvGrpSpPr>
        <p:grpSpPr bwMode="auto">
          <a:xfrm>
            <a:off x="898525" y="1270003"/>
            <a:ext cx="863600" cy="647409"/>
            <a:chOff x="2339752" y="3645024"/>
            <a:chExt cx="864096" cy="648522"/>
          </a:xfrm>
        </p:grpSpPr>
        <p:sp>
          <p:nvSpPr>
            <p:cNvPr id="20519" name="Document"/>
            <p:cNvSpPr>
              <a:spLocks noEditPoints="1" noChangeArrowheads="1"/>
            </p:cNvSpPr>
            <p:nvPr/>
          </p:nvSpPr>
          <p:spPr bwMode="auto">
            <a:xfrm>
              <a:off x="2555776" y="3645024"/>
              <a:ext cx="247792" cy="332889"/>
            </a:xfrm>
            <a:custGeom>
              <a:avLst/>
              <a:gdLst>
                <a:gd name="T0" fmla="*/ 1415661 w 21600"/>
                <a:gd name="T1" fmla="*/ 5158845 h 21600"/>
                <a:gd name="T2" fmla="*/ 11185 w 21600"/>
                <a:gd name="T3" fmla="*/ 2587299 h 21600"/>
                <a:gd name="T4" fmla="*/ 1415661 w 21600"/>
                <a:gd name="T5" fmla="*/ 19319 h 21600"/>
                <a:gd name="T6" fmla="*/ 2856583 w 21600"/>
                <a:gd name="T7" fmla="*/ 2540306 h 21600"/>
                <a:gd name="T8" fmla="*/ 1415661 w 21600"/>
                <a:gd name="T9" fmla="*/ 5158845 h 21600"/>
                <a:gd name="T10" fmla="*/ 0 w 21600"/>
                <a:gd name="T11" fmla="*/ 0 h 21600"/>
                <a:gd name="T12" fmla="*/ 2842633 w 21600"/>
                <a:gd name="T13" fmla="*/ 0 h 21600"/>
                <a:gd name="T14" fmla="*/ 2842633 w 21600"/>
                <a:gd name="T15" fmla="*/ 515121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20" name="TextBox 115"/>
            <p:cNvSpPr txBox="1">
              <a:spLocks noChangeArrowheads="1"/>
            </p:cNvSpPr>
            <p:nvPr/>
          </p:nvSpPr>
          <p:spPr bwMode="auto">
            <a:xfrm>
              <a:off x="2339752" y="4031486"/>
              <a:ext cx="864096" cy="26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完整配置</a:t>
              </a:r>
            </a:p>
          </p:txBody>
        </p:sp>
      </p:grpSp>
      <p:grpSp>
        <p:nvGrpSpPr>
          <p:cNvPr id="28" name="组合 116"/>
          <p:cNvGrpSpPr>
            <a:grpSpLocks/>
          </p:cNvGrpSpPr>
          <p:nvPr/>
        </p:nvGrpSpPr>
        <p:grpSpPr bwMode="auto">
          <a:xfrm>
            <a:off x="250825" y="1270003"/>
            <a:ext cx="863600" cy="647409"/>
            <a:chOff x="4211960" y="5517232"/>
            <a:chExt cx="864096" cy="648522"/>
          </a:xfrm>
        </p:grpSpPr>
        <p:pic>
          <p:nvPicPr>
            <p:cNvPr id="20517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5517232"/>
              <a:ext cx="40957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8" name="TextBox 119"/>
            <p:cNvSpPr txBox="1">
              <a:spLocks noChangeArrowheads="1"/>
            </p:cNvSpPr>
            <p:nvPr/>
          </p:nvSpPr>
          <p:spPr bwMode="auto">
            <a:xfrm>
              <a:off x="4211960" y="5903694"/>
              <a:ext cx="864096" cy="26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初始配置</a:t>
              </a:r>
            </a:p>
          </p:txBody>
        </p:sp>
      </p:grpSp>
      <p:grpSp>
        <p:nvGrpSpPr>
          <p:cNvPr id="29" name="组合 120"/>
          <p:cNvGrpSpPr>
            <a:grpSpLocks/>
          </p:cNvGrpSpPr>
          <p:nvPr/>
        </p:nvGrpSpPr>
        <p:grpSpPr bwMode="auto">
          <a:xfrm>
            <a:off x="2411413" y="5518153"/>
            <a:ext cx="863600" cy="647408"/>
            <a:chOff x="4211960" y="5517232"/>
            <a:chExt cx="864096" cy="648521"/>
          </a:xfrm>
        </p:grpSpPr>
        <p:pic>
          <p:nvPicPr>
            <p:cNvPr id="20515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5517232"/>
              <a:ext cx="40957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6" name="TextBox 122"/>
            <p:cNvSpPr txBox="1">
              <a:spLocks noChangeArrowheads="1"/>
            </p:cNvSpPr>
            <p:nvPr/>
          </p:nvSpPr>
          <p:spPr bwMode="auto">
            <a:xfrm>
              <a:off x="4211960" y="5903693"/>
              <a:ext cx="864096" cy="26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初始配置</a:t>
              </a:r>
            </a:p>
          </p:txBody>
        </p:sp>
      </p:grpSp>
      <p:grpSp>
        <p:nvGrpSpPr>
          <p:cNvPr id="30" name="组合 95"/>
          <p:cNvGrpSpPr>
            <a:grpSpLocks/>
          </p:cNvGrpSpPr>
          <p:nvPr/>
        </p:nvGrpSpPr>
        <p:grpSpPr bwMode="auto">
          <a:xfrm>
            <a:off x="5938839" y="2997202"/>
            <a:ext cx="865187" cy="647409"/>
            <a:chOff x="2339752" y="3645024"/>
            <a:chExt cx="864096" cy="648523"/>
          </a:xfrm>
        </p:grpSpPr>
        <p:sp>
          <p:nvSpPr>
            <p:cNvPr id="20513" name="Document"/>
            <p:cNvSpPr>
              <a:spLocks noEditPoints="1" noChangeArrowheads="1"/>
            </p:cNvSpPr>
            <p:nvPr/>
          </p:nvSpPr>
          <p:spPr bwMode="auto">
            <a:xfrm>
              <a:off x="2555380" y="3645024"/>
              <a:ext cx="247338" cy="332889"/>
            </a:xfrm>
            <a:custGeom>
              <a:avLst/>
              <a:gdLst>
                <a:gd name="T0" fmla="*/ 1410479 w 21600"/>
                <a:gd name="T1" fmla="*/ 5158845 h 21600"/>
                <a:gd name="T2" fmla="*/ 11142 w 21600"/>
                <a:gd name="T3" fmla="*/ 2587299 h 21600"/>
                <a:gd name="T4" fmla="*/ 1410479 w 21600"/>
                <a:gd name="T5" fmla="*/ 19319 h 21600"/>
                <a:gd name="T6" fmla="*/ 2846128 w 21600"/>
                <a:gd name="T7" fmla="*/ 2540306 h 21600"/>
                <a:gd name="T8" fmla="*/ 1410479 w 21600"/>
                <a:gd name="T9" fmla="*/ 5158845 h 21600"/>
                <a:gd name="T10" fmla="*/ 0 w 21600"/>
                <a:gd name="T11" fmla="*/ 0 h 21600"/>
                <a:gd name="T12" fmla="*/ 2832226 w 21600"/>
                <a:gd name="T13" fmla="*/ 0 h 21600"/>
                <a:gd name="T14" fmla="*/ 2832226 w 21600"/>
                <a:gd name="T15" fmla="*/ 515121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14" name="TextBox 97"/>
            <p:cNvSpPr txBox="1">
              <a:spLocks noChangeArrowheads="1"/>
            </p:cNvSpPr>
            <p:nvPr/>
          </p:nvSpPr>
          <p:spPr bwMode="auto">
            <a:xfrm>
              <a:off x="2339752" y="4031487"/>
              <a:ext cx="864096" cy="262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100" b="1" dirty="0">
                  <a:latin typeface="微软雅黑" pitchFamily="34" charset="-122"/>
                  <a:ea typeface="微软雅黑" pitchFamily="34" charset="-122"/>
                </a:rPr>
                <a:t>完整配置</a:t>
              </a:r>
            </a:p>
          </p:txBody>
        </p:sp>
      </p:grpSp>
      <p:grpSp>
        <p:nvGrpSpPr>
          <p:cNvPr id="159744" name="组合 135"/>
          <p:cNvGrpSpPr>
            <a:grpSpLocks/>
          </p:cNvGrpSpPr>
          <p:nvPr/>
        </p:nvGrpSpPr>
        <p:grpSpPr bwMode="auto">
          <a:xfrm>
            <a:off x="6154739" y="3644900"/>
            <a:ext cx="720725" cy="1993900"/>
            <a:chOff x="4499992" y="3759200"/>
            <a:chExt cx="720080" cy="1992616"/>
          </a:xfrm>
        </p:grpSpPr>
        <p:sp>
          <p:nvSpPr>
            <p:cNvPr id="133" name="任意多边形 132"/>
            <p:cNvSpPr/>
            <p:nvPr/>
          </p:nvSpPr>
          <p:spPr>
            <a:xfrm>
              <a:off x="4644325" y="3759200"/>
              <a:ext cx="442517" cy="1992616"/>
            </a:xfrm>
            <a:custGeom>
              <a:avLst/>
              <a:gdLst>
                <a:gd name="connsiteX0" fmla="*/ 139700 w 442383"/>
                <a:gd name="connsiteY0" fmla="*/ 0 h 1993900"/>
                <a:gd name="connsiteX1" fmla="*/ 419100 w 442383"/>
                <a:gd name="connsiteY1" fmla="*/ 1104900 h 1993900"/>
                <a:gd name="connsiteX2" fmla="*/ 0 w 442383"/>
                <a:gd name="connsiteY2" fmla="*/ 1993900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2383" h="1993900">
                  <a:moveTo>
                    <a:pt x="139700" y="0"/>
                  </a:moveTo>
                  <a:cubicBezTo>
                    <a:pt x="291041" y="386291"/>
                    <a:pt x="442383" y="772583"/>
                    <a:pt x="419100" y="1104900"/>
                  </a:cubicBezTo>
                  <a:cubicBezTo>
                    <a:pt x="395817" y="1437217"/>
                    <a:pt x="197908" y="1715558"/>
                    <a:pt x="0" y="1993900"/>
                  </a:cubicBezTo>
                </a:path>
              </a:pathLst>
            </a:custGeom>
            <a:ln w="19050">
              <a:solidFill>
                <a:srgbClr val="C00000"/>
              </a:solidFill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11" name="Picture 90" descr="锁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7795" y="4551288"/>
              <a:ext cx="292277" cy="223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2" name="TextBox 134"/>
            <p:cNvSpPr txBox="1">
              <a:spLocks noChangeArrowheads="1"/>
            </p:cNvSpPr>
            <p:nvPr/>
          </p:nvSpPr>
          <p:spPr bwMode="auto">
            <a:xfrm>
              <a:off x="4499992" y="5231300"/>
              <a:ext cx="714380" cy="39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加密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传输</a:t>
              </a:r>
            </a:p>
          </p:txBody>
        </p:sp>
      </p:grpSp>
      <p:grpSp>
        <p:nvGrpSpPr>
          <p:cNvPr id="159745" name="组合 106"/>
          <p:cNvGrpSpPr>
            <a:grpSpLocks/>
          </p:cNvGrpSpPr>
          <p:nvPr/>
        </p:nvGrpSpPr>
        <p:grpSpPr bwMode="auto">
          <a:xfrm>
            <a:off x="1270000" y="3204634"/>
            <a:ext cx="757238" cy="2529417"/>
            <a:chOff x="1558864" y="3276600"/>
            <a:chExt cx="756768" cy="2528664"/>
          </a:xfrm>
        </p:grpSpPr>
        <p:grpSp>
          <p:nvGrpSpPr>
            <p:cNvPr id="159747" name="组合 123"/>
            <p:cNvGrpSpPr>
              <a:grpSpLocks/>
            </p:cNvGrpSpPr>
            <p:nvPr/>
          </p:nvGrpSpPr>
          <p:grpSpPr bwMode="auto">
            <a:xfrm>
              <a:off x="1558864" y="4437112"/>
              <a:ext cx="714380" cy="780854"/>
              <a:chOff x="1414848" y="4429386"/>
              <a:chExt cx="714380" cy="780854"/>
            </a:xfrm>
          </p:grpSpPr>
          <p:sp>
            <p:nvSpPr>
              <p:cNvPr id="20508" name="TextBox 57"/>
              <p:cNvSpPr txBox="1">
                <a:spLocks noChangeArrowheads="1"/>
              </p:cNvSpPr>
              <p:nvPr/>
            </p:nvSpPr>
            <p:spPr bwMode="auto">
              <a:xfrm rot="203305">
                <a:off x="1414848" y="4810249"/>
                <a:ext cx="714380" cy="39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000">
                    <a:latin typeface="微软雅黑" pitchFamily="34" charset="-122"/>
                    <a:ea typeface="微软雅黑" pitchFamily="34" charset="-122"/>
                  </a:rPr>
                  <a:t>自动</a:t>
                </a:r>
                <a:endParaRPr lang="en-US" altLang="zh-CN" sz="100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000">
                    <a:latin typeface="微软雅黑" pitchFamily="34" charset="-122"/>
                    <a:ea typeface="微软雅黑" pitchFamily="34" charset="-122"/>
                  </a:rPr>
                  <a:t>连接</a:t>
                </a:r>
              </a:p>
            </p:txBody>
          </p:sp>
          <p:pic>
            <p:nvPicPr>
              <p:cNvPr id="20509" name="Picture 90" descr="锁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75656" y="4429386"/>
                <a:ext cx="347493" cy="265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" name="任意多边形 101"/>
            <p:cNvSpPr/>
            <p:nvPr/>
          </p:nvSpPr>
          <p:spPr>
            <a:xfrm>
              <a:off x="1619152" y="3276600"/>
              <a:ext cx="696480" cy="2528664"/>
            </a:xfrm>
            <a:custGeom>
              <a:avLst/>
              <a:gdLst>
                <a:gd name="connsiteX0" fmla="*/ 497840 w 695960"/>
                <a:gd name="connsiteY0" fmla="*/ 2781300 h 2781300"/>
                <a:gd name="connsiteX1" fmla="*/ 33020 w 695960"/>
                <a:gd name="connsiteY1" fmla="*/ 495300 h 2781300"/>
                <a:gd name="connsiteX2" fmla="*/ 695960 w 695960"/>
                <a:gd name="connsiteY2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60" h="2781300">
                  <a:moveTo>
                    <a:pt x="497840" y="2781300"/>
                  </a:moveTo>
                  <a:cubicBezTo>
                    <a:pt x="248920" y="1870075"/>
                    <a:pt x="0" y="958850"/>
                    <a:pt x="33020" y="495300"/>
                  </a:cubicBezTo>
                  <a:cubicBezTo>
                    <a:pt x="66040" y="31750"/>
                    <a:pt x="381000" y="15875"/>
                    <a:pt x="695960" y="0"/>
                  </a:cubicBezTo>
                </a:path>
              </a:pathLst>
            </a:custGeom>
            <a:ln w="19050">
              <a:solidFill>
                <a:srgbClr val="0070C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9748" name="组合 109"/>
          <p:cNvGrpSpPr>
            <a:grpSpLocks/>
          </p:cNvGrpSpPr>
          <p:nvPr/>
        </p:nvGrpSpPr>
        <p:grpSpPr bwMode="auto">
          <a:xfrm>
            <a:off x="5399088" y="3213101"/>
            <a:ext cx="755650" cy="2529417"/>
            <a:chOff x="1558864" y="3276600"/>
            <a:chExt cx="756768" cy="2528664"/>
          </a:xfrm>
        </p:grpSpPr>
        <p:grpSp>
          <p:nvGrpSpPr>
            <p:cNvPr id="159749" name="组合 123"/>
            <p:cNvGrpSpPr>
              <a:grpSpLocks/>
            </p:cNvGrpSpPr>
            <p:nvPr/>
          </p:nvGrpSpPr>
          <p:grpSpPr bwMode="auto">
            <a:xfrm>
              <a:off x="1558864" y="4437112"/>
              <a:ext cx="714380" cy="780854"/>
              <a:chOff x="1414848" y="4429386"/>
              <a:chExt cx="714380" cy="780854"/>
            </a:xfrm>
          </p:grpSpPr>
          <p:sp>
            <p:nvSpPr>
              <p:cNvPr id="20504" name="TextBox 126"/>
              <p:cNvSpPr txBox="1">
                <a:spLocks noChangeArrowheads="1"/>
              </p:cNvSpPr>
              <p:nvPr/>
            </p:nvSpPr>
            <p:spPr bwMode="auto">
              <a:xfrm rot="203305">
                <a:off x="1414848" y="4810249"/>
                <a:ext cx="714380" cy="399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1000">
                    <a:latin typeface="微软雅黑" pitchFamily="34" charset="-122"/>
                    <a:ea typeface="微软雅黑" pitchFamily="34" charset="-122"/>
                  </a:rPr>
                  <a:t>自动</a:t>
                </a:r>
                <a:endParaRPr lang="en-US" altLang="zh-CN" sz="100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000">
                    <a:latin typeface="微软雅黑" pitchFamily="34" charset="-122"/>
                    <a:ea typeface="微软雅黑" pitchFamily="34" charset="-122"/>
                  </a:rPr>
                  <a:t>连接</a:t>
                </a:r>
              </a:p>
            </p:txBody>
          </p:sp>
          <p:pic>
            <p:nvPicPr>
              <p:cNvPr id="20505" name="Picture 90" descr="锁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75656" y="4429386"/>
                <a:ext cx="347493" cy="265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6" name="任意多边形 125"/>
            <p:cNvSpPr/>
            <p:nvPr/>
          </p:nvSpPr>
          <p:spPr>
            <a:xfrm>
              <a:off x="1619278" y="3276600"/>
              <a:ext cx="696354" cy="2528664"/>
            </a:xfrm>
            <a:custGeom>
              <a:avLst/>
              <a:gdLst>
                <a:gd name="connsiteX0" fmla="*/ 497840 w 695960"/>
                <a:gd name="connsiteY0" fmla="*/ 2781300 h 2781300"/>
                <a:gd name="connsiteX1" fmla="*/ 33020 w 695960"/>
                <a:gd name="connsiteY1" fmla="*/ 495300 h 2781300"/>
                <a:gd name="connsiteX2" fmla="*/ 695960 w 695960"/>
                <a:gd name="connsiteY2" fmla="*/ 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60" h="2781300">
                  <a:moveTo>
                    <a:pt x="497840" y="2781300"/>
                  </a:moveTo>
                  <a:cubicBezTo>
                    <a:pt x="248920" y="1870075"/>
                    <a:pt x="0" y="958850"/>
                    <a:pt x="33020" y="495300"/>
                  </a:cubicBezTo>
                  <a:cubicBezTo>
                    <a:pt x="66040" y="31750"/>
                    <a:pt x="381000" y="15875"/>
                    <a:pt x="695960" y="0"/>
                  </a:cubicBezTo>
                </a:path>
              </a:pathLst>
            </a:custGeom>
            <a:ln w="19050">
              <a:solidFill>
                <a:srgbClr val="0070C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96" name="Rectangle 12"/>
          <p:cNvSpPr>
            <a:spLocks noChangeArrowheads="1"/>
          </p:cNvSpPr>
          <p:nvPr/>
        </p:nvSpPr>
        <p:spPr bwMode="gray">
          <a:xfrm>
            <a:off x="5948364" y="1259528"/>
            <a:ext cx="3043237" cy="1233368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7" name="Rectangle 13"/>
          <p:cNvSpPr>
            <a:spLocks noChangeArrowheads="1"/>
          </p:cNvSpPr>
          <p:nvPr/>
        </p:nvSpPr>
        <p:spPr bwMode="gray">
          <a:xfrm>
            <a:off x="6083300" y="1220586"/>
            <a:ext cx="3060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实现大规模分支零配置自动部署提高部署效率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分支无需配备专业维护人员，降低运维成本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9750" name="组合 65"/>
          <p:cNvGrpSpPr>
            <a:grpSpLocks/>
          </p:cNvGrpSpPr>
          <p:nvPr/>
        </p:nvGrpSpPr>
        <p:grpSpPr bwMode="auto">
          <a:xfrm>
            <a:off x="5940426" y="715544"/>
            <a:ext cx="3089275" cy="463551"/>
            <a:chOff x="1121487" y="3118093"/>
            <a:chExt cx="2047021" cy="420819"/>
          </a:xfrm>
        </p:grpSpPr>
        <p:sp>
          <p:nvSpPr>
            <p:cNvPr id="20500" name="AutoShape 6"/>
            <p:cNvSpPr>
              <a:spLocks noChangeArrowheads="1"/>
            </p:cNvSpPr>
            <p:nvPr/>
          </p:nvSpPr>
          <p:spPr bwMode="ltGray">
            <a:xfrm>
              <a:off x="1121487" y="3118093"/>
              <a:ext cx="2047021" cy="420819"/>
            </a:xfrm>
            <a:prstGeom prst="roundRect">
              <a:avLst>
                <a:gd name="adj" fmla="val 16667"/>
              </a:avLst>
            </a:prstGeom>
            <a:solidFill>
              <a:srgbClr val="1E7BB4"/>
            </a:solidFill>
            <a:ln w="38100" algn="ctr">
              <a:solidFill>
                <a:srgbClr val="FFFFFF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01" name="AutoShape 11"/>
            <p:cNvSpPr>
              <a:spLocks noChangeArrowheads="1"/>
            </p:cNvSpPr>
            <p:nvPr/>
          </p:nvSpPr>
          <p:spPr bwMode="ltGray">
            <a:xfrm>
              <a:off x="1153355" y="3164089"/>
              <a:ext cx="1988778" cy="184839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99" name="Rectangle 41"/>
          <p:cNvSpPr>
            <a:spLocks noChangeArrowheads="1"/>
          </p:cNvSpPr>
          <p:nvPr/>
        </p:nvSpPr>
        <p:spPr bwMode="white">
          <a:xfrm>
            <a:off x="7019925" y="751528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方案亮点</a:t>
            </a:r>
          </a:p>
        </p:txBody>
      </p:sp>
      <p:sp>
        <p:nvSpPr>
          <p:cNvPr id="159751" name="标题 1597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运维管理：智能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分支零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配置部署方案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9640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C -0.04288 0.00995 -0.08559 0.02014 -0.10278 0.02407 " pathEditMode="relative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-0.03802 -0.0081 -0.07535 -0.01597 -0.08524 0.04676 C -0.09462 0.11018 -0.07691 0.24421 -0.05903 0.37893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1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19 -0.00672 C 0.01771 0.03287 0.04931 0.07291 0.04861 0.14097 C 0.04688 0.20717 0.01059 0.30046 -0.02465 0.39421 " pathEditMode="relative" rAng="576312" ptsTypes="a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C -0.03802 -0.0081 -0.07535 -0.01597 -0.08524 0.04676 C -0.09462 0.11018 -0.07691 0.24421 -0.05903 0.37893 " pathEditMode="relative" rAng="0" ptsTypes="a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1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31"/>
          <p:cNvSpPr txBox="1">
            <a:spLocks noChangeArrowheads="1"/>
          </p:cNvSpPr>
          <p:nvPr/>
        </p:nvSpPr>
        <p:spPr bwMode="auto">
          <a:xfrm rot="10800000" flipV="1">
            <a:off x="5580112" y="1567253"/>
            <a:ext cx="3311525" cy="4137030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方案说明：</a:t>
            </a:r>
            <a:endParaRPr lang="zh-CN" altLang="en-US" sz="11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总部生成分支路由器基础配置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设备发往网点，网点人员将包含基础配置文件的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盘插入路由器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路由器自动读取配置，连接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下发完整配置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路由器自动完成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隧道的建立，接入企业总部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分支交换机通过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服务器参数，自动完成配置下发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defRPr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盘开局实现分支路由器的自动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和分支路由器实现内网分支交换机零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实现远程修改分支路由器配置异常时，分支路由器可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自动回滚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到正常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　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50875" y="932723"/>
            <a:ext cx="5184776" cy="5424603"/>
            <a:chOff x="250875" y="406003"/>
            <a:chExt cx="5184776" cy="4644628"/>
          </a:xfrm>
        </p:grpSpPr>
        <p:pic>
          <p:nvPicPr>
            <p:cNvPr id="5" name="Picture 2" descr="C:\Users\y00889.H3C\Desktop\U盘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462" y="3430191"/>
              <a:ext cx="700088" cy="525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9" name="Picture 13" descr="clou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9026" y="2782490"/>
              <a:ext cx="2632075" cy="700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0" name="TextBox 185"/>
            <p:cNvSpPr txBox="1">
              <a:spLocks noChangeArrowheads="1"/>
            </p:cNvSpPr>
            <p:nvPr/>
          </p:nvSpPr>
          <p:spPr bwMode="auto">
            <a:xfrm>
              <a:off x="1403400" y="2944416"/>
              <a:ext cx="1212850" cy="342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Internet</a:t>
              </a:r>
              <a:endPara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391" name="Picture 25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63776" y="3646884"/>
              <a:ext cx="542925" cy="317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 Box 869"/>
            <p:cNvSpPr txBox="1">
              <a:spLocks noChangeAspect="1" noChangeArrowheads="1"/>
            </p:cNvSpPr>
            <p:nvPr/>
          </p:nvSpPr>
          <p:spPr bwMode="auto">
            <a:xfrm>
              <a:off x="971601" y="3592115"/>
              <a:ext cx="765175" cy="2916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2505" tIns="16253" rIns="32505" bIns="16253">
              <a:spAutoFit/>
            </a:bodyPr>
            <a:lstStyle/>
            <a:p>
              <a:pPr algn="ctr" defTabSz="325438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Spoke Routers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135"/>
            <p:cNvSpPr/>
            <p:nvPr/>
          </p:nvSpPr>
          <p:spPr>
            <a:xfrm>
              <a:off x="1959025" y="1418034"/>
              <a:ext cx="1281112" cy="3381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4" name="TextBox 31"/>
            <p:cNvSpPr txBox="1">
              <a:spLocks noChangeArrowheads="1"/>
            </p:cNvSpPr>
            <p:nvPr/>
          </p:nvSpPr>
          <p:spPr bwMode="auto">
            <a:xfrm>
              <a:off x="395337" y="1162050"/>
              <a:ext cx="831850" cy="342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Hub Routers</a:t>
              </a: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pic>
          <p:nvPicPr>
            <p:cNvPr id="16395" name="Picture 30" descr="通用路由器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86037" y="1497805"/>
              <a:ext cx="336550" cy="14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6" name="Picture 30" descr="通用路由器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62301" y="1497805"/>
              <a:ext cx="338137" cy="14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7" name="TextBox 49"/>
            <p:cNvSpPr txBox="1">
              <a:spLocks noChangeArrowheads="1"/>
            </p:cNvSpPr>
            <p:nvPr/>
          </p:nvSpPr>
          <p:spPr bwMode="auto">
            <a:xfrm>
              <a:off x="322312" y="406003"/>
              <a:ext cx="433388" cy="210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HQ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03"/>
            <p:cNvSpPr/>
            <p:nvPr/>
          </p:nvSpPr>
          <p:spPr>
            <a:xfrm>
              <a:off x="584251" y="1425178"/>
              <a:ext cx="1311275" cy="3309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11"/>
            <p:cNvCxnSpPr/>
            <p:nvPr/>
          </p:nvCxnSpPr>
          <p:spPr>
            <a:xfrm>
              <a:off x="904925" y="1583531"/>
              <a:ext cx="576262" cy="119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0" name="直接连接符 112"/>
            <p:cNvCxnSpPr>
              <a:cxnSpLocks noChangeShapeType="1"/>
            </p:cNvCxnSpPr>
            <p:nvPr/>
          </p:nvCxnSpPr>
          <p:spPr bwMode="auto">
            <a:xfrm>
              <a:off x="871587" y="1646634"/>
              <a:ext cx="566738" cy="475059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401" name="直接连接符 116"/>
            <p:cNvCxnSpPr>
              <a:cxnSpLocks noChangeShapeType="1"/>
            </p:cNvCxnSpPr>
            <p:nvPr/>
          </p:nvCxnSpPr>
          <p:spPr bwMode="auto">
            <a:xfrm>
              <a:off x="1460551" y="1646634"/>
              <a:ext cx="771525" cy="473869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402" name="直接连接符 124"/>
            <p:cNvCxnSpPr>
              <a:cxnSpLocks noChangeShapeType="1"/>
              <a:stCxn id="16407" idx="0"/>
            </p:cNvCxnSpPr>
            <p:nvPr/>
          </p:nvCxnSpPr>
          <p:spPr bwMode="auto">
            <a:xfrm flipH="1">
              <a:off x="1438326" y="1620440"/>
              <a:ext cx="933450" cy="501253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403" name="直接连接符 125"/>
            <p:cNvCxnSpPr>
              <a:cxnSpLocks noChangeShapeType="1"/>
              <a:stCxn id="16408" idx="0"/>
            </p:cNvCxnSpPr>
            <p:nvPr/>
          </p:nvCxnSpPr>
          <p:spPr bwMode="auto">
            <a:xfrm flipH="1">
              <a:off x="2303515" y="1615678"/>
              <a:ext cx="651666" cy="504825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直接连接符 129"/>
            <p:cNvCxnSpPr/>
            <p:nvPr/>
          </p:nvCxnSpPr>
          <p:spPr>
            <a:xfrm flipV="1">
              <a:off x="873175" y="1122760"/>
              <a:ext cx="831850" cy="38338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132"/>
            <p:cNvCxnSpPr/>
            <p:nvPr/>
          </p:nvCxnSpPr>
          <p:spPr>
            <a:xfrm flipV="1">
              <a:off x="1460551" y="1122759"/>
              <a:ext cx="276225" cy="37504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6" name="TextBox 31"/>
            <p:cNvSpPr txBox="1">
              <a:spLocks noChangeArrowheads="1"/>
            </p:cNvSpPr>
            <p:nvPr/>
          </p:nvSpPr>
          <p:spPr bwMode="auto">
            <a:xfrm>
              <a:off x="503288" y="1579960"/>
              <a:ext cx="479425" cy="31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Hub1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7" name="TextBox 131"/>
            <p:cNvSpPr txBox="1">
              <a:spLocks noChangeArrowheads="1"/>
            </p:cNvSpPr>
            <p:nvPr/>
          </p:nvSpPr>
          <p:spPr bwMode="auto">
            <a:xfrm>
              <a:off x="2147938" y="1620440"/>
              <a:ext cx="447675" cy="31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Main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8" name="TextBox 31"/>
            <p:cNvSpPr txBox="1">
              <a:spLocks noChangeArrowheads="1"/>
            </p:cNvSpPr>
            <p:nvPr/>
          </p:nvSpPr>
          <p:spPr bwMode="auto">
            <a:xfrm>
              <a:off x="2667050" y="1615678"/>
              <a:ext cx="576262" cy="31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Backup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9" name="TextBox 31"/>
            <p:cNvSpPr txBox="1">
              <a:spLocks noChangeArrowheads="1"/>
            </p:cNvSpPr>
            <p:nvPr/>
          </p:nvSpPr>
          <p:spPr bwMode="auto">
            <a:xfrm>
              <a:off x="1212900" y="1632347"/>
              <a:ext cx="576262" cy="197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Hub2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10" name="TextBox 31"/>
            <p:cNvSpPr txBox="1">
              <a:spLocks noChangeArrowheads="1"/>
            </p:cNvSpPr>
            <p:nvPr/>
          </p:nvSpPr>
          <p:spPr bwMode="auto">
            <a:xfrm>
              <a:off x="2303513" y="1148953"/>
              <a:ext cx="696913" cy="342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VAM </a:t>
              </a:r>
            </a:p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Servers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411" name="Picture 30" descr="通用路由器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2837" y="1506141"/>
              <a:ext cx="319088" cy="140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2" name="Picture 30" descr="通用路由器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89100" y="1497805"/>
              <a:ext cx="342900" cy="148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3" name="Picture 27" descr="通用交换机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20913" y="4218385"/>
              <a:ext cx="614363" cy="335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5" descr="通用路由器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54251" y="3643312"/>
              <a:ext cx="566737" cy="31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415" name="直接连接符 116"/>
            <p:cNvCxnSpPr>
              <a:cxnSpLocks noChangeShapeType="1"/>
            </p:cNvCxnSpPr>
            <p:nvPr/>
          </p:nvCxnSpPr>
          <p:spPr bwMode="auto">
            <a:xfrm>
              <a:off x="2106663" y="3321843"/>
              <a:ext cx="30163" cy="321469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pic>
          <p:nvPicPr>
            <p:cNvPr id="43" name="Picture 26" descr="通用交换机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820913" y="4211240"/>
              <a:ext cx="619125" cy="33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直接连接符 116"/>
            <p:cNvCxnSpPr>
              <a:cxnSpLocks noChangeShapeType="1"/>
            </p:cNvCxnSpPr>
            <p:nvPr/>
          </p:nvCxnSpPr>
          <p:spPr bwMode="auto">
            <a:xfrm flipH="1">
              <a:off x="2130475" y="3964781"/>
              <a:ext cx="4762" cy="24646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grpSp>
          <p:nvGrpSpPr>
            <p:cNvPr id="2" name="组合 130"/>
            <p:cNvGrpSpPr>
              <a:grpSpLocks/>
            </p:cNvGrpSpPr>
            <p:nvPr/>
          </p:nvGrpSpPr>
          <p:grpSpPr bwMode="auto">
            <a:xfrm>
              <a:off x="2392412" y="3911202"/>
              <a:ext cx="857250" cy="488393"/>
              <a:chOff x="2857488" y="4786322"/>
              <a:chExt cx="857256" cy="651195"/>
            </a:xfrm>
          </p:grpSpPr>
          <p:sp>
            <p:nvSpPr>
              <p:cNvPr id="46" name="任意多边形 45"/>
              <p:cNvSpPr/>
              <p:nvPr/>
            </p:nvSpPr>
            <p:spPr>
              <a:xfrm flipH="1">
                <a:off x="2857488" y="4786322"/>
                <a:ext cx="46038" cy="500066"/>
              </a:xfrm>
              <a:custGeom>
                <a:avLst/>
                <a:gdLst>
                  <a:gd name="connsiteX0" fmla="*/ 1790700 w 1790700"/>
                  <a:gd name="connsiteY0" fmla="*/ 0 h 1295400"/>
                  <a:gd name="connsiteX1" fmla="*/ 1400175 w 1790700"/>
                  <a:gd name="connsiteY1" fmla="*/ 647700 h 1295400"/>
                  <a:gd name="connsiteX2" fmla="*/ 647700 w 1790700"/>
                  <a:gd name="connsiteY2" fmla="*/ 1066800 h 1295400"/>
                  <a:gd name="connsiteX3" fmla="*/ 0 w 1790700"/>
                  <a:gd name="connsiteY3" fmla="*/ 129540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700" h="1295400">
                    <a:moveTo>
                      <a:pt x="1790700" y="0"/>
                    </a:moveTo>
                    <a:cubicBezTo>
                      <a:pt x="1690687" y="234950"/>
                      <a:pt x="1590675" y="469900"/>
                      <a:pt x="1400175" y="647700"/>
                    </a:cubicBezTo>
                    <a:cubicBezTo>
                      <a:pt x="1209675" y="825500"/>
                      <a:pt x="881062" y="958850"/>
                      <a:pt x="647700" y="1066800"/>
                    </a:cubicBezTo>
                    <a:cubicBezTo>
                      <a:pt x="414338" y="1174750"/>
                      <a:pt x="207169" y="1235075"/>
                      <a:pt x="0" y="1295400"/>
                    </a:cubicBezTo>
                  </a:path>
                </a:pathLst>
              </a:custGeom>
              <a:ln w="19050">
                <a:solidFill>
                  <a:srgbClr val="0070C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90" name="TextBox 167"/>
              <p:cNvSpPr txBox="1">
                <a:spLocks noChangeArrowheads="1"/>
              </p:cNvSpPr>
              <p:nvPr/>
            </p:nvSpPr>
            <p:spPr bwMode="auto">
              <a:xfrm>
                <a:off x="3000364" y="4857763"/>
                <a:ext cx="714380" cy="579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900" b="1">
                    <a:latin typeface="微软雅黑" pitchFamily="34" charset="-122"/>
                    <a:ea typeface="微软雅黑" pitchFamily="34" charset="-122"/>
                  </a:rPr>
                  <a:t>DHCP Option43</a:t>
                </a:r>
                <a:endParaRPr lang="zh-CN" altLang="en-US" sz="9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8" name="任意多边形 47"/>
            <p:cNvSpPr/>
            <p:nvPr/>
          </p:nvSpPr>
          <p:spPr>
            <a:xfrm flipH="1">
              <a:off x="1258937" y="1539478"/>
              <a:ext cx="2520950" cy="2808684"/>
            </a:xfrm>
            <a:custGeom>
              <a:avLst/>
              <a:gdLst>
                <a:gd name="connsiteX0" fmla="*/ 1790700 w 1790700"/>
                <a:gd name="connsiteY0" fmla="*/ 0 h 1295400"/>
                <a:gd name="connsiteX1" fmla="*/ 1400175 w 1790700"/>
                <a:gd name="connsiteY1" fmla="*/ 647700 h 1295400"/>
                <a:gd name="connsiteX2" fmla="*/ 647700 w 1790700"/>
                <a:gd name="connsiteY2" fmla="*/ 1066800 h 1295400"/>
                <a:gd name="connsiteX3" fmla="*/ 0 w 1790700"/>
                <a:gd name="connsiteY3" fmla="*/ 1295400 h 1295400"/>
                <a:gd name="connsiteX0" fmla="*/ 100013 w 4173387"/>
                <a:gd name="connsiteY0" fmla="*/ 0 h 2518858"/>
                <a:gd name="connsiteX1" fmla="*/ 3698974 w 4173387"/>
                <a:gd name="connsiteY1" fmla="*/ 1871158 h 2518858"/>
                <a:gd name="connsiteX2" fmla="*/ 2946499 w 4173387"/>
                <a:gd name="connsiteY2" fmla="*/ 2290258 h 2518858"/>
                <a:gd name="connsiteX3" fmla="*/ 2298799 w 4173387"/>
                <a:gd name="connsiteY3" fmla="*/ 2518858 h 2518858"/>
                <a:gd name="connsiteX0" fmla="*/ 100013 w 4268848"/>
                <a:gd name="connsiteY0" fmla="*/ 0 h 2614112"/>
                <a:gd name="connsiteX1" fmla="*/ 3794434 w 4268848"/>
                <a:gd name="connsiteY1" fmla="*/ 575733 h 2614112"/>
                <a:gd name="connsiteX2" fmla="*/ 2946499 w 4268848"/>
                <a:gd name="connsiteY2" fmla="*/ 2290258 h 2614112"/>
                <a:gd name="connsiteX3" fmla="*/ 2298799 w 4268848"/>
                <a:gd name="connsiteY3" fmla="*/ 2518858 h 2614112"/>
                <a:gd name="connsiteX0" fmla="*/ 100013 w 4297181"/>
                <a:gd name="connsiteY0" fmla="*/ 0 h 2518858"/>
                <a:gd name="connsiteX1" fmla="*/ 3794434 w 4297181"/>
                <a:gd name="connsiteY1" fmla="*/ 575733 h 2518858"/>
                <a:gd name="connsiteX2" fmla="*/ 3116503 w 4297181"/>
                <a:gd name="connsiteY2" fmla="*/ 2146300 h 2518858"/>
                <a:gd name="connsiteX3" fmla="*/ 2298799 w 4297181"/>
                <a:gd name="connsiteY3" fmla="*/ 2518858 h 2518858"/>
                <a:gd name="connsiteX0" fmla="*/ 0 w 3763652"/>
                <a:gd name="connsiteY0" fmla="*/ 23980 h 2542838"/>
                <a:gd name="connsiteX1" fmla="*/ 2601096 w 3763652"/>
                <a:gd name="connsiteY1" fmla="*/ 0 h 2542838"/>
                <a:gd name="connsiteX2" fmla="*/ 3694421 w 3763652"/>
                <a:gd name="connsiteY2" fmla="*/ 599713 h 2542838"/>
                <a:gd name="connsiteX3" fmla="*/ 3016490 w 3763652"/>
                <a:gd name="connsiteY3" fmla="*/ 2170280 h 2542838"/>
                <a:gd name="connsiteX4" fmla="*/ 2198786 w 3763652"/>
                <a:gd name="connsiteY4" fmla="*/ 2542838 h 2542838"/>
                <a:gd name="connsiteX0" fmla="*/ 0 w 3763652"/>
                <a:gd name="connsiteY0" fmla="*/ 87943 h 2606801"/>
                <a:gd name="connsiteX1" fmla="*/ 2601096 w 3763652"/>
                <a:gd name="connsiteY1" fmla="*/ 63963 h 2606801"/>
                <a:gd name="connsiteX2" fmla="*/ 3694421 w 3763652"/>
                <a:gd name="connsiteY2" fmla="*/ 663676 h 2606801"/>
                <a:gd name="connsiteX3" fmla="*/ 3016490 w 3763652"/>
                <a:gd name="connsiteY3" fmla="*/ 2234243 h 2606801"/>
                <a:gd name="connsiteX4" fmla="*/ 2198786 w 3763652"/>
                <a:gd name="connsiteY4" fmla="*/ 2606801 h 2606801"/>
                <a:gd name="connsiteX0" fmla="*/ 0 w 3757845"/>
                <a:gd name="connsiteY0" fmla="*/ 87943 h 2606801"/>
                <a:gd name="connsiteX1" fmla="*/ 2601096 w 3757845"/>
                <a:gd name="connsiteY1" fmla="*/ 63963 h 2606801"/>
                <a:gd name="connsiteX2" fmla="*/ 3694421 w 3757845"/>
                <a:gd name="connsiteY2" fmla="*/ 663676 h 2606801"/>
                <a:gd name="connsiteX3" fmla="*/ 2981649 w 3757845"/>
                <a:gd name="connsiteY3" fmla="*/ 2090286 h 2606801"/>
                <a:gd name="connsiteX4" fmla="*/ 2198786 w 3757845"/>
                <a:gd name="connsiteY4" fmla="*/ 2606801 h 2606801"/>
                <a:gd name="connsiteX0" fmla="*/ 0 w 3757845"/>
                <a:gd name="connsiteY0" fmla="*/ 87943 h 2606801"/>
                <a:gd name="connsiteX1" fmla="*/ 2601096 w 3757845"/>
                <a:gd name="connsiteY1" fmla="*/ 63963 h 2606801"/>
                <a:gd name="connsiteX2" fmla="*/ 3694421 w 3757845"/>
                <a:gd name="connsiteY2" fmla="*/ 663676 h 2606801"/>
                <a:gd name="connsiteX3" fmla="*/ 2981649 w 3757845"/>
                <a:gd name="connsiteY3" fmla="*/ 2090286 h 2606801"/>
                <a:gd name="connsiteX4" fmla="*/ 2198786 w 3757845"/>
                <a:gd name="connsiteY4" fmla="*/ 2606801 h 2606801"/>
                <a:gd name="connsiteX0" fmla="*/ 0 w 4578826"/>
                <a:gd name="connsiteY0" fmla="*/ 87943 h 2606801"/>
                <a:gd name="connsiteX1" fmla="*/ 2601096 w 4578826"/>
                <a:gd name="connsiteY1" fmla="*/ 63963 h 2606801"/>
                <a:gd name="connsiteX2" fmla="*/ 4515401 w 4578826"/>
                <a:gd name="connsiteY2" fmla="*/ 807586 h 2606801"/>
                <a:gd name="connsiteX3" fmla="*/ 2981649 w 4578826"/>
                <a:gd name="connsiteY3" fmla="*/ 2090286 h 2606801"/>
                <a:gd name="connsiteX4" fmla="*/ 2198786 w 4578826"/>
                <a:gd name="connsiteY4" fmla="*/ 2606801 h 2606801"/>
                <a:gd name="connsiteX0" fmla="*/ 0 w 4582453"/>
                <a:gd name="connsiteY0" fmla="*/ 87943 h 2606801"/>
                <a:gd name="connsiteX1" fmla="*/ 2601096 w 4582453"/>
                <a:gd name="connsiteY1" fmla="*/ 63963 h 2606801"/>
                <a:gd name="connsiteX2" fmla="*/ 4515401 w 4582453"/>
                <a:gd name="connsiteY2" fmla="*/ 807586 h 2606801"/>
                <a:gd name="connsiteX3" fmla="*/ 2198786 w 4582453"/>
                <a:gd name="connsiteY3" fmla="*/ 2606801 h 2606801"/>
                <a:gd name="connsiteX0" fmla="*/ 0 w 4634439"/>
                <a:gd name="connsiteY0" fmla="*/ 87943 h 3238182"/>
                <a:gd name="connsiteX1" fmla="*/ 2601096 w 4634439"/>
                <a:gd name="connsiteY1" fmla="*/ 63963 h 3238182"/>
                <a:gd name="connsiteX2" fmla="*/ 4515401 w 4634439"/>
                <a:gd name="connsiteY2" fmla="*/ 807586 h 3238182"/>
                <a:gd name="connsiteX3" fmla="*/ 1886869 w 4634439"/>
                <a:gd name="connsiteY3" fmla="*/ 3238182 h 3238182"/>
                <a:gd name="connsiteX0" fmla="*/ 0 w 4634439"/>
                <a:gd name="connsiteY0" fmla="*/ 87943 h 3238182"/>
                <a:gd name="connsiteX1" fmla="*/ 2601096 w 4634439"/>
                <a:gd name="connsiteY1" fmla="*/ 63963 h 3238182"/>
                <a:gd name="connsiteX2" fmla="*/ 4515401 w 4634439"/>
                <a:gd name="connsiteY2" fmla="*/ 807586 h 3238182"/>
                <a:gd name="connsiteX3" fmla="*/ 1886869 w 4634439"/>
                <a:gd name="connsiteY3" fmla="*/ 3238182 h 3238182"/>
                <a:gd name="connsiteX0" fmla="*/ 4274357 w 5141389"/>
                <a:gd name="connsiteY0" fmla="*/ 7993 h 3580467"/>
                <a:gd name="connsiteX1" fmla="*/ 901061 w 5141389"/>
                <a:gd name="connsiteY1" fmla="*/ 406248 h 3580467"/>
                <a:gd name="connsiteX2" fmla="*/ 2815366 w 5141389"/>
                <a:gd name="connsiteY2" fmla="*/ 1149871 h 3580467"/>
                <a:gd name="connsiteX3" fmla="*/ 186834 w 5141389"/>
                <a:gd name="connsiteY3" fmla="*/ 3580467 h 3580467"/>
                <a:gd name="connsiteX0" fmla="*/ 4274357 w 4274356"/>
                <a:gd name="connsiteY0" fmla="*/ 0 h 3572474"/>
                <a:gd name="connsiteX1" fmla="*/ 901061 w 4274356"/>
                <a:gd name="connsiteY1" fmla="*/ 398255 h 3572474"/>
                <a:gd name="connsiteX2" fmla="*/ 2815366 w 4274356"/>
                <a:gd name="connsiteY2" fmla="*/ 1141878 h 3572474"/>
                <a:gd name="connsiteX3" fmla="*/ 186834 w 4274356"/>
                <a:gd name="connsiteY3" fmla="*/ 3572474 h 3572474"/>
                <a:gd name="connsiteX0" fmla="*/ 4134188 w 9216430"/>
                <a:gd name="connsiteY0" fmla="*/ 0 h 3572474"/>
                <a:gd name="connsiteX1" fmla="*/ 8600693 w 9216430"/>
                <a:gd name="connsiteY1" fmla="*/ 750748 h 3572474"/>
                <a:gd name="connsiteX2" fmla="*/ 2675197 w 9216430"/>
                <a:gd name="connsiteY2" fmla="*/ 1141878 h 3572474"/>
                <a:gd name="connsiteX3" fmla="*/ 46665 w 9216430"/>
                <a:gd name="connsiteY3" fmla="*/ 3572474 h 3572474"/>
                <a:gd name="connsiteX0" fmla="*/ 4134188 w 9216430"/>
                <a:gd name="connsiteY0" fmla="*/ 0 h 3572474"/>
                <a:gd name="connsiteX1" fmla="*/ 8600693 w 9216430"/>
                <a:gd name="connsiteY1" fmla="*/ 750748 h 3572474"/>
                <a:gd name="connsiteX2" fmla="*/ 7707391 w 9216430"/>
                <a:gd name="connsiteY2" fmla="*/ 2144995 h 3572474"/>
                <a:gd name="connsiteX3" fmla="*/ 46665 w 9216430"/>
                <a:gd name="connsiteY3" fmla="*/ 3572474 h 3572474"/>
                <a:gd name="connsiteX0" fmla="*/ 143242 w 5225484"/>
                <a:gd name="connsiteY0" fmla="*/ 0 h 2788494"/>
                <a:gd name="connsiteX1" fmla="*/ 4609747 w 5225484"/>
                <a:gd name="connsiteY1" fmla="*/ 750748 h 2788494"/>
                <a:gd name="connsiteX2" fmla="*/ 3716445 w 5225484"/>
                <a:gd name="connsiteY2" fmla="*/ 2144995 h 2788494"/>
                <a:gd name="connsiteX3" fmla="*/ 3567562 w 5225484"/>
                <a:gd name="connsiteY3" fmla="*/ 2788494 h 2788494"/>
                <a:gd name="connsiteX0" fmla="*/ 143242 w 5225484"/>
                <a:gd name="connsiteY0" fmla="*/ 0 h 2788494"/>
                <a:gd name="connsiteX1" fmla="*/ 4609747 w 5225484"/>
                <a:gd name="connsiteY1" fmla="*/ 750748 h 2788494"/>
                <a:gd name="connsiteX2" fmla="*/ 3716445 w 5225484"/>
                <a:gd name="connsiteY2" fmla="*/ 2144995 h 2788494"/>
                <a:gd name="connsiteX3" fmla="*/ 3567562 w 5225484"/>
                <a:gd name="connsiteY3" fmla="*/ 2788494 h 2788494"/>
                <a:gd name="connsiteX0" fmla="*/ 143241 w 5355412"/>
                <a:gd name="connsiteY0" fmla="*/ 0 h 2788494"/>
                <a:gd name="connsiteX1" fmla="*/ 4738430 w 5355412"/>
                <a:gd name="connsiteY1" fmla="*/ 750748 h 2788494"/>
                <a:gd name="connsiteX2" fmla="*/ 3845128 w 5355412"/>
                <a:gd name="connsiteY2" fmla="*/ 2144995 h 2788494"/>
                <a:gd name="connsiteX3" fmla="*/ 3696245 w 5355412"/>
                <a:gd name="connsiteY3" fmla="*/ 2788494 h 2788494"/>
                <a:gd name="connsiteX0" fmla="*/ 0 w 5212171"/>
                <a:gd name="connsiteY0" fmla="*/ 0 h 2788494"/>
                <a:gd name="connsiteX1" fmla="*/ 4595189 w 5212171"/>
                <a:gd name="connsiteY1" fmla="*/ 750748 h 2788494"/>
                <a:gd name="connsiteX2" fmla="*/ 3701887 w 5212171"/>
                <a:gd name="connsiteY2" fmla="*/ 2144995 h 2788494"/>
                <a:gd name="connsiteX3" fmla="*/ 3553004 w 5212171"/>
                <a:gd name="connsiteY3" fmla="*/ 2788494 h 278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2171" h="2788494">
                  <a:moveTo>
                    <a:pt x="0" y="0"/>
                  </a:moveTo>
                  <a:cubicBezTo>
                    <a:pt x="419276" y="180223"/>
                    <a:pt x="3978208" y="393249"/>
                    <a:pt x="4595189" y="750748"/>
                  </a:cubicBezTo>
                  <a:cubicBezTo>
                    <a:pt x="5212170" y="1108247"/>
                    <a:pt x="3875584" y="1805371"/>
                    <a:pt x="3701887" y="2144995"/>
                  </a:cubicBezTo>
                  <a:cubicBezTo>
                    <a:pt x="3528190" y="2484619"/>
                    <a:pt x="3506339" y="2392397"/>
                    <a:pt x="3553004" y="2788494"/>
                  </a:cubicBezTo>
                </a:path>
              </a:pathLst>
            </a:custGeom>
            <a:ln w="19050">
              <a:solidFill>
                <a:srgbClr val="0070C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49"/>
            <p:cNvGrpSpPr>
              <a:grpSpLocks/>
            </p:cNvGrpSpPr>
            <p:nvPr/>
          </p:nvGrpSpPr>
          <p:grpSpPr bwMode="auto">
            <a:xfrm>
              <a:off x="1582787" y="1702593"/>
              <a:ext cx="1543050" cy="1997869"/>
              <a:chOff x="2046717" y="2606371"/>
              <a:chExt cx="1543532" cy="2664315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2046717" y="2606371"/>
                <a:ext cx="684427" cy="2664315"/>
              </a:xfrm>
              <a:custGeom>
                <a:avLst/>
                <a:gdLst>
                  <a:gd name="connsiteX0" fmla="*/ 1790700 w 1790700"/>
                  <a:gd name="connsiteY0" fmla="*/ 0 h 1295400"/>
                  <a:gd name="connsiteX1" fmla="*/ 1400175 w 1790700"/>
                  <a:gd name="connsiteY1" fmla="*/ 647700 h 1295400"/>
                  <a:gd name="connsiteX2" fmla="*/ 647700 w 1790700"/>
                  <a:gd name="connsiteY2" fmla="*/ 1066800 h 1295400"/>
                  <a:gd name="connsiteX3" fmla="*/ 0 w 1790700"/>
                  <a:gd name="connsiteY3" fmla="*/ 1295400 h 1295400"/>
                  <a:gd name="connsiteX0" fmla="*/ 2248324 w 2248324"/>
                  <a:gd name="connsiteY0" fmla="*/ 0 h 1931236"/>
                  <a:gd name="connsiteX1" fmla="*/ 1857799 w 2248324"/>
                  <a:gd name="connsiteY1" fmla="*/ 647700 h 1931236"/>
                  <a:gd name="connsiteX2" fmla="*/ 1105324 w 2248324"/>
                  <a:gd name="connsiteY2" fmla="*/ 1066800 h 1931236"/>
                  <a:gd name="connsiteX3" fmla="*/ 0 w 2248324"/>
                  <a:gd name="connsiteY3" fmla="*/ 1931236 h 1931236"/>
                  <a:gd name="connsiteX0" fmla="*/ 2248324 w 2248324"/>
                  <a:gd name="connsiteY0" fmla="*/ 0 h 1931236"/>
                  <a:gd name="connsiteX1" fmla="*/ 1105324 w 2248324"/>
                  <a:gd name="connsiteY1" fmla="*/ 1066800 h 1931236"/>
                  <a:gd name="connsiteX2" fmla="*/ 0 w 2248324"/>
                  <a:gd name="connsiteY2" fmla="*/ 1931236 h 1931236"/>
                  <a:gd name="connsiteX0" fmla="*/ 7371278 w 7371278"/>
                  <a:gd name="connsiteY0" fmla="*/ 0 h 1931236"/>
                  <a:gd name="connsiteX1" fmla="*/ 309631 w 7371278"/>
                  <a:gd name="connsiteY1" fmla="*/ 788709 h 1931236"/>
                  <a:gd name="connsiteX2" fmla="*/ 5122954 w 7371278"/>
                  <a:gd name="connsiteY2" fmla="*/ 1931236 h 1931236"/>
                  <a:gd name="connsiteX0" fmla="*/ 5724628 w 5724628"/>
                  <a:gd name="connsiteY0" fmla="*/ 0 h 2013023"/>
                  <a:gd name="connsiteX1" fmla="*/ 309631 w 5724628"/>
                  <a:gd name="connsiteY1" fmla="*/ 870496 h 2013023"/>
                  <a:gd name="connsiteX2" fmla="*/ 5122954 w 5724628"/>
                  <a:gd name="connsiteY2" fmla="*/ 2013023 h 2013023"/>
                  <a:gd name="connsiteX0" fmla="*/ 5724628 w 5724628"/>
                  <a:gd name="connsiteY0" fmla="*/ 0 h 2013023"/>
                  <a:gd name="connsiteX1" fmla="*/ 309631 w 5724628"/>
                  <a:gd name="connsiteY1" fmla="*/ 870496 h 2013023"/>
                  <a:gd name="connsiteX2" fmla="*/ 5122954 w 5724628"/>
                  <a:gd name="connsiteY2" fmla="*/ 2013023 h 201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24628" h="2013023">
                    <a:moveTo>
                      <a:pt x="5724628" y="0"/>
                    </a:moveTo>
                    <a:cubicBezTo>
                      <a:pt x="2234212" y="150900"/>
                      <a:pt x="684352" y="548623"/>
                      <a:pt x="309631" y="870496"/>
                    </a:cubicBezTo>
                    <a:cubicBezTo>
                      <a:pt x="-2" y="1084419"/>
                      <a:pt x="5330123" y="1952698"/>
                      <a:pt x="5122954" y="2013023"/>
                    </a:cubicBezTo>
                  </a:path>
                </a:pathLst>
              </a:custGeom>
              <a:ln w="19050">
                <a:solidFill>
                  <a:srgbClr val="0070C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88" name="TextBox 179"/>
              <p:cNvSpPr txBox="1">
                <a:spLocks noChangeArrowheads="1"/>
              </p:cNvSpPr>
              <p:nvPr/>
            </p:nvSpPr>
            <p:spPr bwMode="auto">
              <a:xfrm>
                <a:off x="2875869" y="2966413"/>
                <a:ext cx="714380" cy="456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000">
                    <a:latin typeface="微软雅黑" pitchFamily="34" charset="-122"/>
                    <a:ea typeface="微软雅黑" pitchFamily="34" charset="-122"/>
                  </a:rPr>
                  <a:t>VAM Register</a:t>
                </a:r>
                <a:endParaRPr lang="zh-CN" altLang="en-US" sz="1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421" name="Text Box 869"/>
            <p:cNvSpPr txBox="1">
              <a:spLocks noChangeAspect="1" noChangeArrowheads="1"/>
            </p:cNvSpPr>
            <p:nvPr/>
          </p:nvSpPr>
          <p:spPr bwMode="auto">
            <a:xfrm>
              <a:off x="2378125" y="4267200"/>
              <a:ext cx="969962" cy="1598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2505" tIns="16253" rIns="32505" bIns="16253">
              <a:spAutoFit/>
            </a:bodyPr>
            <a:lstStyle/>
            <a:p>
              <a:pPr algn="ctr" defTabSz="325438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Branch Switch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192"/>
            <p:cNvGrpSpPr>
              <a:grpSpLocks/>
            </p:cNvGrpSpPr>
            <p:nvPr/>
          </p:nvGrpSpPr>
          <p:grpSpPr bwMode="auto">
            <a:xfrm>
              <a:off x="1258938" y="1539478"/>
              <a:ext cx="2460625" cy="2160984"/>
              <a:chOff x="-3316953" y="882212"/>
              <a:chExt cx="2460336" cy="2880349"/>
            </a:xfrm>
          </p:grpSpPr>
          <p:sp>
            <p:nvSpPr>
              <p:cNvPr id="16485" name="TextBox 191"/>
              <p:cNvSpPr txBox="1">
                <a:spLocks noChangeArrowheads="1"/>
              </p:cNvSpPr>
              <p:nvPr/>
            </p:nvSpPr>
            <p:spPr bwMode="auto">
              <a:xfrm>
                <a:off x="-1516708" y="1314265"/>
                <a:ext cx="642944" cy="28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000">
                    <a:latin typeface="微软雅黑" pitchFamily="34" charset="-122"/>
                    <a:ea typeface="微软雅黑" pitchFamily="34" charset="-122"/>
                  </a:rPr>
                  <a:t>TR069 </a:t>
                </a:r>
                <a:endParaRPr lang="zh-CN" altLang="en-US" sz="1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flipH="1">
                <a:off x="-3316953" y="882212"/>
                <a:ext cx="2460336" cy="2880349"/>
              </a:xfrm>
              <a:custGeom>
                <a:avLst/>
                <a:gdLst>
                  <a:gd name="connsiteX0" fmla="*/ 1790700 w 1790700"/>
                  <a:gd name="connsiteY0" fmla="*/ 0 h 1295400"/>
                  <a:gd name="connsiteX1" fmla="*/ 1400175 w 1790700"/>
                  <a:gd name="connsiteY1" fmla="*/ 647700 h 1295400"/>
                  <a:gd name="connsiteX2" fmla="*/ 647700 w 1790700"/>
                  <a:gd name="connsiteY2" fmla="*/ 1066800 h 1295400"/>
                  <a:gd name="connsiteX3" fmla="*/ 0 w 1790700"/>
                  <a:gd name="connsiteY3" fmla="*/ 1295400 h 1295400"/>
                  <a:gd name="connsiteX0" fmla="*/ 100013 w 4173387"/>
                  <a:gd name="connsiteY0" fmla="*/ 0 h 2518858"/>
                  <a:gd name="connsiteX1" fmla="*/ 3698974 w 4173387"/>
                  <a:gd name="connsiteY1" fmla="*/ 1871158 h 2518858"/>
                  <a:gd name="connsiteX2" fmla="*/ 2946499 w 4173387"/>
                  <a:gd name="connsiteY2" fmla="*/ 2290258 h 2518858"/>
                  <a:gd name="connsiteX3" fmla="*/ 2298799 w 4173387"/>
                  <a:gd name="connsiteY3" fmla="*/ 2518858 h 2518858"/>
                  <a:gd name="connsiteX0" fmla="*/ 100013 w 4268848"/>
                  <a:gd name="connsiteY0" fmla="*/ 0 h 2614112"/>
                  <a:gd name="connsiteX1" fmla="*/ 3794434 w 4268848"/>
                  <a:gd name="connsiteY1" fmla="*/ 575733 h 2614112"/>
                  <a:gd name="connsiteX2" fmla="*/ 2946499 w 4268848"/>
                  <a:gd name="connsiteY2" fmla="*/ 2290258 h 2614112"/>
                  <a:gd name="connsiteX3" fmla="*/ 2298799 w 4268848"/>
                  <a:gd name="connsiteY3" fmla="*/ 2518858 h 2614112"/>
                  <a:gd name="connsiteX0" fmla="*/ 100013 w 4297181"/>
                  <a:gd name="connsiteY0" fmla="*/ 0 h 2518858"/>
                  <a:gd name="connsiteX1" fmla="*/ 3794434 w 4297181"/>
                  <a:gd name="connsiteY1" fmla="*/ 575733 h 2518858"/>
                  <a:gd name="connsiteX2" fmla="*/ 3116503 w 4297181"/>
                  <a:gd name="connsiteY2" fmla="*/ 2146300 h 2518858"/>
                  <a:gd name="connsiteX3" fmla="*/ 2298799 w 4297181"/>
                  <a:gd name="connsiteY3" fmla="*/ 2518858 h 2518858"/>
                  <a:gd name="connsiteX0" fmla="*/ 0 w 3763652"/>
                  <a:gd name="connsiteY0" fmla="*/ 23980 h 2542838"/>
                  <a:gd name="connsiteX1" fmla="*/ 2601096 w 3763652"/>
                  <a:gd name="connsiteY1" fmla="*/ 0 h 2542838"/>
                  <a:gd name="connsiteX2" fmla="*/ 3694421 w 3763652"/>
                  <a:gd name="connsiteY2" fmla="*/ 599713 h 2542838"/>
                  <a:gd name="connsiteX3" fmla="*/ 3016490 w 3763652"/>
                  <a:gd name="connsiteY3" fmla="*/ 2170280 h 2542838"/>
                  <a:gd name="connsiteX4" fmla="*/ 2198786 w 3763652"/>
                  <a:gd name="connsiteY4" fmla="*/ 2542838 h 2542838"/>
                  <a:gd name="connsiteX0" fmla="*/ 0 w 3763652"/>
                  <a:gd name="connsiteY0" fmla="*/ 87943 h 2606801"/>
                  <a:gd name="connsiteX1" fmla="*/ 2601096 w 3763652"/>
                  <a:gd name="connsiteY1" fmla="*/ 63963 h 2606801"/>
                  <a:gd name="connsiteX2" fmla="*/ 3694421 w 3763652"/>
                  <a:gd name="connsiteY2" fmla="*/ 663676 h 2606801"/>
                  <a:gd name="connsiteX3" fmla="*/ 3016490 w 3763652"/>
                  <a:gd name="connsiteY3" fmla="*/ 2234243 h 2606801"/>
                  <a:gd name="connsiteX4" fmla="*/ 2198786 w 3763652"/>
                  <a:gd name="connsiteY4" fmla="*/ 2606801 h 2606801"/>
                  <a:gd name="connsiteX0" fmla="*/ 0 w 3757845"/>
                  <a:gd name="connsiteY0" fmla="*/ 87943 h 2606801"/>
                  <a:gd name="connsiteX1" fmla="*/ 2601096 w 3757845"/>
                  <a:gd name="connsiteY1" fmla="*/ 63963 h 2606801"/>
                  <a:gd name="connsiteX2" fmla="*/ 3694421 w 3757845"/>
                  <a:gd name="connsiteY2" fmla="*/ 663676 h 2606801"/>
                  <a:gd name="connsiteX3" fmla="*/ 2981649 w 3757845"/>
                  <a:gd name="connsiteY3" fmla="*/ 2090286 h 2606801"/>
                  <a:gd name="connsiteX4" fmla="*/ 2198786 w 3757845"/>
                  <a:gd name="connsiteY4" fmla="*/ 2606801 h 2606801"/>
                  <a:gd name="connsiteX0" fmla="*/ 0 w 3757845"/>
                  <a:gd name="connsiteY0" fmla="*/ 87943 h 2606801"/>
                  <a:gd name="connsiteX1" fmla="*/ 2601096 w 3757845"/>
                  <a:gd name="connsiteY1" fmla="*/ 63963 h 2606801"/>
                  <a:gd name="connsiteX2" fmla="*/ 3694421 w 3757845"/>
                  <a:gd name="connsiteY2" fmla="*/ 663676 h 2606801"/>
                  <a:gd name="connsiteX3" fmla="*/ 2981649 w 3757845"/>
                  <a:gd name="connsiteY3" fmla="*/ 2090286 h 2606801"/>
                  <a:gd name="connsiteX4" fmla="*/ 2198786 w 3757845"/>
                  <a:gd name="connsiteY4" fmla="*/ 2606801 h 2606801"/>
                  <a:gd name="connsiteX0" fmla="*/ 0 w 4578826"/>
                  <a:gd name="connsiteY0" fmla="*/ 87943 h 2606801"/>
                  <a:gd name="connsiteX1" fmla="*/ 2601096 w 4578826"/>
                  <a:gd name="connsiteY1" fmla="*/ 63963 h 2606801"/>
                  <a:gd name="connsiteX2" fmla="*/ 4515401 w 4578826"/>
                  <a:gd name="connsiteY2" fmla="*/ 807586 h 2606801"/>
                  <a:gd name="connsiteX3" fmla="*/ 2981649 w 4578826"/>
                  <a:gd name="connsiteY3" fmla="*/ 2090286 h 2606801"/>
                  <a:gd name="connsiteX4" fmla="*/ 2198786 w 4578826"/>
                  <a:gd name="connsiteY4" fmla="*/ 2606801 h 2606801"/>
                  <a:gd name="connsiteX0" fmla="*/ 0 w 4578826"/>
                  <a:gd name="connsiteY0" fmla="*/ 87943 h 3454585"/>
                  <a:gd name="connsiteX1" fmla="*/ 2601096 w 4578826"/>
                  <a:gd name="connsiteY1" fmla="*/ 63963 h 3454585"/>
                  <a:gd name="connsiteX2" fmla="*/ 4515401 w 4578826"/>
                  <a:gd name="connsiteY2" fmla="*/ 807586 h 3454585"/>
                  <a:gd name="connsiteX3" fmla="*/ 2981649 w 4578826"/>
                  <a:gd name="connsiteY3" fmla="*/ 2090286 h 3454585"/>
                  <a:gd name="connsiteX4" fmla="*/ 2251103 w 4578826"/>
                  <a:gd name="connsiteY4" fmla="*/ 3454585 h 3454585"/>
                  <a:gd name="connsiteX0" fmla="*/ 0 w 4628433"/>
                  <a:gd name="connsiteY0" fmla="*/ 87943 h 3454585"/>
                  <a:gd name="connsiteX1" fmla="*/ 2601096 w 4628433"/>
                  <a:gd name="connsiteY1" fmla="*/ 63963 h 3454585"/>
                  <a:gd name="connsiteX2" fmla="*/ 4515401 w 4628433"/>
                  <a:gd name="connsiteY2" fmla="*/ 807586 h 3454585"/>
                  <a:gd name="connsiteX3" fmla="*/ 3279285 w 4628433"/>
                  <a:gd name="connsiteY3" fmla="*/ 2148836 h 3454585"/>
                  <a:gd name="connsiteX4" fmla="*/ 2251103 w 4628433"/>
                  <a:gd name="connsiteY4" fmla="*/ 3454585 h 3454585"/>
                  <a:gd name="connsiteX0" fmla="*/ 0 w 4776420"/>
                  <a:gd name="connsiteY0" fmla="*/ 7993 h 3825286"/>
                  <a:gd name="connsiteX1" fmla="*/ 2749083 w 4776420"/>
                  <a:gd name="connsiteY1" fmla="*/ 434664 h 3825286"/>
                  <a:gd name="connsiteX2" fmla="*/ 4663388 w 4776420"/>
                  <a:gd name="connsiteY2" fmla="*/ 1178287 h 3825286"/>
                  <a:gd name="connsiteX3" fmla="*/ 3427272 w 4776420"/>
                  <a:gd name="connsiteY3" fmla="*/ 2519537 h 3825286"/>
                  <a:gd name="connsiteX4" fmla="*/ 2399090 w 4776420"/>
                  <a:gd name="connsiteY4" fmla="*/ 3825286 h 3825286"/>
                  <a:gd name="connsiteX0" fmla="*/ 1579252 w 2928398"/>
                  <a:gd name="connsiteY0" fmla="*/ 7993 h 4405619"/>
                  <a:gd name="connsiteX1" fmla="*/ 901061 w 2928398"/>
                  <a:gd name="connsiteY1" fmla="*/ 1014997 h 4405619"/>
                  <a:gd name="connsiteX2" fmla="*/ 2815366 w 2928398"/>
                  <a:gd name="connsiteY2" fmla="*/ 1758620 h 4405619"/>
                  <a:gd name="connsiteX3" fmla="*/ 1579250 w 2928398"/>
                  <a:gd name="connsiteY3" fmla="*/ 3099870 h 4405619"/>
                  <a:gd name="connsiteX4" fmla="*/ 551068 w 2928398"/>
                  <a:gd name="connsiteY4" fmla="*/ 4405619 h 4405619"/>
                  <a:gd name="connsiteX0" fmla="*/ 1028184 w 6784829"/>
                  <a:gd name="connsiteY0" fmla="*/ 7993 h 4405619"/>
                  <a:gd name="connsiteX1" fmla="*/ 6169093 w 6784829"/>
                  <a:gd name="connsiteY1" fmla="*/ 1096117 h 4405619"/>
                  <a:gd name="connsiteX2" fmla="*/ 2264298 w 6784829"/>
                  <a:gd name="connsiteY2" fmla="*/ 1758620 h 4405619"/>
                  <a:gd name="connsiteX3" fmla="*/ 1028182 w 6784829"/>
                  <a:gd name="connsiteY3" fmla="*/ 3099870 h 4405619"/>
                  <a:gd name="connsiteX4" fmla="*/ 0 w 6784829"/>
                  <a:gd name="connsiteY4" fmla="*/ 4405619 h 4405619"/>
                  <a:gd name="connsiteX0" fmla="*/ 1028184 w 6784829"/>
                  <a:gd name="connsiteY0" fmla="*/ 7993 h 4405619"/>
                  <a:gd name="connsiteX1" fmla="*/ 6169093 w 6784829"/>
                  <a:gd name="connsiteY1" fmla="*/ 1096117 h 4405619"/>
                  <a:gd name="connsiteX2" fmla="*/ 5140909 w 6784829"/>
                  <a:gd name="connsiteY2" fmla="*/ 2329325 h 4405619"/>
                  <a:gd name="connsiteX3" fmla="*/ 1028182 w 6784829"/>
                  <a:gd name="connsiteY3" fmla="*/ 3099870 h 4405619"/>
                  <a:gd name="connsiteX4" fmla="*/ 0 w 6784829"/>
                  <a:gd name="connsiteY4" fmla="*/ 4405619 h 4405619"/>
                  <a:gd name="connsiteX0" fmla="*/ 1028184 w 6784829"/>
                  <a:gd name="connsiteY0" fmla="*/ 7993 h 4405619"/>
                  <a:gd name="connsiteX1" fmla="*/ 6169093 w 6784829"/>
                  <a:gd name="connsiteY1" fmla="*/ 1096117 h 4405619"/>
                  <a:gd name="connsiteX2" fmla="*/ 5140909 w 6784829"/>
                  <a:gd name="connsiteY2" fmla="*/ 2329325 h 4405619"/>
                  <a:gd name="connsiteX3" fmla="*/ 4969545 w 6784829"/>
                  <a:gd name="connsiteY3" fmla="*/ 3199824 h 4405619"/>
                  <a:gd name="connsiteX4" fmla="*/ 0 w 6784829"/>
                  <a:gd name="connsiteY4" fmla="*/ 4405619 h 4405619"/>
                  <a:gd name="connsiteX0" fmla="*/ 0 w 5756645"/>
                  <a:gd name="connsiteY0" fmla="*/ 7993 h 3499683"/>
                  <a:gd name="connsiteX1" fmla="*/ 5140909 w 5756645"/>
                  <a:gd name="connsiteY1" fmla="*/ 1096117 h 3499683"/>
                  <a:gd name="connsiteX2" fmla="*/ 4112725 w 5756645"/>
                  <a:gd name="connsiteY2" fmla="*/ 2329325 h 3499683"/>
                  <a:gd name="connsiteX3" fmla="*/ 3941361 w 5756645"/>
                  <a:gd name="connsiteY3" fmla="*/ 3199824 h 3499683"/>
                  <a:gd name="connsiteX4" fmla="*/ 3941361 w 5756645"/>
                  <a:gd name="connsiteY4" fmla="*/ 3417449 h 3499683"/>
                  <a:gd name="connsiteX0" fmla="*/ 0 w 5756645"/>
                  <a:gd name="connsiteY0" fmla="*/ 0 h 3491690"/>
                  <a:gd name="connsiteX1" fmla="*/ 1250140 w 5756645"/>
                  <a:gd name="connsiteY1" fmla="*/ 198436 h 3491690"/>
                  <a:gd name="connsiteX2" fmla="*/ 5140909 w 5756645"/>
                  <a:gd name="connsiteY2" fmla="*/ 1088124 h 3491690"/>
                  <a:gd name="connsiteX3" fmla="*/ 4112725 w 5756645"/>
                  <a:gd name="connsiteY3" fmla="*/ 2321332 h 3491690"/>
                  <a:gd name="connsiteX4" fmla="*/ 3941361 w 5756645"/>
                  <a:gd name="connsiteY4" fmla="*/ 3191831 h 3491690"/>
                  <a:gd name="connsiteX5" fmla="*/ 3941361 w 5756645"/>
                  <a:gd name="connsiteY5" fmla="*/ 3409456 h 3491690"/>
                  <a:gd name="connsiteX0" fmla="*/ 171366 w 5928011"/>
                  <a:gd name="connsiteY0" fmla="*/ 0 h 3491690"/>
                  <a:gd name="connsiteX1" fmla="*/ 856818 w 5928011"/>
                  <a:gd name="connsiteY1" fmla="*/ 435250 h 3491690"/>
                  <a:gd name="connsiteX2" fmla="*/ 5312275 w 5928011"/>
                  <a:gd name="connsiteY2" fmla="*/ 1088124 h 3491690"/>
                  <a:gd name="connsiteX3" fmla="*/ 4284091 w 5928011"/>
                  <a:gd name="connsiteY3" fmla="*/ 2321332 h 3491690"/>
                  <a:gd name="connsiteX4" fmla="*/ 4112727 w 5928011"/>
                  <a:gd name="connsiteY4" fmla="*/ 3191831 h 3491690"/>
                  <a:gd name="connsiteX5" fmla="*/ 4112727 w 5928011"/>
                  <a:gd name="connsiteY5" fmla="*/ 3409456 h 3491690"/>
                  <a:gd name="connsiteX0" fmla="*/ 171366 w 5854925"/>
                  <a:gd name="connsiteY0" fmla="*/ 0 h 3491690"/>
                  <a:gd name="connsiteX1" fmla="*/ 856818 w 5854925"/>
                  <a:gd name="connsiteY1" fmla="*/ 435250 h 3491690"/>
                  <a:gd name="connsiteX2" fmla="*/ 5312275 w 5854925"/>
                  <a:gd name="connsiteY2" fmla="*/ 1088124 h 3491690"/>
                  <a:gd name="connsiteX3" fmla="*/ 4112727 w 5854925"/>
                  <a:gd name="connsiteY3" fmla="*/ 3191831 h 3491690"/>
                  <a:gd name="connsiteX4" fmla="*/ 4112727 w 5854925"/>
                  <a:gd name="connsiteY4" fmla="*/ 3409456 h 3491690"/>
                  <a:gd name="connsiteX0" fmla="*/ 171366 w 5854925"/>
                  <a:gd name="connsiteY0" fmla="*/ 0 h 3191831"/>
                  <a:gd name="connsiteX1" fmla="*/ 856818 w 5854925"/>
                  <a:gd name="connsiteY1" fmla="*/ 435250 h 3191831"/>
                  <a:gd name="connsiteX2" fmla="*/ 5312275 w 5854925"/>
                  <a:gd name="connsiteY2" fmla="*/ 1088124 h 3191831"/>
                  <a:gd name="connsiteX3" fmla="*/ 4112727 w 5854925"/>
                  <a:gd name="connsiteY3" fmla="*/ 3191831 h 3191831"/>
                  <a:gd name="connsiteX0" fmla="*/ 171366 w 5854925"/>
                  <a:gd name="connsiteY0" fmla="*/ 0 h 3191831"/>
                  <a:gd name="connsiteX1" fmla="*/ 856818 w 5854925"/>
                  <a:gd name="connsiteY1" fmla="*/ 435250 h 3191831"/>
                  <a:gd name="connsiteX2" fmla="*/ 5312275 w 5854925"/>
                  <a:gd name="connsiteY2" fmla="*/ 1088124 h 3191831"/>
                  <a:gd name="connsiteX3" fmla="*/ 4112727 w 5854925"/>
                  <a:gd name="connsiteY3" fmla="*/ 3191831 h 3191831"/>
                  <a:gd name="connsiteX0" fmla="*/ 171366 w 5854925"/>
                  <a:gd name="connsiteY0" fmla="*/ 0 h 2901665"/>
                  <a:gd name="connsiteX1" fmla="*/ 856818 w 5854925"/>
                  <a:gd name="connsiteY1" fmla="*/ 435250 h 2901665"/>
                  <a:gd name="connsiteX2" fmla="*/ 5312275 w 5854925"/>
                  <a:gd name="connsiteY2" fmla="*/ 1088124 h 2901665"/>
                  <a:gd name="connsiteX3" fmla="*/ 4284090 w 5854925"/>
                  <a:gd name="connsiteY3" fmla="*/ 2901665 h 290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4925" h="2901665">
                    <a:moveTo>
                      <a:pt x="171366" y="0"/>
                    </a:moveTo>
                    <a:cubicBezTo>
                      <a:pt x="206342" y="130471"/>
                      <a:pt x="0" y="253896"/>
                      <a:pt x="856818" y="435250"/>
                    </a:cubicBezTo>
                    <a:cubicBezTo>
                      <a:pt x="1713636" y="616604"/>
                      <a:pt x="4835178" y="734308"/>
                      <a:pt x="5312275" y="1088124"/>
                    </a:cubicBezTo>
                    <a:cubicBezTo>
                      <a:pt x="5854926" y="1547554"/>
                      <a:pt x="4484015" y="2514776"/>
                      <a:pt x="4284090" y="2901665"/>
                    </a:cubicBezTo>
                  </a:path>
                </a:pathLst>
              </a:custGeom>
              <a:ln w="19050">
                <a:solidFill>
                  <a:srgbClr val="0070C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6423" name="Picture 863" descr="图形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267001" y="4436268"/>
              <a:ext cx="941387" cy="614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3" name="直接连接符 116"/>
            <p:cNvCxnSpPr/>
            <p:nvPr/>
          </p:nvCxnSpPr>
          <p:spPr bwMode="auto">
            <a:xfrm flipH="1" flipV="1">
              <a:off x="2219376" y="4483893"/>
              <a:ext cx="192087" cy="16906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95338" y="406003"/>
              <a:ext cx="4392613" cy="149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71600" y="3518297"/>
              <a:ext cx="2735262" cy="151209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27" name="TextBox 49"/>
            <p:cNvSpPr txBox="1">
              <a:spLocks noChangeArrowheads="1"/>
            </p:cNvSpPr>
            <p:nvPr/>
          </p:nvSpPr>
          <p:spPr bwMode="auto">
            <a:xfrm>
              <a:off x="971601" y="4726781"/>
              <a:ext cx="1004887" cy="210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Branch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166"/>
            <p:cNvCxnSpPr/>
            <p:nvPr/>
          </p:nvCxnSpPr>
          <p:spPr>
            <a:xfrm flipH="1" flipV="1">
              <a:off x="1474837" y="2357437"/>
              <a:ext cx="7938" cy="142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29" name="Picture 60" descr="防火墙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236713" y="2121693"/>
              <a:ext cx="404813" cy="286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0" name="Picture 60" descr="防火墙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81251" y="2093118"/>
              <a:ext cx="427037" cy="30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2" name="直接连接符 166"/>
            <p:cNvCxnSpPr/>
            <p:nvPr/>
          </p:nvCxnSpPr>
          <p:spPr>
            <a:xfrm flipV="1">
              <a:off x="2192388" y="2395537"/>
              <a:ext cx="3175" cy="113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32" name="Picture 30" descr="通用路由器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68462" y="2500312"/>
              <a:ext cx="427038" cy="18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3" name="Picture 30" descr="通用路由器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79662" y="2508646"/>
              <a:ext cx="427038" cy="184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直接连接符 166"/>
            <p:cNvCxnSpPr/>
            <p:nvPr/>
          </p:nvCxnSpPr>
          <p:spPr>
            <a:xfrm flipH="1" flipV="1">
              <a:off x="1482776" y="2688430"/>
              <a:ext cx="1587" cy="1476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166"/>
            <p:cNvCxnSpPr/>
            <p:nvPr/>
          </p:nvCxnSpPr>
          <p:spPr>
            <a:xfrm flipH="1" flipV="1">
              <a:off x="2192388" y="2693193"/>
              <a:ext cx="3175" cy="142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6" name="TextBox 31"/>
            <p:cNvSpPr txBox="1">
              <a:spLocks noChangeArrowheads="1"/>
            </p:cNvSpPr>
            <p:nvPr/>
          </p:nvSpPr>
          <p:spPr bwMode="auto">
            <a:xfrm>
              <a:off x="1403400" y="2222897"/>
              <a:ext cx="571500" cy="197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FW1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37" name="TextBox 31"/>
            <p:cNvSpPr txBox="1">
              <a:spLocks noChangeArrowheads="1"/>
            </p:cNvSpPr>
            <p:nvPr/>
          </p:nvSpPr>
          <p:spPr bwMode="auto">
            <a:xfrm>
              <a:off x="2114600" y="2241947"/>
              <a:ext cx="571500" cy="197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FW2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38" name="TextBox 31"/>
            <p:cNvSpPr txBox="1">
              <a:spLocks noChangeArrowheads="1"/>
            </p:cNvSpPr>
            <p:nvPr/>
          </p:nvSpPr>
          <p:spPr bwMode="auto">
            <a:xfrm>
              <a:off x="687437" y="2512218"/>
              <a:ext cx="787400" cy="31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Edge Router1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39" name="TextBox 31"/>
            <p:cNvSpPr txBox="1">
              <a:spLocks noChangeArrowheads="1"/>
            </p:cNvSpPr>
            <p:nvPr/>
          </p:nvSpPr>
          <p:spPr bwMode="auto">
            <a:xfrm>
              <a:off x="2262237" y="2458640"/>
              <a:ext cx="787400" cy="31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Edge Router2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142"/>
            <p:cNvGrpSpPr>
              <a:grpSpLocks/>
            </p:cNvGrpSpPr>
            <p:nvPr/>
          </p:nvGrpSpPr>
          <p:grpSpPr bwMode="auto">
            <a:xfrm rot="313467">
              <a:off x="250875" y="1698589"/>
              <a:ext cx="1247214" cy="2022872"/>
              <a:chOff x="896150" y="2610789"/>
              <a:chExt cx="1246592" cy="2696332"/>
            </a:xfrm>
          </p:grpSpPr>
          <p:sp>
            <p:nvSpPr>
              <p:cNvPr id="51" name="圆柱形 50"/>
              <p:cNvSpPr/>
              <p:nvPr/>
            </p:nvSpPr>
            <p:spPr>
              <a:xfrm rot="19617670" flipH="1">
                <a:off x="2058161" y="2610789"/>
                <a:ext cx="84581" cy="2696332"/>
              </a:xfrm>
              <a:prstGeom prst="can">
                <a:avLst>
                  <a:gd name="adj" fmla="val 49000"/>
                </a:avLst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31"/>
              <p:cNvSpPr txBox="1">
                <a:spLocks noChangeArrowheads="1"/>
              </p:cNvSpPr>
              <p:nvPr/>
            </p:nvSpPr>
            <p:spPr bwMode="auto">
              <a:xfrm rot="21286533">
                <a:off x="896150" y="2974791"/>
                <a:ext cx="831435" cy="9220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IPsec Tunnel</a:t>
                </a:r>
                <a:endParaRPr lang="zh-CN" altLang="en-US" sz="1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17" name="直接连接符 116"/>
            <p:cNvCxnSpPr/>
            <p:nvPr/>
          </p:nvCxnSpPr>
          <p:spPr>
            <a:xfrm flipH="1">
              <a:off x="1438326" y="1712118"/>
              <a:ext cx="2270125" cy="40957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2340025" y="1766887"/>
              <a:ext cx="1979612" cy="3667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43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47862" y="459581"/>
              <a:ext cx="401638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44" name="TextBox 31"/>
            <p:cNvSpPr txBox="1">
              <a:spLocks noChangeArrowheads="1"/>
            </p:cNvSpPr>
            <p:nvPr/>
          </p:nvSpPr>
          <p:spPr bwMode="auto">
            <a:xfrm>
              <a:off x="2555926" y="459581"/>
              <a:ext cx="1582737" cy="210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EAD/UAM 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445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340025" y="459581"/>
              <a:ext cx="4000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5" name="直接连接符 153"/>
            <p:cNvCxnSpPr/>
            <p:nvPr/>
          </p:nvCxnSpPr>
          <p:spPr>
            <a:xfrm flipH="1">
              <a:off x="1846313" y="729853"/>
              <a:ext cx="493713" cy="202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47" name="TextBox 31"/>
            <p:cNvSpPr txBox="1">
              <a:spLocks noChangeArrowheads="1"/>
            </p:cNvSpPr>
            <p:nvPr/>
          </p:nvSpPr>
          <p:spPr bwMode="auto">
            <a:xfrm>
              <a:off x="755700" y="406003"/>
              <a:ext cx="863600" cy="474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第三方杀毒服务器补丁升级服务器</a:t>
              </a:r>
            </a:p>
          </p:txBody>
        </p:sp>
        <p:cxnSp>
          <p:nvCxnSpPr>
            <p:cNvPr id="170" name="直接连接符 153"/>
            <p:cNvCxnSpPr/>
            <p:nvPr/>
          </p:nvCxnSpPr>
          <p:spPr>
            <a:xfrm>
              <a:off x="1747888" y="792955"/>
              <a:ext cx="98425" cy="139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49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83012" y="1108472"/>
              <a:ext cx="401638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50" name="TextBox 31"/>
            <p:cNvSpPr txBox="1">
              <a:spLocks noChangeArrowheads="1"/>
            </p:cNvSpPr>
            <p:nvPr/>
          </p:nvSpPr>
          <p:spPr bwMode="auto">
            <a:xfrm>
              <a:off x="3851326" y="621505"/>
              <a:ext cx="936625" cy="60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IMC BIMS &amp; IVM &amp; UAM 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451" name="Picture 5" descr="通用交换机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8087" y="1485899"/>
              <a:ext cx="503238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52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995787" y="1053703"/>
              <a:ext cx="401638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53" name="TextBox 31"/>
            <p:cNvSpPr txBox="1">
              <a:spLocks noChangeArrowheads="1"/>
            </p:cNvSpPr>
            <p:nvPr/>
          </p:nvSpPr>
          <p:spPr bwMode="auto">
            <a:xfrm>
              <a:off x="2914701" y="838200"/>
              <a:ext cx="1152525" cy="210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CA 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153"/>
            <p:cNvCxnSpPr/>
            <p:nvPr/>
          </p:nvCxnSpPr>
          <p:spPr>
            <a:xfrm>
              <a:off x="3563988" y="1377553"/>
              <a:ext cx="34925" cy="108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53"/>
            <p:cNvCxnSpPr/>
            <p:nvPr/>
          </p:nvCxnSpPr>
          <p:spPr>
            <a:xfrm flipV="1">
              <a:off x="3598913" y="1270397"/>
              <a:ext cx="468313" cy="215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56" name="TextBox 31"/>
            <p:cNvSpPr txBox="1">
              <a:spLocks noChangeArrowheads="1"/>
            </p:cNvSpPr>
            <p:nvPr/>
          </p:nvSpPr>
          <p:spPr bwMode="auto">
            <a:xfrm>
              <a:off x="4572050" y="1485899"/>
              <a:ext cx="571500" cy="197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Switch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457" name="Picture 5" descr="通用交换机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67226" y="1485899"/>
              <a:ext cx="504825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58" name="Oval 121"/>
            <p:cNvSpPr>
              <a:spLocks noChangeArrowheads="1"/>
            </p:cNvSpPr>
            <p:nvPr/>
          </p:nvSpPr>
          <p:spPr bwMode="auto">
            <a:xfrm>
              <a:off x="3922762" y="1533525"/>
              <a:ext cx="88900" cy="1690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59" name="Line 4"/>
            <p:cNvSpPr>
              <a:spLocks noChangeShapeType="1"/>
            </p:cNvSpPr>
            <p:nvPr/>
          </p:nvSpPr>
          <p:spPr bwMode="auto">
            <a:xfrm flipV="1">
              <a:off x="3779888" y="1631156"/>
              <a:ext cx="358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60" name="Line 4"/>
            <p:cNvSpPr>
              <a:spLocks noChangeShapeType="1"/>
            </p:cNvSpPr>
            <p:nvPr/>
          </p:nvSpPr>
          <p:spPr bwMode="auto">
            <a:xfrm flipV="1">
              <a:off x="3779888" y="1576387"/>
              <a:ext cx="358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3" name="直接连接符 153"/>
            <p:cNvCxnSpPr/>
            <p:nvPr/>
          </p:nvCxnSpPr>
          <p:spPr>
            <a:xfrm>
              <a:off x="3706863" y="1377553"/>
              <a:ext cx="612775" cy="108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53"/>
            <p:cNvCxnSpPr/>
            <p:nvPr/>
          </p:nvCxnSpPr>
          <p:spPr>
            <a:xfrm>
              <a:off x="4195813" y="1387078"/>
              <a:ext cx="123825" cy="98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ocument"/>
            <p:cNvSpPr>
              <a:spLocks noEditPoints="1" noChangeArrowheads="1"/>
            </p:cNvSpPr>
            <p:nvPr/>
          </p:nvSpPr>
          <p:spPr bwMode="auto">
            <a:xfrm>
              <a:off x="4283125" y="1108472"/>
              <a:ext cx="576262" cy="323850"/>
            </a:xfrm>
            <a:custGeom>
              <a:avLst/>
              <a:gdLst>
                <a:gd name="T0" fmla="*/ 286984 w 21600"/>
                <a:gd name="T1" fmla="*/ 432440 h 21600"/>
                <a:gd name="T2" fmla="*/ 2268 w 21600"/>
                <a:gd name="T3" fmla="*/ 216880 h 21600"/>
                <a:gd name="T4" fmla="*/ 286984 w 21600"/>
                <a:gd name="T5" fmla="*/ 1619 h 21600"/>
                <a:gd name="T6" fmla="*/ 579090 w 21600"/>
                <a:gd name="T7" fmla="*/ 212941 h 21600"/>
                <a:gd name="T8" fmla="*/ 286984 w 21600"/>
                <a:gd name="T9" fmla="*/ 432440 h 21600"/>
                <a:gd name="T10" fmla="*/ 0 w 21600"/>
                <a:gd name="T11" fmla="*/ 0 h 21600"/>
                <a:gd name="T12" fmla="*/ 576262 w 21600"/>
                <a:gd name="T13" fmla="*/ 0 h 21600"/>
                <a:gd name="T14" fmla="*/ 576262 w 21600"/>
                <a:gd name="T15" fmla="*/ 43180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分支路由器配置信息</a:t>
              </a:r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4859388" y="1108472"/>
              <a:ext cx="576263" cy="323850"/>
            </a:xfrm>
            <a:custGeom>
              <a:avLst/>
              <a:gdLst>
                <a:gd name="T0" fmla="*/ 286984 w 21600"/>
                <a:gd name="T1" fmla="*/ 432440 h 21600"/>
                <a:gd name="T2" fmla="*/ 2268 w 21600"/>
                <a:gd name="T3" fmla="*/ 216880 h 21600"/>
                <a:gd name="T4" fmla="*/ 286984 w 21600"/>
                <a:gd name="T5" fmla="*/ 1619 h 21600"/>
                <a:gd name="T6" fmla="*/ 579090 w 21600"/>
                <a:gd name="T7" fmla="*/ 212941 h 21600"/>
                <a:gd name="T8" fmla="*/ 286984 w 21600"/>
                <a:gd name="T9" fmla="*/ 432440 h 21600"/>
                <a:gd name="T10" fmla="*/ 0 w 21600"/>
                <a:gd name="T11" fmla="*/ 0 h 21600"/>
                <a:gd name="T12" fmla="*/ 576262 w 21600"/>
                <a:gd name="T13" fmla="*/ 0 h 21600"/>
                <a:gd name="T14" fmla="*/ 576262 w 21600"/>
                <a:gd name="T15" fmla="*/ 43180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800">
                  <a:latin typeface="微软雅黑" pitchFamily="34" charset="-122"/>
                  <a:ea typeface="微软雅黑" pitchFamily="34" charset="-122"/>
                </a:rPr>
                <a:t>分支交换机配置信息</a:t>
              </a:r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1695500" y="2594372"/>
              <a:ext cx="284162" cy="5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474838" y="891778"/>
              <a:ext cx="720725" cy="323850"/>
              <a:chOff x="2478" y="2064"/>
              <a:chExt cx="949" cy="567"/>
            </a:xfrm>
          </p:grpSpPr>
          <p:grpSp>
            <p:nvGrpSpPr>
              <p:cNvPr id="8" name="Group 326"/>
              <p:cNvGrpSpPr>
                <a:grpSpLocks/>
              </p:cNvGrpSpPr>
              <p:nvPr/>
            </p:nvGrpSpPr>
            <p:grpSpPr bwMode="auto">
              <a:xfrm>
                <a:off x="2478" y="2064"/>
                <a:ext cx="949" cy="567"/>
                <a:chOff x="2472" y="1302"/>
                <a:chExt cx="1021" cy="613"/>
              </a:xfrm>
            </p:grpSpPr>
            <p:grpSp>
              <p:nvGrpSpPr>
                <p:cNvPr id="9" name="Group 144"/>
                <p:cNvGrpSpPr>
                  <a:grpSpLocks/>
                </p:cNvGrpSpPr>
                <p:nvPr/>
              </p:nvGrpSpPr>
              <p:grpSpPr bwMode="auto">
                <a:xfrm>
                  <a:off x="2474" y="1316"/>
                  <a:ext cx="991" cy="598"/>
                  <a:chOff x="1383" y="460"/>
                  <a:chExt cx="744" cy="924"/>
                </a:xfrm>
              </p:grpSpPr>
              <p:pic>
                <p:nvPicPr>
                  <p:cNvPr id="16481" name="Picture 145" descr="中继器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/>
                  <a:srcRect/>
                  <a:stretch>
                    <a:fillRect/>
                  </a:stretch>
                </p:blipFill>
                <p:spPr bwMode="auto">
                  <a:xfrm>
                    <a:off x="1383" y="550"/>
                    <a:ext cx="743" cy="8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6482" name="Picture 146" descr="通用交换机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/>
                  <a:srcRect/>
                  <a:stretch>
                    <a:fillRect/>
                  </a:stretch>
                </p:blipFill>
                <p:spPr bwMode="auto">
                  <a:xfrm>
                    <a:off x="1383" y="460"/>
                    <a:ext cx="744" cy="5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6480" name="Freeform 147"/>
                <p:cNvSpPr>
                  <a:spLocks/>
                </p:cNvSpPr>
                <p:nvPr/>
              </p:nvSpPr>
              <p:spPr bwMode="auto">
                <a:xfrm>
                  <a:off x="2472" y="1302"/>
                  <a:ext cx="1021" cy="613"/>
                </a:xfrm>
                <a:custGeom>
                  <a:avLst/>
                  <a:gdLst>
                    <a:gd name="T0" fmla="*/ 0 w 952"/>
                    <a:gd name="T1" fmla="*/ 1 h 1066"/>
                    <a:gd name="T2" fmla="*/ 7312 w 952"/>
                    <a:gd name="T3" fmla="*/ 0 h 1066"/>
                    <a:gd name="T4" fmla="*/ 14587 w 952"/>
                    <a:gd name="T5" fmla="*/ 1 h 1066"/>
                    <a:gd name="T6" fmla="*/ 14587 w 952"/>
                    <a:gd name="T7" fmla="*/ 1 h 1066"/>
                    <a:gd name="T8" fmla="*/ 6950 w 952"/>
                    <a:gd name="T9" fmla="*/ 1 h 1066"/>
                    <a:gd name="T10" fmla="*/ 0 w 952"/>
                    <a:gd name="T11" fmla="*/ 1 h 1066"/>
                    <a:gd name="T12" fmla="*/ 0 w 952"/>
                    <a:gd name="T13" fmla="*/ 1 h 10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2"/>
                    <a:gd name="T22" fmla="*/ 0 h 1066"/>
                    <a:gd name="T23" fmla="*/ 952 w 952"/>
                    <a:gd name="T24" fmla="*/ 1066 h 10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2" h="1066">
                      <a:moveTo>
                        <a:pt x="0" y="250"/>
                      </a:moveTo>
                      <a:lnTo>
                        <a:pt x="476" y="0"/>
                      </a:lnTo>
                      <a:lnTo>
                        <a:pt x="952" y="250"/>
                      </a:lnTo>
                      <a:lnTo>
                        <a:pt x="952" y="817"/>
                      </a:lnTo>
                      <a:lnTo>
                        <a:pt x="453" y="1066"/>
                      </a:lnTo>
                      <a:lnTo>
                        <a:pt x="0" y="817"/>
                      </a:lnTo>
                      <a:lnTo>
                        <a:pt x="0" y="250"/>
                      </a:lnTo>
                      <a:close/>
                    </a:path>
                  </a:pathLst>
                </a:custGeom>
                <a:solidFill>
                  <a:srgbClr val="99CCFF">
                    <a:alpha val="58038"/>
                  </a:srgbClr>
                </a:solidFill>
                <a:ln w="285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lIns="110377" tIns="55189" rIns="110377" bIns="55189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" name="Group 325"/>
              <p:cNvGrpSpPr>
                <a:grpSpLocks/>
              </p:cNvGrpSpPr>
              <p:nvPr/>
            </p:nvGrpSpPr>
            <p:grpSpPr bwMode="auto">
              <a:xfrm>
                <a:off x="2520" y="2127"/>
                <a:ext cx="412" cy="447"/>
                <a:chOff x="2517" y="1389"/>
                <a:chExt cx="443" cy="483"/>
              </a:xfrm>
            </p:grpSpPr>
            <p:pic>
              <p:nvPicPr>
                <p:cNvPr id="16476" name="Picture 149" descr="通用交换机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2517" y="1627"/>
                  <a:ext cx="443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77" name="Picture 150" descr="中继器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2517" y="1440"/>
                  <a:ext cx="443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78" name="Picture 151" descr="通用交换机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2517" y="1389"/>
                  <a:ext cx="443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324"/>
              <p:cNvGrpSpPr>
                <a:grpSpLocks/>
              </p:cNvGrpSpPr>
              <p:nvPr/>
            </p:nvGrpSpPr>
            <p:grpSpPr bwMode="auto">
              <a:xfrm>
                <a:off x="2976" y="2136"/>
                <a:ext cx="414" cy="447"/>
                <a:chOff x="3841" y="618"/>
                <a:chExt cx="445" cy="483"/>
              </a:xfrm>
            </p:grpSpPr>
            <p:pic>
              <p:nvPicPr>
                <p:cNvPr id="16473" name="Picture 153" descr="通用交换机"/>
                <p:cNvPicPr>
                  <a:picLocks noChangeAspect="1" noChangeArrowheads="1"/>
                </p:cNvPicPr>
                <p:nvPr/>
              </p:nvPicPr>
              <p:blipFill>
                <a:blip r:embed="rId20" cstate="print"/>
                <a:srcRect/>
                <a:stretch>
                  <a:fillRect/>
                </a:stretch>
              </p:blipFill>
              <p:spPr bwMode="auto">
                <a:xfrm>
                  <a:off x="3841" y="856"/>
                  <a:ext cx="445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74" name="Picture 154" descr="中继器"/>
                <p:cNvPicPr>
                  <a:picLocks noChangeAspect="1" noChangeArrowheads="1"/>
                </p:cNvPicPr>
                <p:nvPr/>
              </p:nvPicPr>
              <p:blipFill>
                <a:blip r:embed="rId21" cstate="print"/>
                <a:srcRect/>
                <a:stretch>
                  <a:fillRect/>
                </a:stretch>
              </p:blipFill>
              <p:spPr bwMode="auto">
                <a:xfrm>
                  <a:off x="3841" y="669"/>
                  <a:ext cx="445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75" name="Picture 155" descr="通用交换机"/>
                <p:cNvPicPr>
                  <a:picLocks noChangeAspect="1" noChangeArrowheads="1"/>
                </p:cNvPicPr>
                <p:nvPr/>
              </p:nvPicPr>
              <p:blipFill>
                <a:blip r:embed="rId20" cstate="print"/>
                <a:srcRect/>
                <a:stretch>
                  <a:fillRect/>
                </a:stretch>
              </p:blipFill>
              <p:spPr bwMode="auto">
                <a:xfrm>
                  <a:off x="3841" y="618"/>
                  <a:ext cx="445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6468" name="TextBox 31"/>
            <p:cNvSpPr txBox="1">
              <a:spLocks noChangeArrowheads="1"/>
            </p:cNvSpPr>
            <p:nvPr/>
          </p:nvSpPr>
          <p:spPr bwMode="auto">
            <a:xfrm>
              <a:off x="898575" y="838199"/>
              <a:ext cx="571500" cy="316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Core Switch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69" name="Text Box 869"/>
            <p:cNvSpPr txBox="1">
              <a:spLocks noChangeAspect="1" noChangeArrowheads="1"/>
            </p:cNvSpPr>
            <p:nvPr/>
          </p:nvSpPr>
          <p:spPr bwMode="auto">
            <a:xfrm>
              <a:off x="3706863" y="2565797"/>
              <a:ext cx="1008063" cy="2389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2505" tIns="16253" rIns="32505" bIns="16253">
              <a:spAutoFit/>
            </a:bodyPr>
            <a:lstStyle/>
            <a:p>
              <a:pPr algn="ctr" defTabSz="325438"/>
              <a:r>
                <a:rPr lang="en-US" altLang="zh-CN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盘开局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运维管理：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U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盘零配置自动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部署方案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7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 txBox="1">
            <a:spLocks noGrp="1" noChangeArrowheads="1"/>
          </p:cNvSpPr>
          <p:nvPr/>
        </p:nvSpPr>
        <p:spPr bwMode="auto">
          <a:xfrm>
            <a:off x="6553200" y="6381749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D33CA88-7224-466E-9445-1630AF887BBD}" type="slidenum">
              <a:rPr lang="zh-CN" altLang="en-US" sz="1400">
                <a:latin typeface="微软雅黑" pitchFamily="34" charset="-122"/>
                <a:ea typeface="微软雅黑" pitchFamily="34" charset="-122"/>
              </a:rPr>
              <a:pPr algn="r" eaLnBrk="0" hangingPunct="0"/>
              <a:t>15</a:t>
            </a:fld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97096" y="1028734"/>
            <a:ext cx="5138505" cy="5296825"/>
            <a:chOff x="297095" y="459580"/>
            <a:chExt cx="5138505" cy="4644629"/>
          </a:xfrm>
        </p:grpSpPr>
        <p:pic>
          <p:nvPicPr>
            <p:cNvPr id="17412" name="Picture 13" descr="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0564" y="2836069"/>
              <a:ext cx="2632075" cy="432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3" name="TextBox 185"/>
            <p:cNvSpPr txBox="1">
              <a:spLocks noChangeArrowheads="1"/>
            </p:cNvSpPr>
            <p:nvPr/>
          </p:nvSpPr>
          <p:spPr bwMode="auto">
            <a:xfrm>
              <a:off x="1403350" y="2889647"/>
              <a:ext cx="1212850" cy="3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Internet</a:t>
              </a:r>
              <a:endPara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414" name="Picture 25" descr="通用路由器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65314" y="3874294"/>
              <a:ext cx="542925" cy="317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5" name="Text Box 869"/>
            <p:cNvSpPr txBox="1">
              <a:spLocks noChangeAspect="1" noChangeArrowheads="1"/>
            </p:cNvSpPr>
            <p:nvPr/>
          </p:nvSpPr>
          <p:spPr bwMode="auto">
            <a:xfrm>
              <a:off x="1187451" y="3765946"/>
              <a:ext cx="765175" cy="298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2505" tIns="16253" rIns="32505" bIns="16253">
              <a:spAutoFit/>
            </a:bodyPr>
            <a:lstStyle/>
            <a:p>
              <a:pPr algn="ctr" defTabSz="325438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Spoke Routers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135"/>
            <p:cNvSpPr/>
            <p:nvPr/>
          </p:nvSpPr>
          <p:spPr>
            <a:xfrm>
              <a:off x="1958976" y="1472803"/>
              <a:ext cx="1281113" cy="33694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17" name="TextBox 31"/>
            <p:cNvSpPr txBox="1">
              <a:spLocks noChangeArrowheads="1"/>
            </p:cNvSpPr>
            <p:nvPr/>
          </p:nvSpPr>
          <p:spPr bwMode="auto">
            <a:xfrm>
              <a:off x="359532" y="1167594"/>
              <a:ext cx="831850" cy="3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Hub Routers</a:t>
              </a:r>
              <a:r>
                <a:rPr lang="zh-CN" altLang="en-US" sz="10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pic>
          <p:nvPicPr>
            <p:cNvPr id="17418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85988" y="1551384"/>
              <a:ext cx="336550" cy="1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62250" y="1551384"/>
              <a:ext cx="338138" cy="1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0" name="TextBox 49"/>
            <p:cNvSpPr txBox="1">
              <a:spLocks noChangeArrowheads="1"/>
            </p:cNvSpPr>
            <p:nvPr/>
          </p:nvSpPr>
          <p:spPr bwMode="auto">
            <a:xfrm>
              <a:off x="323850" y="459581"/>
              <a:ext cx="503238" cy="215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HQ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圆角矩形 103"/>
            <p:cNvSpPr/>
            <p:nvPr/>
          </p:nvSpPr>
          <p:spPr>
            <a:xfrm>
              <a:off x="584201" y="1478756"/>
              <a:ext cx="1311275" cy="3309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11"/>
            <p:cNvCxnSpPr/>
            <p:nvPr/>
          </p:nvCxnSpPr>
          <p:spPr>
            <a:xfrm>
              <a:off x="904876" y="1637110"/>
              <a:ext cx="576263" cy="119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3" name="直接连接符 112"/>
            <p:cNvCxnSpPr>
              <a:cxnSpLocks noChangeShapeType="1"/>
            </p:cNvCxnSpPr>
            <p:nvPr/>
          </p:nvCxnSpPr>
          <p:spPr bwMode="auto">
            <a:xfrm>
              <a:off x="873125" y="1700212"/>
              <a:ext cx="566738" cy="47625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24" name="直接连接符 116"/>
            <p:cNvCxnSpPr>
              <a:cxnSpLocks noChangeShapeType="1"/>
            </p:cNvCxnSpPr>
            <p:nvPr/>
          </p:nvCxnSpPr>
          <p:spPr bwMode="auto">
            <a:xfrm>
              <a:off x="1460501" y="1700212"/>
              <a:ext cx="771525" cy="473869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25" name="直接连接符 124"/>
            <p:cNvCxnSpPr>
              <a:cxnSpLocks noChangeShapeType="1"/>
              <a:stCxn id="17430" idx="0"/>
            </p:cNvCxnSpPr>
            <p:nvPr/>
          </p:nvCxnSpPr>
          <p:spPr bwMode="auto">
            <a:xfrm flipH="1">
              <a:off x="1439863" y="1674018"/>
              <a:ext cx="931864" cy="502444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26" name="直接连接符 125"/>
            <p:cNvCxnSpPr>
              <a:cxnSpLocks noChangeShapeType="1"/>
              <a:stCxn id="17431" idx="0"/>
            </p:cNvCxnSpPr>
            <p:nvPr/>
          </p:nvCxnSpPr>
          <p:spPr bwMode="auto">
            <a:xfrm flipH="1">
              <a:off x="2303463" y="1669256"/>
              <a:ext cx="651670" cy="504825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直接连接符 129"/>
            <p:cNvCxnSpPr/>
            <p:nvPr/>
          </p:nvCxnSpPr>
          <p:spPr>
            <a:xfrm flipV="1">
              <a:off x="873125" y="1176337"/>
              <a:ext cx="831850" cy="38338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132"/>
            <p:cNvCxnSpPr/>
            <p:nvPr/>
          </p:nvCxnSpPr>
          <p:spPr>
            <a:xfrm flipV="1">
              <a:off x="1460501" y="1176337"/>
              <a:ext cx="276225" cy="37504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9" name="TextBox 31"/>
            <p:cNvSpPr txBox="1">
              <a:spLocks noChangeArrowheads="1"/>
            </p:cNvSpPr>
            <p:nvPr/>
          </p:nvSpPr>
          <p:spPr bwMode="auto">
            <a:xfrm>
              <a:off x="503239" y="1634728"/>
              <a:ext cx="479425" cy="3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Hub1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0" name="TextBox 131"/>
            <p:cNvSpPr txBox="1">
              <a:spLocks noChangeArrowheads="1"/>
            </p:cNvSpPr>
            <p:nvPr/>
          </p:nvSpPr>
          <p:spPr bwMode="auto">
            <a:xfrm>
              <a:off x="2147889" y="1674018"/>
              <a:ext cx="447675" cy="3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Main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1" name="TextBox 31"/>
            <p:cNvSpPr txBox="1">
              <a:spLocks noChangeArrowheads="1"/>
            </p:cNvSpPr>
            <p:nvPr/>
          </p:nvSpPr>
          <p:spPr bwMode="auto">
            <a:xfrm>
              <a:off x="2667001" y="1669256"/>
              <a:ext cx="576263" cy="3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Backup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2" name="TextBox 31"/>
            <p:cNvSpPr txBox="1">
              <a:spLocks noChangeArrowheads="1"/>
            </p:cNvSpPr>
            <p:nvPr/>
          </p:nvSpPr>
          <p:spPr bwMode="auto">
            <a:xfrm>
              <a:off x="1212851" y="1685924"/>
              <a:ext cx="576263" cy="20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Hub2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33" name="TextBox 31"/>
            <p:cNvSpPr txBox="1">
              <a:spLocks noChangeArrowheads="1"/>
            </p:cNvSpPr>
            <p:nvPr/>
          </p:nvSpPr>
          <p:spPr bwMode="auto">
            <a:xfrm>
              <a:off x="2339752" y="1167594"/>
              <a:ext cx="696912" cy="3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VAM </a:t>
              </a:r>
            </a:p>
            <a:p>
              <a:pPr algn="ctr"/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Servers</a:t>
              </a:r>
              <a:endParaRPr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434" name="Picture 30" descr="通用路由器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2789" y="1559718"/>
              <a:ext cx="319087" cy="140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5" name="Picture 30" descr="通用路由器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89050" y="1551384"/>
              <a:ext cx="342900" cy="148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6" name="Picture 27" descr="通用交换机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22451" y="4271962"/>
              <a:ext cx="614363" cy="335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5" descr="通用路由器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55789" y="3881437"/>
              <a:ext cx="566737" cy="31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26" descr="通用交换机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822451" y="4264819"/>
              <a:ext cx="619125" cy="33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直接连接符 116"/>
            <p:cNvCxnSpPr>
              <a:cxnSpLocks noChangeShapeType="1"/>
            </p:cNvCxnSpPr>
            <p:nvPr/>
          </p:nvCxnSpPr>
          <p:spPr bwMode="auto">
            <a:xfrm flipH="1">
              <a:off x="2132013" y="4198143"/>
              <a:ext cx="6350" cy="66675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</p:cxnSp>
        <p:grpSp>
          <p:nvGrpSpPr>
            <p:cNvPr id="2" name="组合 130"/>
            <p:cNvGrpSpPr>
              <a:grpSpLocks/>
            </p:cNvGrpSpPr>
            <p:nvPr/>
          </p:nvGrpSpPr>
          <p:grpSpPr bwMode="auto">
            <a:xfrm>
              <a:off x="2339976" y="4018360"/>
              <a:ext cx="911225" cy="445302"/>
              <a:chOff x="2804058" y="4857755"/>
              <a:chExt cx="910686" cy="593746"/>
            </a:xfrm>
          </p:grpSpPr>
          <p:sp>
            <p:nvSpPr>
              <p:cNvPr id="46" name="任意多边形 45"/>
              <p:cNvSpPr/>
              <p:nvPr/>
            </p:nvSpPr>
            <p:spPr>
              <a:xfrm flipH="1">
                <a:off x="2804058" y="5008575"/>
                <a:ext cx="46011" cy="277818"/>
              </a:xfrm>
              <a:custGeom>
                <a:avLst/>
                <a:gdLst>
                  <a:gd name="connsiteX0" fmla="*/ 1790700 w 1790700"/>
                  <a:gd name="connsiteY0" fmla="*/ 0 h 1295400"/>
                  <a:gd name="connsiteX1" fmla="*/ 1400175 w 1790700"/>
                  <a:gd name="connsiteY1" fmla="*/ 647700 h 1295400"/>
                  <a:gd name="connsiteX2" fmla="*/ 647700 w 1790700"/>
                  <a:gd name="connsiteY2" fmla="*/ 1066800 h 1295400"/>
                  <a:gd name="connsiteX3" fmla="*/ 0 w 1790700"/>
                  <a:gd name="connsiteY3" fmla="*/ 129540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0700" h="1295400">
                    <a:moveTo>
                      <a:pt x="1790700" y="0"/>
                    </a:moveTo>
                    <a:cubicBezTo>
                      <a:pt x="1690687" y="234950"/>
                      <a:pt x="1590675" y="469900"/>
                      <a:pt x="1400175" y="647700"/>
                    </a:cubicBezTo>
                    <a:cubicBezTo>
                      <a:pt x="1209675" y="825500"/>
                      <a:pt x="881062" y="958850"/>
                      <a:pt x="647700" y="1066800"/>
                    </a:cubicBezTo>
                    <a:cubicBezTo>
                      <a:pt x="414338" y="1174750"/>
                      <a:pt x="207169" y="1235075"/>
                      <a:pt x="0" y="1295400"/>
                    </a:cubicBezTo>
                  </a:path>
                </a:pathLst>
              </a:custGeom>
              <a:ln w="19050">
                <a:solidFill>
                  <a:srgbClr val="0070C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517" name="TextBox 167"/>
              <p:cNvSpPr txBox="1">
                <a:spLocks noChangeArrowheads="1"/>
              </p:cNvSpPr>
              <p:nvPr/>
            </p:nvSpPr>
            <p:spPr bwMode="auto">
              <a:xfrm>
                <a:off x="3000364" y="4857755"/>
                <a:ext cx="714380" cy="593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900" b="1">
                    <a:latin typeface="微软雅黑" pitchFamily="34" charset="-122"/>
                    <a:ea typeface="微软雅黑" pitchFamily="34" charset="-122"/>
                  </a:rPr>
                  <a:t>DHCP Option43</a:t>
                </a:r>
                <a:endParaRPr lang="zh-CN" altLang="en-US" sz="9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8" name="任意多边形 47"/>
            <p:cNvSpPr/>
            <p:nvPr/>
          </p:nvSpPr>
          <p:spPr>
            <a:xfrm flipH="1">
              <a:off x="1258888" y="1594247"/>
              <a:ext cx="2520950" cy="2807494"/>
            </a:xfrm>
            <a:custGeom>
              <a:avLst/>
              <a:gdLst>
                <a:gd name="connsiteX0" fmla="*/ 1790700 w 1790700"/>
                <a:gd name="connsiteY0" fmla="*/ 0 h 1295400"/>
                <a:gd name="connsiteX1" fmla="*/ 1400175 w 1790700"/>
                <a:gd name="connsiteY1" fmla="*/ 647700 h 1295400"/>
                <a:gd name="connsiteX2" fmla="*/ 647700 w 1790700"/>
                <a:gd name="connsiteY2" fmla="*/ 1066800 h 1295400"/>
                <a:gd name="connsiteX3" fmla="*/ 0 w 1790700"/>
                <a:gd name="connsiteY3" fmla="*/ 1295400 h 1295400"/>
                <a:gd name="connsiteX0" fmla="*/ 100013 w 4173387"/>
                <a:gd name="connsiteY0" fmla="*/ 0 h 2518858"/>
                <a:gd name="connsiteX1" fmla="*/ 3698974 w 4173387"/>
                <a:gd name="connsiteY1" fmla="*/ 1871158 h 2518858"/>
                <a:gd name="connsiteX2" fmla="*/ 2946499 w 4173387"/>
                <a:gd name="connsiteY2" fmla="*/ 2290258 h 2518858"/>
                <a:gd name="connsiteX3" fmla="*/ 2298799 w 4173387"/>
                <a:gd name="connsiteY3" fmla="*/ 2518858 h 2518858"/>
                <a:gd name="connsiteX0" fmla="*/ 100013 w 4268848"/>
                <a:gd name="connsiteY0" fmla="*/ 0 h 2614112"/>
                <a:gd name="connsiteX1" fmla="*/ 3794434 w 4268848"/>
                <a:gd name="connsiteY1" fmla="*/ 575733 h 2614112"/>
                <a:gd name="connsiteX2" fmla="*/ 2946499 w 4268848"/>
                <a:gd name="connsiteY2" fmla="*/ 2290258 h 2614112"/>
                <a:gd name="connsiteX3" fmla="*/ 2298799 w 4268848"/>
                <a:gd name="connsiteY3" fmla="*/ 2518858 h 2614112"/>
                <a:gd name="connsiteX0" fmla="*/ 100013 w 4297181"/>
                <a:gd name="connsiteY0" fmla="*/ 0 h 2518858"/>
                <a:gd name="connsiteX1" fmla="*/ 3794434 w 4297181"/>
                <a:gd name="connsiteY1" fmla="*/ 575733 h 2518858"/>
                <a:gd name="connsiteX2" fmla="*/ 3116503 w 4297181"/>
                <a:gd name="connsiteY2" fmla="*/ 2146300 h 2518858"/>
                <a:gd name="connsiteX3" fmla="*/ 2298799 w 4297181"/>
                <a:gd name="connsiteY3" fmla="*/ 2518858 h 2518858"/>
                <a:gd name="connsiteX0" fmla="*/ 0 w 3763652"/>
                <a:gd name="connsiteY0" fmla="*/ 23980 h 2542838"/>
                <a:gd name="connsiteX1" fmla="*/ 2601096 w 3763652"/>
                <a:gd name="connsiteY1" fmla="*/ 0 h 2542838"/>
                <a:gd name="connsiteX2" fmla="*/ 3694421 w 3763652"/>
                <a:gd name="connsiteY2" fmla="*/ 599713 h 2542838"/>
                <a:gd name="connsiteX3" fmla="*/ 3016490 w 3763652"/>
                <a:gd name="connsiteY3" fmla="*/ 2170280 h 2542838"/>
                <a:gd name="connsiteX4" fmla="*/ 2198786 w 3763652"/>
                <a:gd name="connsiteY4" fmla="*/ 2542838 h 2542838"/>
                <a:gd name="connsiteX0" fmla="*/ 0 w 3763652"/>
                <a:gd name="connsiteY0" fmla="*/ 87943 h 2606801"/>
                <a:gd name="connsiteX1" fmla="*/ 2601096 w 3763652"/>
                <a:gd name="connsiteY1" fmla="*/ 63963 h 2606801"/>
                <a:gd name="connsiteX2" fmla="*/ 3694421 w 3763652"/>
                <a:gd name="connsiteY2" fmla="*/ 663676 h 2606801"/>
                <a:gd name="connsiteX3" fmla="*/ 3016490 w 3763652"/>
                <a:gd name="connsiteY3" fmla="*/ 2234243 h 2606801"/>
                <a:gd name="connsiteX4" fmla="*/ 2198786 w 3763652"/>
                <a:gd name="connsiteY4" fmla="*/ 2606801 h 2606801"/>
                <a:gd name="connsiteX0" fmla="*/ 0 w 3757845"/>
                <a:gd name="connsiteY0" fmla="*/ 87943 h 2606801"/>
                <a:gd name="connsiteX1" fmla="*/ 2601096 w 3757845"/>
                <a:gd name="connsiteY1" fmla="*/ 63963 h 2606801"/>
                <a:gd name="connsiteX2" fmla="*/ 3694421 w 3757845"/>
                <a:gd name="connsiteY2" fmla="*/ 663676 h 2606801"/>
                <a:gd name="connsiteX3" fmla="*/ 2981649 w 3757845"/>
                <a:gd name="connsiteY3" fmla="*/ 2090286 h 2606801"/>
                <a:gd name="connsiteX4" fmla="*/ 2198786 w 3757845"/>
                <a:gd name="connsiteY4" fmla="*/ 2606801 h 2606801"/>
                <a:gd name="connsiteX0" fmla="*/ 0 w 3757845"/>
                <a:gd name="connsiteY0" fmla="*/ 87943 h 2606801"/>
                <a:gd name="connsiteX1" fmla="*/ 2601096 w 3757845"/>
                <a:gd name="connsiteY1" fmla="*/ 63963 h 2606801"/>
                <a:gd name="connsiteX2" fmla="*/ 3694421 w 3757845"/>
                <a:gd name="connsiteY2" fmla="*/ 663676 h 2606801"/>
                <a:gd name="connsiteX3" fmla="*/ 2981649 w 3757845"/>
                <a:gd name="connsiteY3" fmla="*/ 2090286 h 2606801"/>
                <a:gd name="connsiteX4" fmla="*/ 2198786 w 3757845"/>
                <a:gd name="connsiteY4" fmla="*/ 2606801 h 2606801"/>
                <a:gd name="connsiteX0" fmla="*/ 0 w 4578826"/>
                <a:gd name="connsiteY0" fmla="*/ 87943 h 2606801"/>
                <a:gd name="connsiteX1" fmla="*/ 2601096 w 4578826"/>
                <a:gd name="connsiteY1" fmla="*/ 63963 h 2606801"/>
                <a:gd name="connsiteX2" fmla="*/ 4515401 w 4578826"/>
                <a:gd name="connsiteY2" fmla="*/ 807586 h 2606801"/>
                <a:gd name="connsiteX3" fmla="*/ 2981649 w 4578826"/>
                <a:gd name="connsiteY3" fmla="*/ 2090286 h 2606801"/>
                <a:gd name="connsiteX4" fmla="*/ 2198786 w 4578826"/>
                <a:gd name="connsiteY4" fmla="*/ 2606801 h 2606801"/>
                <a:gd name="connsiteX0" fmla="*/ 0 w 4582453"/>
                <a:gd name="connsiteY0" fmla="*/ 87943 h 2606801"/>
                <a:gd name="connsiteX1" fmla="*/ 2601096 w 4582453"/>
                <a:gd name="connsiteY1" fmla="*/ 63963 h 2606801"/>
                <a:gd name="connsiteX2" fmla="*/ 4515401 w 4582453"/>
                <a:gd name="connsiteY2" fmla="*/ 807586 h 2606801"/>
                <a:gd name="connsiteX3" fmla="*/ 2198786 w 4582453"/>
                <a:gd name="connsiteY3" fmla="*/ 2606801 h 2606801"/>
                <a:gd name="connsiteX0" fmla="*/ 0 w 4634439"/>
                <a:gd name="connsiteY0" fmla="*/ 87943 h 3238182"/>
                <a:gd name="connsiteX1" fmla="*/ 2601096 w 4634439"/>
                <a:gd name="connsiteY1" fmla="*/ 63963 h 3238182"/>
                <a:gd name="connsiteX2" fmla="*/ 4515401 w 4634439"/>
                <a:gd name="connsiteY2" fmla="*/ 807586 h 3238182"/>
                <a:gd name="connsiteX3" fmla="*/ 1886869 w 4634439"/>
                <a:gd name="connsiteY3" fmla="*/ 3238182 h 3238182"/>
                <a:gd name="connsiteX0" fmla="*/ 0 w 4634439"/>
                <a:gd name="connsiteY0" fmla="*/ 87943 h 3238182"/>
                <a:gd name="connsiteX1" fmla="*/ 2601096 w 4634439"/>
                <a:gd name="connsiteY1" fmla="*/ 63963 h 3238182"/>
                <a:gd name="connsiteX2" fmla="*/ 4515401 w 4634439"/>
                <a:gd name="connsiteY2" fmla="*/ 807586 h 3238182"/>
                <a:gd name="connsiteX3" fmla="*/ 1886869 w 4634439"/>
                <a:gd name="connsiteY3" fmla="*/ 3238182 h 3238182"/>
                <a:gd name="connsiteX0" fmla="*/ 4274357 w 5141389"/>
                <a:gd name="connsiteY0" fmla="*/ 7993 h 3580467"/>
                <a:gd name="connsiteX1" fmla="*/ 901061 w 5141389"/>
                <a:gd name="connsiteY1" fmla="*/ 406248 h 3580467"/>
                <a:gd name="connsiteX2" fmla="*/ 2815366 w 5141389"/>
                <a:gd name="connsiteY2" fmla="*/ 1149871 h 3580467"/>
                <a:gd name="connsiteX3" fmla="*/ 186834 w 5141389"/>
                <a:gd name="connsiteY3" fmla="*/ 3580467 h 3580467"/>
                <a:gd name="connsiteX0" fmla="*/ 4274357 w 4274356"/>
                <a:gd name="connsiteY0" fmla="*/ 0 h 3572474"/>
                <a:gd name="connsiteX1" fmla="*/ 901061 w 4274356"/>
                <a:gd name="connsiteY1" fmla="*/ 398255 h 3572474"/>
                <a:gd name="connsiteX2" fmla="*/ 2815366 w 4274356"/>
                <a:gd name="connsiteY2" fmla="*/ 1141878 h 3572474"/>
                <a:gd name="connsiteX3" fmla="*/ 186834 w 4274356"/>
                <a:gd name="connsiteY3" fmla="*/ 3572474 h 3572474"/>
                <a:gd name="connsiteX0" fmla="*/ 4134188 w 9216430"/>
                <a:gd name="connsiteY0" fmla="*/ 0 h 3572474"/>
                <a:gd name="connsiteX1" fmla="*/ 8600693 w 9216430"/>
                <a:gd name="connsiteY1" fmla="*/ 750748 h 3572474"/>
                <a:gd name="connsiteX2" fmla="*/ 2675197 w 9216430"/>
                <a:gd name="connsiteY2" fmla="*/ 1141878 h 3572474"/>
                <a:gd name="connsiteX3" fmla="*/ 46665 w 9216430"/>
                <a:gd name="connsiteY3" fmla="*/ 3572474 h 3572474"/>
                <a:gd name="connsiteX0" fmla="*/ 4134188 w 9216430"/>
                <a:gd name="connsiteY0" fmla="*/ 0 h 3572474"/>
                <a:gd name="connsiteX1" fmla="*/ 8600693 w 9216430"/>
                <a:gd name="connsiteY1" fmla="*/ 750748 h 3572474"/>
                <a:gd name="connsiteX2" fmla="*/ 7707391 w 9216430"/>
                <a:gd name="connsiteY2" fmla="*/ 2144995 h 3572474"/>
                <a:gd name="connsiteX3" fmla="*/ 46665 w 9216430"/>
                <a:gd name="connsiteY3" fmla="*/ 3572474 h 3572474"/>
                <a:gd name="connsiteX0" fmla="*/ 143242 w 5225484"/>
                <a:gd name="connsiteY0" fmla="*/ 0 h 2788494"/>
                <a:gd name="connsiteX1" fmla="*/ 4609747 w 5225484"/>
                <a:gd name="connsiteY1" fmla="*/ 750748 h 2788494"/>
                <a:gd name="connsiteX2" fmla="*/ 3716445 w 5225484"/>
                <a:gd name="connsiteY2" fmla="*/ 2144995 h 2788494"/>
                <a:gd name="connsiteX3" fmla="*/ 3567562 w 5225484"/>
                <a:gd name="connsiteY3" fmla="*/ 2788494 h 2788494"/>
                <a:gd name="connsiteX0" fmla="*/ 143242 w 5225484"/>
                <a:gd name="connsiteY0" fmla="*/ 0 h 2788494"/>
                <a:gd name="connsiteX1" fmla="*/ 4609747 w 5225484"/>
                <a:gd name="connsiteY1" fmla="*/ 750748 h 2788494"/>
                <a:gd name="connsiteX2" fmla="*/ 3716445 w 5225484"/>
                <a:gd name="connsiteY2" fmla="*/ 2144995 h 2788494"/>
                <a:gd name="connsiteX3" fmla="*/ 3567562 w 5225484"/>
                <a:gd name="connsiteY3" fmla="*/ 2788494 h 2788494"/>
                <a:gd name="connsiteX0" fmla="*/ 143241 w 5355412"/>
                <a:gd name="connsiteY0" fmla="*/ 0 h 2788494"/>
                <a:gd name="connsiteX1" fmla="*/ 4738430 w 5355412"/>
                <a:gd name="connsiteY1" fmla="*/ 750748 h 2788494"/>
                <a:gd name="connsiteX2" fmla="*/ 3845128 w 5355412"/>
                <a:gd name="connsiteY2" fmla="*/ 2144995 h 2788494"/>
                <a:gd name="connsiteX3" fmla="*/ 3696245 w 5355412"/>
                <a:gd name="connsiteY3" fmla="*/ 2788494 h 2788494"/>
                <a:gd name="connsiteX0" fmla="*/ 0 w 5212171"/>
                <a:gd name="connsiteY0" fmla="*/ 0 h 2788494"/>
                <a:gd name="connsiteX1" fmla="*/ 4595189 w 5212171"/>
                <a:gd name="connsiteY1" fmla="*/ 750748 h 2788494"/>
                <a:gd name="connsiteX2" fmla="*/ 3701887 w 5212171"/>
                <a:gd name="connsiteY2" fmla="*/ 2144995 h 2788494"/>
                <a:gd name="connsiteX3" fmla="*/ 3553004 w 5212171"/>
                <a:gd name="connsiteY3" fmla="*/ 2788494 h 278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2171" h="2788494">
                  <a:moveTo>
                    <a:pt x="0" y="0"/>
                  </a:moveTo>
                  <a:cubicBezTo>
                    <a:pt x="419276" y="180223"/>
                    <a:pt x="3978208" y="393249"/>
                    <a:pt x="4595189" y="750748"/>
                  </a:cubicBezTo>
                  <a:cubicBezTo>
                    <a:pt x="5212170" y="1108247"/>
                    <a:pt x="3875584" y="1805371"/>
                    <a:pt x="3701887" y="2144995"/>
                  </a:cubicBezTo>
                  <a:cubicBezTo>
                    <a:pt x="3528190" y="2484619"/>
                    <a:pt x="3506339" y="2392397"/>
                    <a:pt x="3553004" y="2788494"/>
                  </a:cubicBezTo>
                </a:path>
              </a:pathLst>
            </a:custGeom>
            <a:ln w="19050">
              <a:solidFill>
                <a:srgbClr val="0070C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49"/>
            <p:cNvGrpSpPr>
              <a:grpSpLocks/>
            </p:cNvGrpSpPr>
            <p:nvPr/>
          </p:nvGrpSpPr>
          <p:grpSpPr bwMode="auto">
            <a:xfrm>
              <a:off x="684214" y="1864518"/>
              <a:ext cx="1373187" cy="1997869"/>
              <a:chOff x="1357988" y="2606371"/>
              <a:chExt cx="1373863" cy="2664315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2047302" y="2606371"/>
                <a:ext cx="684549" cy="2664315"/>
              </a:xfrm>
              <a:custGeom>
                <a:avLst/>
                <a:gdLst>
                  <a:gd name="connsiteX0" fmla="*/ 1790700 w 1790700"/>
                  <a:gd name="connsiteY0" fmla="*/ 0 h 1295400"/>
                  <a:gd name="connsiteX1" fmla="*/ 1400175 w 1790700"/>
                  <a:gd name="connsiteY1" fmla="*/ 647700 h 1295400"/>
                  <a:gd name="connsiteX2" fmla="*/ 647700 w 1790700"/>
                  <a:gd name="connsiteY2" fmla="*/ 1066800 h 1295400"/>
                  <a:gd name="connsiteX3" fmla="*/ 0 w 1790700"/>
                  <a:gd name="connsiteY3" fmla="*/ 1295400 h 1295400"/>
                  <a:gd name="connsiteX0" fmla="*/ 2248324 w 2248324"/>
                  <a:gd name="connsiteY0" fmla="*/ 0 h 1931236"/>
                  <a:gd name="connsiteX1" fmla="*/ 1857799 w 2248324"/>
                  <a:gd name="connsiteY1" fmla="*/ 647700 h 1931236"/>
                  <a:gd name="connsiteX2" fmla="*/ 1105324 w 2248324"/>
                  <a:gd name="connsiteY2" fmla="*/ 1066800 h 1931236"/>
                  <a:gd name="connsiteX3" fmla="*/ 0 w 2248324"/>
                  <a:gd name="connsiteY3" fmla="*/ 1931236 h 1931236"/>
                  <a:gd name="connsiteX0" fmla="*/ 2248324 w 2248324"/>
                  <a:gd name="connsiteY0" fmla="*/ 0 h 1931236"/>
                  <a:gd name="connsiteX1" fmla="*/ 1105324 w 2248324"/>
                  <a:gd name="connsiteY1" fmla="*/ 1066800 h 1931236"/>
                  <a:gd name="connsiteX2" fmla="*/ 0 w 2248324"/>
                  <a:gd name="connsiteY2" fmla="*/ 1931236 h 1931236"/>
                  <a:gd name="connsiteX0" fmla="*/ 7371278 w 7371278"/>
                  <a:gd name="connsiteY0" fmla="*/ 0 h 1931236"/>
                  <a:gd name="connsiteX1" fmla="*/ 309631 w 7371278"/>
                  <a:gd name="connsiteY1" fmla="*/ 788709 h 1931236"/>
                  <a:gd name="connsiteX2" fmla="*/ 5122954 w 7371278"/>
                  <a:gd name="connsiteY2" fmla="*/ 1931236 h 1931236"/>
                  <a:gd name="connsiteX0" fmla="*/ 5724628 w 5724628"/>
                  <a:gd name="connsiteY0" fmla="*/ 0 h 2013023"/>
                  <a:gd name="connsiteX1" fmla="*/ 309631 w 5724628"/>
                  <a:gd name="connsiteY1" fmla="*/ 870496 h 2013023"/>
                  <a:gd name="connsiteX2" fmla="*/ 5122954 w 5724628"/>
                  <a:gd name="connsiteY2" fmla="*/ 2013023 h 2013023"/>
                  <a:gd name="connsiteX0" fmla="*/ 5724628 w 5724628"/>
                  <a:gd name="connsiteY0" fmla="*/ 0 h 2013023"/>
                  <a:gd name="connsiteX1" fmla="*/ 309631 w 5724628"/>
                  <a:gd name="connsiteY1" fmla="*/ 870496 h 2013023"/>
                  <a:gd name="connsiteX2" fmla="*/ 5122954 w 5724628"/>
                  <a:gd name="connsiteY2" fmla="*/ 2013023 h 2013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24628" h="2013023">
                    <a:moveTo>
                      <a:pt x="5724628" y="0"/>
                    </a:moveTo>
                    <a:cubicBezTo>
                      <a:pt x="2234212" y="150900"/>
                      <a:pt x="684352" y="548623"/>
                      <a:pt x="309631" y="870496"/>
                    </a:cubicBezTo>
                    <a:cubicBezTo>
                      <a:pt x="-2" y="1084419"/>
                      <a:pt x="5330123" y="1952698"/>
                      <a:pt x="5122954" y="2013023"/>
                    </a:cubicBezTo>
                  </a:path>
                </a:pathLst>
              </a:custGeom>
              <a:ln w="19050">
                <a:solidFill>
                  <a:srgbClr val="0070C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515" name="TextBox 179"/>
              <p:cNvSpPr txBox="1">
                <a:spLocks noChangeArrowheads="1"/>
              </p:cNvSpPr>
              <p:nvPr/>
            </p:nvSpPr>
            <p:spPr bwMode="auto">
              <a:xfrm>
                <a:off x="1357988" y="2822397"/>
                <a:ext cx="714380" cy="431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900" dirty="0">
                    <a:latin typeface="微软雅黑" pitchFamily="34" charset="-122"/>
                    <a:ea typeface="微软雅黑" pitchFamily="34" charset="-122"/>
                  </a:rPr>
                  <a:t>VAM Register</a:t>
                </a:r>
                <a:endParaRPr lang="zh-CN" altLang="en-US" sz="9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443" name="Text Box 869"/>
            <p:cNvSpPr txBox="1">
              <a:spLocks noChangeAspect="1" noChangeArrowheads="1"/>
            </p:cNvSpPr>
            <p:nvPr/>
          </p:nvSpPr>
          <p:spPr bwMode="auto">
            <a:xfrm>
              <a:off x="2843214" y="4348162"/>
              <a:ext cx="1330325" cy="163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2505" tIns="16253" rIns="32505" bIns="16253">
              <a:spAutoFit/>
            </a:bodyPr>
            <a:lstStyle/>
            <a:p>
              <a:pPr algn="ctr" defTabSz="325438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Branch Switch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192"/>
            <p:cNvGrpSpPr>
              <a:grpSpLocks/>
            </p:cNvGrpSpPr>
            <p:nvPr/>
          </p:nvGrpSpPr>
          <p:grpSpPr bwMode="auto">
            <a:xfrm>
              <a:off x="1120776" y="1702594"/>
              <a:ext cx="2587625" cy="2213372"/>
              <a:chOff x="-3460774" y="1026229"/>
              <a:chExt cx="2587010" cy="2952358"/>
            </a:xfrm>
          </p:grpSpPr>
          <p:sp>
            <p:nvSpPr>
              <p:cNvPr id="17512" name="TextBox 191"/>
              <p:cNvSpPr txBox="1">
                <a:spLocks noChangeArrowheads="1"/>
              </p:cNvSpPr>
              <p:nvPr/>
            </p:nvSpPr>
            <p:spPr bwMode="auto">
              <a:xfrm>
                <a:off x="-1516708" y="1314264"/>
                <a:ext cx="642944" cy="287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000">
                    <a:latin typeface="微软雅黑" pitchFamily="34" charset="-122"/>
                    <a:ea typeface="微软雅黑" pitchFamily="34" charset="-122"/>
                  </a:rPr>
                  <a:t>TR069 </a:t>
                </a:r>
                <a:endParaRPr lang="zh-CN" altLang="en-US" sz="1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flipH="1">
                <a:off x="-3460774" y="1026229"/>
                <a:ext cx="2299741" cy="2952358"/>
              </a:xfrm>
              <a:custGeom>
                <a:avLst/>
                <a:gdLst>
                  <a:gd name="connsiteX0" fmla="*/ 1790700 w 1790700"/>
                  <a:gd name="connsiteY0" fmla="*/ 0 h 1295400"/>
                  <a:gd name="connsiteX1" fmla="*/ 1400175 w 1790700"/>
                  <a:gd name="connsiteY1" fmla="*/ 647700 h 1295400"/>
                  <a:gd name="connsiteX2" fmla="*/ 647700 w 1790700"/>
                  <a:gd name="connsiteY2" fmla="*/ 1066800 h 1295400"/>
                  <a:gd name="connsiteX3" fmla="*/ 0 w 1790700"/>
                  <a:gd name="connsiteY3" fmla="*/ 1295400 h 1295400"/>
                  <a:gd name="connsiteX0" fmla="*/ 100013 w 4173387"/>
                  <a:gd name="connsiteY0" fmla="*/ 0 h 2518858"/>
                  <a:gd name="connsiteX1" fmla="*/ 3698974 w 4173387"/>
                  <a:gd name="connsiteY1" fmla="*/ 1871158 h 2518858"/>
                  <a:gd name="connsiteX2" fmla="*/ 2946499 w 4173387"/>
                  <a:gd name="connsiteY2" fmla="*/ 2290258 h 2518858"/>
                  <a:gd name="connsiteX3" fmla="*/ 2298799 w 4173387"/>
                  <a:gd name="connsiteY3" fmla="*/ 2518858 h 2518858"/>
                  <a:gd name="connsiteX0" fmla="*/ 100013 w 4268848"/>
                  <a:gd name="connsiteY0" fmla="*/ 0 h 2614112"/>
                  <a:gd name="connsiteX1" fmla="*/ 3794434 w 4268848"/>
                  <a:gd name="connsiteY1" fmla="*/ 575733 h 2614112"/>
                  <a:gd name="connsiteX2" fmla="*/ 2946499 w 4268848"/>
                  <a:gd name="connsiteY2" fmla="*/ 2290258 h 2614112"/>
                  <a:gd name="connsiteX3" fmla="*/ 2298799 w 4268848"/>
                  <a:gd name="connsiteY3" fmla="*/ 2518858 h 2614112"/>
                  <a:gd name="connsiteX0" fmla="*/ 100013 w 4297181"/>
                  <a:gd name="connsiteY0" fmla="*/ 0 h 2518858"/>
                  <a:gd name="connsiteX1" fmla="*/ 3794434 w 4297181"/>
                  <a:gd name="connsiteY1" fmla="*/ 575733 h 2518858"/>
                  <a:gd name="connsiteX2" fmla="*/ 3116503 w 4297181"/>
                  <a:gd name="connsiteY2" fmla="*/ 2146300 h 2518858"/>
                  <a:gd name="connsiteX3" fmla="*/ 2298799 w 4297181"/>
                  <a:gd name="connsiteY3" fmla="*/ 2518858 h 2518858"/>
                  <a:gd name="connsiteX0" fmla="*/ 0 w 3763652"/>
                  <a:gd name="connsiteY0" fmla="*/ 23980 h 2542838"/>
                  <a:gd name="connsiteX1" fmla="*/ 2601096 w 3763652"/>
                  <a:gd name="connsiteY1" fmla="*/ 0 h 2542838"/>
                  <a:gd name="connsiteX2" fmla="*/ 3694421 w 3763652"/>
                  <a:gd name="connsiteY2" fmla="*/ 599713 h 2542838"/>
                  <a:gd name="connsiteX3" fmla="*/ 3016490 w 3763652"/>
                  <a:gd name="connsiteY3" fmla="*/ 2170280 h 2542838"/>
                  <a:gd name="connsiteX4" fmla="*/ 2198786 w 3763652"/>
                  <a:gd name="connsiteY4" fmla="*/ 2542838 h 2542838"/>
                  <a:gd name="connsiteX0" fmla="*/ 0 w 3763652"/>
                  <a:gd name="connsiteY0" fmla="*/ 87943 h 2606801"/>
                  <a:gd name="connsiteX1" fmla="*/ 2601096 w 3763652"/>
                  <a:gd name="connsiteY1" fmla="*/ 63963 h 2606801"/>
                  <a:gd name="connsiteX2" fmla="*/ 3694421 w 3763652"/>
                  <a:gd name="connsiteY2" fmla="*/ 663676 h 2606801"/>
                  <a:gd name="connsiteX3" fmla="*/ 3016490 w 3763652"/>
                  <a:gd name="connsiteY3" fmla="*/ 2234243 h 2606801"/>
                  <a:gd name="connsiteX4" fmla="*/ 2198786 w 3763652"/>
                  <a:gd name="connsiteY4" fmla="*/ 2606801 h 2606801"/>
                  <a:gd name="connsiteX0" fmla="*/ 0 w 3757845"/>
                  <a:gd name="connsiteY0" fmla="*/ 87943 h 2606801"/>
                  <a:gd name="connsiteX1" fmla="*/ 2601096 w 3757845"/>
                  <a:gd name="connsiteY1" fmla="*/ 63963 h 2606801"/>
                  <a:gd name="connsiteX2" fmla="*/ 3694421 w 3757845"/>
                  <a:gd name="connsiteY2" fmla="*/ 663676 h 2606801"/>
                  <a:gd name="connsiteX3" fmla="*/ 2981649 w 3757845"/>
                  <a:gd name="connsiteY3" fmla="*/ 2090286 h 2606801"/>
                  <a:gd name="connsiteX4" fmla="*/ 2198786 w 3757845"/>
                  <a:gd name="connsiteY4" fmla="*/ 2606801 h 2606801"/>
                  <a:gd name="connsiteX0" fmla="*/ 0 w 3757845"/>
                  <a:gd name="connsiteY0" fmla="*/ 87943 h 2606801"/>
                  <a:gd name="connsiteX1" fmla="*/ 2601096 w 3757845"/>
                  <a:gd name="connsiteY1" fmla="*/ 63963 h 2606801"/>
                  <a:gd name="connsiteX2" fmla="*/ 3694421 w 3757845"/>
                  <a:gd name="connsiteY2" fmla="*/ 663676 h 2606801"/>
                  <a:gd name="connsiteX3" fmla="*/ 2981649 w 3757845"/>
                  <a:gd name="connsiteY3" fmla="*/ 2090286 h 2606801"/>
                  <a:gd name="connsiteX4" fmla="*/ 2198786 w 3757845"/>
                  <a:gd name="connsiteY4" fmla="*/ 2606801 h 2606801"/>
                  <a:gd name="connsiteX0" fmla="*/ 0 w 4578826"/>
                  <a:gd name="connsiteY0" fmla="*/ 87943 h 2606801"/>
                  <a:gd name="connsiteX1" fmla="*/ 2601096 w 4578826"/>
                  <a:gd name="connsiteY1" fmla="*/ 63963 h 2606801"/>
                  <a:gd name="connsiteX2" fmla="*/ 4515401 w 4578826"/>
                  <a:gd name="connsiteY2" fmla="*/ 807586 h 2606801"/>
                  <a:gd name="connsiteX3" fmla="*/ 2981649 w 4578826"/>
                  <a:gd name="connsiteY3" fmla="*/ 2090286 h 2606801"/>
                  <a:gd name="connsiteX4" fmla="*/ 2198786 w 4578826"/>
                  <a:gd name="connsiteY4" fmla="*/ 2606801 h 2606801"/>
                  <a:gd name="connsiteX0" fmla="*/ 0 w 4578826"/>
                  <a:gd name="connsiteY0" fmla="*/ 87943 h 3454585"/>
                  <a:gd name="connsiteX1" fmla="*/ 2601096 w 4578826"/>
                  <a:gd name="connsiteY1" fmla="*/ 63963 h 3454585"/>
                  <a:gd name="connsiteX2" fmla="*/ 4515401 w 4578826"/>
                  <a:gd name="connsiteY2" fmla="*/ 807586 h 3454585"/>
                  <a:gd name="connsiteX3" fmla="*/ 2981649 w 4578826"/>
                  <a:gd name="connsiteY3" fmla="*/ 2090286 h 3454585"/>
                  <a:gd name="connsiteX4" fmla="*/ 2251103 w 4578826"/>
                  <a:gd name="connsiteY4" fmla="*/ 3454585 h 3454585"/>
                  <a:gd name="connsiteX0" fmla="*/ 0 w 4628433"/>
                  <a:gd name="connsiteY0" fmla="*/ 87943 h 3454585"/>
                  <a:gd name="connsiteX1" fmla="*/ 2601096 w 4628433"/>
                  <a:gd name="connsiteY1" fmla="*/ 63963 h 3454585"/>
                  <a:gd name="connsiteX2" fmla="*/ 4515401 w 4628433"/>
                  <a:gd name="connsiteY2" fmla="*/ 807586 h 3454585"/>
                  <a:gd name="connsiteX3" fmla="*/ 3279285 w 4628433"/>
                  <a:gd name="connsiteY3" fmla="*/ 2148836 h 3454585"/>
                  <a:gd name="connsiteX4" fmla="*/ 2251103 w 4628433"/>
                  <a:gd name="connsiteY4" fmla="*/ 3454585 h 3454585"/>
                  <a:gd name="connsiteX0" fmla="*/ 0 w 4776420"/>
                  <a:gd name="connsiteY0" fmla="*/ 7993 h 3825286"/>
                  <a:gd name="connsiteX1" fmla="*/ 2749083 w 4776420"/>
                  <a:gd name="connsiteY1" fmla="*/ 434664 h 3825286"/>
                  <a:gd name="connsiteX2" fmla="*/ 4663388 w 4776420"/>
                  <a:gd name="connsiteY2" fmla="*/ 1178287 h 3825286"/>
                  <a:gd name="connsiteX3" fmla="*/ 3427272 w 4776420"/>
                  <a:gd name="connsiteY3" fmla="*/ 2519537 h 3825286"/>
                  <a:gd name="connsiteX4" fmla="*/ 2399090 w 4776420"/>
                  <a:gd name="connsiteY4" fmla="*/ 3825286 h 3825286"/>
                  <a:gd name="connsiteX0" fmla="*/ 1579252 w 2928398"/>
                  <a:gd name="connsiteY0" fmla="*/ 7993 h 4405619"/>
                  <a:gd name="connsiteX1" fmla="*/ 901061 w 2928398"/>
                  <a:gd name="connsiteY1" fmla="*/ 1014997 h 4405619"/>
                  <a:gd name="connsiteX2" fmla="*/ 2815366 w 2928398"/>
                  <a:gd name="connsiteY2" fmla="*/ 1758620 h 4405619"/>
                  <a:gd name="connsiteX3" fmla="*/ 1579250 w 2928398"/>
                  <a:gd name="connsiteY3" fmla="*/ 3099870 h 4405619"/>
                  <a:gd name="connsiteX4" fmla="*/ 551068 w 2928398"/>
                  <a:gd name="connsiteY4" fmla="*/ 4405619 h 4405619"/>
                  <a:gd name="connsiteX0" fmla="*/ 1028184 w 6784829"/>
                  <a:gd name="connsiteY0" fmla="*/ 7993 h 4405619"/>
                  <a:gd name="connsiteX1" fmla="*/ 6169093 w 6784829"/>
                  <a:gd name="connsiteY1" fmla="*/ 1096117 h 4405619"/>
                  <a:gd name="connsiteX2" fmla="*/ 2264298 w 6784829"/>
                  <a:gd name="connsiteY2" fmla="*/ 1758620 h 4405619"/>
                  <a:gd name="connsiteX3" fmla="*/ 1028182 w 6784829"/>
                  <a:gd name="connsiteY3" fmla="*/ 3099870 h 4405619"/>
                  <a:gd name="connsiteX4" fmla="*/ 0 w 6784829"/>
                  <a:gd name="connsiteY4" fmla="*/ 4405619 h 4405619"/>
                  <a:gd name="connsiteX0" fmla="*/ 1028184 w 6784829"/>
                  <a:gd name="connsiteY0" fmla="*/ 7993 h 4405619"/>
                  <a:gd name="connsiteX1" fmla="*/ 6169093 w 6784829"/>
                  <a:gd name="connsiteY1" fmla="*/ 1096117 h 4405619"/>
                  <a:gd name="connsiteX2" fmla="*/ 5140909 w 6784829"/>
                  <a:gd name="connsiteY2" fmla="*/ 2329325 h 4405619"/>
                  <a:gd name="connsiteX3" fmla="*/ 1028182 w 6784829"/>
                  <a:gd name="connsiteY3" fmla="*/ 3099870 h 4405619"/>
                  <a:gd name="connsiteX4" fmla="*/ 0 w 6784829"/>
                  <a:gd name="connsiteY4" fmla="*/ 4405619 h 4405619"/>
                  <a:gd name="connsiteX0" fmla="*/ 1028184 w 6784829"/>
                  <a:gd name="connsiteY0" fmla="*/ 7993 h 4405619"/>
                  <a:gd name="connsiteX1" fmla="*/ 6169093 w 6784829"/>
                  <a:gd name="connsiteY1" fmla="*/ 1096117 h 4405619"/>
                  <a:gd name="connsiteX2" fmla="*/ 5140909 w 6784829"/>
                  <a:gd name="connsiteY2" fmla="*/ 2329325 h 4405619"/>
                  <a:gd name="connsiteX3" fmla="*/ 4969545 w 6784829"/>
                  <a:gd name="connsiteY3" fmla="*/ 3199824 h 4405619"/>
                  <a:gd name="connsiteX4" fmla="*/ 0 w 6784829"/>
                  <a:gd name="connsiteY4" fmla="*/ 4405619 h 4405619"/>
                  <a:gd name="connsiteX0" fmla="*/ 0 w 5756645"/>
                  <a:gd name="connsiteY0" fmla="*/ 7993 h 3499683"/>
                  <a:gd name="connsiteX1" fmla="*/ 5140909 w 5756645"/>
                  <a:gd name="connsiteY1" fmla="*/ 1096117 h 3499683"/>
                  <a:gd name="connsiteX2" fmla="*/ 4112725 w 5756645"/>
                  <a:gd name="connsiteY2" fmla="*/ 2329325 h 3499683"/>
                  <a:gd name="connsiteX3" fmla="*/ 3941361 w 5756645"/>
                  <a:gd name="connsiteY3" fmla="*/ 3199824 h 3499683"/>
                  <a:gd name="connsiteX4" fmla="*/ 3941361 w 5756645"/>
                  <a:gd name="connsiteY4" fmla="*/ 3417449 h 3499683"/>
                  <a:gd name="connsiteX0" fmla="*/ 0 w 5756645"/>
                  <a:gd name="connsiteY0" fmla="*/ 0 h 3491690"/>
                  <a:gd name="connsiteX1" fmla="*/ 1250140 w 5756645"/>
                  <a:gd name="connsiteY1" fmla="*/ 198436 h 3491690"/>
                  <a:gd name="connsiteX2" fmla="*/ 5140909 w 5756645"/>
                  <a:gd name="connsiteY2" fmla="*/ 1088124 h 3491690"/>
                  <a:gd name="connsiteX3" fmla="*/ 4112725 w 5756645"/>
                  <a:gd name="connsiteY3" fmla="*/ 2321332 h 3491690"/>
                  <a:gd name="connsiteX4" fmla="*/ 3941361 w 5756645"/>
                  <a:gd name="connsiteY4" fmla="*/ 3191831 h 3491690"/>
                  <a:gd name="connsiteX5" fmla="*/ 3941361 w 5756645"/>
                  <a:gd name="connsiteY5" fmla="*/ 3409456 h 3491690"/>
                  <a:gd name="connsiteX0" fmla="*/ 171366 w 5928011"/>
                  <a:gd name="connsiteY0" fmla="*/ 0 h 3491690"/>
                  <a:gd name="connsiteX1" fmla="*/ 856818 w 5928011"/>
                  <a:gd name="connsiteY1" fmla="*/ 435250 h 3491690"/>
                  <a:gd name="connsiteX2" fmla="*/ 5312275 w 5928011"/>
                  <a:gd name="connsiteY2" fmla="*/ 1088124 h 3491690"/>
                  <a:gd name="connsiteX3" fmla="*/ 4284091 w 5928011"/>
                  <a:gd name="connsiteY3" fmla="*/ 2321332 h 3491690"/>
                  <a:gd name="connsiteX4" fmla="*/ 4112727 w 5928011"/>
                  <a:gd name="connsiteY4" fmla="*/ 3191831 h 3491690"/>
                  <a:gd name="connsiteX5" fmla="*/ 4112727 w 5928011"/>
                  <a:gd name="connsiteY5" fmla="*/ 3409456 h 3491690"/>
                  <a:gd name="connsiteX0" fmla="*/ 171366 w 5854925"/>
                  <a:gd name="connsiteY0" fmla="*/ 0 h 3491690"/>
                  <a:gd name="connsiteX1" fmla="*/ 856818 w 5854925"/>
                  <a:gd name="connsiteY1" fmla="*/ 435250 h 3491690"/>
                  <a:gd name="connsiteX2" fmla="*/ 5312275 w 5854925"/>
                  <a:gd name="connsiteY2" fmla="*/ 1088124 h 3491690"/>
                  <a:gd name="connsiteX3" fmla="*/ 4112727 w 5854925"/>
                  <a:gd name="connsiteY3" fmla="*/ 3191831 h 3491690"/>
                  <a:gd name="connsiteX4" fmla="*/ 4112727 w 5854925"/>
                  <a:gd name="connsiteY4" fmla="*/ 3409456 h 3491690"/>
                  <a:gd name="connsiteX0" fmla="*/ 171366 w 5854925"/>
                  <a:gd name="connsiteY0" fmla="*/ 0 h 3191831"/>
                  <a:gd name="connsiteX1" fmla="*/ 856818 w 5854925"/>
                  <a:gd name="connsiteY1" fmla="*/ 435250 h 3191831"/>
                  <a:gd name="connsiteX2" fmla="*/ 5312275 w 5854925"/>
                  <a:gd name="connsiteY2" fmla="*/ 1088124 h 3191831"/>
                  <a:gd name="connsiteX3" fmla="*/ 4112727 w 5854925"/>
                  <a:gd name="connsiteY3" fmla="*/ 3191831 h 3191831"/>
                  <a:gd name="connsiteX0" fmla="*/ 171366 w 5854925"/>
                  <a:gd name="connsiteY0" fmla="*/ 0 h 3191831"/>
                  <a:gd name="connsiteX1" fmla="*/ 856818 w 5854925"/>
                  <a:gd name="connsiteY1" fmla="*/ 435250 h 3191831"/>
                  <a:gd name="connsiteX2" fmla="*/ 5312275 w 5854925"/>
                  <a:gd name="connsiteY2" fmla="*/ 1088124 h 3191831"/>
                  <a:gd name="connsiteX3" fmla="*/ 4112727 w 5854925"/>
                  <a:gd name="connsiteY3" fmla="*/ 3191831 h 3191831"/>
                  <a:gd name="connsiteX0" fmla="*/ 171366 w 5854925"/>
                  <a:gd name="connsiteY0" fmla="*/ 0 h 2901665"/>
                  <a:gd name="connsiteX1" fmla="*/ 856818 w 5854925"/>
                  <a:gd name="connsiteY1" fmla="*/ 435250 h 2901665"/>
                  <a:gd name="connsiteX2" fmla="*/ 5312275 w 5854925"/>
                  <a:gd name="connsiteY2" fmla="*/ 1088124 h 2901665"/>
                  <a:gd name="connsiteX3" fmla="*/ 4284090 w 5854925"/>
                  <a:gd name="connsiteY3" fmla="*/ 2901665 h 2901665"/>
                  <a:gd name="connsiteX0" fmla="*/ 171366 w 5854925"/>
                  <a:gd name="connsiteY0" fmla="*/ 0 h 3119290"/>
                  <a:gd name="connsiteX1" fmla="*/ 856818 w 5854925"/>
                  <a:gd name="connsiteY1" fmla="*/ 435250 h 3119290"/>
                  <a:gd name="connsiteX2" fmla="*/ 5312275 w 5854925"/>
                  <a:gd name="connsiteY2" fmla="*/ 1088124 h 3119290"/>
                  <a:gd name="connsiteX3" fmla="*/ 4141289 w 5854925"/>
                  <a:gd name="connsiteY3" fmla="*/ 3119290 h 3119290"/>
                  <a:gd name="connsiteX0" fmla="*/ 171366 w 5854925"/>
                  <a:gd name="connsiteY0" fmla="*/ 0 h 3191832"/>
                  <a:gd name="connsiteX1" fmla="*/ 856818 w 5854925"/>
                  <a:gd name="connsiteY1" fmla="*/ 435250 h 3191832"/>
                  <a:gd name="connsiteX2" fmla="*/ 5312275 w 5854925"/>
                  <a:gd name="connsiteY2" fmla="*/ 1088124 h 3191832"/>
                  <a:gd name="connsiteX3" fmla="*/ 3969925 w 5854925"/>
                  <a:gd name="connsiteY3" fmla="*/ 3191832 h 3191832"/>
                  <a:gd name="connsiteX0" fmla="*/ 348565 w 5819485"/>
                  <a:gd name="connsiteY0" fmla="*/ 0 h 2974207"/>
                  <a:gd name="connsiteX1" fmla="*/ 821378 w 5819485"/>
                  <a:gd name="connsiteY1" fmla="*/ 217625 h 2974207"/>
                  <a:gd name="connsiteX2" fmla="*/ 5276835 w 5819485"/>
                  <a:gd name="connsiteY2" fmla="*/ 870499 h 2974207"/>
                  <a:gd name="connsiteX3" fmla="*/ 3934485 w 5819485"/>
                  <a:gd name="connsiteY3" fmla="*/ 2974207 h 2974207"/>
                  <a:gd name="connsiteX0" fmla="*/ 0 w 5470920"/>
                  <a:gd name="connsiteY0" fmla="*/ 0 h 2974207"/>
                  <a:gd name="connsiteX1" fmla="*/ 4928270 w 5470920"/>
                  <a:gd name="connsiteY1" fmla="*/ 870499 h 2974207"/>
                  <a:gd name="connsiteX2" fmla="*/ 3585920 w 5470920"/>
                  <a:gd name="connsiteY2" fmla="*/ 2974207 h 2974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70920" h="2974207">
                    <a:moveTo>
                      <a:pt x="0" y="0"/>
                    </a:moveTo>
                    <a:cubicBezTo>
                      <a:pt x="1026723" y="181354"/>
                      <a:pt x="4330617" y="374798"/>
                      <a:pt x="4928270" y="870499"/>
                    </a:cubicBezTo>
                    <a:cubicBezTo>
                      <a:pt x="5470921" y="1329929"/>
                      <a:pt x="3785845" y="2587318"/>
                      <a:pt x="3585920" y="2974207"/>
                    </a:cubicBezTo>
                  </a:path>
                </a:pathLst>
              </a:custGeom>
              <a:ln w="19050">
                <a:solidFill>
                  <a:srgbClr val="0070C0"/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7445" name="Picture 863" descr="图形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266950" y="4491037"/>
              <a:ext cx="941388" cy="61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3" name="直接连接符 116"/>
            <p:cNvCxnSpPr/>
            <p:nvPr/>
          </p:nvCxnSpPr>
          <p:spPr bwMode="auto">
            <a:xfrm flipH="1" flipV="1">
              <a:off x="2219325" y="4537472"/>
              <a:ext cx="192088" cy="16906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95288" y="459581"/>
              <a:ext cx="4392612" cy="14989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71550" y="3571875"/>
              <a:ext cx="2736850" cy="151209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49" name="TextBox 49"/>
            <p:cNvSpPr txBox="1">
              <a:spLocks noChangeArrowheads="1"/>
            </p:cNvSpPr>
            <p:nvPr/>
          </p:nvSpPr>
          <p:spPr bwMode="auto">
            <a:xfrm>
              <a:off x="971550" y="4780360"/>
              <a:ext cx="1004888" cy="215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>
                  <a:latin typeface="微软雅黑" pitchFamily="34" charset="-122"/>
                  <a:ea typeface="微软雅黑" pitchFamily="34" charset="-122"/>
                </a:rPr>
                <a:t>Branch</a:t>
              </a:r>
              <a:endParaRPr lang="zh-CN" altLang="en-US" sz="1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82"/>
            <p:cNvGrpSpPr>
              <a:grpSpLocks/>
            </p:cNvGrpSpPr>
            <p:nvPr/>
          </p:nvGrpSpPr>
          <p:grpSpPr bwMode="auto">
            <a:xfrm>
              <a:off x="1730375" y="3214687"/>
              <a:ext cx="1617489" cy="823913"/>
              <a:chOff x="683661" y="3788887"/>
              <a:chExt cx="1617877" cy="1098282"/>
            </a:xfrm>
          </p:grpSpPr>
          <p:sp>
            <p:nvSpPr>
              <p:cNvPr id="17509" name="Freeform 12"/>
              <p:cNvSpPr>
                <a:spLocks/>
              </p:cNvSpPr>
              <p:nvPr/>
            </p:nvSpPr>
            <p:spPr bwMode="auto">
              <a:xfrm rot="1833252">
                <a:off x="843224" y="4147244"/>
                <a:ext cx="196186" cy="739925"/>
              </a:xfrm>
              <a:custGeom>
                <a:avLst/>
                <a:gdLst>
                  <a:gd name="T0" fmla="*/ 2147483647 w 404"/>
                  <a:gd name="T1" fmla="*/ 2147483647 h 1294"/>
                  <a:gd name="T2" fmla="*/ 2147483647 w 404"/>
                  <a:gd name="T3" fmla="*/ 0 h 1294"/>
                  <a:gd name="T4" fmla="*/ 2147483647 w 404"/>
                  <a:gd name="T5" fmla="*/ 2147483647 h 1294"/>
                  <a:gd name="T6" fmla="*/ 0 w 404"/>
                  <a:gd name="T7" fmla="*/ 2147483647 h 1294"/>
                  <a:gd name="T8" fmla="*/ 2147483647 w 404"/>
                  <a:gd name="T9" fmla="*/ 2147483647 h 1294"/>
                  <a:gd name="T10" fmla="*/ 2147483647 w 404"/>
                  <a:gd name="T11" fmla="*/ 2147483647 h 1294"/>
                  <a:gd name="T12" fmla="*/ 2147483647 w 404"/>
                  <a:gd name="T13" fmla="*/ 2147483647 h 12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4"/>
                  <a:gd name="T22" fmla="*/ 0 h 1294"/>
                  <a:gd name="T23" fmla="*/ 404 w 404"/>
                  <a:gd name="T24" fmla="*/ 1294 h 12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4" h="1294">
                    <a:moveTo>
                      <a:pt x="404" y="771"/>
                    </a:moveTo>
                    <a:lnTo>
                      <a:pt x="87" y="0"/>
                    </a:lnTo>
                    <a:lnTo>
                      <a:pt x="224" y="574"/>
                    </a:lnTo>
                    <a:lnTo>
                      <a:pt x="0" y="466"/>
                    </a:lnTo>
                    <a:lnTo>
                      <a:pt x="301" y="1294"/>
                    </a:lnTo>
                    <a:lnTo>
                      <a:pt x="155" y="686"/>
                    </a:lnTo>
                    <a:lnTo>
                      <a:pt x="404" y="771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7510" name="Picture 4" descr="蜂窝和天线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683661" y="3788887"/>
                <a:ext cx="552450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511" name="TextBox 94"/>
              <p:cNvSpPr txBox="1">
                <a:spLocks noChangeArrowheads="1"/>
              </p:cNvSpPr>
              <p:nvPr/>
            </p:nvSpPr>
            <p:spPr bwMode="auto">
              <a:xfrm>
                <a:off x="1076484" y="4004820"/>
                <a:ext cx="1225054" cy="323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3G/4G </a:t>
                </a:r>
                <a:r>
                  <a:rPr lang="en-US" altLang="zh-CN" sz="1200" dirty="0">
                    <a:latin typeface="微软雅黑" pitchFamily="34" charset="-122"/>
                    <a:ea typeface="微软雅黑" pitchFamily="34" charset="-122"/>
                  </a:rPr>
                  <a:t>/ LTE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9" name="直接连接符 166"/>
            <p:cNvCxnSpPr/>
            <p:nvPr/>
          </p:nvCxnSpPr>
          <p:spPr>
            <a:xfrm flipH="1" flipV="1">
              <a:off x="1474789" y="2412206"/>
              <a:ext cx="7937" cy="1428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52" name="Picture 60" descr="防火墙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236663" y="2176462"/>
              <a:ext cx="40481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3" name="Picture 60" descr="防火墙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81201" y="2147887"/>
              <a:ext cx="428625" cy="30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2" name="直接连接符 166"/>
            <p:cNvCxnSpPr/>
            <p:nvPr/>
          </p:nvCxnSpPr>
          <p:spPr>
            <a:xfrm flipV="1">
              <a:off x="2193925" y="2450306"/>
              <a:ext cx="1588" cy="111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55" name="Picture 30" descr="通用路由器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8414" y="2555081"/>
              <a:ext cx="427037" cy="18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56" name="Picture 30" descr="通用路由器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79614" y="2562224"/>
              <a:ext cx="427037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直接连接符 166"/>
            <p:cNvCxnSpPr/>
            <p:nvPr/>
          </p:nvCxnSpPr>
          <p:spPr>
            <a:xfrm flipH="1" flipV="1">
              <a:off x="1482725" y="2743200"/>
              <a:ext cx="1588" cy="146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166"/>
            <p:cNvCxnSpPr/>
            <p:nvPr/>
          </p:nvCxnSpPr>
          <p:spPr>
            <a:xfrm flipH="1" flipV="1">
              <a:off x="2193925" y="2747962"/>
              <a:ext cx="1588" cy="141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9" name="TextBox 31"/>
            <p:cNvSpPr txBox="1">
              <a:spLocks noChangeArrowheads="1"/>
            </p:cNvSpPr>
            <p:nvPr/>
          </p:nvSpPr>
          <p:spPr bwMode="auto">
            <a:xfrm>
              <a:off x="1403350" y="2276474"/>
              <a:ext cx="571500" cy="20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FW1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60" name="TextBox 31"/>
            <p:cNvSpPr txBox="1">
              <a:spLocks noChangeArrowheads="1"/>
            </p:cNvSpPr>
            <p:nvPr/>
          </p:nvSpPr>
          <p:spPr bwMode="auto">
            <a:xfrm>
              <a:off x="2114550" y="2295524"/>
              <a:ext cx="571500" cy="20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FW2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61" name="TextBox 31"/>
            <p:cNvSpPr txBox="1">
              <a:spLocks noChangeArrowheads="1"/>
            </p:cNvSpPr>
            <p:nvPr/>
          </p:nvSpPr>
          <p:spPr bwMode="auto">
            <a:xfrm>
              <a:off x="687388" y="2565797"/>
              <a:ext cx="787400" cy="3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Edge Router1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62" name="TextBox 31"/>
            <p:cNvSpPr txBox="1">
              <a:spLocks noChangeArrowheads="1"/>
            </p:cNvSpPr>
            <p:nvPr/>
          </p:nvSpPr>
          <p:spPr bwMode="auto">
            <a:xfrm>
              <a:off x="2263775" y="2512218"/>
              <a:ext cx="787400" cy="3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Edge Router2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组合 142"/>
            <p:cNvGrpSpPr>
              <a:grpSpLocks/>
            </p:cNvGrpSpPr>
            <p:nvPr/>
          </p:nvGrpSpPr>
          <p:grpSpPr bwMode="auto">
            <a:xfrm rot="586582">
              <a:off x="297095" y="1681891"/>
              <a:ext cx="984926" cy="2146714"/>
              <a:chOff x="896348" y="2515337"/>
              <a:chExt cx="984286" cy="2861405"/>
            </a:xfrm>
          </p:grpSpPr>
          <p:sp>
            <p:nvSpPr>
              <p:cNvPr id="51" name="圆柱形 50"/>
              <p:cNvSpPr/>
              <p:nvPr/>
            </p:nvSpPr>
            <p:spPr>
              <a:xfrm rot="19617670" flipH="1">
                <a:off x="1777678" y="2515337"/>
                <a:ext cx="102956" cy="2861405"/>
              </a:xfrm>
              <a:prstGeom prst="can">
                <a:avLst>
                  <a:gd name="adj" fmla="val 49000"/>
                </a:avLst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31"/>
              <p:cNvSpPr txBox="1">
                <a:spLocks noChangeArrowheads="1"/>
              </p:cNvSpPr>
              <p:nvPr/>
            </p:nvSpPr>
            <p:spPr bwMode="auto">
              <a:xfrm rot="21013418">
                <a:off x="896348" y="3263626"/>
                <a:ext cx="831309" cy="561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IPsec Tunnel</a:t>
                </a:r>
                <a:endParaRPr lang="zh-CN" altLang="en-US" sz="1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17" name="直接连接符 116"/>
            <p:cNvCxnSpPr/>
            <p:nvPr/>
          </p:nvCxnSpPr>
          <p:spPr>
            <a:xfrm flipH="1">
              <a:off x="1439864" y="1766887"/>
              <a:ext cx="2268537" cy="40957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2339976" y="1821655"/>
              <a:ext cx="1979613" cy="3667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66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547814" y="514349"/>
              <a:ext cx="401637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67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339975" y="514349"/>
              <a:ext cx="401638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55" name="直接连接符 153"/>
            <p:cNvCxnSpPr/>
            <p:nvPr/>
          </p:nvCxnSpPr>
          <p:spPr>
            <a:xfrm flipH="1">
              <a:off x="1846263" y="783431"/>
              <a:ext cx="493712" cy="202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69" name="TextBox 31"/>
            <p:cNvSpPr txBox="1">
              <a:spLocks noChangeArrowheads="1"/>
            </p:cNvSpPr>
            <p:nvPr/>
          </p:nvSpPr>
          <p:spPr bwMode="auto">
            <a:xfrm>
              <a:off x="755650" y="459580"/>
              <a:ext cx="863600" cy="48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第三方杀毒服务器补丁升级服务器</a:t>
              </a:r>
            </a:p>
          </p:txBody>
        </p:sp>
        <p:cxnSp>
          <p:nvCxnSpPr>
            <p:cNvPr id="170" name="直接连接符 153"/>
            <p:cNvCxnSpPr/>
            <p:nvPr/>
          </p:nvCxnSpPr>
          <p:spPr>
            <a:xfrm>
              <a:off x="1747838" y="847724"/>
              <a:ext cx="98425" cy="138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71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382964" y="1162049"/>
              <a:ext cx="401637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72" name="TextBox 31"/>
            <p:cNvSpPr txBox="1">
              <a:spLocks noChangeArrowheads="1"/>
            </p:cNvSpPr>
            <p:nvPr/>
          </p:nvSpPr>
          <p:spPr bwMode="auto">
            <a:xfrm>
              <a:off x="3851276" y="676274"/>
              <a:ext cx="1080764" cy="485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latin typeface="微软雅黑" pitchFamily="34" charset="-122"/>
                  <a:ea typeface="微软雅黑" pitchFamily="34" charset="-122"/>
                </a:rPr>
                <a:t>IMC BIMS &amp; IVM &amp; UAM Server</a:t>
              </a:r>
              <a:endParaRPr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473" name="Picture 5" descr="通用交换机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8039" y="1539478"/>
              <a:ext cx="503237" cy="28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74" name="Picture 31" descr="服务器类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995739" y="1108472"/>
              <a:ext cx="401637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75" name="TextBox 31"/>
            <p:cNvSpPr txBox="1">
              <a:spLocks noChangeArrowheads="1"/>
            </p:cNvSpPr>
            <p:nvPr/>
          </p:nvSpPr>
          <p:spPr bwMode="auto">
            <a:xfrm>
              <a:off x="2916239" y="891778"/>
              <a:ext cx="1150937" cy="215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CA 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153"/>
            <p:cNvCxnSpPr/>
            <p:nvPr/>
          </p:nvCxnSpPr>
          <p:spPr>
            <a:xfrm>
              <a:off x="3563938" y="1432322"/>
              <a:ext cx="36512" cy="107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53"/>
            <p:cNvCxnSpPr/>
            <p:nvPr/>
          </p:nvCxnSpPr>
          <p:spPr>
            <a:xfrm flipV="1">
              <a:off x="3600451" y="1323974"/>
              <a:ext cx="466725" cy="215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78" name="TextBox 31"/>
            <p:cNvSpPr txBox="1">
              <a:spLocks noChangeArrowheads="1"/>
            </p:cNvSpPr>
            <p:nvPr/>
          </p:nvSpPr>
          <p:spPr bwMode="auto">
            <a:xfrm>
              <a:off x="4500563" y="1539478"/>
              <a:ext cx="571500" cy="20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Switch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479" name="Picture 5" descr="通用交换机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067176" y="1539478"/>
              <a:ext cx="504825" cy="28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80" name="Oval 121"/>
            <p:cNvSpPr>
              <a:spLocks noChangeArrowheads="1"/>
            </p:cNvSpPr>
            <p:nvPr/>
          </p:nvSpPr>
          <p:spPr bwMode="auto">
            <a:xfrm>
              <a:off x="3924300" y="1587103"/>
              <a:ext cx="88900" cy="1690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81" name="Line 4"/>
            <p:cNvSpPr>
              <a:spLocks noChangeShapeType="1"/>
            </p:cNvSpPr>
            <p:nvPr/>
          </p:nvSpPr>
          <p:spPr bwMode="auto">
            <a:xfrm flipV="1">
              <a:off x="3779838" y="1684734"/>
              <a:ext cx="360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82" name="Line 4"/>
            <p:cNvSpPr>
              <a:spLocks noChangeShapeType="1"/>
            </p:cNvSpPr>
            <p:nvPr/>
          </p:nvSpPr>
          <p:spPr bwMode="auto">
            <a:xfrm flipV="1">
              <a:off x="3779838" y="1631156"/>
              <a:ext cx="360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3" name="直接连接符 153"/>
            <p:cNvCxnSpPr/>
            <p:nvPr/>
          </p:nvCxnSpPr>
          <p:spPr>
            <a:xfrm>
              <a:off x="3708400" y="1432322"/>
              <a:ext cx="611188" cy="107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53"/>
            <p:cNvCxnSpPr/>
            <p:nvPr/>
          </p:nvCxnSpPr>
          <p:spPr>
            <a:xfrm>
              <a:off x="4197350" y="1441847"/>
              <a:ext cx="122238" cy="97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ocument"/>
            <p:cNvSpPr>
              <a:spLocks noEditPoints="1" noChangeArrowheads="1"/>
            </p:cNvSpPr>
            <p:nvPr/>
          </p:nvSpPr>
          <p:spPr bwMode="auto">
            <a:xfrm>
              <a:off x="4283076" y="1162049"/>
              <a:ext cx="576263" cy="323850"/>
            </a:xfrm>
            <a:custGeom>
              <a:avLst/>
              <a:gdLst>
                <a:gd name="T0" fmla="*/ 286984 w 21600"/>
                <a:gd name="T1" fmla="*/ 432440 h 21600"/>
                <a:gd name="T2" fmla="*/ 2268 w 21600"/>
                <a:gd name="T3" fmla="*/ 216880 h 21600"/>
                <a:gd name="T4" fmla="*/ 286984 w 21600"/>
                <a:gd name="T5" fmla="*/ 1619 h 21600"/>
                <a:gd name="T6" fmla="*/ 579090 w 21600"/>
                <a:gd name="T7" fmla="*/ 212941 h 21600"/>
                <a:gd name="T8" fmla="*/ 286984 w 21600"/>
                <a:gd name="T9" fmla="*/ 432440 h 21600"/>
                <a:gd name="T10" fmla="*/ 0 w 21600"/>
                <a:gd name="T11" fmla="*/ 0 h 21600"/>
                <a:gd name="T12" fmla="*/ 576262 w 21600"/>
                <a:gd name="T13" fmla="*/ 0 h 21600"/>
                <a:gd name="T14" fmla="*/ 576262 w 21600"/>
                <a:gd name="T15" fmla="*/ 43180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800">
                  <a:latin typeface="微软雅黑" pitchFamily="34" charset="-122"/>
                  <a:ea typeface="微软雅黑" pitchFamily="34" charset="-122"/>
                </a:rPr>
                <a:t>分支路由器配置信息</a:t>
              </a:r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4859338" y="1162049"/>
              <a:ext cx="576262" cy="323850"/>
            </a:xfrm>
            <a:custGeom>
              <a:avLst/>
              <a:gdLst>
                <a:gd name="T0" fmla="*/ 286984 w 21600"/>
                <a:gd name="T1" fmla="*/ 432440 h 21600"/>
                <a:gd name="T2" fmla="*/ 2268 w 21600"/>
                <a:gd name="T3" fmla="*/ 216880 h 21600"/>
                <a:gd name="T4" fmla="*/ 286984 w 21600"/>
                <a:gd name="T5" fmla="*/ 1619 h 21600"/>
                <a:gd name="T6" fmla="*/ 579090 w 21600"/>
                <a:gd name="T7" fmla="*/ 212941 h 21600"/>
                <a:gd name="T8" fmla="*/ 286984 w 21600"/>
                <a:gd name="T9" fmla="*/ 432440 h 21600"/>
                <a:gd name="T10" fmla="*/ 0 w 21600"/>
                <a:gd name="T11" fmla="*/ 0 h 21600"/>
                <a:gd name="T12" fmla="*/ 576262 w 21600"/>
                <a:gd name="T13" fmla="*/ 0 h 21600"/>
                <a:gd name="T14" fmla="*/ 576262 w 21600"/>
                <a:gd name="T15" fmla="*/ 43180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77 w 21600"/>
                <a:gd name="T25" fmla="*/ 818 h 21600"/>
                <a:gd name="T26" fmla="*/ 20622 w 21600"/>
                <a:gd name="T27" fmla="*/ 16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分支交换机配置信息</a:t>
              </a:r>
            </a:p>
          </p:txBody>
        </p:sp>
        <p:pic>
          <p:nvPicPr>
            <p:cNvPr id="105" name="Picture 3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851276" y="1204912"/>
              <a:ext cx="360363" cy="227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6" name="直接连接符 105"/>
            <p:cNvCxnSpPr/>
            <p:nvPr/>
          </p:nvCxnSpPr>
          <p:spPr>
            <a:xfrm>
              <a:off x="1695451" y="2649141"/>
              <a:ext cx="284163" cy="5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89" name="TextBox 31"/>
            <p:cNvSpPr txBox="1">
              <a:spLocks noChangeArrowheads="1"/>
            </p:cNvSpPr>
            <p:nvPr/>
          </p:nvSpPr>
          <p:spPr bwMode="auto">
            <a:xfrm>
              <a:off x="2555876" y="514350"/>
              <a:ext cx="1584325" cy="215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EAD/UAM 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476375" y="946547"/>
              <a:ext cx="719138" cy="323850"/>
              <a:chOff x="2478" y="2064"/>
              <a:chExt cx="949" cy="567"/>
            </a:xfrm>
          </p:grpSpPr>
          <p:grpSp>
            <p:nvGrpSpPr>
              <p:cNvPr id="8" name="Group 326"/>
              <p:cNvGrpSpPr>
                <a:grpSpLocks/>
              </p:cNvGrpSpPr>
              <p:nvPr/>
            </p:nvGrpSpPr>
            <p:grpSpPr bwMode="auto">
              <a:xfrm>
                <a:off x="2478" y="2064"/>
                <a:ext cx="949" cy="567"/>
                <a:chOff x="2472" y="1302"/>
                <a:chExt cx="1021" cy="613"/>
              </a:xfrm>
            </p:grpSpPr>
            <p:grpSp>
              <p:nvGrpSpPr>
                <p:cNvPr id="9" name="Group 144"/>
                <p:cNvGrpSpPr>
                  <a:grpSpLocks/>
                </p:cNvGrpSpPr>
                <p:nvPr/>
              </p:nvGrpSpPr>
              <p:grpSpPr bwMode="auto">
                <a:xfrm>
                  <a:off x="2474" y="1316"/>
                  <a:ext cx="991" cy="598"/>
                  <a:chOff x="1383" y="460"/>
                  <a:chExt cx="744" cy="924"/>
                </a:xfrm>
              </p:grpSpPr>
              <p:pic>
                <p:nvPicPr>
                  <p:cNvPr id="17505" name="Picture 145" descr="中继器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/>
                  <a:srcRect/>
                  <a:stretch>
                    <a:fillRect/>
                  </a:stretch>
                </p:blipFill>
                <p:spPr bwMode="auto">
                  <a:xfrm>
                    <a:off x="1383" y="550"/>
                    <a:ext cx="743" cy="8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7506" name="Picture 146" descr="通用交换机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/>
                  <a:srcRect/>
                  <a:stretch>
                    <a:fillRect/>
                  </a:stretch>
                </p:blipFill>
                <p:spPr bwMode="auto">
                  <a:xfrm>
                    <a:off x="1383" y="460"/>
                    <a:ext cx="744" cy="5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7504" name="Freeform 147"/>
                <p:cNvSpPr>
                  <a:spLocks/>
                </p:cNvSpPr>
                <p:nvPr/>
              </p:nvSpPr>
              <p:spPr bwMode="auto">
                <a:xfrm>
                  <a:off x="2472" y="1302"/>
                  <a:ext cx="1021" cy="613"/>
                </a:xfrm>
                <a:custGeom>
                  <a:avLst/>
                  <a:gdLst>
                    <a:gd name="T0" fmla="*/ 0 w 952"/>
                    <a:gd name="T1" fmla="*/ 1 h 1066"/>
                    <a:gd name="T2" fmla="*/ 7312 w 952"/>
                    <a:gd name="T3" fmla="*/ 0 h 1066"/>
                    <a:gd name="T4" fmla="*/ 14587 w 952"/>
                    <a:gd name="T5" fmla="*/ 1 h 1066"/>
                    <a:gd name="T6" fmla="*/ 14587 w 952"/>
                    <a:gd name="T7" fmla="*/ 1 h 1066"/>
                    <a:gd name="T8" fmla="*/ 6950 w 952"/>
                    <a:gd name="T9" fmla="*/ 1 h 1066"/>
                    <a:gd name="T10" fmla="*/ 0 w 952"/>
                    <a:gd name="T11" fmla="*/ 1 h 1066"/>
                    <a:gd name="T12" fmla="*/ 0 w 952"/>
                    <a:gd name="T13" fmla="*/ 1 h 10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2"/>
                    <a:gd name="T22" fmla="*/ 0 h 1066"/>
                    <a:gd name="T23" fmla="*/ 952 w 952"/>
                    <a:gd name="T24" fmla="*/ 1066 h 10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2" h="1066">
                      <a:moveTo>
                        <a:pt x="0" y="250"/>
                      </a:moveTo>
                      <a:lnTo>
                        <a:pt x="476" y="0"/>
                      </a:lnTo>
                      <a:lnTo>
                        <a:pt x="952" y="250"/>
                      </a:lnTo>
                      <a:lnTo>
                        <a:pt x="952" y="817"/>
                      </a:lnTo>
                      <a:lnTo>
                        <a:pt x="453" y="1066"/>
                      </a:lnTo>
                      <a:lnTo>
                        <a:pt x="0" y="817"/>
                      </a:lnTo>
                      <a:lnTo>
                        <a:pt x="0" y="250"/>
                      </a:lnTo>
                      <a:close/>
                    </a:path>
                  </a:pathLst>
                </a:custGeom>
                <a:solidFill>
                  <a:srgbClr val="99CCFF">
                    <a:alpha val="58038"/>
                  </a:srgbClr>
                </a:solidFill>
                <a:ln w="285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lIns="110377" tIns="55189" rIns="110377" bIns="55189"/>
                <a:lstStyle/>
                <a:p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" name="Group 325"/>
              <p:cNvGrpSpPr>
                <a:grpSpLocks/>
              </p:cNvGrpSpPr>
              <p:nvPr/>
            </p:nvGrpSpPr>
            <p:grpSpPr bwMode="auto">
              <a:xfrm>
                <a:off x="2520" y="2127"/>
                <a:ext cx="412" cy="447"/>
                <a:chOff x="2517" y="1389"/>
                <a:chExt cx="443" cy="483"/>
              </a:xfrm>
            </p:grpSpPr>
            <p:pic>
              <p:nvPicPr>
                <p:cNvPr id="17500" name="Picture 149" descr="通用交换机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2517" y="1627"/>
                  <a:ext cx="443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01" name="Picture 150" descr="中继器"/>
                <p:cNvPicPr>
                  <a:picLocks noChangeAspect="1" noChangeArrowheads="1"/>
                </p:cNvPicPr>
                <p:nvPr/>
              </p:nvPicPr>
              <p:blipFill>
                <a:blip r:embed="rId20" cstate="print"/>
                <a:srcRect/>
                <a:stretch>
                  <a:fillRect/>
                </a:stretch>
              </p:blipFill>
              <p:spPr bwMode="auto">
                <a:xfrm>
                  <a:off x="2517" y="1440"/>
                  <a:ext cx="443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502" name="Picture 151" descr="通用交换机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2517" y="1389"/>
                  <a:ext cx="443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324"/>
              <p:cNvGrpSpPr>
                <a:grpSpLocks/>
              </p:cNvGrpSpPr>
              <p:nvPr/>
            </p:nvGrpSpPr>
            <p:grpSpPr bwMode="auto">
              <a:xfrm>
                <a:off x="2976" y="2136"/>
                <a:ext cx="414" cy="447"/>
                <a:chOff x="3841" y="618"/>
                <a:chExt cx="445" cy="483"/>
              </a:xfrm>
            </p:grpSpPr>
            <p:pic>
              <p:nvPicPr>
                <p:cNvPr id="17497" name="Picture 153" descr="通用交换机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3841" y="856"/>
                  <a:ext cx="445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498" name="Picture 154" descr="中继器"/>
                <p:cNvPicPr>
                  <a:picLocks noChangeAspect="1" noChangeArrowheads="1"/>
                </p:cNvPicPr>
                <p:nvPr/>
              </p:nvPicPr>
              <p:blipFill>
                <a:blip r:embed="rId21" cstate="print"/>
                <a:srcRect/>
                <a:stretch>
                  <a:fillRect/>
                </a:stretch>
              </p:blipFill>
              <p:spPr bwMode="auto">
                <a:xfrm>
                  <a:off x="3841" y="669"/>
                  <a:ext cx="445" cy="3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499" name="Picture 155" descr="通用交换机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3841" y="618"/>
                  <a:ext cx="445" cy="2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7491" name="TextBox 31"/>
            <p:cNvSpPr txBox="1">
              <a:spLocks noChangeArrowheads="1"/>
            </p:cNvSpPr>
            <p:nvPr/>
          </p:nvSpPr>
          <p:spPr bwMode="auto">
            <a:xfrm>
              <a:off x="900113" y="946547"/>
              <a:ext cx="571500" cy="3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Core Switch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92" name="Text Box 869"/>
            <p:cNvSpPr txBox="1">
              <a:spLocks noChangeAspect="1" noChangeArrowheads="1"/>
            </p:cNvSpPr>
            <p:nvPr/>
          </p:nvSpPr>
          <p:spPr bwMode="auto">
            <a:xfrm>
              <a:off x="3419476" y="2512218"/>
              <a:ext cx="1656580" cy="2446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2505" tIns="16253" rIns="32505" bIns="16253">
              <a:spAutoFit/>
            </a:bodyPr>
            <a:lstStyle/>
            <a:p>
              <a:pPr algn="ctr" defTabSz="325438"/>
              <a:r>
                <a:rPr lang="en-US" altLang="zh-CN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3/4G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短信开局</a:t>
              </a:r>
            </a:p>
          </p:txBody>
        </p:sp>
      </p:grpSp>
      <p:sp>
        <p:nvSpPr>
          <p:cNvPr id="111" name="TextBox 31"/>
          <p:cNvSpPr txBox="1">
            <a:spLocks noChangeArrowheads="1"/>
          </p:cNvSpPr>
          <p:nvPr/>
        </p:nvSpPr>
        <p:spPr bwMode="auto">
          <a:xfrm rot="10800000" flipV="1">
            <a:off x="5508626" y="1463205"/>
            <a:ext cx="3311525" cy="4452501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方案说明：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总部设置分支路由器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连接参数和基础配置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设备发往网点，网点人员将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SIM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卡插入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模块，路由器上电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总部向分支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SIM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卡发送配置短信 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路由器收到短信，读取配置，自动连接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下发完整配置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路由器自动完成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隧道的建立，接入企业总部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分支交换机通过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服务器参数，自动完成配置下发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3G/LTE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短信开局实现分支路由器的自动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和分支路由器实现内网分支交换机零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BIMS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实现远程修改分支路由器配置异常时，分支路由器可</a:t>
            </a:r>
            <a:r>
              <a:rPr lang="zh-CN" altLang="en-US" sz="1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自动回滚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到正常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　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运维管理：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3/4G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零配置自动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部署方案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4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1428750" y="5480051"/>
            <a:ext cx="58674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9525">
            <a:round/>
            <a:headEnd/>
            <a:tailEnd/>
          </a:ln>
          <a:effectLst/>
          <a:scene3d>
            <a:camera prst="legacyPerspectiveTop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7750" y="1974851"/>
            <a:ext cx="3041650" cy="3048000"/>
            <a:chOff x="294" y="1536"/>
            <a:chExt cx="1722" cy="1387"/>
          </a:xfrm>
        </p:grpSpPr>
        <p:pic>
          <p:nvPicPr>
            <p:cNvPr id="21521" name="Picture 5" descr="pa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09" name="Text Box 7"/>
          <p:cNvSpPr txBox="1">
            <a:spLocks noChangeArrowheads="1"/>
          </p:cNvSpPr>
          <p:nvPr/>
        </p:nvSpPr>
        <p:spPr bwMode="gray">
          <a:xfrm>
            <a:off x="1352550" y="2607733"/>
            <a:ext cx="25384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减少人工配置错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提高部署效率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降低人力成本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降低差旅费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降低运维成本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0" name="WordArt 8"/>
          <p:cNvSpPr>
            <a:spLocks noChangeArrowheads="1" noChangeShapeType="1" noTextEdit="1"/>
          </p:cNvSpPr>
          <p:nvPr/>
        </p:nvSpPr>
        <p:spPr bwMode="black">
          <a:xfrm>
            <a:off x="2800350" y="1441451"/>
            <a:ext cx="2743200" cy="609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95380"/>
              </a:avLst>
            </a:prstTxWarp>
          </a:bodyPr>
          <a:lstStyle/>
          <a:p>
            <a:pPr algn="ctr"/>
            <a:r>
              <a:rPr lang="en-US" altLang="zh-CN" kern="10">
                <a:ln w="9525">
                  <a:noFill/>
                  <a:round/>
                  <a:headEnd/>
                  <a:tailEnd/>
                </a:ln>
                <a:latin typeface="微软雅黑"/>
                <a:ea typeface="微软雅黑"/>
              </a:rPr>
              <a:t>Zero  Configuration</a:t>
            </a:r>
            <a:endParaRPr lang="zh-CN" altLang="en-US" kern="10">
              <a:ln w="9525">
                <a:noFill/>
                <a:round/>
                <a:headEnd/>
                <a:tailEnd/>
              </a:ln>
              <a:latin typeface="微软雅黑"/>
              <a:ea typeface="微软雅黑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 flipH="1">
            <a:off x="4400550" y="1974851"/>
            <a:ext cx="3124200" cy="3048000"/>
            <a:chOff x="294" y="1536"/>
            <a:chExt cx="1722" cy="1387"/>
          </a:xfrm>
        </p:grpSpPr>
        <p:pic>
          <p:nvPicPr>
            <p:cNvPr id="21517" name="Picture 10" descr="pa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12" name="Text Box 12"/>
          <p:cNvSpPr txBox="1">
            <a:spLocks noChangeArrowheads="1"/>
          </p:cNvSpPr>
          <p:nvPr/>
        </p:nvSpPr>
        <p:spPr bwMode="gray">
          <a:xfrm>
            <a:off x="4629150" y="2599267"/>
            <a:ext cx="2895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数据中心大规模设备上线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大量地理位置分散的设备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大量重复的配置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基于策略的业务开通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spcBef>
                <a:spcPct val="50000"/>
              </a:spcBef>
              <a:buFontTx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批量服务下发、软件升级等</a:t>
            </a:r>
            <a:endParaRPr lang="en-US" altLang="zh-CN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1547664" y="5571067"/>
            <a:ext cx="567863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零配置（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Zero Configuration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）部署方案指不需要人工干预实现对设备的业务下发（设备零接触）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14" name="Picture 14" descr="1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6150" y="4184651"/>
            <a:ext cx="13716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圆角矩形 15"/>
          <p:cNvSpPr/>
          <p:nvPr/>
        </p:nvSpPr>
        <p:spPr bwMode="auto">
          <a:xfrm rot="184311">
            <a:off x="1144589" y="2139805"/>
            <a:ext cx="2916237" cy="44267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价     值</a:t>
            </a:r>
          </a:p>
        </p:txBody>
      </p:sp>
      <p:sp>
        <p:nvSpPr>
          <p:cNvPr id="17" name="圆角矩形 16"/>
          <p:cNvSpPr/>
          <p:nvPr/>
        </p:nvSpPr>
        <p:spPr bwMode="auto">
          <a:xfrm rot="21387844">
            <a:off x="4492625" y="2114405"/>
            <a:ext cx="2916238" cy="44267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      景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</a:rPr>
              <a:t>零配置方案价值及场景</a:t>
            </a:r>
          </a:p>
        </p:txBody>
      </p:sp>
    </p:spTree>
    <p:extLst>
      <p:ext uri="{BB962C8B-B14F-4D97-AF65-F5344CB8AC3E}">
        <p14:creationId xmlns:p14="http://schemas.microsoft.com/office/powerpoint/2010/main" val="3949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09606" y="1471424"/>
            <a:ext cx="5762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bg2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chemeClr val="bg2"/>
                </a:solidFill>
                <a:latin typeface="+mj-ea"/>
                <a:ea typeface="+mj-ea"/>
              </a:rPr>
              <a:t>路由器的整体方案</a:t>
            </a:r>
            <a:endParaRPr lang="en-US" altLang="zh-CN" sz="2800" b="1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路由器应用场景介绍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+mj-ea"/>
                <a:ea typeface="+mj-ea"/>
              </a:rPr>
              <a:t>4G</a:t>
            </a:r>
            <a:r>
              <a:rPr lang="zh-CN" altLang="en-US" sz="2800" b="1" dirty="0">
                <a:latin typeface="+mj-ea"/>
                <a:ea typeface="+mj-ea"/>
              </a:rPr>
              <a:t>路由器产品介绍</a:t>
            </a:r>
            <a:endParaRPr lang="en-US" altLang="zh-CN" sz="2800" b="1" dirty="0"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+mj-ea"/>
                <a:ea typeface="+mj-ea"/>
              </a:rPr>
              <a:t>H3C</a:t>
            </a:r>
            <a:r>
              <a:rPr lang="zh-CN" altLang="en-US" sz="2800" b="1" dirty="0" smtClean="0">
                <a:latin typeface="+mj-ea"/>
                <a:ea typeface="+mj-ea"/>
              </a:rPr>
              <a:t>方案的优势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533400" y="861825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340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01" descr="网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5111">
            <a:off x="4005263" y="3083985"/>
            <a:ext cx="1497012" cy="681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01" descr="网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5111">
            <a:off x="2236788" y="3031067"/>
            <a:ext cx="1536700" cy="69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应用场景一：分支无线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备份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链路方案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4581" name="内容占位符 3"/>
          <p:cNvSpPr>
            <a:spLocks noGrp="1"/>
          </p:cNvSpPr>
          <p:nvPr>
            <p:ph sz="half" idx="4294967295"/>
          </p:nvPr>
        </p:nvSpPr>
        <p:spPr>
          <a:xfrm>
            <a:off x="5956300" y="1339850"/>
            <a:ext cx="3187700" cy="37211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方案特点：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3/4G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与有线线路之间灵活备份，支持广域网智能流量调度方案 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双上行链路之间支持负载分担和备份模式；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支持按需拨号和常在线灵活的拨号策略；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800"/>
              </a:spcBef>
            </a:pPr>
            <a:endParaRPr lang="zh-CN" altLang="en-US" sz="1600" i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01" descr="网云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195111">
            <a:off x="1050931" y="5343873"/>
            <a:ext cx="1523653" cy="104954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4583" name="Picture 17" descr="蜂窝和天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1564" y="3784600"/>
            <a:ext cx="757237" cy="7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7" descr="蜂窝和天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4" y="3585633"/>
            <a:ext cx="757237" cy="7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Freeform 25"/>
          <p:cNvSpPr>
            <a:spLocks/>
          </p:cNvSpPr>
          <p:nvPr/>
        </p:nvSpPr>
        <p:spPr bwMode="auto">
          <a:xfrm rot="1045593" flipH="1">
            <a:off x="1892301" y="3983567"/>
            <a:ext cx="288925" cy="914400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6" name="Picture 100" descr="中低端路由器-"/>
          <p:cNvPicPr>
            <a:picLocks noGrp="1"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126" y="4660901"/>
            <a:ext cx="474663" cy="35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28" descr="通用交换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26" y="5367867"/>
            <a:ext cx="517525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图形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839" y="2645834"/>
            <a:ext cx="1557337" cy="90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381000" y="2937934"/>
            <a:ext cx="1003300" cy="35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MSTP</a:t>
            </a:r>
          </a:p>
        </p:txBody>
      </p:sp>
      <p:cxnSp>
        <p:nvCxnSpPr>
          <p:cNvPr id="24590" name="直接连接符 13"/>
          <p:cNvCxnSpPr>
            <a:cxnSpLocks noChangeShapeType="1"/>
          </p:cNvCxnSpPr>
          <p:nvPr/>
        </p:nvCxnSpPr>
        <p:spPr bwMode="auto">
          <a:xfrm rot="10800000">
            <a:off x="849313" y="3551767"/>
            <a:ext cx="658812" cy="1284817"/>
          </a:xfrm>
          <a:prstGeom prst="line">
            <a:avLst/>
          </a:prstGeom>
          <a:noFill/>
          <a:ln w="25400" algn="ctr">
            <a:solidFill>
              <a:srgbClr val="DEA900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endCxn id="5" idx="0"/>
          </p:cNvCxnSpPr>
          <p:nvPr/>
        </p:nvCxnSpPr>
        <p:spPr bwMode="auto">
          <a:xfrm rot="16200000" flipH="1">
            <a:off x="1579563" y="5177368"/>
            <a:ext cx="336551" cy="635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rot="5400000">
            <a:off x="1416050" y="5717117"/>
            <a:ext cx="355600" cy="2159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593" name="Picture 99" descr="台式电脑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7951" y="5865284"/>
            <a:ext cx="346075" cy="3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接连接符 18"/>
          <p:cNvCxnSpPr/>
          <p:nvPr/>
        </p:nvCxnSpPr>
        <p:spPr bwMode="auto">
          <a:xfrm rot="16200000" flipH="1">
            <a:off x="1898650" y="5717117"/>
            <a:ext cx="304800" cy="1905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489200" y="3153834"/>
            <a:ext cx="1111250" cy="35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运营商</a:t>
            </a:r>
            <a:endParaRPr kumimoji="1"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96" name="Picture 100" descr="中低端路由器-"/>
          <p:cNvPicPr>
            <a:picLocks noGrp="1"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226" y="4787901"/>
            <a:ext cx="474663" cy="35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接连接符 22"/>
          <p:cNvCxnSpPr/>
          <p:nvPr/>
        </p:nvCxnSpPr>
        <p:spPr bwMode="auto">
          <a:xfrm rot="5400000">
            <a:off x="3553619" y="5270236"/>
            <a:ext cx="266700" cy="4762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598" name="Freeform 25"/>
          <p:cNvSpPr>
            <a:spLocks/>
          </p:cNvSpPr>
          <p:nvPr/>
        </p:nvSpPr>
        <p:spPr bwMode="auto">
          <a:xfrm rot="17906034" flipH="1">
            <a:off x="2933436" y="3911336"/>
            <a:ext cx="300567" cy="1122362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24599" name="Picture 35" descr="Termina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63738" y="5880101"/>
            <a:ext cx="347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0" name="Picture 36" descr="中低端路由器-"/>
          <p:cNvPicPr>
            <a:picLocks noGrp="1"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2975" y="1413933"/>
            <a:ext cx="609600" cy="45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1" name="Freeform 25"/>
          <p:cNvSpPr>
            <a:spLocks/>
          </p:cNvSpPr>
          <p:nvPr/>
        </p:nvSpPr>
        <p:spPr bwMode="auto">
          <a:xfrm rot="2846281" flipH="1">
            <a:off x="4185180" y="3878263"/>
            <a:ext cx="319616" cy="1254125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pic>
        <p:nvPicPr>
          <p:cNvPr id="24602" name="Picture 36" descr="中低端路由器-"/>
          <p:cNvPicPr>
            <a:picLocks noGrp="1"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2575" y="1426633"/>
            <a:ext cx="609600" cy="45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603" name="直接连接符 13"/>
          <p:cNvCxnSpPr>
            <a:cxnSpLocks noChangeShapeType="1"/>
          </p:cNvCxnSpPr>
          <p:nvPr/>
        </p:nvCxnSpPr>
        <p:spPr bwMode="auto">
          <a:xfrm rot="5400000" flipH="1" flipV="1">
            <a:off x="982664" y="1771121"/>
            <a:ext cx="768349" cy="981075"/>
          </a:xfrm>
          <a:prstGeom prst="line">
            <a:avLst/>
          </a:prstGeom>
          <a:noFill/>
          <a:ln w="25400" algn="ctr">
            <a:solidFill>
              <a:srgbClr val="DEA900"/>
            </a:solidFill>
            <a:round/>
            <a:headEnd/>
            <a:tailEnd/>
          </a:ln>
        </p:spPr>
      </p:cxnSp>
      <p:cxnSp>
        <p:nvCxnSpPr>
          <p:cNvPr id="24604" name="直接连接符 13"/>
          <p:cNvCxnSpPr>
            <a:cxnSpLocks noChangeShapeType="1"/>
          </p:cNvCxnSpPr>
          <p:nvPr/>
        </p:nvCxnSpPr>
        <p:spPr bwMode="auto">
          <a:xfrm rot="5400000" flipH="1" flipV="1">
            <a:off x="2929997" y="2160589"/>
            <a:ext cx="1153583" cy="561975"/>
          </a:xfrm>
          <a:prstGeom prst="line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</p:spPr>
      </p:cxnSp>
      <p:pic>
        <p:nvPicPr>
          <p:cNvPr id="24605" name="Picture 40" descr="网云_blu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01800" y="812801"/>
            <a:ext cx="2266950" cy="70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6" name="Text Box 19"/>
          <p:cNvSpPr txBox="1">
            <a:spLocks noChangeArrowheads="1"/>
          </p:cNvSpPr>
          <p:nvPr/>
        </p:nvSpPr>
        <p:spPr bwMode="auto">
          <a:xfrm>
            <a:off x="1943100" y="1045634"/>
            <a:ext cx="1651000" cy="35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中心总部内网</a:t>
            </a:r>
            <a:endParaRPr kumimoji="1"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07" name="Text Box 19"/>
          <p:cNvSpPr txBox="1">
            <a:spLocks noChangeArrowheads="1"/>
          </p:cNvSpPr>
          <p:nvPr/>
        </p:nvSpPr>
        <p:spPr bwMode="auto">
          <a:xfrm>
            <a:off x="1320800" y="6265334"/>
            <a:ext cx="9271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分支网络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608" name="直接连接符 50"/>
          <p:cNvCxnSpPr>
            <a:cxnSpLocks noChangeShapeType="1"/>
          </p:cNvCxnSpPr>
          <p:nvPr/>
        </p:nvCxnSpPr>
        <p:spPr bwMode="auto">
          <a:xfrm rot="5400000" flipH="1" flipV="1">
            <a:off x="1302809" y="2280709"/>
            <a:ext cx="2722033" cy="1885950"/>
          </a:xfrm>
          <a:prstGeom prst="line">
            <a:avLst/>
          </a:prstGeom>
          <a:noFill/>
          <a:ln w="28575" algn="ctr">
            <a:solidFill>
              <a:srgbClr val="FF3300"/>
            </a:solidFill>
            <a:prstDash val="sysDash"/>
            <a:round/>
            <a:headEnd/>
            <a:tailEnd/>
          </a:ln>
        </p:spPr>
      </p:cxnSp>
      <p:cxnSp>
        <p:nvCxnSpPr>
          <p:cNvPr id="24609" name="直接连接符 51"/>
          <p:cNvCxnSpPr>
            <a:cxnSpLocks noChangeShapeType="1"/>
          </p:cNvCxnSpPr>
          <p:nvPr/>
        </p:nvCxnSpPr>
        <p:spPr bwMode="auto">
          <a:xfrm rot="5400000" flipH="1" flipV="1">
            <a:off x="2197100" y="2218267"/>
            <a:ext cx="1816100" cy="1231900"/>
          </a:xfrm>
          <a:prstGeom prst="line">
            <a:avLst/>
          </a:prstGeom>
          <a:noFill/>
          <a:ln w="2540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cxnSp>
        <p:nvCxnSpPr>
          <p:cNvPr id="24610" name="直接连接符 52"/>
          <p:cNvCxnSpPr>
            <a:cxnSpLocks noChangeShapeType="1"/>
          </p:cNvCxnSpPr>
          <p:nvPr/>
        </p:nvCxnSpPr>
        <p:spPr bwMode="auto">
          <a:xfrm rot="16200000" flipV="1">
            <a:off x="3594100" y="2230967"/>
            <a:ext cx="1879600" cy="1346200"/>
          </a:xfrm>
          <a:prstGeom prst="line">
            <a:avLst/>
          </a:prstGeom>
          <a:noFill/>
          <a:ln w="2540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sp>
        <p:nvSpPr>
          <p:cNvPr id="24611" name="圆角矩形标注 56"/>
          <p:cNvSpPr>
            <a:spLocks noChangeArrowheads="1"/>
          </p:cNvSpPr>
          <p:nvPr/>
        </p:nvSpPr>
        <p:spPr bwMode="auto">
          <a:xfrm>
            <a:off x="1765300" y="2316552"/>
            <a:ext cx="927100" cy="398213"/>
          </a:xfrm>
          <a:prstGeom prst="wedgeRoundRectCallout">
            <a:avLst>
              <a:gd name="adj1" fmla="val 89306"/>
              <a:gd name="adj2" fmla="val 91852"/>
              <a:gd name="adj3" fmla="val 16667"/>
            </a:avLst>
          </a:prstGeom>
          <a:noFill/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2" name="Text Box 19"/>
          <p:cNvSpPr txBox="1">
            <a:spLocks noChangeArrowheads="1"/>
          </p:cNvSpPr>
          <p:nvPr/>
        </p:nvSpPr>
        <p:spPr bwMode="auto">
          <a:xfrm>
            <a:off x="1727200" y="2391834"/>
            <a:ext cx="10446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VPDN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</a:t>
            </a:r>
            <a:endParaRPr kumimoji="1" lang="en-US" altLang="zh-CN" sz="1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3" name="圆角矩形标注 58"/>
          <p:cNvSpPr>
            <a:spLocks noChangeArrowheads="1"/>
          </p:cNvSpPr>
          <p:nvPr/>
        </p:nvSpPr>
        <p:spPr bwMode="auto">
          <a:xfrm>
            <a:off x="4749800" y="2126052"/>
            <a:ext cx="927100" cy="398213"/>
          </a:xfrm>
          <a:prstGeom prst="wedgeRoundRectCallout">
            <a:avLst>
              <a:gd name="adj1" fmla="val -214801"/>
              <a:gd name="adj2" fmla="val 220889"/>
              <a:gd name="adj3" fmla="val 16667"/>
            </a:avLst>
          </a:prstGeom>
          <a:noFill/>
          <a:ln w="6350" algn="ctr">
            <a:solidFill>
              <a:srgbClr val="FF0000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4" name="Text Box 19"/>
          <p:cNvSpPr txBox="1">
            <a:spLocks noChangeArrowheads="1"/>
          </p:cNvSpPr>
          <p:nvPr/>
        </p:nvSpPr>
        <p:spPr bwMode="auto">
          <a:xfrm>
            <a:off x="4762500" y="2188634"/>
            <a:ext cx="9271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IPSec </a:t>
            </a:r>
            <a:r>
              <a:rPr kumimoji="1"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隧道</a:t>
            </a:r>
            <a:endParaRPr kumimoji="1" lang="en-US" altLang="zh-CN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5" name="Text Box 19"/>
          <p:cNvSpPr txBox="1">
            <a:spLocks noChangeArrowheads="1"/>
          </p:cNvSpPr>
          <p:nvPr/>
        </p:nvSpPr>
        <p:spPr bwMode="auto">
          <a:xfrm>
            <a:off x="2120900" y="1540934"/>
            <a:ext cx="11049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专线接入网关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6" name="Text Box 19"/>
          <p:cNvSpPr txBox="1">
            <a:spLocks noChangeArrowheads="1"/>
          </p:cNvSpPr>
          <p:nvPr/>
        </p:nvSpPr>
        <p:spPr bwMode="auto">
          <a:xfrm>
            <a:off x="4051300" y="1528234"/>
            <a:ext cx="11049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en-US" altLang="zh-CN" sz="120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接入网关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7" name="Text Box 19"/>
          <p:cNvSpPr txBox="1">
            <a:spLocks noChangeArrowheads="1"/>
          </p:cNvSpPr>
          <p:nvPr/>
        </p:nvSpPr>
        <p:spPr bwMode="auto">
          <a:xfrm>
            <a:off x="1968500" y="4728634"/>
            <a:ext cx="731838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kumimoji="1" lang="en-US" altLang="zh-CN" sz="120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网关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8" name="Text Box 19"/>
          <p:cNvSpPr txBox="1">
            <a:spLocks noChangeArrowheads="1"/>
          </p:cNvSpPr>
          <p:nvPr/>
        </p:nvSpPr>
        <p:spPr bwMode="auto">
          <a:xfrm>
            <a:off x="4000501" y="4792134"/>
            <a:ext cx="715963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kumimoji="1" lang="en-US" altLang="zh-CN" sz="120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网关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9" name="Text Box 19"/>
          <p:cNvSpPr txBox="1">
            <a:spLocks noChangeArrowheads="1"/>
          </p:cNvSpPr>
          <p:nvPr/>
        </p:nvSpPr>
        <p:spPr bwMode="auto">
          <a:xfrm>
            <a:off x="749300" y="4195234"/>
            <a:ext cx="4826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专线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20" name="Text Box 19"/>
          <p:cNvSpPr txBox="1">
            <a:spLocks noChangeArrowheads="1"/>
          </p:cNvSpPr>
          <p:nvPr/>
        </p:nvSpPr>
        <p:spPr bwMode="auto">
          <a:xfrm>
            <a:off x="3378200" y="2569634"/>
            <a:ext cx="9906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kumimoji="1" lang="en-US" altLang="zh-CN" sz="120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接入专线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21" name="Text Box 19"/>
          <p:cNvSpPr txBox="1">
            <a:spLocks noChangeArrowheads="1"/>
          </p:cNvSpPr>
          <p:nvPr/>
        </p:nvSpPr>
        <p:spPr bwMode="auto">
          <a:xfrm>
            <a:off x="406401" y="2010834"/>
            <a:ext cx="925513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kumimoji="1" lang="en-US" altLang="zh-CN" sz="1200">
                <a:latin typeface="微软雅黑" pitchFamily="34" charset="-122"/>
                <a:ea typeface="微软雅黑" pitchFamily="34" charset="-122"/>
              </a:rPr>
              <a:t>MSTP</a:t>
            </a: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专线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2" name="Picture 101" descr="网云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195111">
            <a:off x="2905133" y="5381973"/>
            <a:ext cx="1523653" cy="104954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4623" name="Picture 28" descr="通用交换机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5826" y="5405967"/>
            <a:ext cx="517525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4" name="直接连接符 73"/>
          <p:cNvCxnSpPr/>
          <p:nvPr/>
        </p:nvCxnSpPr>
        <p:spPr bwMode="auto">
          <a:xfrm rot="5400000">
            <a:off x="3270250" y="5755217"/>
            <a:ext cx="355600" cy="2159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625" name="Picture 99" descr="台式电脑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2151" y="5903384"/>
            <a:ext cx="346075" cy="3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6" name="直接连接符 75"/>
          <p:cNvCxnSpPr/>
          <p:nvPr/>
        </p:nvCxnSpPr>
        <p:spPr bwMode="auto">
          <a:xfrm rot="16200000" flipH="1">
            <a:off x="3752850" y="5755217"/>
            <a:ext cx="304800" cy="1905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627" name="Picture 35" descr="Termina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7938" y="5918201"/>
            <a:ext cx="347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28" name="Text Box 19"/>
          <p:cNvSpPr txBox="1">
            <a:spLocks noChangeArrowheads="1"/>
          </p:cNvSpPr>
          <p:nvPr/>
        </p:nvSpPr>
        <p:spPr bwMode="auto">
          <a:xfrm>
            <a:off x="3187700" y="6265334"/>
            <a:ext cx="9271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分支网络</a:t>
            </a:r>
            <a:endParaRPr kumimoji="1"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29" name="Text Box 19"/>
          <p:cNvSpPr txBox="1">
            <a:spLocks noChangeArrowheads="1"/>
          </p:cNvSpPr>
          <p:nvPr/>
        </p:nvSpPr>
        <p:spPr bwMode="auto">
          <a:xfrm>
            <a:off x="4305300" y="3217333"/>
            <a:ext cx="1111250" cy="35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运营商</a:t>
            </a:r>
            <a:endParaRPr kumimoji="1"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630" name="直接连接符 13"/>
          <p:cNvCxnSpPr>
            <a:cxnSpLocks noChangeShapeType="1"/>
          </p:cNvCxnSpPr>
          <p:nvPr/>
        </p:nvCxnSpPr>
        <p:spPr bwMode="auto">
          <a:xfrm rot="16200000" flipV="1">
            <a:off x="3495147" y="2157413"/>
            <a:ext cx="1318683" cy="733425"/>
          </a:xfrm>
          <a:prstGeom prst="line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</p:spPr>
      </p:cxnSp>
      <p:sp>
        <p:nvSpPr>
          <p:cNvPr id="24631" name="任意多边形 93"/>
          <p:cNvSpPr>
            <a:spLocks noChangeArrowheads="1"/>
          </p:cNvSpPr>
          <p:nvPr/>
        </p:nvSpPr>
        <p:spPr bwMode="auto">
          <a:xfrm>
            <a:off x="3108326" y="1938867"/>
            <a:ext cx="600075" cy="2946400"/>
          </a:xfrm>
          <a:custGeom>
            <a:avLst/>
            <a:gdLst>
              <a:gd name="T0" fmla="*/ 19591 w 732367"/>
              <a:gd name="T1" fmla="*/ 904131 h 2946400"/>
              <a:gd name="T2" fmla="*/ 17874 w 732367"/>
              <a:gd name="T3" fmla="*/ 892076 h 2946400"/>
              <a:gd name="T4" fmla="*/ 1144 w 732367"/>
              <a:gd name="T5" fmla="*/ 663029 h 2946400"/>
              <a:gd name="T6" fmla="*/ 24738 w 732367"/>
              <a:gd name="T7" fmla="*/ 0 h 2946400"/>
              <a:gd name="T8" fmla="*/ 0 60000 65536"/>
              <a:gd name="T9" fmla="*/ 0 60000 65536"/>
              <a:gd name="T10" fmla="*/ 0 60000 65536"/>
              <a:gd name="T11" fmla="*/ 0 60000 65536"/>
              <a:gd name="T12" fmla="*/ 0 w 732367"/>
              <a:gd name="T13" fmla="*/ 0 h 2946400"/>
              <a:gd name="T14" fmla="*/ 732367 w 732367"/>
              <a:gd name="T15" fmla="*/ 2946400 h 2946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2367" h="2946400">
                <a:moveTo>
                  <a:pt x="579967" y="2857500"/>
                </a:moveTo>
                <a:cubicBezTo>
                  <a:pt x="600075" y="2901950"/>
                  <a:pt x="620184" y="2946400"/>
                  <a:pt x="529167" y="2819400"/>
                </a:cubicBezTo>
                <a:cubicBezTo>
                  <a:pt x="438150" y="2692400"/>
                  <a:pt x="0" y="2565400"/>
                  <a:pt x="33867" y="2095500"/>
                </a:cubicBezTo>
                <a:cubicBezTo>
                  <a:pt x="67734" y="1625600"/>
                  <a:pt x="400050" y="812800"/>
                  <a:pt x="732367" y="0"/>
                </a:cubicBezTo>
              </a:path>
            </a:pathLst>
          </a:custGeom>
          <a:noFill/>
          <a:ln w="28575" algn="ctr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632" name="任意多边形 94"/>
          <p:cNvSpPr>
            <a:spLocks noChangeArrowheads="1"/>
          </p:cNvSpPr>
          <p:nvPr/>
        </p:nvSpPr>
        <p:spPr bwMode="auto">
          <a:xfrm>
            <a:off x="3733801" y="2078567"/>
            <a:ext cx="773113" cy="2717800"/>
          </a:xfrm>
          <a:custGeom>
            <a:avLst/>
            <a:gdLst>
              <a:gd name="T0" fmla="*/ 0 w 772583"/>
              <a:gd name="T1" fmla="*/ 859929 h 2717800"/>
              <a:gd name="T2" fmla="*/ 757567 w 772583"/>
              <a:gd name="T3" fmla="*/ 646956 h 2717800"/>
              <a:gd name="T4" fmla="*/ 141242 w 772583"/>
              <a:gd name="T5" fmla="*/ 0 h 2717800"/>
              <a:gd name="T6" fmla="*/ 0 60000 65536"/>
              <a:gd name="T7" fmla="*/ 0 60000 65536"/>
              <a:gd name="T8" fmla="*/ 0 60000 65536"/>
              <a:gd name="T9" fmla="*/ 0 w 772583"/>
              <a:gd name="T10" fmla="*/ 0 h 2717800"/>
              <a:gd name="T11" fmla="*/ 772583 w 772583"/>
              <a:gd name="T12" fmla="*/ 2717800 h 2717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583" h="2717800">
                <a:moveTo>
                  <a:pt x="0" y="2717800"/>
                </a:moveTo>
                <a:cubicBezTo>
                  <a:pt x="363008" y="2607733"/>
                  <a:pt x="726017" y="2497667"/>
                  <a:pt x="749300" y="2044700"/>
                </a:cubicBezTo>
                <a:cubicBezTo>
                  <a:pt x="772583" y="1591733"/>
                  <a:pt x="456141" y="795866"/>
                  <a:pt x="139700" y="0"/>
                </a:cubicBezTo>
              </a:path>
            </a:pathLst>
          </a:custGeom>
          <a:noFill/>
          <a:ln w="28575" algn="ctr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633" name="圆角矩形标注 95"/>
          <p:cNvSpPr>
            <a:spLocks noChangeArrowheads="1"/>
          </p:cNvSpPr>
          <p:nvPr/>
        </p:nvSpPr>
        <p:spPr bwMode="auto">
          <a:xfrm>
            <a:off x="4651375" y="5036469"/>
            <a:ext cx="927100" cy="398213"/>
          </a:xfrm>
          <a:prstGeom prst="wedgeRoundRectCallout">
            <a:avLst>
              <a:gd name="adj1" fmla="val -66986"/>
              <a:gd name="adj2" fmla="val -299495"/>
              <a:gd name="adj3" fmla="val 16667"/>
            </a:avLst>
          </a:prstGeom>
          <a:noFill/>
          <a:ln w="6350" algn="ctr">
            <a:solidFill>
              <a:srgbClr val="00B050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34" name="Text Box 19"/>
          <p:cNvSpPr txBox="1">
            <a:spLocks noChangeArrowheads="1"/>
          </p:cNvSpPr>
          <p:nvPr/>
        </p:nvSpPr>
        <p:spPr bwMode="auto">
          <a:xfrm>
            <a:off x="4665663" y="5086351"/>
            <a:ext cx="901700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kumimoji="1" lang="zh-CN" altLang="en-US" sz="1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备份隧道</a:t>
            </a:r>
            <a:endParaRPr kumimoji="1" lang="en-US" altLang="zh-CN" sz="1200" b="1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33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6"/>
          <p:cNvSpPr>
            <a:spLocks noChangeArrowheads="1"/>
          </p:cNvSpPr>
          <p:nvPr/>
        </p:nvSpPr>
        <p:spPr bwMode="auto">
          <a:xfrm>
            <a:off x="227672" y="877250"/>
            <a:ext cx="4172085" cy="23691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zh-CN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240338" y="1267619"/>
            <a:ext cx="3724150" cy="319472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、金融网点无人值守银行的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采用支持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的接入设备（如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MSR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该设备放到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机里面，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无线连到银行网络中心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；实现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机快速部署。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、考虑到应用安全，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机里面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接入设备与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中心的设备实现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数据加密功能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、在运维中心部署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SNMP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TR069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服务器，对下属的路由器网关实现集中管理。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8" name="Picture 49" descr="Navigator 1-2_B_08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328" y="5211828"/>
            <a:ext cx="479374" cy="26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0" descr="蜂窝和天线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27" y="3343275"/>
            <a:ext cx="913382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51" descr="网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404889">
            <a:off x="1654175" y="1614488"/>
            <a:ext cx="12128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5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8375" y="2433639"/>
            <a:ext cx="1595438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12821" name="Text Box 53"/>
          <p:cNvSpPr txBox="1">
            <a:spLocks noChangeArrowheads="1"/>
          </p:cNvSpPr>
          <p:nvPr/>
        </p:nvSpPr>
        <p:spPr bwMode="auto">
          <a:xfrm>
            <a:off x="2668588" y="1244600"/>
            <a:ext cx="1206500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骨干路由器</a:t>
            </a:r>
          </a:p>
        </p:txBody>
      </p:sp>
      <p:sp>
        <p:nvSpPr>
          <p:cNvPr id="1312822" name="Text Box 54"/>
          <p:cNvSpPr txBox="1">
            <a:spLocks noChangeArrowheads="1"/>
          </p:cNvSpPr>
          <p:nvPr/>
        </p:nvSpPr>
        <p:spPr bwMode="auto">
          <a:xfrm>
            <a:off x="1773240" y="1679575"/>
            <a:ext cx="1165225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00" tIns="46800" rIns="936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WAN</a:t>
            </a:r>
          </a:p>
        </p:txBody>
      </p:sp>
      <p:sp>
        <p:nvSpPr>
          <p:cNvPr id="11274" name="Freeform 55"/>
          <p:cNvSpPr>
            <a:spLocks/>
          </p:cNvSpPr>
          <p:nvPr/>
        </p:nvSpPr>
        <p:spPr bwMode="auto">
          <a:xfrm rot="-2100526">
            <a:off x="1939925" y="1020765"/>
            <a:ext cx="566738" cy="809625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2824" name="Rectangle 56"/>
          <p:cNvSpPr>
            <a:spLocks noChangeArrowheads="1"/>
          </p:cNvSpPr>
          <p:nvPr/>
        </p:nvSpPr>
        <p:spPr bwMode="auto">
          <a:xfrm>
            <a:off x="227671" y="2816226"/>
            <a:ext cx="1732891" cy="339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2836" tIns="46418" rIns="92836" bIns="46418">
            <a:spAutoFit/>
          </a:bodyPr>
          <a:lstStyle/>
          <a:p>
            <a:pPr algn="ctr" defTabSz="915988">
              <a:defRPr/>
            </a:pPr>
            <a:r>
              <a:rPr kumimoji="1"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金融机构总部</a:t>
            </a:r>
            <a:endParaRPr kumimoji="1"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76" name="Picture 57" descr="NE08处理后正视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90827" y="1604964"/>
            <a:ext cx="64452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Line 58"/>
          <p:cNvSpPr>
            <a:spLocks noChangeShapeType="1"/>
          </p:cNvSpPr>
          <p:nvPr/>
        </p:nvSpPr>
        <p:spPr bwMode="auto">
          <a:xfrm>
            <a:off x="2998788" y="2282826"/>
            <a:ext cx="0" cy="147639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</p:spPr>
        <p:txBody>
          <a:bodyPr wrap="none" lIns="108510" tIns="54256" rIns="108510" bIns="54256" anchor="ctr">
            <a:spAutoFit/>
          </a:bodyPr>
          <a:lstStyle/>
          <a:p>
            <a:endParaRPr lang="zh-CN" altLang="en-US"/>
          </a:p>
        </p:txBody>
      </p:sp>
      <p:sp>
        <p:nvSpPr>
          <p:cNvPr id="11278" name="Line 59"/>
          <p:cNvSpPr>
            <a:spLocks noChangeShapeType="1"/>
          </p:cNvSpPr>
          <p:nvPr/>
        </p:nvSpPr>
        <p:spPr bwMode="auto">
          <a:xfrm>
            <a:off x="2668590" y="2433639"/>
            <a:ext cx="1277937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</p:spPr>
        <p:txBody>
          <a:bodyPr wrap="none" lIns="108510" tIns="54256" rIns="108510" bIns="54256" anchor="ctr">
            <a:spAutoFit/>
          </a:bodyPr>
          <a:lstStyle/>
          <a:p>
            <a:endParaRPr lang="zh-CN" altLang="en-US"/>
          </a:p>
        </p:txBody>
      </p:sp>
      <p:sp>
        <p:nvSpPr>
          <p:cNvPr id="11279" name="Line 60"/>
          <p:cNvSpPr>
            <a:spLocks noChangeShapeType="1"/>
          </p:cNvSpPr>
          <p:nvPr/>
        </p:nvSpPr>
        <p:spPr bwMode="auto">
          <a:xfrm flipV="1">
            <a:off x="3184525" y="2433639"/>
            <a:ext cx="0" cy="382587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</p:spPr>
        <p:txBody>
          <a:bodyPr wrap="none" lIns="108510" tIns="54256" rIns="108510" bIns="54256" anchor="ctr">
            <a:spAutoFit/>
          </a:bodyPr>
          <a:lstStyle/>
          <a:p>
            <a:endParaRPr lang="zh-CN" altLang="en-US"/>
          </a:p>
        </p:txBody>
      </p:sp>
      <p:pic>
        <p:nvPicPr>
          <p:cNvPr id="11281" name="Picture 6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200" y="893765"/>
            <a:ext cx="1754188" cy="74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12831" name="Text Box 63"/>
          <p:cNvSpPr txBox="1">
            <a:spLocks noChangeArrowheads="1"/>
          </p:cNvSpPr>
          <p:nvPr/>
        </p:nvSpPr>
        <p:spPr bwMode="auto">
          <a:xfrm>
            <a:off x="490540" y="966789"/>
            <a:ext cx="1584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00" tIns="46800" rIns="93600" bIns="46800"/>
          <a:lstStyle/>
          <a:p>
            <a:pPr eaLnBrk="1" hangingPunct="1">
              <a:defRPr/>
            </a:pPr>
            <a:r>
              <a:rPr kumimoji="1" lang="zh-CN" altLang="en-US" sz="11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至上级节点</a:t>
            </a:r>
            <a:r>
              <a:rPr kumimoji="1" lang="zh-CN" altLang="en-US" sz="11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或</a:t>
            </a:r>
            <a:endParaRPr kumimoji="1" lang="en-US" altLang="zh-CN" sz="1100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kumimoji="1" lang="zh-CN" altLang="en-US" sz="11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成员</a:t>
            </a:r>
            <a:r>
              <a:rPr kumimoji="1" lang="zh-CN" altLang="en-US" sz="11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机构</a:t>
            </a:r>
          </a:p>
          <a:p>
            <a:pPr eaLnBrk="1" hangingPunct="1">
              <a:defRPr/>
            </a:pPr>
            <a:endParaRPr kumimoji="1" lang="en-US" altLang="zh-CN" sz="11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3" name="Line 64"/>
          <p:cNvSpPr>
            <a:spLocks noChangeShapeType="1"/>
          </p:cNvSpPr>
          <p:nvPr/>
        </p:nvSpPr>
        <p:spPr bwMode="auto">
          <a:xfrm flipH="1" flipV="1">
            <a:off x="3081338" y="3198813"/>
            <a:ext cx="7921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3600" tIns="46800" rIns="936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285" name="Text Box 66"/>
          <p:cNvSpPr txBox="1">
            <a:spLocks noChangeArrowheads="1"/>
          </p:cNvSpPr>
          <p:nvPr/>
        </p:nvSpPr>
        <p:spPr bwMode="auto">
          <a:xfrm>
            <a:off x="2108860" y="4278313"/>
            <a:ext cx="1188379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/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4G</a:t>
            </a: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无线</a:t>
            </a:r>
          </a:p>
        </p:txBody>
      </p:sp>
      <p:sp>
        <p:nvSpPr>
          <p:cNvPr id="11286" name="Text Box 67"/>
          <p:cNvSpPr txBox="1">
            <a:spLocks noChangeArrowheads="1"/>
          </p:cNvSpPr>
          <p:nvPr/>
        </p:nvSpPr>
        <p:spPr bwMode="auto">
          <a:xfrm>
            <a:off x="1270917" y="5513606"/>
            <a:ext cx="115093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776288"/>
            <a:r>
              <a:rPr kumimoji="1" lang="en-US" altLang="zh-CN" sz="105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kumimoji="1" lang="zh-CN" altLang="en-US" sz="1050" dirty="0">
                <a:latin typeface="微软雅黑" pitchFamily="34" charset="-122"/>
                <a:ea typeface="微软雅黑" pitchFamily="34" charset="-122"/>
              </a:rPr>
              <a:t>接入设备</a:t>
            </a:r>
            <a:endParaRPr kumimoji="1"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87" name="Freeform 68"/>
          <p:cNvSpPr>
            <a:spLocks/>
          </p:cNvSpPr>
          <p:nvPr/>
        </p:nvSpPr>
        <p:spPr bwMode="auto">
          <a:xfrm>
            <a:off x="2865438" y="3127375"/>
            <a:ext cx="1549400" cy="2159000"/>
          </a:xfrm>
          <a:custGeom>
            <a:avLst/>
            <a:gdLst>
              <a:gd name="T0" fmla="*/ 0 w 885"/>
              <a:gd name="T1" fmla="*/ 2147483647 h 1315"/>
              <a:gd name="T2" fmla="*/ 2147483647 w 885"/>
              <a:gd name="T3" fmla="*/ 2147483647 h 1315"/>
              <a:gd name="T4" fmla="*/ 2147483647 w 885"/>
              <a:gd name="T5" fmla="*/ 0 h 1315"/>
              <a:gd name="T6" fmla="*/ 0 60000 65536"/>
              <a:gd name="T7" fmla="*/ 0 60000 65536"/>
              <a:gd name="T8" fmla="*/ 0 60000 65536"/>
              <a:gd name="T9" fmla="*/ 0 w 885"/>
              <a:gd name="T10" fmla="*/ 0 h 1315"/>
              <a:gd name="T11" fmla="*/ 885 w 885"/>
              <a:gd name="T12" fmla="*/ 1315 h 1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5" h="1315">
                <a:moveTo>
                  <a:pt x="0" y="1315"/>
                </a:moveTo>
                <a:cubicBezTo>
                  <a:pt x="419" y="1130"/>
                  <a:pt x="839" y="945"/>
                  <a:pt x="862" y="726"/>
                </a:cubicBezTo>
                <a:cubicBezTo>
                  <a:pt x="885" y="507"/>
                  <a:pt x="257" y="121"/>
                  <a:pt x="136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90" name="Text Box 71"/>
          <p:cNvSpPr txBox="1">
            <a:spLocks noChangeArrowheads="1"/>
          </p:cNvSpPr>
          <p:nvPr/>
        </p:nvSpPr>
        <p:spPr bwMode="auto">
          <a:xfrm>
            <a:off x="2098671" y="6151564"/>
            <a:ext cx="9613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离行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ATM</a:t>
            </a:r>
            <a:endParaRPr lang="zh-CN" altLang="en-US" sz="1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91" name="Picture 72" descr="中低端路由器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9540" y="2667001"/>
            <a:ext cx="782637" cy="57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2440" y="5107584"/>
            <a:ext cx="590779" cy="104397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31" name="Freeform 171"/>
          <p:cNvSpPr>
            <a:spLocks/>
          </p:cNvSpPr>
          <p:nvPr/>
        </p:nvSpPr>
        <p:spPr bwMode="auto">
          <a:xfrm rot="20710258" flipH="1">
            <a:off x="3124546" y="4422248"/>
            <a:ext cx="810815" cy="385233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77"/>
          <p:cNvSpPr>
            <a:spLocks noChangeArrowheads="1"/>
          </p:cNvSpPr>
          <p:nvPr/>
        </p:nvSpPr>
        <p:spPr bwMode="auto">
          <a:xfrm>
            <a:off x="3730627" y="5211828"/>
            <a:ext cx="1427162" cy="360363"/>
          </a:xfrm>
          <a:prstGeom prst="wedgeRectCallout">
            <a:avLst>
              <a:gd name="adj1" fmla="val -33827"/>
              <a:gd name="adj2" fmla="val -155965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数据加密隧道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571184" cy="609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应用场景二：离行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ATM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机</a:t>
            </a:r>
            <a:r>
              <a:rPr lang="en-US" altLang="zh-CN" dirty="0">
                <a:solidFill>
                  <a:srgbClr val="C00000"/>
                </a:solidFill>
                <a:latin typeface="+mj-ea"/>
              </a:rPr>
              <a:t>\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无人值守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银行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03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/>
      <p:bldP spid="11287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7088" y="1844675"/>
            <a:ext cx="75612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en-US" altLang="zh-CN" sz="2400" b="1" dirty="0" smtClean="0">
                <a:ea typeface="华文细黑" pitchFamily="2" charset="-122"/>
              </a:rPr>
              <a:t>4G</a:t>
            </a:r>
            <a:r>
              <a:rPr lang="zh-CN" altLang="en-US" sz="2400" b="1" dirty="0" smtClean="0">
                <a:ea typeface="华文细黑" pitchFamily="2" charset="-122"/>
              </a:rPr>
              <a:t>是</a:t>
            </a:r>
            <a:r>
              <a:rPr lang="en-US" altLang="zh-CN" sz="2400" b="1" dirty="0" smtClean="0">
                <a:ea typeface="华文细黑" pitchFamily="2" charset="-122"/>
              </a:rPr>
              <a:t>ICT</a:t>
            </a:r>
            <a:r>
              <a:rPr lang="zh-CN" altLang="en-US" sz="2400" b="1" dirty="0" smtClean="0">
                <a:ea typeface="华文细黑" pitchFamily="2" charset="-122"/>
              </a:rPr>
              <a:t>企业网关最佳的备份链路</a:t>
            </a:r>
            <a:endParaRPr lang="en-US" altLang="zh-CN" sz="2400" b="1" dirty="0" smtClean="0">
              <a:ea typeface="华文细黑" pitchFamily="2" charset="-122"/>
            </a:endParaRPr>
          </a:p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ea typeface="华文细黑" pitchFamily="2" charset="-122"/>
              </a:rPr>
              <a:t>在此给出了利用</a:t>
            </a:r>
            <a:r>
              <a:rPr lang="en-US" altLang="zh-CN" sz="2400" b="1" dirty="0" smtClean="0">
                <a:ea typeface="华文细黑" pitchFamily="2" charset="-122"/>
              </a:rPr>
              <a:t>4G</a:t>
            </a:r>
            <a:r>
              <a:rPr lang="zh-CN" altLang="en-US" sz="2400" b="1" dirty="0" smtClean="0">
                <a:ea typeface="华文细黑" pitchFamily="2" charset="-122"/>
              </a:rPr>
              <a:t>作为备份链路的几种应用场景</a:t>
            </a:r>
            <a:endParaRPr lang="en-US" altLang="zh-CN" sz="2400" b="1" dirty="0" smtClean="0">
              <a:ea typeface="华文细黑" pitchFamily="2" charset="-122"/>
            </a:endParaRPr>
          </a:p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ea typeface="华文细黑" pitchFamily="2" charset="-122"/>
              </a:rPr>
              <a:t>介绍了</a:t>
            </a:r>
            <a:r>
              <a:rPr lang="en-US" altLang="zh-CN" sz="2400" b="1" dirty="0" smtClean="0">
                <a:ea typeface="华文细黑" pitchFamily="2" charset="-122"/>
              </a:rPr>
              <a:t>H3C</a:t>
            </a:r>
            <a:r>
              <a:rPr lang="zh-CN" altLang="en-US" sz="2400" b="1" dirty="0" smtClean="0">
                <a:ea typeface="华文细黑" pitchFamily="2" charset="-122"/>
              </a:rPr>
              <a:t>的</a:t>
            </a:r>
            <a:r>
              <a:rPr lang="en-US" altLang="zh-CN" sz="2400" b="1" dirty="0" smtClean="0">
                <a:ea typeface="华文细黑" pitchFamily="2" charset="-122"/>
              </a:rPr>
              <a:t>ICT</a:t>
            </a:r>
            <a:r>
              <a:rPr lang="zh-CN" altLang="en-US" sz="2400" b="1" dirty="0" smtClean="0">
                <a:ea typeface="华文细黑" pitchFamily="2" charset="-122"/>
              </a:rPr>
              <a:t>企业网关的新产品</a:t>
            </a:r>
            <a:endParaRPr lang="en-US" altLang="zh-CN" sz="2400" b="1" dirty="0" smtClean="0">
              <a:ea typeface="华文细黑" pitchFamily="2" charset="-122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3400" y="969963"/>
            <a:ext cx="2057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引入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6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294519" y="1117642"/>
            <a:ext cx="2701925" cy="390568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、外联单位通过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无线方式连接到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总部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进行业务互通。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、分支机构设备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实现总部和分支之间的联网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分支节点的设备可以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无线或与有线通信结合的方式；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考虑到应用安全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外联单位（分支机构）可以和总部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设备采用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具体采用哪种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技术根据实际情况和应用需求而定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、总部运维中心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可采用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SNMP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TR069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路由器网管的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集中管理。</a:t>
            </a:r>
          </a:p>
        </p:txBody>
      </p:sp>
      <p:pic>
        <p:nvPicPr>
          <p:cNvPr id="10244" name="Picture 135" descr="蜂窝和天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327" y="2940051"/>
            <a:ext cx="10255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36"/>
          <p:cNvSpPr>
            <a:spLocks noChangeArrowheads="1"/>
          </p:cNvSpPr>
          <p:nvPr/>
        </p:nvSpPr>
        <p:spPr bwMode="auto">
          <a:xfrm>
            <a:off x="2285071" y="966789"/>
            <a:ext cx="3842679" cy="1851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endParaRPr lang="zh-CN" altLang="zh-CN" sz="1800">
              <a:latin typeface="Arial" charset="0"/>
              <a:ea typeface="宋体" pitchFamily="2" charset="-122"/>
            </a:endParaRPr>
          </a:p>
        </p:txBody>
      </p:sp>
      <p:sp>
        <p:nvSpPr>
          <p:cNvPr id="10246" name="Line 137"/>
          <p:cNvSpPr>
            <a:spLocks noChangeShapeType="1"/>
          </p:cNvSpPr>
          <p:nvPr/>
        </p:nvSpPr>
        <p:spPr bwMode="auto">
          <a:xfrm>
            <a:off x="4010025" y="2003425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8" name="Rectangle 139"/>
          <p:cNvSpPr>
            <a:spLocks noChangeArrowheads="1"/>
          </p:cNvSpPr>
          <p:nvPr/>
        </p:nvSpPr>
        <p:spPr bwMode="auto">
          <a:xfrm>
            <a:off x="127002" y="4379914"/>
            <a:ext cx="5826125" cy="1800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0249" name="Line 140"/>
          <p:cNvSpPr>
            <a:spLocks noChangeShapeType="1"/>
          </p:cNvSpPr>
          <p:nvPr/>
        </p:nvSpPr>
        <p:spPr bwMode="auto">
          <a:xfrm>
            <a:off x="4370390" y="5368926"/>
            <a:ext cx="9540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41"/>
          <p:cNvSpPr>
            <a:spLocks noChangeShapeType="1"/>
          </p:cNvSpPr>
          <p:nvPr/>
        </p:nvSpPr>
        <p:spPr bwMode="auto">
          <a:xfrm flipV="1">
            <a:off x="4586289" y="4813300"/>
            <a:ext cx="738187" cy="430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42"/>
          <p:cNvSpPr>
            <a:spLocks noChangeShapeType="1"/>
          </p:cNvSpPr>
          <p:nvPr/>
        </p:nvSpPr>
        <p:spPr bwMode="auto">
          <a:xfrm>
            <a:off x="3362325" y="2001839"/>
            <a:ext cx="6477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2" name="Rectangle 143"/>
          <p:cNvSpPr>
            <a:spLocks noChangeArrowheads="1"/>
          </p:cNvSpPr>
          <p:nvPr/>
        </p:nvSpPr>
        <p:spPr bwMode="auto">
          <a:xfrm>
            <a:off x="4802188" y="2363789"/>
            <a:ext cx="1079500" cy="31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网管中心</a:t>
            </a:r>
          </a:p>
        </p:txBody>
      </p:sp>
      <p:sp>
        <p:nvSpPr>
          <p:cNvPr id="10254" name="Line 145"/>
          <p:cNvSpPr>
            <a:spLocks noChangeShapeType="1"/>
          </p:cNvSpPr>
          <p:nvPr/>
        </p:nvSpPr>
        <p:spPr bwMode="auto">
          <a:xfrm flipH="1">
            <a:off x="4010025" y="1355725"/>
            <a:ext cx="1588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55" name="Picture 146" descr="服务器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6577" y="995363"/>
            <a:ext cx="455613" cy="6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6" name="Line 147"/>
          <p:cNvSpPr>
            <a:spLocks noChangeShapeType="1"/>
          </p:cNvSpPr>
          <p:nvPr/>
        </p:nvSpPr>
        <p:spPr bwMode="auto">
          <a:xfrm>
            <a:off x="4010027" y="1571625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48"/>
          <p:cNvSpPr>
            <a:spLocks noChangeShapeType="1"/>
          </p:cNvSpPr>
          <p:nvPr/>
        </p:nvSpPr>
        <p:spPr bwMode="auto">
          <a:xfrm>
            <a:off x="4010025" y="2506663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8" name="Rectangle 149"/>
          <p:cNvSpPr>
            <a:spLocks noChangeArrowheads="1"/>
          </p:cNvSpPr>
          <p:nvPr/>
        </p:nvSpPr>
        <p:spPr bwMode="auto">
          <a:xfrm>
            <a:off x="4802188" y="1787525"/>
            <a:ext cx="1439862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CAMS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0259" name="Rectangle 150"/>
          <p:cNvSpPr>
            <a:spLocks noChangeArrowheads="1"/>
          </p:cNvSpPr>
          <p:nvPr/>
        </p:nvSpPr>
        <p:spPr bwMode="auto">
          <a:xfrm>
            <a:off x="4802188" y="1355725"/>
            <a:ext cx="129540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1" hangingPunct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应用服务器</a:t>
            </a:r>
          </a:p>
        </p:txBody>
      </p:sp>
      <p:sp>
        <p:nvSpPr>
          <p:cNvPr id="10260" name="Rectangle 151"/>
          <p:cNvSpPr>
            <a:spLocks noChangeArrowheads="1"/>
          </p:cNvSpPr>
          <p:nvPr/>
        </p:nvSpPr>
        <p:spPr bwMode="auto">
          <a:xfrm>
            <a:off x="2425700" y="966788"/>
            <a:ext cx="176450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1" hangingPunct="1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61" name="Line 152"/>
          <p:cNvSpPr>
            <a:spLocks noChangeShapeType="1"/>
          </p:cNvSpPr>
          <p:nvPr/>
        </p:nvSpPr>
        <p:spPr bwMode="auto">
          <a:xfrm flipH="1">
            <a:off x="1849438" y="20034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2" name="Picture 153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2563" y="4649788"/>
            <a:ext cx="474662" cy="45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154" descr="CAM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71977" y="1643065"/>
            <a:ext cx="430213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4" name="Picture 155" descr="quidvie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00550" y="2219326"/>
            <a:ext cx="4016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5" name="Line 156"/>
          <p:cNvSpPr>
            <a:spLocks noChangeShapeType="1"/>
          </p:cNvSpPr>
          <p:nvPr/>
        </p:nvSpPr>
        <p:spPr bwMode="auto">
          <a:xfrm flipH="1" flipV="1">
            <a:off x="3073400" y="2292351"/>
            <a:ext cx="4318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6" name="Rectangle 157"/>
          <p:cNvSpPr>
            <a:spLocks noChangeArrowheads="1"/>
          </p:cNvSpPr>
          <p:nvPr/>
        </p:nvSpPr>
        <p:spPr bwMode="auto">
          <a:xfrm>
            <a:off x="2928940" y="1355725"/>
            <a:ext cx="11334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1" hangingPunct="1"/>
            <a:r>
              <a:rPr lang="en-US" altLang="zh-CN" sz="1400" b="1" dirty="0">
                <a:latin typeface="Times New Roman" pitchFamily="18" charset="0"/>
                <a:ea typeface="黑体" pitchFamily="2" charset="-122"/>
              </a:rPr>
              <a:t>SR66</a:t>
            </a:r>
            <a:endParaRPr lang="en-US" altLang="zh-CN" sz="1400" b="1" dirty="0">
              <a:latin typeface="Arial" charset="0"/>
              <a:ea typeface="宋体" pitchFamily="2" charset="-122"/>
            </a:endParaRPr>
          </a:p>
        </p:txBody>
      </p:sp>
      <p:sp>
        <p:nvSpPr>
          <p:cNvPr id="10267" name="Line 158"/>
          <p:cNvSpPr>
            <a:spLocks noChangeShapeType="1"/>
          </p:cNvSpPr>
          <p:nvPr/>
        </p:nvSpPr>
        <p:spPr bwMode="auto">
          <a:xfrm>
            <a:off x="1549402" y="2286001"/>
            <a:ext cx="1096963" cy="1157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8" name="Picture 159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7" y="4870451"/>
            <a:ext cx="544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9" name="Picture 160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5" y="5530852"/>
            <a:ext cx="504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0" name="Line 161"/>
          <p:cNvSpPr>
            <a:spLocks noChangeShapeType="1"/>
          </p:cNvSpPr>
          <p:nvPr/>
        </p:nvSpPr>
        <p:spPr bwMode="auto">
          <a:xfrm>
            <a:off x="1090613" y="5099049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162"/>
          <p:cNvSpPr>
            <a:spLocks noChangeShapeType="1"/>
          </p:cNvSpPr>
          <p:nvPr/>
        </p:nvSpPr>
        <p:spPr bwMode="auto">
          <a:xfrm flipV="1">
            <a:off x="1092200" y="5314951"/>
            <a:ext cx="574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164"/>
          <p:cNvSpPr>
            <a:spLocks noChangeShapeType="1"/>
          </p:cNvSpPr>
          <p:nvPr/>
        </p:nvSpPr>
        <p:spPr bwMode="auto">
          <a:xfrm flipH="1">
            <a:off x="1955800" y="3946526"/>
            <a:ext cx="71913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75" name="Picture 166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2563" y="5227637"/>
            <a:ext cx="474662" cy="45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7" name="Rectangle 168"/>
          <p:cNvSpPr>
            <a:spLocks noChangeArrowheads="1"/>
          </p:cNvSpPr>
          <p:nvPr/>
        </p:nvSpPr>
        <p:spPr bwMode="auto">
          <a:xfrm>
            <a:off x="127000" y="4379915"/>
            <a:ext cx="186293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1" hangingPunct="1"/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外联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单位（分支）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9" name="Picture 170" descr="广域网_网络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71690" y="3298826"/>
            <a:ext cx="12223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0" name="Freeform 171"/>
          <p:cNvSpPr>
            <a:spLocks/>
          </p:cNvSpPr>
          <p:nvPr/>
        </p:nvSpPr>
        <p:spPr bwMode="auto">
          <a:xfrm rot="14931094" flipH="1">
            <a:off x="3613946" y="4271171"/>
            <a:ext cx="1081087" cy="288925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3" name="Picture 174" descr="中低端路由器-"/>
          <p:cNvPicPr>
            <a:picLocks noGrp="1"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65563" y="5013326"/>
            <a:ext cx="79216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4" name="Picture 175" descr="中低端路由器-"/>
          <p:cNvPicPr>
            <a:picLocks noGrp="1"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93852" y="5018089"/>
            <a:ext cx="7921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5" name="Freeform 176"/>
          <p:cNvSpPr>
            <a:spLocks/>
          </p:cNvSpPr>
          <p:nvPr/>
        </p:nvSpPr>
        <p:spPr bwMode="auto">
          <a:xfrm>
            <a:off x="3362325" y="2074863"/>
            <a:ext cx="960438" cy="2952751"/>
          </a:xfrm>
          <a:custGeom>
            <a:avLst/>
            <a:gdLst>
              <a:gd name="T0" fmla="*/ 2147483647 w 605"/>
              <a:gd name="T1" fmla="*/ 2147483647 h 1860"/>
              <a:gd name="T2" fmla="*/ 2147483647 w 605"/>
              <a:gd name="T3" fmla="*/ 2147483647 h 1860"/>
              <a:gd name="T4" fmla="*/ 0 w 605"/>
              <a:gd name="T5" fmla="*/ 0 h 1860"/>
              <a:gd name="T6" fmla="*/ 0 60000 65536"/>
              <a:gd name="T7" fmla="*/ 0 60000 65536"/>
              <a:gd name="T8" fmla="*/ 0 60000 65536"/>
              <a:gd name="T9" fmla="*/ 0 w 605"/>
              <a:gd name="T10" fmla="*/ 0 h 1860"/>
              <a:gd name="T11" fmla="*/ 605 w 605"/>
              <a:gd name="T12" fmla="*/ 1860 h 1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5" h="1860">
                <a:moveTo>
                  <a:pt x="363" y="1860"/>
                </a:moveTo>
                <a:cubicBezTo>
                  <a:pt x="484" y="1561"/>
                  <a:pt x="605" y="1262"/>
                  <a:pt x="544" y="952"/>
                </a:cubicBezTo>
                <a:cubicBezTo>
                  <a:pt x="483" y="642"/>
                  <a:pt x="91" y="159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86" name="AutoShape 177"/>
          <p:cNvSpPr>
            <a:spLocks noChangeArrowheads="1"/>
          </p:cNvSpPr>
          <p:nvPr/>
        </p:nvSpPr>
        <p:spPr bwMode="auto">
          <a:xfrm>
            <a:off x="4700588" y="3011488"/>
            <a:ext cx="1427162" cy="360363"/>
          </a:xfrm>
          <a:prstGeom prst="wedgeRectCallout">
            <a:avLst>
              <a:gd name="adj1" fmla="val -90713"/>
              <a:gd name="adj2" fmla="val 4956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数据加密隧道</a:t>
            </a:r>
          </a:p>
        </p:txBody>
      </p:sp>
      <p:pic>
        <p:nvPicPr>
          <p:cNvPr id="10287" name="Picture 178" descr="internet_网络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077" y="1308101"/>
            <a:ext cx="2016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8" name="Picture 179" descr="中低端路由器-"/>
          <p:cNvPicPr>
            <a:picLocks noGrp="1"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1600" y="1652588"/>
            <a:ext cx="863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圆角矩形 48"/>
          <p:cNvSpPr/>
          <p:nvPr/>
        </p:nvSpPr>
        <p:spPr bwMode="auto">
          <a:xfrm>
            <a:off x="292100" y="1706127"/>
            <a:ext cx="1587500" cy="33010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二级骨干网</a:t>
            </a:r>
          </a:p>
        </p:txBody>
      </p:sp>
      <p:cxnSp>
        <p:nvCxnSpPr>
          <p:cNvPr id="51" name="直接连接符 50"/>
          <p:cNvCxnSpPr>
            <a:stCxn id="10284" idx="3"/>
            <a:endCxn id="10283" idx="1"/>
          </p:cNvCxnSpPr>
          <p:nvPr/>
        </p:nvCxnSpPr>
        <p:spPr bwMode="auto">
          <a:xfrm flipV="1">
            <a:off x="2386013" y="5307014"/>
            <a:ext cx="1479550" cy="396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 Box 66"/>
          <p:cNvSpPr txBox="1">
            <a:spLocks noChangeArrowheads="1"/>
          </p:cNvSpPr>
          <p:nvPr/>
        </p:nvSpPr>
        <p:spPr bwMode="auto">
          <a:xfrm>
            <a:off x="4225926" y="4043363"/>
            <a:ext cx="1188379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/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4G</a:t>
            </a:r>
            <a:r>
              <a:rPr kumimoji="1"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无线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1641860" y="5574207"/>
            <a:ext cx="1041016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578" tIns="38789" rIns="77578" bIns="38789">
            <a:spAutoFit/>
          </a:bodyPr>
          <a:lstStyle/>
          <a:p>
            <a:pPr defTabSz="776288"/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接入设备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865564" y="5574608"/>
            <a:ext cx="1089819" cy="26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578" tIns="38789" rIns="77578" bIns="38789">
            <a:spAutoFit/>
          </a:bodyPr>
          <a:lstStyle/>
          <a:p>
            <a:pPr defTabSz="776288"/>
            <a:r>
              <a:rPr kumimoji="1" lang="en-US" altLang="zh-CN" sz="120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接入设备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应用场景三：外联单位</a:t>
            </a:r>
            <a:r>
              <a:rPr lang="en-US" altLang="zh-CN" dirty="0" smtClean="0">
                <a:latin typeface="+mj-ea"/>
              </a:rPr>
              <a:t>4G</a:t>
            </a:r>
            <a:r>
              <a:rPr lang="zh-CN" altLang="en-US" dirty="0">
                <a:latin typeface="+mj-ea"/>
              </a:rPr>
              <a:t>接入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 animBg="1"/>
      <p:bldP spid="10285" grpId="0" animBg="1"/>
      <p:bldP spid="10286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MSR20-11_B_07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5230813"/>
            <a:ext cx="8810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811713"/>
            <a:ext cx="13731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网云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1427163"/>
            <a:ext cx="1719262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蜂窝和天线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3181350"/>
            <a:ext cx="1230313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46063" y="877888"/>
            <a:ext cx="3409950" cy="2071687"/>
          </a:xfrm>
          <a:prstGeom prst="ellipse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 flipH="1">
            <a:off x="600075" y="2062163"/>
            <a:ext cx="19319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28" name="Picture 10" descr="文件服务器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06525"/>
            <a:ext cx="2841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749300" y="1876425"/>
            <a:ext cx="0" cy="185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30" name="Picture 12" descr="台式电脑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343150"/>
            <a:ext cx="4492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1169988" y="2062163"/>
            <a:ext cx="0" cy="280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4"/>
          <p:cNvSpPr>
            <a:spLocks noChangeShapeType="1"/>
          </p:cNvSpPr>
          <p:nvPr/>
        </p:nvSpPr>
        <p:spPr bwMode="auto">
          <a:xfrm>
            <a:off x="1506538" y="1781175"/>
            <a:ext cx="0" cy="280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>
            <a:off x="2093913" y="1781175"/>
            <a:ext cx="0" cy="280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6"/>
          <p:cNvSpPr>
            <a:spLocks noChangeShapeType="1"/>
          </p:cNvSpPr>
          <p:nvPr/>
        </p:nvSpPr>
        <p:spPr bwMode="auto">
          <a:xfrm>
            <a:off x="1758950" y="2062163"/>
            <a:ext cx="0" cy="280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35" name="Picture 17" descr="WA1003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203450"/>
            <a:ext cx="3921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18" descr="IP电话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406525"/>
            <a:ext cx="503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9" descr="可视电话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311275"/>
            <a:ext cx="51911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1398588" y="920750"/>
            <a:ext cx="1152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华文细黑" pitchFamily="2" charset="-122"/>
              </a:rPr>
              <a:t>总部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739" name="Line 21"/>
          <p:cNvSpPr>
            <a:spLocks noChangeShapeType="1"/>
          </p:cNvSpPr>
          <p:nvPr/>
        </p:nvSpPr>
        <p:spPr bwMode="auto">
          <a:xfrm flipV="1">
            <a:off x="2622550" y="2246313"/>
            <a:ext cx="360363" cy="172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40" name="Picture 22" descr="通用路由器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1806575"/>
            <a:ext cx="6921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2406650" y="145415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/>
              <a:t>SR6600</a:t>
            </a:r>
          </a:p>
        </p:txBody>
      </p:sp>
      <p:sp>
        <p:nvSpPr>
          <p:cNvPr id="30742" name="Freeform 24"/>
          <p:cNvSpPr>
            <a:spLocks/>
          </p:cNvSpPr>
          <p:nvPr/>
        </p:nvSpPr>
        <p:spPr bwMode="auto">
          <a:xfrm rot="19380255" flipH="1">
            <a:off x="1651000" y="4549775"/>
            <a:ext cx="827088" cy="363538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3" name="Rectangle 25"/>
          <p:cNvSpPr>
            <a:spLocks noChangeArrowheads="1"/>
          </p:cNvSpPr>
          <p:nvPr/>
        </p:nvSpPr>
        <p:spPr bwMode="auto">
          <a:xfrm>
            <a:off x="4486275" y="1741488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  <a:cs typeface="Arial" charset="0"/>
              </a:rPr>
              <a:t>Internet</a:t>
            </a:r>
            <a:endParaRPr lang="en-US" altLang="zh-CN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 rot="13930265" flipH="1">
            <a:off x="2569369" y="4602957"/>
            <a:ext cx="1016000" cy="334962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745" name="Picture 27" descr="MSR20-11_B_07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5232400"/>
            <a:ext cx="838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46" name="Group 28"/>
          <p:cNvGrpSpPr>
            <a:grpSpLocks/>
          </p:cNvGrpSpPr>
          <p:nvPr/>
        </p:nvGrpSpPr>
        <p:grpSpPr bwMode="auto">
          <a:xfrm>
            <a:off x="2982913" y="5588000"/>
            <a:ext cx="1368425" cy="576263"/>
            <a:chOff x="2645" y="3516"/>
            <a:chExt cx="534" cy="200"/>
          </a:xfrm>
        </p:grpSpPr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761" y="3630"/>
              <a:ext cx="47" cy="47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645" y="3560"/>
              <a:ext cx="131" cy="118"/>
            </a:xfrm>
            <a:custGeom>
              <a:avLst/>
              <a:gdLst/>
              <a:ahLst/>
              <a:cxnLst>
                <a:cxn ang="0">
                  <a:pos x="131" y="118"/>
                </a:cxn>
                <a:cxn ang="0">
                  <a:pos x="131" y="0"/>
                </a:cxn>
                <a:cxn ang="0">
                  <a:pos x="66" y="0"/>
                </a:cxn>
                <a:cxn ang="0">
                  <a:pos x="53" y="40"/>
                </a:cxn>
                <a:cxn ang="0">
                  <a:pos x="17" y="60"/>
                </a:cxn>
                <a:cxn ang="0">
                  <a:pos x="7" y="100"/>
                </a:cxn>
                <a:cxn ang="0">
                  <a:pos x="1" y="98"/>
                </a:cxn>
                <a:cxn ang="0">
                  <a:pos x="0" y="118"/>
                </a:cxn>
                <a:cxn ang="0">
                  <a:pos x="131" y="118"/>
                </a:cxn>
              </a:cxnLst>
              <a:rect l="0" t="0" r="r" b="b"/>
              <a:pathLst>
                <a:path w="131" h="118">
                  <a:moveTo>
                    <a:pt x="131" y="118"/>
                  </a:moveTo>
                  <a:lnTo>
                    <a:pt x="131" y="0"/>
                  </a:lnTo>
                  <a:lnTo>
                    <a:pt x="66" y="0"/>
                  </a:lnTo>
                  <a:lnTo>
                    <a:pt x="53" y="40"/>
                  </a:lnTo>
                  <a:lnTo>
                    <a:pt x="17" y="60"/>
                  </a:lnTo>
                  <a:lnTo>
                    <a:pt x="7" y="100"/>
                  </a:lnTo>
                  <a:lnTo>
                    <a:pt x="1" y="98"/>
                  </a:lnTo>
                  <a:lnTo>
                    <a:pt x="0" y="118"/>
                  </a:lnTo>
                  <a:lnTo>
                    <a:pt x="131" y="118"/>
                  </a:lnTo>
                  <a:close/>
                </a:path>
              </a:pathLst>
            </a:custGeom>
            <a:solidFill>
              <a:srgbClr val="B7B79D"/>
            </a:solidFill>
            <a:ln w="6350" cap="flat" cmpd="sng">
              <a:solidFill>
                <a:srgbClr val="49493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788" y="3516"/>
              <a:ext cx="391" cy="162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2793" y="3669"/>
              <a:ext cx="47" cy="47"/>
            </a:xfrm>
            <a:prstGeom prst="ellipse">
              <a:avLst/>
            </a:prstGeom>
            <a:solidFill>
              <a:srgbClr val="3F3F2F"/>
            </a:solidFill>
            <a:ln w="9525">
              <a:solidFill>
                <a:srgbClr val="3F3F2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111" y="3669"/>
              <a:ext cx="48" cy="47"/>
            </a:xfrm>
            <a:prstGeom prst="ellipse">
              <a:avLst/>
            </a:prstGeom>
            <a:solidFill>
              <a:srgbClr val="3F3F2F"/>
            </a:solidFill>
            <a:ln w="9525">
              <a:solidFill>
                <a:srgbClr val="3F3F2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815" y="3534"/>
              <a:ext cx="337" cy="116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2665" y="3665"/>
              <a:ext cx="48" cy="47"/>
            </a:xfrm>
            <a:prstGeom prst="ellipse">
              <a:avLst/>
            </a:prstGeom>
            <a:solidFill>
              <a:srgbClr val="3F3F2F"/>
            </a:solidFill>
            <a:ln w="9525">
              <a:solidFill>
                <a:srgbClr val="3F3F2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717" y="3568"/>
              <a:ext cx="47" cy="47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35" name="AutoShape 37"/>
          <p:cNvSpPr>
            <a:spLocks noChangeArrowheads="1"/>
          </p:cNvSpPr>
          <p:nvPr/>
        </p:nvSpPr>
        <p:spPr bwMode="auto">
          <a:xfrm>
            <a:off x="4135438" y="3902075"/>
            <a:ext cx="1366837" cy="288925"/>
          </a:xfrm>
          <a:prstGeom prst="wedgeRectCallout">
            <a:avLst>
              <a:gd name="adj1" fmla="val -155458"/>
              <a:gd name="adj2" fmla="val 192306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Arial" pitchFamily="34" charset="0"/>
              </a:rPr>
              <a:t>IPsec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</a:rPr>
              <a:t>数据加密</a:t>
            </a: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246063" y="3757613"/>
            <a:ext cx="1008062" cy="287337"/>
          </a:xfrm>
          <a:prstGeom prst="wedgeRectCallout">
            <a:avLst>
              <a:gd name="adj1" fmla="val 109370"/>
              <a:gd name="adj2" fmla="val 223481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</a:rPr>
              <a:t>SSL VPN</a:t>
            </a:r>
          </a:p>
        </p:txBody>
      </p:sp>
      <p:sp>
        <p:nvSpPr>
          <p:cNvPr id="30749" name="Freeform 39"/>
          <p:cNvSpPr>
            <a:spLocks/>
          </p:cNvSpPr>
          <p:nvPr/>
        </p:nvSpPr>
        <p:spPr bwMode="auto">
          <a:xfrm>
            <a:off x="2382838" y="2246313"/>
            <a:ext cx="1031875" cy="3095625"/>
          </a:xfrm>
          <a:custGeom>
            <a:avLst/>
            <a:gdLst>
              <a:gd name="T0" fmla="*/ 2147483647 w 650"/>
              <a:gd name="T1" fmla="*/ 0 h 1950"/>
              <a:gd name="T2" fmla="*/ 2147483647 w 650"/>
              <a:gd name="T3" fmla="*/ 2147483647 h 1950"/>
              <a:gd name="T4" fmla="*/ 2147483647 w 650"/>
              <a:gd name="T5" fmla="*/ 2147483647 h 1950"/>
              <a:gd name="T6" fmla="*/ 0 60000 65536"/>
              <a:gd name="T7" fmla="*/ 0 60000 65536"/>
              <a:gd name="T8" fmla="*/ 0 60000 65536"/>
              <a:gd name="T9" fmla="*/ 0 w 650"/>
              <a:gd name="T10" fmla="*/ 0 h 1950"/>
              <a:gd name="T11" fmla="*/ 650 w 650"/>
              <a:gd name="T12" fmla="*/ 1950 h 19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0" h="1950">
                <a:moveTo>
                  <a:pt x="287" y="0"/>
                </a:moveTo>
                <a:cubicBezTo>
                  <a:pt x="143" y="450"/>
                  <a:pt x="0" y="900"/>
                  <a:pt x="60" y="1225"/>
                </a:cubicBezTo>
                <a:cubicBezTo>
                  <a:pt x="120" y="1550"/>
                  <a:pt x="552" y="1829"/>
                  <a:pt x="650" y="195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0" name="Freeform 40"/>
          <p:cNvSpPr>
            <a:spLocks/>
          </p:cNvSpPr>
          <p:nvPr/>
        </p:nvSpPr>
        <p:spPr bwMode="auto">
          <a:xfrm>
            <a:off x="1843088" y="2246313"/>
            <a:ext cx="850900" cy="3097212"/>
          </a:xfrm>
          <a:custGeom>
            <a:avLst/>
            <a:gdLst>
              <a:gd name="T0" fmla="*/ 2147483647 w 536"/>
              <a:gd name="T1" fmla="*/ 2147483647 h 1860"/>
              <a:gd name="T2" fmla="*/ 2147483647 w 536"/>
              <a:gd name="T3" fmla="*/ 2147483647 h 1860"/>
              <a:gd name="T4" fmla="*/ 2147483647 w 536"/>
              <a:gd name="T5" fmla="*/ 0 h 1860"/>
              <a:gd name="T6" fmla="*/ 0 60000 65536"/>
              <a:gd name="T7" fmla="*/ 0 60000 65536"/>
              <a:gd name="T8" fmla="*/ 0 60000 65536"/>
              <a:gd name="T9" fmla="*/ 0 w 536"/>
              <a:gd name="T10" fmla="*/ 0 h 1860"/>
              <a:gd name="T11" fmla="*/ 536 w 536"/>
              <a:gd name="T12" fmla="*/ 1860 h 1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6" h="1860">
                <a:moveTo>
                  <a:pt x="37" y="1860"/>
                </a:moveTo>
                <a:cubicBezTo>
                  <a:pt x="18" y="1606"/>
                  <a:pt x="0" y="1353"/>
                  <a:pt x="83" y="1043"/>
                </a:cubicBezTo>
                <a:cubicBezTo>
                  <a:pt x="166" y="733"/>
                  <a:pt x="460" y="174"/>
                  <a:pt x="536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1" name="Line 41"/>
          <p:cNvSpPr>
            <a:spLocks noChangeShapeType="1"/>
          </p:cNvSpPr>
          <p:nvPr/>
        </p:nvSpPr>
        <p:spPr bwMode="auto">
          <a:xfrm flipV="1">
            <a:off x="2838450" y="2392363"/>
            <a:ext cx="1855788" cy="17986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Text Box 42"/>
          <p:cNvSpPr txBox="1">
            <a:spLocks noChangeArrowheads="1"/>
          </p:cNvSpPr>
          <p:nvPr/>
        </p:nvSpPr>
        <p:spPr bwMode="auto">
          <a:xfrm>
            <a:off x="1646238" y="5588000"/>
            <a:ext cx="693240" cy="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200" dirty="0" smtClean="0">
                <a:latin typeface="华文细黑" pitchFamily="2" charset="-122"/>
              </a:rPr>
              <a:t>4G</a:t>
            </a:r>
            <a:r>
              <a:rPr lang="zh-CN" altLang="en-US" sz="1200" dirty="0" smtClean="0">
                <a:latin typeface="华文细黑" pitchFamily="2" charset="-122"/>
              </a:rPr>
              <a:t>网关</a:t>
            </a:r>
            <a:endParaRPr lang="en-US" altLang="zh-CN" sz="1200" dirty="0">
              <a:latin typeface="华文细黑" pitchFamily="2" charset="-122"/>
            </a:endParaRPr>
          </a:p>
        </p:txBody>
      </p:sp>
      <p:sp>
        <p:nvSpPr>
          <p:cNvPr id="30753" name="Text Box 43"/>
          <p:cNvSpPr txBox="1">
            <a:spLocks noChangeArrowheads="1"/>
          </p:cNvSpPr>
          <p:nvPr/>
        </p:nvSpPr>
        <p:spPr bwMode="auto">
          <a:xfrm>
            <a:off x="3734744" y="5310188"/>
            <a:ext cx="693240" cy="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1200" dirty="0" smtClean="0">
                <a:latin typeface="华文细黑" pitchFamily="2" charset="-122"/>
              </a:rPr>
              <a:t>4G</a:t>
            </a:r>
            <a:r>
              <a:rPr lang="zh-CN" altLang="en-US" sz="1200" dirty="0" smtClean="0">
                <a:latin typeface="华文细黑" pitchFamily="2" charset="-122"/>
              </a:rPr>
              <a:t>网关</a:t>
            </a:r>
            <a:endParaRPr lang="en-US" altLang="zh-CN" sz="1200" dirty="0">
              <a:latin typeface="华文细黑" pitchFamily="2" charset="-122"/>
            </a:endParaRPr>
          </a:p>
        </p:txBody>
      </p:sp>
      <p:sp>
        <p:nvSpPr>
          <p:cNvPr id="30754" name="Text Box 44"/>
          <p:cNvSpPr txBox="1">
            <a:spLocks noChangeArrowheads="1"/>
          </p:cNvSpPr>
          <p:nvPr/>
        </p:nvSpPr>
        <p:spPr bwMode="auto">
          <a:xfrm>
            <a:off x="3362325" y="6183313"/>
            <a:ext cx="11811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  <a:latin typeface="华文细黑" pitchFamily="2" charset="-122"/>
              </a:rPr>
              <a:t>移动指挥车</a:t>
            </a:r>
          </a:p>
        </p:txBody>
      </p:sp>
      <p:sp>
        <p:nvSpPr>
          <p:cNvPr id="30755" name="Text Box 45"/>
          <p:cNvSpPr txBox="1">
            <a:spLocks noChangeArrowheads="1"/>
          </p:cNvSpPr>
          <p:nvPr/>
        </p:nvSpPr>
        <p:spPr bwMode="auto">
          <a:xfrm>
            <a:off x="398463" y="6205538"/>
            <a:ext cx="13843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  <a:latin typeface="华文细黑" pitchFamily="2" charset="-122"/>
              </a:rPr>
              <a:t>海上采油平台</a:t>
            </a:r>
          </a:p>
        </p:txBody>
      </p:sp>
      <p:sp>
        <p:nvSpPr>
          <p:cNvPr id="30757" name="Rectangle 9"/>
          <p:cNvSpPr>
            <a:spLocks noChangeArrowheads="1"/>
          </p:cNvSpPr>
          <p:nvPr/>
        </p:nvSpPr>
        <p:spPr bwMode="auto">
          <a:xfrm>
            <a:off x="5738813" y="3281363"/>
            <a:ext cx="3087687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ea typeface="华文细黑" pitchFamily="2" charset="-122"/>
              </a:rPr>
              <a:t>移动</a:t>
            </a:r>
            <a:r>
              <a:rPr lang="zh-CN" altLang="en-US" b="1" dirty="0">
                <a:ea typeface="华文细黑" pitchFamily="2" charset="-122"/>
              </a:rPr>
              <a:t>接入：</a:t>
            </a:r>
            <a:r>
              <a:rPr lang="zh-CN" altLang="en-US" dirty="0"/>
              <a:t>对于物理位置不固定的网络通信业务</a:t>
            </a:r>
            <a:r>
              <a:rPr lang="zh-CN" altLang="en-US" dirty="0" smtClean="0"/>
              <a:t>采用</a:t>
            </a:r>
            <a:r>
              <a:rPr lang="en-US" altLang="zh-CN" dirty="0"/>
              <a:t>4</a:t>
            </a:r>
            <a:r>
              <a:rPr lang="en-US" altLang="zh-CN" dirty="0" smtClean="0"/>
              <a:t>G</a:t>
            </a:r>
            <a:r>
              <a:rPr lang="zh-CN" altLang="en-US" dirty="0"/>
              <a:t>链路接入方式。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Clr>
                <a:srgbClr val="CC0000"/>
              </a:buClr>
            </a:pPr>
            <a:endParaRPr lang="zh-CN" altLang="en-US" dirty="0">
              <a:ea typeface="华文细黑" pitchFamily="2" charset="-122"/>
            </a:endParaRPr>
          </a:p>
          <a:p>
            <a:pPr eaLnBrk="1" hangingPunct="1">
              <a:lnSpc>
                <a:spcPct val="13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zh-CN" altLang="en-US" b="1" dirty="0">
                <a:ea typeface="华文细黑" pitchFamily="2" charset="-122"/>
              </a:rPr>
              <a:t>安全性高：</a:t>
            </a:r>
            <a:r>
              <a:rPr lang="zh-CN" altLang="en-US" dirty="0">
                <a:ea typeface="华文细黑" pitchFamily="2" charset="-122"/>
              </a:rPr>
              <a:t>采</a:t>
            </a:r>
            <a:r>
              <a:rPr lang="zh-CN" altLang="en-US" dirty="0"/>
              <a:t>路由器与中心的设备实现</a:t>
            </a:r>
            <a:r>
              <a:rPr lang="en-US" altLang="zh-CN" dirty="0"/>
              <a:t>IPsec</a:t>
            </a:r>
            <a:r>
              <a:rPr lang="zh-CN" altLang="en-US" dirty="0"/>
              <a:t>数据加密功能。</a:t>
            </a: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</a:rPr>
              <a:t>应用场景四：野外或移动通信应用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场景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9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09606" y="1471424"/>
            <a:ext cx="5762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bg2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chemeClr val="bg2"/>
                </a:solidFill>
                <a:latin typeface="+mj-ea"/>
                <a:ea typeface="+mj-ea"/>
              </a:rPr>
              <a:t>路由器的整体方案</a:t>
            </a:r>
            <a:endParaRPr lang="en-US" altLang="zh-CN" sz="2800" b="1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bg2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chemeClr val="bg2"/>
                </a:solidFill>
                <a:latin typeface="+mj-ea"/>
                <a:ea typeface="+mj-ea"/>
              </a:rPr>
              <a:t>路由器应用场景介绍</a:t>
            </a:r>
            <a:endParaRPr lang="en-US" altLang="zh-CN" sz="2800" b="1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路由器产品介绍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+mj-ea"/>
                <a:ea typeface="+mj-ea"/>
              </a:rPr>
              <a:t>H3C</a:t>
            </a:r>
            <a:r>
              <a:rPr lang="zh-CN" altLang="en-US" sz="2800" b="1" dirty="0" smtClean="0">
                <a:latin typeface="+mj-ea"/>
                <a:ea typeface="+mj-ea"/>
              </a:rPr>
              <a:t>方案的优势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533400" y="861825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63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355" y="973177"/>
            <a:ext cx="8005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spcBef>
                <a:spcPts val="800"/>
              </a:spcBef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多种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接入产品以满足各种场景下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接入的需求，主要分为插卡式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接入、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USB 4G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接入、内嵌式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接入三种方式：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2186735"/>
            <a:ext cx="6956772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 内嵌式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适用场景：中小型分支机构，离行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机，移动办公等对可靠性要求较高；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适用产品：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MSR930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系列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路由器；</a:t>
            </a:r>
          </a:p>
        </p:txBody>
      </p:sp>
      <p:sp>
        <p:nvSpPr>
          <p:cNvPr id="32774" name="矩形 3"/>
          <p:cNvSpPr>
            <a:spLocks noChangeArrowheads="1"/>
          </p:cNvSpPr>
          <p:nvPr/>
        </p:nvSpPr>
        <p:spPr bwMode="auto">
          <a:xfrm>
            <a:off x="467544" y="3771382"/>
            <a:ext cx="819754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 插卡式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适用场景：大型分支结构出口网关，采用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线路作为有线专线的备份线路，对可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靠性和性能要求较高，可根据分支规模和性能需求选择不同的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MSR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路由器；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适用产品：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MSR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全系列含有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SIC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插槽产品；</a:t>
            </a:r>
          </a:p>
        </p:txBody>
      </p:sp>
      <p:pic>
        <p:nvPicPr>
          <p:cNvPr id="3277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57507"/>
            <a:ext cx="658812" cy="1619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67544" y="5325015"/>
            <a:ext cx="8015288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USB 4G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接入（外购）</a:t>
            </a:r>
            <a:endParaRPr lang="en-US" altLang="zh-CN" sz="16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适用场景：零售和业务网点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接入，使用频率和强度较低；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适用产品：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MSR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全系列支持</a:t>
            </a:r>
            <a:r>
              <a:rPr lang="en-US" altLang="zh-CN" sz="1600" b="1" kern="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接口产品；</a:t>
            </a:r>
          </a:p>
        </p:txBody>
      </p:sp>
      <p:pic>
        <p:nvPicPr>
          <p:cNvPr id="11" name="Picture 6" descr="\\h3c-infoserver\09-02-H3C产品图片库\产品图片库\路由器\H3C MSR\MSR-930\MSR 930_2天线\H3C MSR 930_F-天线.JPG"/>
          <p:cNvPicPr>
            <a:picLocks noChangeAspect="1" noChangeArrowheads="1"/>
          </p:cNvPicPr>
          <p:nvPr/>
        </p:nvPicPr>
        <p:blipFill>
          <a:blip r:embed="rId3" cstate="print"/>
          <a:srcRect r="15"/>
          <a:stretch>
            <a:fillRect/>
          </a:stretch>
        </p:blipFill>
        <p:spPr bwMode="auto">
          <a:xfrm>
            <a:off x="7644382" y="1955315"/>
            <a:ext cx="1248098" cy="128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s_3951631_huaweie3984gusbmode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3623" y="5408804"/>
            <a:ext cx="860825" cy="89204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</a:rPr>
              <a:t>4G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网关路由器产品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形态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5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5" descr="\\h3c-infoserver\09-02-H3C产品图片库\产品图片库\路由器\H3C MSR\MSR930-B\jpg-用于平面设计或印刷\H3C MSR 930-B_F.jpg"/>
          <p:cNvPicPr>
            <a:picLocks noChangeAspect="1" noChangeArrowheads="1"/>
          </p:cNvPicPr>
          <p:nvPr/>
        </p:nvPicPr>
        <p:blipFill>
          <a:blip r:embed="rId3" cstate="print"/>
          <a:srcRect b="87"/>
          <a:stretch>
            <a:fillRect/>
          </a:stretch>
        </p:blipFill>
        <p:spPr bwMode="auto">
          <a:xfrm>
            <a:off x="5946650" y="908720"/>
            <a:ext cx="1981200" cy="16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6" descr="\\h3c-infoserver\09-02-H3C产品图片库\产品图片库\路由器\H3C MSR\MSR-930\MSR 930_2天线\H3C MSR 930_F-天线.JPG"/>
          <p:cNvPicPr>
            <a:picLocks noChangeAspect="1" noChangeArrowheads="1"/>
          </p:cNvPicPr>
          <p:nvPr/>
        </p:nvPicPr>
        <p:blipFill>
          <a:blip r:embed="rId4" cstate="print"/>
          <a:srcRect r="15"/>
          <a:stretch>
            <a:fillRect/>
          </a:stretch>
        </p:blipFill>
        <p:spPr bwMode="auto">
          <a:xfrm>
            <a:off x="825375" y="912953"/>
            <a:ext cx="1608138" cy="165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6156200" y="2638036"/>
            <a:ext cx="2808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MSR930-W-LM</a:t>
            </a:r>
          </a:p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（上行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下行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wlan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3798" name="TextBox 10"/>
          <p:cNvSpPr txBox="1">
            <a:spLocks noChangeArrowheads="1"/>
          </p:cNvSpPr>
          <p:nvPr/>
        </p:nvSpPr>
        <p:spPr bwMode="auto">
          <a:xfrm>
            <a:off x="812675" y="2638035"/>
            <a:ext cx="196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MSR930-LM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5229200"/>
            <a:ext cx="7668851" cy="1015663"/>
          </a:xfrm>
          <a:prstGeom prst="roundRect">
            <a:avLst>
              <a:gd name="adj" fmla="val 0"/>
            </a:avLst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全面升级为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4G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同时支持移动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FDD/TD-LTE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模式（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向下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兼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容移动和联通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3G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03" name="矩形 18"/>
          <p:cNvSpPr>
            <a:spLocks noChangeArrowheads="1"/>
          </p:cNvSpPr>
          <p:nvPr/>
        </p:nvSpPr>
        <p:spPr bwMode="auto">
          <a:xfrm>
            <a:off x="3711971" y="4653846"/>
            <a:ext cx="1151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MSR800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11" y="3219763"/>
            <a:ext cx="4057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H3C 4G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网关路由器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产品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03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MSR930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产品介绍</a:t>
            </a:r>
            <a:endParaRPr lang="zh-CN" altLang="zh-CN" dirty="0" smtClean="0">
              <a:solidFill>
                <a:srgbClr val="C00000"/>
              </a:solidFill>
              <a:latin typeface="+mj-ea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7521"/>
              </p:ext>
            </p:extLst>
          </p:nvPr>
        </p:nvGraphicFramePr>
        <p:xfrm>
          <a:off x="1257309" y="1133378"/>
          <a:ext cx="6771075" cy="4671886"/>
        </p:xfrm>
        <a:graphic>
          <a:graphicData uri="http://schemas.openxmlformats.org/drawingml/2006/table">
            <a:tbl>
              <a:tblPr/>
              <a:tblGrid>
                <a:gridCol w="2475283"/>
                <a:gridCol w="2147896"/>
                <a:gridCol w="2147896"/>
              </a:tblGrid>
              <a:tr h="642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属性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MSR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930-LM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MSR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930-W-LM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产品图片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转发性能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450Kpps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450Kpps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防火墙性能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900Mbps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900Mbps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加密性能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160Mbps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160Mbps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WAN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以太口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1GE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1GE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LAN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以太口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4GE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4GE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3G/4G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TDD/FDD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TDD/FDD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7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其他接口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17" descr="C:\Users\w06909\Desktop\图片-处理后\H3C MSR 930-B_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854808"/>
            <a:ext cx="915969" cy="571504"/>
          </a:xfrm>
          <a:prstGeom prst="rect">
            <a:avLst/>
          </a:prstGeom>
          <a:noFill/>
        </p:spPr>
      </p:pic>
      <p:pic>
        <p:nvPicPr>
          <p:cNvPr id="30" name="Picture 17" descr="C:\Users\w06909\Desktop\图片-处理后\H3C MSR 930-B_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359" y="1854808"/>
            <a:ext cx="915969" cy="571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9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82490"/>
              </p:ext>
            </p:extLst>
          </p:nvPr>
        </p:nvGraphicFramePr>
        <p:xfrm>
          <a:off x="467544" y="3429000"/>
          <a:ext cx="8280920" cy="2389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086"/>
                <a:gridCol w="2005245"/>
                <a:gridCol w="813761"/>
                <a:gridCol w="1331609"/>
                <a:gridCol w="887740"/>
                <a:gridCol w="813761"/>
                <a:gridCol w="961718"/>
              </a:tblGrid>
              <a:tr h="4797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ITEM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WAN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LAN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 smtClean="0"/>
                        <a:t>WiFi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/>
                        <a:t>USB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/>
                        <a:t>包转发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/>
                        <a:t>带机量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  MSR800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1×GE(Combo)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4×GE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/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200K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50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  MSR800-W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1×GE(Combo)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4×GE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802.11b/g/n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200K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50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  MSR800-10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1×GE(Combo)</a:t>
                      </a:r>
                      <a:r>
                        <a:rPr lang="zh-CN" altLang="en-US" sz="1600" kern="1200" dirty="0" smtClean="0"/>
                        <a:t>＋</a:t>
                      </a:r>
                      <a:r>
                        <a:rPr lang="en-US" altLang="zh-CN" sz="1600" kern="1200" dirty="0" smtClean="0"/>
                        <a:t>1GE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8×GE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/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200K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50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  MSR800-10-W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1×GE(Combo)</a:t>
                      </a:r>
                      <a:r>
                        <a:rPr lang="zh-CN" altLang="en-US" sz="1600" kern="1200" dirty="0" smtClean="0"/>
                        <a:t>＋</a:t>
                      </a:r>
                      <a:r>
                        <a:rPr lang="en-US" altLang="zh-CN" sz="1600" kern="1200" dirty="0" smtClean="0"/>
                        <a:t>1GE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8×GE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802.11b/g/n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200K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/>
                        <a:t>50</a:t>
                      </a:r>
                      <a:endParaRPr lang="zh-CN" altLang="en-US" sz="16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285293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场景：商贸连锁、加油站、分支互联等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68144" y="1124744"/>
            <a:ext cx="2520280" cy="16344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业界唯一全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固化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自带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Combo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口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全部可切三层口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USB 3G/4G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配置、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ADVPN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4057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MSR800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产品介绍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3783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51520" y="2133219"/>
            <a:ext cx="2879725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Line 10"/>
          <p:cNvSpPr>
            <a:spLocks noChangeShapeType="1"/>
          </p:cNvSpPr>
          <p:nvPr/>
        </p:nvSpPr>
        <p:spPr bwMode="auto">
          <a:xfrm flipV="1">
            <a:off x="3204269" y="2059137"/>
            <a:ext cx="2087562" cy="13758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12"/>
          <p:cNvSpPr>
            <a:spLocks noChangeShapeType="1"/>
          </p:cNvSpPr>
          <p:nvPr/>
        </p:nvSpPr>
        <p:spPr bwMode="auto">
          <a:xfrm>
            <a:off x="3204269" y="3428619"/>
            <a:ext cx="20875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16"/>
          <p:cNvSpPr>
            <a:spLocks noChangeArrowheads="1"/>
          </p:cNvSpPr>
          <p:nvPr/>
        </p:nvSpPr>
        <p:spPr bwMode="auto">
          <a:xfrm>
            <a:off x="6536431" y="1087586"/>
            <a:ext cx="2425700" cy="1799167"/>
          </a:xfrm>
          <a:prstGeom prst="wedgeRectCallout">
            <a:avLst>
              <a:gd name="adj1" fmla="val -85810"/>
              <a:gd name="adj2" fmla="val 21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棒状天线，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适合于信号覆盖较好的场所。如果信号不好也可用天线延长线将自天线引到信号较好的地方。</a:t>
            </a:r>
          </a:p>
        </p:txBody>
      </p:sp>
      <p:sp>
        <p:nvSpPr>
          <p:cNvPr id="34822" name="AutoShape 18"/>
          <p:cNvSpPr>
            <a:spLocks noChangeArrowheads="1"/>
          </p:cNvSpPr>
          <p:nvPr/>
        </p:nvSpPr>
        <p:spPr bwMode="auto">
          <a:xfrm>
            <a:off x="4283769" y="5513536"/>
            <a:ext cx="1822450" cy="742949"/>
          </a:xfrm>
          <a:prstGeom prst="wedgeEllipseCallout">
            <a:avLst>
              <a:gd name="adj1" fmla="val -65787"/>
              <a:gd name="adj2" fmla="val 3741"/>
            </a:avLst>
          </a:prstGeom>
          <a:noFill/>
          <a:ln w="38100" algn="ctr">
            <a:solidFill>
              <a:srgbClr val="33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天线延长线</a:t>
            </a:r>
          </a:p>
          <a:p>
            <a:pPr algn="ctr" eaLnBrk="0" hangingPunct="0"/>
            <a:r>
              <a:rPr lang="en-US" altLang="zh-CN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米</a:t>
            </a:r>
            <a:r>
              <a:rPr lang="en-US" altLang="zh-CN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/15</a:t>
            </a:r>
            <a:r>
              <a:rPr lang="zh-CN" altLang="en-US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米，选配</a:t>
            </a:r>
            <a:r>
              <a:rPr lang="en-US" altLang="zh-CN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34823" name="AutoShape 20"/>
          <p:cNvSpPr>
            <a:spLocks noChangeArrowheads="1"/>
          </p:cNvSpPr>
          <p:nvPr/>
        </p:nvSpPr>
        <p:spPr bwMode="auto">
          <a:xfrm>
            <a:off x="540445" y="1195537"/>
            <a:ext cx="1152525" cy="647700"/>
          </a:xfrm>
          <a:prstGeom prst="wedgeEllipseCallout">
            <a:avLst>
              <a:gd name="adj1" fmla="val 48532"/>
              <a:gd name="adj2" fmla="val 137403"/>
            </a:avLst>
          </a:prstGeom>
          <a:noFill/>
          <a:ln w="38100" algn="ctr">
            <a:solidFill>
              <a:srgbClr val="33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SIC-4G</a:t>
            </a:r>
            <a:r>
              <a:rPr lang="zh-CN" altLang="en-US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34824" name="AutoShape 22"/>
          <p:cNvSpPr>
            <a:spLocks noChangeArrowheads="1"/>
          </p:cNvSpPr>
          <p:nvPr/>
        </p:nvSpPr>
        <p:spPr bwMode="auto">
          <a:xfrm>
            <a:off x="6804720" y="3428619"/>
            <a:ext cx="1944687" cy="1473200"/>
          </a:xfrm>
          <a:prstGeom prst="wedgeRectCallout">
            <a:avLst>
              <a:gd name="adj1" fmla="val -80241"/>
              <a:gd name="adj2" fmla="val 3211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吸铁式天线，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适合于路由器需放在屏蔽的金属箱体内的场景，如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ATM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机。</a:t>
            </a:r>
          </a:p>
        </p:txBody>
      </p:sp>
      <p:pic>
        <p:nvPicPr>
          <p:cNvPr id="34826" name="Picture 2" descr="D:\8040-mkt\路由器照片\自拍处理后\SIC-3G-GSM_FL_09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132" y="2277153"/>
            <a:ext cx="1704975" cy="9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3" descr="D:\8040-mkt\路由器照片\自拍处理后\天线延长线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8370" y="5369603"/>
            <a:ext cx="998537" cy="108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4" descr="D:\8040-mkt\路由器照片\自拍处理后\自带天线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7745" y="1487637"/>
            <a:ext cx="331787" cy="112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6" descr="D:\8040-mkt\路由器照片\自拍处理后\吸铁式天线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857" y="4076319"/>
            <a:ext cx="1482725" cy="98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0" name="TextBox 21"/>
          <p:cNvSpPr txBox="1">
            <a:spLocks noChangeArrowheads="1"/>
          </p:cNvSpPr>
          <p:nvPr/>
        </p:nvSpPr>
        <p:spPr bwMode="auto">
          <a:xfrm>
            <a:off x="1404045" y="321271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或</a:t>
            </a:r>
          </a:p>
        </p:txBody>
      </p:sp>
      <p:pic>
        <p:nvPicPr>
          <p:cNvPr id="34831" name="图片 2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344" y="3636052"/>
            <a:ext cx="1714500" cy="117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2" name="AutoShape 20"/>
          <p:cNvSpPr>
            <a:spLocks noChangeArrowheads="1"/>
          </p:cNvSpPr>
          <p:nvPr/>
        </p:nvSpPr>
        <p:spPr bwMode="auto">
          <a:xfrm>
            <a:off x="611881" y="5083853"/>
            <a:ext cx="1295400" cy="647700"/>
          </a:xfrm>
          <a:prstGeom prst="wedgeEllipseCallout">
            <a:avLst>
              <a:gd name="adj1" fmla="val 19440"/>
              <a:gd name="adj2" fmla="val -115227"/>
            </a:avLst>
          </a:prstGeom>
          <a:noFill/>
          <a:ln w="38100" algn="ctr">
            <a:solidFill>
              <a:srgbClr val="3399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主机内置</a:t>
            </a:r>
            <a:r>
              <a:rPr lang="en-US" altLang="zh-CN" sz="14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rPr>
              <a:t>4G</a:t>
            </a:r>
            <a:endParaRPr lang="zh-CN" altLang="en-US" sz="1400" b="1">
              <a:solidFill>
                <a:srgbClr val="339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</a:rPr>
              <a:t>完善的天线馈线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方案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03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09606" y="1471424"/>
            <a:ext cx="5762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bg2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chemeClr val="bg2"/>
                </a:solidFill>
                <a:latin typeface="+mj-ea"/>
                <a:ea typeface="+mj-ea"/>
              </a:rPr>
              <a:t>路由器的整体方案</a:t>
            </a:r>
            <a:endParaRPr lang="en-US" altLang="zh-CN" sz="2800" b="1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bg2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chemeClr val="bg2"/>
                </a:solidFill>
                <a:latin typeface="+mj-ea"/>
                <a:ea typeface="+mj-ea"/>
              </a:rPr>
              <a:t>路由器应用场景介绍</a:t>
            </a:r>
            <a:endParaRPr lang="en-US" altLang="zh-CN" sz="2800" b="1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bg2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>
                <a:solidFill>
                  <a:schemeClr val="bg2"/>
                </a:solidFill>
                <a:latin typeface="+mj-ea"/>
                <a:ea typeface="+mj-ea"/>
              </a:rPr>
              <a:t>路由器产品介绍</a:t>
            </a:r>
            <a:endParaRPr lang="en-US" altLang="zh-CN" sz="28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H3C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方案的优势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533400" y="861825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5812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1266084" y="1898257"/>
            <a:ext cx="1667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No.1</a:t>
            </a:r>
            <a:endParaRPr lang="en-US" sz="9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Round Diagonal Corner Rectangle 11"/>
          <p:cNvSpPr/>
          <p:nvPr/>
        </p:nvSpPr>
        <p:spPr>
          <a:xfrm>
            <a:off x="1313580" y="3033557"/>
            <a:ext cx="1391032" cy="1824203"/>
          </a:xfrm>
          <a:prstGeom prst="round2DiagRect">
            <a:avLst>
              <a:gd name="adj1" fmla="val 0"/>
              <a:gd name="adj2" fmla="val 25550"/>
            </a:avLst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中国企业网络市场综合份额</a:t>
            </a:r>
            <a:endParaRPr 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1333489"/>
            <a:ext cx="36756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Arial"/>
                <a:ea typeface="微软雅黑" pitchFamily="34" charset="-122"/>
              </a:rPr>
              <a:t>中国交换机市场：</a:t>
            </a:r>
            <a:r>
              <a:rPr lang="en-US" altLang="zh-CN" sz="2000" dirty="0">
                <a:latin typeface="Arial"/>
                <a:ea typeface="微软雅黑" pitchFamily="34" charset="-122"/>
              </a:rPr>
              <a:t>33.6%</a:t>
            </a:r>
          </a:p>
          <a:p>
            <a:pPr>
              <a:defRPr/>
            </a:pPr>
            <a:r>
              <a:rPr lang="en-US" altLang="zh-CN" sz="1400" dirty="0" smtClean="0">
                <a:latin typeface="Arial"/>
                <a:ea typeface="微软雅黑" pitchFamily="34" charset="-122"/>
              </a:rPr>
              <a:t>2010</a:t>
            </a:r>
            <a:r>
              <a:rPr lang="zh-CN" altLang="en-US" sz="1400" dirty="0" smtClean="0">
                <a:latin typeface="Arial"/>
                <a:ea typeface="微软雅黑" pitchFamily="34" charset="-122"/>
              </a:rPr>
              <a:t>年起连续</a:t>
            </a:r>
            <a:r>
              <a:rPr lang="en-US" altLang="zh-CN" sz="1400" dirty="0" smtClean="0">
                <a:latin typeface="Arial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Arial"/>
                <a:ea typeface="微软雅黑" pitchFamily="34" charset="-122"/>
              </a:rPr>
              <a:t>年市场份额第一 </a:t>
            </a:r>
            <a:r>
              <a:rPr lang="en-US" altLang="zh-CN" sz="1400" dirty="0" smtClean="0">
                <a:latin typeface="Arial"/>
                <a:ea typeface="微软雅黑" pitchFamily="34" charset="-122"/>
              </a:rPr>
              <a:t> </a:t>
            </a:r>
            <a:endParaRPr lang="en-US" sz="1400" dirty="0">
              <a:latin typeface="Arial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5162" y="2476497"/>
            <a:ext cx="35515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latin typeface="Arial"/>
                <a:ea typeface="微软雅黑" pitchFamily="34" charset="-122"/>
              </a:rPr>
              <a:t>中国企业路由器市场：</a:t>
            </a:r>
            <a:r>
              <a:rPr lang="en-US" altLang="zh-CN" sz="2000" b="1" dirty="0" smtClean="0">
                <a:latin typeface="Arial"/>
                <a:ea typeface="微软雅黑" pitchFamily="34" charset="-122"/>
              </a:rPr>
              <a:t>50.8% </a:t>
            </a:r>
            <a:endParaRPr lang="en-US" altLang="zh-CN" sz="2000" b="1" dirty="0">
              <a:latin typeface="Arial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Arial"/>
                <a:ea typeface="微软雅黑" pitchFamily="34" charset="-122"/>
              </a:rPr>
              <a:t>2010</a:t>
            </a:r>
            <a:r>
              <a:rPr lang="zh-CN" altLang="en-US" sz="1400" b="1" dirty="0" smtClean="0">
                <a:latin typeface="Arial"/>
                <a:ea typeface="微软雅黑" pitchFamily="34" charset="-122"/>
              </a:rPr>
              <a:t>年起连续</a:t>
            </a:r>
            <a:r>
              <a:rPr lang="en-US" altLang="zh-CN" sz="1400" b="1" dirty="0" smtClean="0">
                <a:latin typeface="Arial"/>
                <a:ea typeface="微软雅黑" pitchFamily="34" charset="-122"/>
              </a:rPr>
              <a:t>4</a:t>
            </a:r>
            <a:r>
              <a:rPr lang="zh-CN" altLang="en-US" sz="1400" b="1" dirty="0" smtClean="0">
                <a:latin typeface="Arial"/>
                <a:ea typeface="微软雅黑" pitchFamily="34" charset="-122"/>
              </a:rPr>
              <a:t>年市场份额第一 </a:t>
            </a:r>
            <a:r>
              <a:rPr lang="en-US" altLang="zh-CN" sz="1400" b="1" dirty="0" smtClean="0">
                <a:latin typeface="Arial"/>
                <a:ea typeface="微软雅黑" pitchFamily="34" charset="-122"/>
              </a:rPr>
              <a:t> </a:t>
            </a:r>
            <a:endParaRPr lang="en-US" sz="1400" b="1" dirty="0">
              <a:latin typeface="Arial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87654" y="3608636"/>
            <a:ext cx="36756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Arial"/>
                <a:ea typeface="微软雅黑" pitchFamily="34" charset="-122"/>
              </a:rPr>
              <a:t>中国无线市场</a:t>
            </a:r>
            <a:r>
              <a:rPr lang="en-US" altLang="zh-CN" sz="2000" dirty="0" smtClean="0">
                <a:latin typeface="Arial"/>
                <a:ea typeface="微软雅黑" pitchFamily="34" charset="-122"/>
              </a:rPr>
              <a:t> </a:t>
            </a:r>
            <a:r>
              <a:rPr lang="zh-CN" altLang="en-US" sz="2000" dirty="0">
                <a:latin typeface="Arial"/>
                <a:ea typeface="微软雅黑" pitchFamily="34" charset="-122"/>
              </a:rPr>
              <a:t>：</a:t>
            </a:r>
            <a:r>
              <a:rPr lang="en-US" altLang="zh-CN" sz="2000" dirty="0">
                <a:latin typeface="Arial"/>
                <a:ea typeface="微软雅黑" pitchFamily="34" charset="-122"/>
              </a:rPr>
              <a:t>39% </a:t>
            </a:r>
          </a:p>
          <a:p>
            <a:pPr>
              <a:defRPr/>
            </a:pPr>
            <a:r>
              <a:rPr lang="en-US" altLang="zh-CN" sz="1400" dirty="0" smtClean="0">
                <a:latin typeface="Arial"/>
                <a:ea typeface="微软雅黑" pitchFamily="34" charset="-122"/>
              </a:rPr>
              <a:t>2008</a:t>
            </a:r>
            <a:r>
              <a:rPr lang="zh-CN" altLang="en-US" sz="1400" dirty="0" smtClean="0">
                <a:latin typeface="Arial"/>
                <a:ea typeface="微软雅黑" pitchFamily="34" charset="-122"/>
              </a:rPr>
              <a:t>年起连续</a:t>
            </a:r>
            <a:r>
              <a:rPr lang="en-US" altLang="zh-CN" sz="1400" dirty="0" smtClean="0">
                <a:latin typeface="Arial"/>
                <a:ea typeface="微软雅黑" pitchFamily="34" charset="-122"/>
              </a:rPr>
              <a:t>6</a:t>
            </a:r>
            <a:r>
              <a:rPr lang="zh-CN" altLang="en-US" sz="1400" dirty="0" smtClean="0">
                <a:latin typeface="Arial"/>
                <a:ea typeface="微软雅黑" pitchFamily="34" charset="-122"/>
              </a:rPr>
              <a:t>年市场份额第一 </a:t>
            </a:r>
            <a:r>
              <a:rPr lang="en-US" altLang="zh-CN" sz="1400" dirty="0" smtClean="0">
                <a:latin typeface="Arial"/>
                <a:ea typeface="微软雅黑" pitchFamily="34" charset="-122"/>
              </a:rPr>
              <a:t> </a:t>
            </a:r>
            <a:endParaRPr lang="en-US" sz="1400" dirty="0">
              <a:latin typeface="Arial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0882" y="4744818"/>
            <a:ext cx="34796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Arial"/>
                <a:ea typeface="微软雅黑" pitchFamily="34" charset="-122"/>
                <a:sym typeface="Wingdings" pitchFamily="2" charset="2"/>
              </a:rPr>
              <a:t>中国安全防火墙市场</a:t>
            </a:r>
            <a:r>
              <a:rPr lang="en-US" altLang="zh-CN" sz="2000" dirty="0" smtClean="0">
                <a:latin typeface="Arial"/>
                <a:ea typeface="微软雅黑" pitchFamily="34" charset="-122"/>
                <a:sym typeface="Wingdings" pitchFamily="2" charset="2"/>
              </a:rPr>
              <a:t>: </a:t>
            </a:r>
            <a:r>
              <a:rPr lang="en-US" altLang="zh-CN" sz="2000" dirty="0">
                <a:latin typeface="Arial"/>
                <a:ea typeface="微软雅黑" pitchFamily="34" charset="-122"/>
                <a:sym typeface="Wingdings" pitchFamily="2" charset="2"/>
              </a:rPr>
              <a:t>14.7% </a:t>
            </a:r>
          </a:p>
          <a:p>
            <a:pPr>
              <a:defRPr/>
            </a:pPr>
            <a:r>
              <a:rPr lang="en-US" altLang="zh-CN" sz="1400" dirty="0" smtClean="0">
                <a:latin typeface="Arial"/>
                <a:ea typeface="微软雅黑" pitchFamily="34" charset="-122"/>
                <a:sym typeface="Wingdings" pitchFamily="2" charset="2"/>
              </a:rPr>
              <a:t>2011</a:t>
            </a:r>
            <a:r>
              <a:rPr lang="zh-CN" altLang="en-US" sz="1400" dirty="0" smtClean="0">
                <a:latin typeface="Arial"/>
                <a:ea typeface="微软雅黑" pitchFamily="34" charset="-122"/>
                <a:sym typeface="Wingdings" pitchFamily="2" charset="2"/>
              </a:rPr>
              <a:t>年起连续</a:t>
            </a:r>
            <a:r>
              <a:rPr lang="en-US" altLang="zh-CN" sz="1400" dirty="0" smtClean="0">
                <a:latin typeface="Arial"/>
                <a:ea typeface="微软雅黑" pitchFamily="34" charset="-122"/>
                <a:sym typeface="Wingdings" pitchFamily="2" charset="2"/>
              </a:rPr>
              <a:t>3</a:t>
            </a:r>
            <a:r>
              <a:rPr lang="zh-CN" altLang="en-US" sz="1400" dirty="0" smtClean="0">
                <a:latin typeface="Arial"/>
                <a:ea typeface="微软雅黑" pitchFamily="34" charset="-122"/>
                <a:sym typeface="Wingdings" pitchFamily="2" charset="2"/>
              </a:rPr>
              <a:t>年市场份额第二</a:t>
            </a:r>
            <a:r>
              <a:rPr lang="en-US" altLang="zh-CN" sz="1400" dirty="0" smtClean="0">
                <a:latin typeface="Arial"/>
                <a:ea typeface="微软雅黑" pitchFamily="34" charset="-122"/>
                <a:sym typeface="Wingdings" pitchFamily="2" charset="2"/>
              </a:rPr>
              <a:t> </a:t>
            </a:r>
            <a:endParaRPr lang="en-US" altLang="zh-CN" sz="1400" dirty="0">
              <a:latin typeface="Arial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7957" y="6298193"/>
            <a:ext cx="2525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ea typeface="微软雅黑" pitchFamily="34" charset="-122"/>
              </a:rPr>
              <a:t>数据来源</a:t>
            </a:r>
            <a:r>
              <a:rPr lang="en-US" altLang="zh-CN" sz="1200" dirty="0" smtClean="0">
                <a:ea typeface="微软雅黑" pitchFamily="34" charset="-122"/>
              </a:rPr>
              <a:t>: IDC 2013, Gartner 2013</a:t>
            </a:r>
            <a:endParaRPr lang="en-US" altLang="zh-CN" sz="1200" dirty="0" smtClean="0">
              <a:cs typeface="Arial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H3C</a:t>
            </a:r>
            <a:r>
              <a:rPr lang="zh-CN" altLang="en-US" dirty="0" smtClean="0"/>
              <a:t>在中国企业路由器的市场</a:t>
            </a:r>
            <a:r>
              <a:rPr lang="zh-CN" altLang="en-US" dirty="0"/>
              <a:t>地位</a:t>
            </a:r>
          </a:p>
        </p:txBody>
      </p:sp>
    </p:spTree>
    <p:extLst>
      <p:ext uri="{BB962C8B-B14F-4D97-AF65-F5344CB8AC3E}">
        <p14:creationId xmlns:p14="http://schemas.microsoft.com/office/powerpoint/2010/main" val="32525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7"/>
          <p:cNvSpPr>
            <a:spLocks noChangeArrowheads="1"/>
          </p:cNvSpPr>
          <p:nvPr/>
        </p:nvSpPr>
        <p:spPr bwMode="auto">
          <a:xfrm>
            <a:off x="381000" y="1549400"/>
            <a:ext cx="8439150" cy="639763"/>
          </a:xfrm>
          <a:prstGeom prst="roundRect">
            <a:avLst>
              <a:gd name="adj" fmla="val 18046"/>
            </a:avLst>
          </a:prstGeom>
          <a:solidFill>
            <a:srgbClr val="4DA5E1">
              <a:alpha val="74901"/>
            </a:srgb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171" name="Oval 8"/>
          <p:cNvSpPr>
            <a:spLocks noChangeArrowheads="1"/>
          </p:cNvSpPr>
          <p:nvPr/>
        </p:nvSpPr>
        <p:spPr bwMode="auto">
          <a:xfrm>
            <a:off x="641350" y="1693863"/>
            <a:ext cx="349250" cy="342900"/>
          </a:xfrm>
          <a:prstGeom prst="ellipse">
            <a:avLst/>
          </a:prstGeom>
          <a:noFill/>
          <a:ln w="127000" algn="ctr">
            <a:solidFill>
              <a:srgbClr val="4DA5E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fontAlgn="t"/>
            <a:endParaRPr lang="zh-CN" altLang="zh-CN" sz="1000">
              <a:ea typeface="华文细黑" pitchFamily="2" charset="-122"/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09600" y="2168525"/>
            <a:ext cx="55467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ea typeface="华文细黑" pitchFamily="2" charset="-122"/>
              </a:rPr>
              <a:t>了解</a:t>
            </a:r>
            <a:r>
              <a:rPr lang="en-US" altLang="zh-CN" sz="2400" b="1" dirty="0" smtClean="0">
                <a:ea typeface="华文细黑" pitchFamily="2" charset="-122"/>
              </a:rPr>
              <a:t>4G</a:t>
            </a:r>
            <a:r>
              <a:rPr lang="zh-CN" altLang="en-US" sz="2400" b="1" dirty="0" smtClean="0">
                <a:ea typeface="华文细黑" pitchFamily="2" charset="-122"/>
              </a:rPr>
              <a:t>路由器的应用场景</a:t>
            </a:r>
            <a:endParaRPr lang="en-US" altLang="zh-CN" sz="2400" b="1" dirty="0">
              <a:ea typeface="华文细黑" pitchFamily="2" charset="-122"/>
            </a:endParaRPr>
          </a:p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ea typeface="华文细黑" pitchFamily="2" charset="-122"/>
              </a:rPr>
              <a:t>了解</a:t>
            </a:r>
            <a:r>
              <a:rPr lang="en-US" altLang="zh-CN" sz="2400" b="1" dirty="0" smtClean="0">
                <a:ea typeface="华文细黑" pitchFamily="2" charset="-122"/>
              </a:rPr>
              <a:t>H3C</a:t>
            </a:r>
            <a:r>
              <a:rPr lang="zh-CN" altLang="en-US" sz="2400" b="1" dirty="0" smtClean="0">
                <a:ea typeface="华文细黑" pitchFamily="2" charset="-122"/>
              </a:rPr>
              <a:t>的</a:t>
            </a:r>
            <a:r>
              <a:rPr lang="en-US" altLang="zh-CN" sz="2400" b="1" dirty="0" smtClean="0">
                <a:ea typeface="华文细黑" pitchFamily="2" charset="-122"/>
              </a:rPr>
              <a:t>4G</a:t>
            </a:r>
            <a:r>
              <a:rPr lang="zh-CN" altLang="en-US" sz="2400" b="1" dirty="0" smtClean="0">
                <a:ea typeface="华文细黑" pitchFamily="2" charset="-122"/>
              </a:rPr>
              <a:t>路由器新产品</a:t>
            </a:r>
            <a:endParaRPr lang="en-US" altLang="zh-CN" sz="2400" b="1" dirty="0" smtClean="0">
              <a:ea typeface="华文细黑" pitchFamily="2" charset="-122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33400" y="969963"/>
            <a:ext cx="2057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课程目标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990600" y="1612900"/>
            <a:ext cx="7329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  <a:ea typeface="华文细黑" pitchFamily="2" charset="-122"/>
              </a:rPr>
              <a:t>学习完本课程，您应该能够：</a:t>
            </a:r>
          </a:p>
        </p:txBody>
      </p:sp>
      <p:pic>
        <p:nvPicPr>
          <p:cNvPr id="717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2286000"/>
            <a:ext cx="2147888" cy="279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5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8"/>
          <p:cNvSpPr txBox="1">
            <a:spLocks noChangeArrowheads="1"/>
          </p:cNvSpPr>
          <p:nvPr/>
        </p:nvSpPr>
        <p:spPr bwMode="auto">
          <a:xfrm>
            <a:off x="395932" y="709475"/>
            <a:ext cx="8064500" cy="490270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pPr eaLnBrk="0" hangingPunct="0">
              <a:lnSpc>
                <a:spcPct val="15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路由器融合</a:t>
            </a:r>
            <a:r>
              <a:rPr lang="en-US" altLang="zh-CN" sz="2400" b="1" dirty="0">
                <a:latin typeface="+mj-ea"/>
                <a:ea typeface="+mj-ea"/>
              </a:rPr>
              <a:t>4G</a:t>
            </a:r>
            <a:r>
              <a:rPr lang="zh-CN" altLang="en-US" sz="2400" b="1" dirty="0">
                <a:latin typeface="+mj-ea"/>
                <a:ea typeface="+mj-ea"/>
              </a:rPr>
              <a:t>优势：</a:t>
            </a:r>
          </a:p>
          <a:p>
            <a:pPr lvl="1" eaLnBrk="0" hangingPunct="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长期服务行业市场，在金融网点路由器市场占有率超过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50%</a:t>
            </a:r>
          </a:p>
          <a:p>
            <a:pPr lvl="1" eaLnBrk="0" hangingPunct="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对链路有智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能备份、负载分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担等特点，通信链路具备高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可靠性。</a:t>
            </a:r>
          </a:p>
          <a:p>
            <a:pPr lvl="1" eaLnBrk="0" hangingPunct="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000" dirty="0">
                <a:latin typeface="+mj-ea"/>
                <a:ea typeface="+mj-ea"/>
              </a:rPr>
              <a:t> 采用路由器强大的安全和数据加密功能，在</a:t>
            </a:r>
            <a:r>
              <a:rPr lang="en-US" altLang="zh-CN" sz="2000" dirty="0">
                <a:latin typeface="+mj-ea"/>
                <a:ea typeface="+mj-ea"/>
              </a:rPr>
              <a:t>4G</a:t>
            </a:r>
            <a:r>
              <a:rPr lang="zh-CN" altLang="en-US" sz="2000" dirty="0">
                <a:latin typeface="+mj-ea"/>
                <a:ea typeface="+mj-ea"/>
              </a:rPr>
              <a:t>自身安全措施基础上，进一步大幅提升</a:t>
            </a:r>
            <a:r>
              <a:rPr lang="en-US" altLang="zh-CN" sz="2000" dirty="0">
                <a:latin typeface="+mj-ea"/>
                <a:ea typeface="+mj-ea"/>
              </a:rPr>
              <a:t>4G</a:t>
            </a:r>
            <a:r>
              <a:rPr lang="zh-CN" altLang="en-US" sz="2000" dirty="0">
                <a:latin typeface="+mj-ea"/>
                <a:ea typeface="+mj-ea"/>
              </a:rPr>
              <a:t>无线通信应用安全性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zh-CN" altLang="en-US" sz="2000" dirty="0">
              <a:latin typeface="+mj-ea"/>
              <a:ea typeface="+mj-ea"/>
            </a:endParaRPr>
          </a:p>
          <a:p>
            <a:pPr lvl="1" eaLnBrk="0" hangingPunct="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结合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USB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SIC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插卡，一台路由器仅需连接电源线就能提供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4G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无线和</a:t>
            </a:r>
            <a:r>
              <a:rPr lang="en-US" altLang="zh-CN" sz="2000" dirty="0" err="1">
                <a:solidFill>
                  <a:srgbClr val="FF0000"/>
                </a:solidFill>
                <a:latin typeface="+mj-ea"/>
                <a:ea typeface="+mj-ea"/>
              </a:rPr>
              <a:t>WiFi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无线直接的信息交换，带来了组网的极大便利性。</a:t>
            </a:r>
          </a:p>
          <a:p>
            <a:pPr lvl="1" eaLnBrk="0" hangingPunct="0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4G</a:t>
            </a:r>
            <a:r>
              <a:rPr lang="zh-CN" altLang="en-US" sz="2000" dirty="0">
                <a:latin typeface="+mj-ea"/>
                <a:ea typeface="+mj-ea"/>
              </a:rPr>
              <a:t>通信接口的标准化保证了</a:t>
            </a:r>
            <a:r>
              <a:rPr lang="en-US" altLang="zh-CN" sz="2000" dirty="0">
                <a:latin typeface="+mj-ea"/>
                <a:ea typeface="+mj-ea"/>
              </a:rPr>
              <a:t>4G</a:t>
            </a:r>
            <a:r>
              <a:rPr lang="zh-CN" altLang="en-US" sz="2000" dirty="0">
                <a:latin typeface="+mj-ea"/>
                <a:ea typeface="+mj-ea"/>
              </a:rPr>
              <a:t>模块功能的完善性。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H3C 4G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路由器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16401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042988" y="1628775"/>
            <a:ext cx="70580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ea typeface="华文细黑" pitchFamily="2" charset="-122"/>
              </a:rPr>
              <a:t>介绍了</a:t>
            </a:r>
            <a:r>
              <a:rPr lang="en-US" altLang="zh-CN" sz="2400" b="1" dirty="0" smtClean="0">
                <a:ea typeface="华文细黑" pitchFamily="2" charset="-122"/>
              </a:rPr>
              <a:t>4G</a:t>
            </a:r>
            <a:r>
              <a:rPr lang="zh-CN" altLang="en-US" sz="2400" b="1" dirty="0" smtClean="0">
                <a:ea typeface="华文细黑" pitchFamily="2" charset="-122"/>
              </a:rPr>
              <a:t>路由器在运营商行业客户中的应用场景</a:t>
            </a:r>
            <a:endParaRPr lang="en-US" altLang="zh-CN" sz="2400" b="1" dirty="0" smtClean="0">
              <a:ea typeface="华文细黑" pitchFamily="2" charset="-122"/>
            </a:endParaRPr>
          </a:p>
          <a:p>
            <a:pPr marL="363538" indent="-363538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ea typeface="华文细黑" pitchFamily="2" charset="-122"/>
              </a:rPr>
              <a:t>概述了</a:t>
            </a:r>
            <a:r>
              <a:rPr lang="en-US" altLang="zh-CN" sz="2400" b="1" dirty="0" smtClean="0">
                <a:ea typeface="华文细黑" pitchFamily="2" charset="-122"/>
              </a:rPr>
              <a:t>H3C</a:t>
            </a:r>
            <a:r>
              <a:rPr lang="zh-CN" altLang="en-US" sz="2400" b="1" dirty="0" smtClean="0">
                <a:ea typeface="华文细黑" pitchFamily="2" charset="-122"/>
              </a:rPr>
              <a:t>几款</a:t>
            </a:r>
            <a:r>
              <a:rPr lang="en-US" altLang="zh-CN" sz="2400" b="1" dirty="0" smtClean="0">
                <a:ea typeface="华文细黑" pitchFamily="2" charset="-122"/>
              </a:rPr>
              <a:t>4G</a:t>
            </a:r>
            <a:r>
              <a:rPr lang="zh-CN" altLang="en-US" sz="2400" b="1" dirty="0" smtClean="0">
                <a:ea typeface="华文细黑" pitchFamily="2" charset="-122"/>
              </a:rPr>
              <a:t>路由器的主要特点</a:t>
            </a:r>
            <a:endParaRPr lang="en-US" altLang="zh-CN" sz="2400" b="1" dirty="0" smtClean="0">
              <a:ea typeface="华文细黑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563938" y="692150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25" tIns="45712" rIns="91425" bIns="45712"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本章总结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89250" y="1381125"/>
            <a:ext cx="5715000" cy="3276600"/>
            <a:chOff x="1632" y="1056"/>
            <a:chExt cx="3600" cy="2064"/>
          </a:xfrm>
        </p:grpSpPr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1632" y="1056"/>
              <a:ext cx="3600" cy="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61A4"/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5088" y="1056"/>
              <a:ext cx="48" cy="2064"/>
            </a:xfrm>
            <a:prstGeom prst="rect">
              <a:avLst/>
            </a:prstGeom>
            <a:gradFill rotWithShape="0">
              <a:gsLst>
                <a:gs pos="0">
                  <a:srgbClr val="4C61A4"/>
                </a:gs>
                <a:gs pos="100000">
                  <a:srgbClr val="FFFFFF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38200" y="2905125"/>
            <a:ext cx="5562600" cy="2971800"/>
            <a:chOff x="432" y="2064"/>
            <a:chExt cx="3504" cy="1872"/>
          </a:xfrm>
        </p:grpSpPr>
        <p:sp>
          <p:nvSpPr>
            <p:cNvPr id="20486" name="Rectangle 12"/>
            <p:cNvSpPr>
              <a:spLocks noChangeArrowheads="1"/>
            </p:cNvSpPr>
            <p:nvPr/>
          </p:nvSpPr>
          <p:spPr bwMode="auto">
            <a:xfrm>
              <a:off x="432" y="3792"/>
              <a:ext cx="3504" cy="48"/>
            </a:xfrm>
            <a:prstGeom prst="rect">
              <a:avLst/>
            </a:prstGeom>
            <a:gradFill rotWithShape="0">
              <a:gsLst>
                <a:gs pos="0">
                  <a:srgbClr val="808000"/>
                </a:gs>
                <a:gs pos="100000">
                  <a:srgbClr val="FFFFFF"/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Rectangle 13"/>
            <p:cNvSpPr>
              <a:spLocks noChangeArrowheads="1"/>
            </p:cNvSpPr>
            <p:nvPr/>
          </p:nvSpPr>
          <p:spPr bwMode="auto">
            <a:xfrm>
              <a:off x="432" y="2064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808000"/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09606" y="1471424"/>
            <a:ext cx="5762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CC0000"/>
                </a:solidFill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solidFill>
                  <a:srgbClr val="CC0000"/>
                </a:solidFill>
                <a:latin typeface="+mj-ea"/>
                <a:ea typeface="+mj-ea"/>
              </a:rPr>
              <a:t>路由器的整体方案</a:t>
            </a:r>
            <a:endParaRPr lang="en-US" altLang="zh-CN" sz="2800" b="1" dirty="0" smtClean="0">
              <a:solidFill>
                <a:srgbClr val="CC0000"/>
              </a:solidFill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+mj-ea"/>
                <a:ea typeface="+mj-ea"/>
              </a:rPr>
              <a:t>4G</a:t>
            </a:r>
            <a:r>
              <a:rPr lang="zh-CN" altLang="en-US" sz="2800" b="1" dirty="0" smtClean="0">
                <a:latin typeface="+mj-ea"/>
                <a:ea typeface="+mj-ea"/>
              </a:rPr>
              <a:t>路由器应用场景介绍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+mj-ea"/>
                <a:ea typeface="+mj-ea"/>
              </a:rPr>
              <a:t>4G</a:t>
            </a:r>
            <a:r>
              <a:rPr lang="zh-CN" altLang="en-US" sz="2800" b="1" dirty="0">
                <a:latin typeface="+mj-ea"/>
                <a:ea typeface="+mj-ea"/>
              </a:rPr>
              <a:t>路由器产品介绍</a:t>
            </a:r>
            <a:endParaRPr lang="en-US" altLang="zh-CN" sz="2800" b="1" dirty="0">
              <a:latin typeface="+mj-ea"/>
              <a:ea typeface="+mj-ea"/>
            </a:endParaRPr>
          </a:p>
          <a:p>
            <a:pPr marL="363538" indent="-363538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+mj-ea"/>
                <a:ea typeface="+mj-ea"/>
              </a:rPr>
              <a:t>H3C</a:t>
            </a:r>
            <a:r>
              <a:rPr lang="zh-CN" altLang="en-US" sz="2800" b="1" dirty="0" smtClean="0">
                <a:latin typeface="+mj-ea"/>
                <a:ea typeface="+mj-ea"/>
              </a:rPr>
              <a:t>方案的优势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533400" y="861825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CC0000"/>
                </a:solidFill>
                <a:ea typeface="华文细黑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7557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Freeform 20"/>
          <p:cNvSpPr>
            <a:spLocks/>
          </p:cNvSpPr>
          <p:nvPr/>
        </p:nvSpPr>
        <p:spPr bwMode="auto">
          <a:xfrm>
            <a:off x="2759547" y="2861117"/>
            <a:ext cx="943594" cy="1116954"/>
          </a:xfrm>
          <a:custGeom>
            <a:avLst/>
            <a:gdLst/>
            <a:ahLst/>
            <a:cxnLst>
              <a:cxn ang="0">
                <a:pos x="332" y="0"/>
              </a:cxn>
              <a:cxn ang="0">
                <a:pos x="0" y="278"/>
              </a:cxn>
              <a:cxn ang="0">
                <a:pos x="136" y="251"/>
              </a:cxn>
              <a:cxn ang="0">
                <a:pos x="201" y="484"/>
              </a:cxn>
              <a:cxn ang="0">
                <a:pos x="496" y="959"/>
              </a:cxn>
              <a:cxn ang="0">
                <a:pos x="544" y="699"/>
              </a:cxn>
              <a:cxn ang="0">
                <a:pos x="811" y="596"/>
              </a:cxn>
              <a:cxn ang="0">
                <a:pos x="649" y="319"/>
              </a:cxn>
              <a:cxn ang="0">
                <a:pos x="606" y="160"/>
              </a:cxn>
              <a:cxn ang="0">
                <a:pos x="744" y="133"/>
              </a:cxn>
              <a:cxn ang="0">
                <a:pos x="332" y="0"/>
              </a:cxn>
            </a:cxnLst>
            <a:rect l="0" t="0" r="r" b="b"/>
            <a:pathLst>
              <a:path w="811" h="959">
                <a:moveTo>
                  <a:pt x="332" y="0"/>
                </a:moveTo>
                <a:cubicBezTo>
                  <a:pt x="0" y="278"/>
                  <a:pt x="0" y="278"/>
                  <a:pt x="0" y="278"/>
                </a:cubicBezTo>
                <a:cubicBezTo>
                  <a:pt x="136" y="251"/>
                  <a:pt x="136" y="251"/>
                  <a:pt x="136" y="251"/>
                </a:cubicBezTo>
                <a:cubicBezTo>
                  <a:pt x="151" y="329"/>
                  <a:pt x="172" y="407"/>
                  <a:pt x="201" y="484"/>
                </a:cubicBezTo>
                <a:cubicBezTo>
                  <a:pt x="268" y="666"/>
                  <a:pt x="370" y="826"/>
                  <a:pt x="496" y="959"/>
                </a:cubicBezTo>
                <a:cubicBezTo>
                  <a:pt x="544" y="699"/>
                  <a:pt x="544" y="699"/>
                  <a:pt x="544" y="699"/>
                </a:cubicBezTo>
                <a:cubicBezTo>
                  <a:pt x="811" y="596"/>
                  <a:pt x="811" y="596"/>
                  <a:pt x="811" y="596"/>
                </a:cubicBezTo>
                <a:cubicBezTo>
                  <a:pt x="743" y="516"/>
                  <a:pt x="688" y="423"/>
                  <a:pt x="649" y="319"/>
                </a:cubicBezTo>
                <a:cubicBezTo>
                  <a:pt x="630" y="267"/>
                  <a:pt x="615" y="214"/>
                  <a:pt x="606" y="160"/>
                </a:cubicBezTo>
                <a:cubicBezTo>
                  <a:pt x="744" y="133"/>
                  <a:pt x="744" y="133"/>
                  <a:pt x="744" y="133"/>
                </a:cubicBezTo>
                <a:cubicBezTo>
                  <a:pt x="332" y="0"/>
                  <a:pt x="332" y="0"/>
                  <a:pt x="332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2871243" y="1977444"/>
            <a:ext cx="856331" cy="983735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198" y="69"/>
              </a:cxn>
              <a:cxn ang="0">
                <a:pos x="16" y="845"/>
              </a:cxn>
              <a:cxn ang="0">
                <a:pos x="218" y="679"/>
              </a:cxn>
              <a:cxn ang="0">
                <a:pos x="492" y="765"/>
              </a:cxn>
              <a:cxn ang="0">
                <a:pos x="615" y="302"/>
              </a:cxn>
              <a:cxn ang="0">
                <a:pos x="736" y="369"/>
              </a:cxn>
              <a:cxn ang="0">
                <a:pos x="507" y="2"/>
              </a:cxn>
              <a:cxn ang="0">
                <a:pos x="74" y="0"/>
              </a:cxn>
            </a:cxnLst>
            <a:rect l="0" t="0" r="r" b="b"/>
            <a:pathLst>
              <a:path w="736" h="845">
                <a:moveTo>
                  <a:pt x="74" y="0"/>
                </a:moveTo>
                <a:cubicBezTo>
                  <a:pt x="198" y="69"/>
                  <a:pt x="198" y="69"/>
                  <a:pt x="198" y="69"/>
                </a:cubicBezTo>
                <a:cubicBezTo>
                  <a:pt x="65" y="302"/>
                  <a:pt x="0" y="571"/>
                  <a:pt x="16" y="845"/>
                </a:cubicBezTo>
                <a:cubicBezTo>
                  <a:pt x="218" y="679"/>
                  <a:pt x="218" y="679"/>
                  <a:pt x="218" y="679"/>
                </a:cubicBezTo>
                <a:cubicBezTo>
                  <a:pt x="492" y="765"/>
                  <a:pt x="492" y="765"/>
                  <a:pt x="492" y="765"/>
                </a:cubicBezTo>
                <a:cubicBezTo>
                  <a:pt x="492" y="601"/>
                  <a:pt x="535" y="442"/>
                  <a:pt x="615" y="302"/>
                </a:cubicBezTo>
                <a:cubicBezTo>
                  <a:pt x="736" y="369"/>
                  <a:pt x="736" y="369"/>
                  <a:pt x="736" y="369"/>
                </a:cubicBezTo>
                <a:cubicBezTo>
                  <a:pt x="507" y="2"/>
                  <a:pt x="507" y="2"/>
                  <a:pt x="507" y="2"/>
                </a:cubicBezTo>
                <a:cubicBezTo>
                  <a:pt x="74" y="0"/>
                  <a:pt x="74" y="0"/>
                  <a:pt x="74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1746144" y="1181031"/>
            <a:ext cx="2521292" cy="994787"/>
          </a:xfrm>
          <a:custGeom>
            <a:avLst/>
            <a:gdLst/>
            <a:ahLst/>
            <a:cxnLst>
              <a:cxn ang="0">
                <a:pos x="1836" y="0"/>
              </a:cxn>
              <a:cxn ang="0">
                <a:pos x="1888" y="135"/>
              </a:cxn>
              <a:cxn ang="0">
                <a:pos x="0" y="135"/>
              </a:cxn>
              <a:cxn ang="0">
                <a:pos x="1" y="605"/>
              </a:cxn>
              <a:cxn ang="0">
                <a:pos x="1513" y="605"/>
              </a:cxn>
              <a:cxn ang="0">
                <a:pos x="1671" y="854"/>
              </a:cxn>
              <a:cxn ang="0">
                <a:pos x="2059" y="580"/>
              </a:cxn>
              <a:cxn ang="0">
                <a:pos x="2108" y="707"/>
              </a:cxn>
              <a:cxn ang="0">
                <a:pos x="2150" y="399"/>
              </a:cxn>
              <a:cxn ang="0">
                <a:pos x="2167" y="280"/>
              </a:cxn>
              <a:cxn ang="0">
                <a:pos x="2167" y="279"/>
              </a:cxn>
              <a:cxn ang="0">
                <a:pos x="2167" y="278"/>
              </a:cxn>
              <a:cxn ang="0">
                <a:pos x="1836" y="0"/>
              </a:cxn>
            </a:cxnLst>
            <a:rect l="0" t="0" r="r" b="b"/>
            <a:pathLst>
              <a:path w="2167" h="854">
                <a:moveTo>
                  <a:pt x="1836" y="0"/>
                </a:moveTo>
                <a:cubicBezTo>
                  <a:pt x="1888" y="135"/>
                  <a:pt x="1888" y="135"/>
                  <a:pt x="1888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1" y="605"/>
                  <a:pt x="1" y="605"/>
                  <a:pt x="1" y="605"/>
                </a:cubicBezTo>
                <a:cubicBezTo>
                  <a:pt x="1513" y="605"/>
                  <a:pt x="1513" y="605"/>
                  <a:pt x="1513" y="605"/>
                </a:cubicBezTo>
                <a:cubicBezTo>
                  <a:pt x="1671" y="854"/>
                  <a:pt x="1671" y="854"/>
                  <a:pt x="1671" y="854"/>
                </a:cubicBezTo>
                <a:cubicBezTo>
                  <a:pt x="1770" y="734"/>
                  <a:pt x="1902" y="638"/>
                  <a:pt x="2059" y="580"/>
                </a:cubicBezTo>
                <a:cubicBezTo>
                  <a:pt x="2108" y="707"/>
                  <a:pt x="2108" y="707"/>
                  <a:pt x="2108" y="707"/>
                </a:cubicBezTo>
                <a:cubicBezTo>
                  <a:pt x="2150" y="399"/>
                  <a:pt x="2150" y="399"/>
                  <a:pt x="2150" y="399"/>
                </a:cubicBezTo>
                <a:cubicBezTo>
                  <a:pt x="2167" y="280"/>
                  <a:pt x="2167" y="280"/>
                  <a:pt x="2167" y="280"/>
                </a:cubicBezTo>
                <a:cubicBezTo>
                  <a:pt x="2167" y="279"/>
                  <a:pt x="2167" y="279"/>
                  <a:pt x="2167" y="279"/>
                </a:cubicBezTo>
                <a:cubicBezTo>
                  <a:pt x="2167" y="278"/>
                  <a:pt x="2167" y="278"/>
                  <a:pt x="2167" y="278"/>
                </a:cubicBezTo>
                <a:cubicBezTo>
                  <a:pt x="1836" y="0"/>
                  <a:pt x="1836" y="0"/>
                  <a:pt x="1836" y="0"/>
                </a:cubicBezTo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5" name="Freeform 23"/>
          <p:cNvSpPr>
            <a:spLocks/>
          </p:cNvSpPr>
          <p:nvPr/>
        </p:nvSpPr>
        <p:spPr bwMode="auto">
          <a:xfrm>
            <a:off x="5426276" y="961131"/>
            <a:ext cx="1812724" cy="2370620"/>
          </a:xfrm>
          <a:custGeom>
            <a:avLst/>
            <a:gdLst/>
            <a:ahLst/>
            <a:cxnLst>
              <a:cxn ang="0">
                <a:pos x="1151" y="0"/>
              </a:cxn>
              <a:cxn ang="0">
                <a:pos x="388" y="1307"/>
              </a:cxn>
              <a:cxn ang="0">
                <a:pos x="93" y="1316"/>
              </a:cxn>
              <a:cxn ang="0">
                <a:pos x="135" y="1790"/>
              </a:cxn>
              <a:cxn ang="0">
                <a:pos x="0" y="1768"/>
              </a:cxn>
              <a:cxn ang="0">
                <a:pos x="244" y="1960"/>
              </a:cxn>
              <a:cxn ang="0">
                <a:pos x="339" y="2035"/>
              </a:cxn>
              <a:cxn ang="0">
                <a:pos x="340" y="2035"/>
              </a:cxn>
              <a:cxn ang="0">
                <a:pos x="340" y="2036"/>
              </a:cxn>
              <a:cxn ang="0">
                <a:pos x="748" y="1891"/>
              </a:cxn>
              <a:cxn ang="0">
                <a:pos x="605" y="1867"/>
              </a:cxn>
              <a:cxn ang="0">
                <a:pos x="1558" y="237"/>
              </a:cxn>
              <a:cxn ang="0">
                <a:pos x="1151" y="0"/>
              </a:cxn>
            </a:cxnLst>
            <a:rect l="0" t="0" r="r" b="b"/>
            <a:pathLst>
              <a:path w="1558" h="2036">
                <a:moveTo>
                  <a:pt x="1151" y="0"/>
                </a:moveTo>
                <a:cubicBezTo>
                  <a:pt x="388" y="1307"/>
                  <a:pt x="388" y="1307"/>
                  <a:pt x="388" y="1307"/>
                </a:cubicBezTo>
                <a:cubicBezTo>
                  <a:pt x="93" y="1316"/>
                  <a:pt x="93" y="1316"/>
                  <a:pt x="93" y="1316"/>
                </a:cubicBezTo>
                <a:cubicBezTo>
                  <a:pt x="147" y="1463"/>
                  <a:pt x="163" y="1625"/>
                  <a:pt x="135" y="1790"/>
                </a:cubicBezTo>
                <a:cubicBezTo>
                  <a:pt x="0" y="1768"/>
                  <a:pt x="0" y="1768"/>
                  <a:pt x="0" y="1768"/>
                </a:cubicBezTo>
                <a:cubicBezTo>
                  <a:pt x="244" y="1960"/>
                  <a:pt x="244" y="1960"/>
                  <a:pt x="244" y="1960"/>
                </a:cubicBezTo>
                <a:cubicBezTo>
                  <a:pt x="339" y="2035"/>
                  <a:pt x="339" y="2035"/>
                  <a:pt x="339" y="2035"/>
                </a:cubicBezTo>
                <a:cubicBezTo>
                  <a:pt x="340" y="2035"/>
                  <a:pt x="340" y="2035"/>
                  <a:pt x="340" y="2035"/>
                </a:cubicBezTo>
                <a:cubicBezTo>
                  <a:pt x="340" y="2036"/>
                  <a:pt x="340" y="2036"/>
                  <a:pt x="340" y="2036"/>
                </a:cubicBezTo>
                <a:cubicBezTo>
                  <a:pt x="748" y="1891"/>
                  <a:pt x="748" y="1891"/>
                  <a:pt x="748" y="1891"/>
                </a:cubicBezTo>
                <a:cubicBezTo>
                  <a:pt x="605" y="1867"/>
                  <a:pt x="605" y="1867"/>
                  <a:pt x="605" y="1867"/>
                </a:cubicBezTo>
                <a:cubicBezTo>
                  <a:pt x="1558" y="237"/>
                  <a:pt x="1558" y="237"/>
                  <a:pt x="1558" y="237"/>
                </a:cubicBezTo>
                <a:cubicBezTo>
                  <a:pt x="1151" y="0"/>
                  <a:pt x="1151" y="0"/>
                  <a:pt x="1151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6" name="Freeform 24"/>
          <p:cNvSpPr>
            <a:spLocks/>
          </p:cNvSpPr>
          <p:nvPr/>
        </p:nvSpPr>
        <p:spPr bwMode="auto">
          <a:xfrm>
            <a:off x="3375036" y="3555141"/>
            <a:ext cx="1668451" cy="2462536"/>
          </a:xfrm>
          <a:custGeom>
            <a:avLst/>
            <a:gdLst/>
            <a:ahLst/>
            <a:cxnLst>
              <a:cxn ang="0">
                <a:pos x="481" y="0"/>
              </a:cxn>
              <a:cxn ang="0">
                <a:pos x="192" y="115"/>
              </a:cxn>
              <a:cxn ang="0">
                <a:pos x="80" y="159"/>
              </a:cxn>
              <a:cxn ang="0">
                <a:pos x="80" y="160"/>
              </a:cxn>
              <a:cxn ang="0">
                <a:pos x="79" y="160"/>
              </a:cxn>
              <a:cxn ang="0">
                <a:pos x="0" y="586"/>
              </a:cxn>
              <a:cxn ang="0">
                <a:pos x="92" y="473"/>
              </a:cxn>
              <a:cxn ang="0">
                <a:pos x="1026" y="2115"/>
              </a:cxn>
              <a:cxn ang="0">
                <a:pos x="1434" y="1881"/>
              </a:cxn>
              <a:cxn ang="0">
                <a:pos x="686" y="567"/>
              </a:cxn>
              <a:cxn ang="0">
                <a:pos x="825" y="307"/>
              </a:cxn>
              <a:cxn ang="0">
                <a:pos x="394" y="105"/>
              </a:cxn>
              <a:cxn ang="0">
                <a:pos x="481" y="0"/>
              </a:cxn>
            </a:cxnLst>
            <a:rect l="0" t="0" r="r" b="b"/>
            <a:pathLst>
              <a:path w="1434" h="2115">
                <a:moveTo>
                  <a:pt x="481" y="0"/>
                </a:moveTo>
                <a:cubicBezTo>
                  <a:pt x="192" y="115"/>
                  <a:pt x="192" y="115"/>
                  <a:pt x="192" y="115"/>
                </a:cubicBezTo>
                <a:cubicBezTo>
                  <a:pt x="80" y="159"/>
                  <a:pt x="80" y="159"/>
                  <a:pt x="80" y="159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0" y="586"/>
                  <a:pt x="0" y="586"/>
                  <a:pt x="0" y="586"/>
                </a:cubicBezTo>
                <a:cubicBezTo>
                  <a:pt x="92" y="473"/>
                  <a:pt x="92" y="473"/>
                  <a:pt x="92" y="473"/>
                </a:cubicBezTo>
                <a:cubicBezTo>
                  <a:pt x="1026" y="2115"/>
                  <a:pt x="1026" y="2115"/>
                  <a:pt x="1026" y="2115"/>
                </a:cubicBezTo>
                <a:cubicBezTo>
                  <a:pt x="1434" y="1881"/>
                  <a:pt x="1434" y="1881"/>
                  <a:pt x="1434" y="1881"/>
                </a:cubicBezTo>
                <a:cubicBezTo>
                  <a:pt x="686" y="567"/>
                  <a:pt x="686" y="567"/>
                  <a:pt x="686" y="567"/>
                </a:cubicBezTo>
                <a:cubicBezTo>
                  <a:pt x="825" y="307"/>
                  <a:pt x="825" y="307"/>
                  <a:pt x="825" y="307"/>
                </a:cubicBezTo>
                <a:cubicBezTo>
                  <a:pt x="671" y="279"/>
                  <a:pt x="523" y="213"/>
                  <a:pt x="394" y="105"/>
                </a:cubicBezTo>
                <a:cubicBezTo>
                  <a:pt x="481" y="0"/>
                  <a:pt x="481" y="0"/>
                  <a:pt x="481" y="0"/>
                </a:cubicBezTo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4153413" y="1164742"/>
            <a:ext cx="1057617" cy="833644"/>
          </a:xfrm>
          <a:custGeom>
            <a:avLst/>
            <a:gdLst/>
            <a:ahLst/>
            <a:cxnLst>
              <a:cxn ang="0">
                <a:pos x="835" y="0"/>
              </a:cxn>
              <a:cxn ang="0">
                <a:pos x="788" y="137"/>
              </a:cxn>
              <a:cxn ang="0">
                <a:pos x="317" y="55"/>
              </a:cxn>
              <a:cxn ang="0">
                <a:pos x="0" y="92"/>
              </a:cxn>
              <a:cxn ang="0">
                <a:pos x="194" y="254"/>
              </a:cxn>
              <a:cxn ang="0">
                <a:pos x="154" y="545"/>
              </a:cxn>
              <a:cxn ang="0">
                <a:pos x="322" y="530"/>
              </a:cxn>
              <a:cxn ang="0">
                <a:pos x="633" y="584"/>
              </a:cxn>
              <a:cxn ang="0">
                <a:pos x="587" y="716"/>
              </a:cxn>
              <a:cxn ang="0">
                <a:pos x="909" y="427"/>
              </a:cxn>
              <a:cxn ang="0">
                <a:pos x="835" y="0"/>
              </a:cxn>
            </a:cxnLst>
            <a:rect l="0" t="0" r="r" b="b"/>
            <a:pathLst>
              <a:path w="909" h="716">
                <a:moveTo>
                  <a:pt x="835" y="0"/>
                </a:moveTo>
                <a:cubicBezTo>
                  <a:pt x="788" y="137"/>
                  <a:pt x="788" y="137"/>
                  <a:pt x="788" y="137"/>
                </a:cubicBezTo>
                <a:cubicBezTo>
                  <a:pt x="638" y="83"/>
                  <a:pt x="479" y="55"/>
                  <a:pt x="317" y="55"/>
                </a:cubicBezTo>
                <a:cubicBezTo>
                  <a:pt x="212" y="55"/>
                  <a:pt x="106" y="67"/>
                  <a:pt x="0" y="92"/>
                </a:cubicBezTo>
                <a:cubicBezTo>
                  <a:pt x="194" y="254"/>
                  <a:pt x="194" y="254"/>
                  <a:pt x="194" y="254"/>
                </a:cubicBezTo>
                <a:cubicBezTo>
                  <a:pt x="154" y="545"/>
                  <a:pt x="154" y="545"/>
                  <a:pt x="154" y="545"/>
                </a:cubicBezTo>
                <a:cubicBezTo>
                  <a:pt x="210" y="535"/>
                  <a:pt x="266" y="530"/>
                  <a:pt x="322" y="530"/>
                </a:cubicBezTo>
                <a:cubicBezTo>
                  <a:pt x="429" y="530"/>
                  <a:pt x="534" y="548"/>
                  <a:pt x="633" y="584"/>
                </a:cubicBezTo>
                <a:cubicBezTo>
                  <a:pt x="587" y="716"/>
                  <a:pt x="587" y="716"/>
                  <a:pt x="587" y="716"/>
                </a:cubicBezTo>
                <a:cubicBezTo>
                  <a:pt x="909" y="427"/>
                  <a:pt x="909" y="427"/>
                  <a:pt x="909" y="427"/>
                </a:cubicBezTo>
                <a:cubicBezTo>
                  <a:pt x="835" y="0"/>
                  <a:pt x="835" y="0"/>
                  <a:pt x="835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5063266" y="1405005"/>
            <a:ext cx="1011076" cy="990716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217" y="245"/>
              </a:cxn>
              <a:cxn ang="0">
                <a:pos x="0" y="443"/>
              </a:cxn>
              <a:cxn ang="0">
                <a:pos x="339" y="778"/>
              </a:cxn>
              <a:cxn ang="0">
                <a:pos x="215" y="851"/>
              </a:cxn>
              <a:cxn ang="0">
                <a:pos x="648" y="839"/>
              </a:cxn>
              <a:cxn ang="0">
                <a:pos x="650" y="836"/>
              </a:cxn>
              <a:cxn ang="0">
                <a:pos x="653" y="836"/>
              </a:cxn>
              <a:cxn ang="0">
                <a:pos x="737" y="689"/>
              </a:cxn>
              <a:cxn ang="0">
                <a:pos x="869" y="467"/>
              </a:cxn>
              <a:cxn ang="0">
                <a:pos x="745" y="540"/>
              </a:cxn>
              <a:cxn ang="0">
                <a:pos x="173" y="0"/>
              </a:cxn>
            </a:cxnLst>
            <a:rect l="0" t="0" r="r" b="b"/>
            <a:pathLst>
              <a:path w="869" h="851">
                <a:moveTo>
                  <a:pt x="173" y="0"/>
                </a:moveTo>
                <a:cubicBezTo>
                  <a:pt x="217" y="245"/>
                  <a:pt x="217" y="245"/>
                  <a:pt x="217" y="245"/>
                </a:cubicBezTo>
                <a:cubicBezTo>
                  <a:pt x="0" y="443"/>
                  <a:pt x="0" y="443"/>
                  <a:pt x="0" y="443"/>
                </a:cubicBezTo>
                <a:cubicBezTo>
                  <a:pt x="138" y="522"/>
                  <a:pt x="256" y="636"/>
                  <a:pt x="339" y="778"/>
                </a:cubicBezTo>
                <a:cubicBezTo>
                  <a:pt x="215" y="851"/>
                  <a:pt x="215" y="851"/>
                  <a:pt x="215" y="851"/>
                </a:cubicBezTo>
                <a:cubicBezTo>
                  <a:pt x="648" y="839"/>
                  <a:pt x="648" y="839"/>
                  <a:pt x="648" y="839"/>
                </a:cubicBezTo>
                <a:cubicBezTo>
                  <a:pt x="650" y="836"/>
                  <a:pt x="650" y="836"/>
                  <a:pt x="650" y="836"/>
                </a:cubicBezTo>
                <a:cubicBezTo>
                  <a:pt x="653" y="836"/>
                  <a:pt x="653" y="836"/>
                  <a:pt x="653" y="836"/>
                </a:cubicBezTo>
                <a:cubicBezTo>
                  <a:pt x="737" y="689"/>
                  <a:pt x="737" y="689"/>
                  <a:pt x="737" y="689"/>
                </a:cubicBezTo>
                <a:cubicBezTo>
                  <a:pt x="869" y="467"/>
                  <a:pt x="869" y="467"/>
                  <a:pt x="869" y="467"/>
                </a:cubicBezTo>
                <a:cubicBezTo>
                  <a:pt x="745" y="540"/>
                  <a:pt x="745" y="540"/>
                  <a:pt x="745" y="540"/>
                </a:cubicBezTo>
                <a:cubicBezTo>
                  <a:pt x="607" y="304"/>
                  <a:pt x="407" y="119"/>
                  <a:pt x="173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5122604" y="3222382"/>
            <a:ext cx="964537" cy="1000024"/>
          </a:xfrm>
          <a:custGeom>
            <a:avLst/>
            <a:gdLst/>
            <a:ahLst/>
            <a:cxnLst>
              <a:cxn ang="0">
                <a:pos x="364" y="0"/>
              </a:cxn>
              <a:cxn ang="0">
                <a:pos x="95" y="389"/>
              </a:cxn>
              <a:cxn ang="0">
                <a:pos x="0" y="275"/>
              </a:cxn>
              <a:cxn ang="0">
                <a:pos x="75" y="676"/>
              </a:cxn>
              <a:cxn ang="0">
                <a:pos x="80" y="702"/>
              </a:cxn>
              <a:cxn ang="0">
                <a:pos x="328" y="798"/>
              </a:cxn>
              <a:cxn ang="0">
                <a:pos x="482" y="859"/>
              </a:cxn>
              <a:cxn ang="0">
                <a:pos x="394" y="752"/>
              </a:cxn>
              <a:cxn ang="0">
                <a:pos x="829" y="92"/>
              </a:cxn>
              <a:cxn ang="0">
                <a:pos x="587" y="177"/>
              </a:cxn>
              <a:cxn ang="0">
                <a:pos x="364" y="0"/>
              </a:cxn>
            </a:cxnLst>
            <a:rect l="0" t="0" r="r" b="b"/>
            <a:pathLst>
              <a:path w="829" h="859">
                <a:moveTo>
                  <a:pt x="364" y="0"/>
                </a:moveTo>
                <a:cubicBezTo>
                  <a:pt x="310" y="150"/>
                  <a:pt x="218" y="284"/>
                  <a:pt x="95" y="389"/>
                </a:cubicBezTo>
                <a:cubicBezTo>
                  <a:pt x="0" y="275"/>
                  <a:pt x="0" y="275"/>
                  <a:pt x="0" y="275"/>
                </a:cubicBezTo>
                <a:cubicBezTo>
                  <a:pt x="75" y="676"/>
                  <a:pt x="75" y="676"/>
                  <a:pt x="75" y="676"/>
                </a:cubicBezTo>
                <a:cubicBezTo>
                  <a:pt x="80" y="702"/>
                  <a:pt x="80" y="702"/>
                  <a:pt x="80" y="702"/>
                </a:cubicBezTo>
                <a:cubicBezTo>
                  <a:pt x="328" y="798"/>
                  <a:pt x="328" y="798"/>
                  <a:pt x="328" y="798"/>
                </a:cubicBezTo>
                <a:cubicBezTo>
                  <a:pt x="482" y="859"/>
                  <a:pt x="482" y="859"/>
                  <a:pt x="482" y="859"/>
                </a:cubicBezTo>
                <a:cubicBezTo>
                  <a:pt x="394" y="752"/>
                  <a:pt x="394" y="752"/>
                  <a:pt x="394" y="752"/>
                </a:cubicBezTo>
                <a:cubicBezTo>
                  <a:pt x="601" y="577"/>
                  <a:pt x="751" y="346"/>
                  <a:pt x="829" y="92"/>
                </a:cubicBezTo>
                <a:cubicBezTo>
                  <a:pt x="587" y="177"/>
                  <a:pt x="587" y="177"/>
                  <a:pt x="587" y="177"/>
                </a:cubicBezTo>
                <a:cubicBezTo>
                  <a:pt x="364" y="0"/>
                  <a:pt x="364" y="0"/>
                  <a:pt x="364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4297687" y="3768060"/>
            <a:ext cx="1127426" cy="882511"/>
          </a:xfrm>
          <a:custGeom>
            <a:avLst/>
            <a:gdLst/>
            <a:ahLst/>
            <a:cxnLst>
              <a:cxn ang="0">
                <a:pos x="211" y="0"/>
              </a:cxn>
              <a:cxn ang="0">
                <a:pos x="21" y="341"/>
              </a:cxn>
              <a:cxn ang="0">
                <a:pos x="1" y="377"/>
              </a:cxn>
              <a:cxn ang="0">
                <a:pos x="1" y="377"/>
              </a:cxn>
              <a:cxn ang="0">
                <a:pos x="0" y="378"/>
              </a:cxn>
              <a:cxn ang="0">
                <a:pos x="208" y="758"/>
              </a:cxn>
              <a:cxn ang="0">
                <a:pos x="208" y="622"/>
              </a:cxn>
              <a:cxn ang="0">
                <a:pos x="690" y="534"/>
              </a:cxn>
              <a:cxn ang="0">
                <a:pos x="969" y="393"/>
              </a:cxn>
              <a:cxn ang="0">
                <a:pos x="727" y="302"/>
              </a:cxn>
              <a:cxn ang="0">
                <a:pos x="670" y="24"/>
              </a:cxn>
              <a:cxn ang="0">
                <a:pos x="529" y="90"/>
              </a:cxn>
              <a:cxn ang="0">
                <a:pos x="210" y="148"/>
              </a:cxn>
              <a:cxn ang="0">
                <a:pos x="211" y="0"/>
              </a:cxn>
            </a:cxnLst>
            <a:rect l="0" t="0" r="r" b="b"/>
            <a:pathLst>
              <a:path w="969" h="758">
                <a:moveTo>
                  <a:pt x="211" y="0"/>
                </a:moveTo>
                <a:cubicBezTo>
                  <a:pt x="21" y="341"/>
                  <a:pt x="21" y="341"/>
                  <a:pt x="21" y="341"/>
                </a:cubicBezTo>
                <a:cubicBezTo>
                  <a:pt x="1" y="377"/>
                  <a:pt x="1" y="377"/>
                  <a:pt x="1" y="377"/>
                </a:cubicBezTo>
                <a:cubicBezTo>
                  <a:pt x="1" y="377"/>
                  <a:pt x="1" y="377"/>
                  <a:pt x="1" y="377"/>
                </a:cubicBezTo>
                <a:cubicBezTo>
                  <a:pt x="0" y="378"/>
                  <a:pt x="0" y="378"/>
                  <a:pt x="0" y="378"/>
                </a:cubicBezTo>
                <a:cubicBezTo>
                  <a:pt x="208" y="758"/>
                  <a:pt x="208" y="758"/>
                  <a:pt x="208" y="758"/>
                </a:cubicBezTo>
                <a:cubicBezTo>
                  <a:pt x="208" y="622"/>
                  <a:pt x="208" y="622"/>
                  <a:pt x="208" y="622"/>
                </a:cubicBezTo>
                <a:cubicBezTo>
                  <a:pt x="368" y="621"/>
                  <a:pt x="531" y="593"/>
                  <a:pt x="690" y="534"/>
                </a:cubicBezTo>
                <a:cubicBezTo>
                  <a:pt x="790" y="496"/>
                  <a:pt x="883" y="449"/>
                  <a:pt x="969" y="393"/>
                </a:cubicBezTo>
                <a:cubicBezTo>
                  <a:pt x="727" y="302"/>
                  <a:pt x="727" y="302"/>
                  <a:pt x="727" y="302"/>
                </a:cubicBezTo>
                <a:cubicBezTo>
                  <a:pt x="670" y="24"/>
                  <a:pt x="670" y="24"/>
                  <a:pt x="670" y="24"/>
                </a:cubicBezTo>
                <a:cubicBezTo>
                  <a:pt x="626" y="49"/>
                  <a:pt x="579" y="71"/>
                  <a:pt x="529" y="90"/>
                </a:cubicBezTo>
                <a:cubicBezTo>
                  <a:pt x="424" y="129"/>
                  <a:pt x="316" y="148"/>
                  <a:pt x="210" y="148"/>
                </a:cubicBezTo>
                <a:cubicBezTo>
                  <a:pt x="211" y="0"/>
                  <a:pt x="211" y="0"/>
                  <a:pt x="211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0" name="Text Box 394"/>
          <p:cNvSpPr txBox="1">
            <a:spLocks noChangeArrowheads="1"/>
          </p:cNvSpPr>
          <p:nvPr/>
        </p:nvSpPr>
        <p:spPr bwMode="auto">
          <a:xfrm>
            <a:off x="4437063" y="3980556"/>
            <a:ext cx="619125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ko-KR" sz="22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4</a:t>
            </a:r>
          </a:p>
        </p:txBody>
      </p:sp>
      <p:sp>
        <p:nvSpPr>
          <p:cNvPr id="61" name="Text Box 394"/>
          <p:cNvSpPr txBox="1">
            <a:spLocks noChangeArrowheads="1"/>
          </p:cNvSpPr>
          <p:nvPr/>
        </p:nvSpPr>
        <p:spPr bwMode="auto">
          <a:xfrm>
            <a:off x="5243513" y="3496369"/>
            <a:ext cx="620712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ko-KR" sz="22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3</a:t>
            </a:r>
          </a:p>
        </p:txBody>
      </p:sp>
      <p:sp>
        <p:nvSpPr>
          <p:cNvPr id="62" name="Text Box 394"/>
          <p:cNvSpPr txBox="1">
            <a:spLocks noChangeArrowheads="1"/>
          </p:cNvSpPr>
          <p:nvPr/>
        </p:nvSpPr>
        <p:spPr bwMode="auto">
          <a:xfrm>
            <a:off x="5227638" y="1745356"/>
            <a:ext cx="620712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ko-KR" sz="22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2</a:t>
            </a:r>
          </a:p>
        </p:txBody>
      </p:sp>
      <p:sp>
        <p:nvSpPr>
          <p:cNvPr id="63" name="Text Box 394"/>
          <p:cNvSpPr txBox="1">
            <a:spLocks noChangeArrowheads="1"/>
          </p:cNvSpPr>
          <p:nvPr/>
        </p:nvSpPr>
        <p:spPr bwMode="auto">
          <a:xfrm>
            <a:off x="4375150" y="1319906"/>
            <a:ext cx="620713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ko-KR" sz="22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1</a:t>
            </a:r>
          </a:p>
        </p:txBody>
      </p:sp>
      <p:sp>
        <p:nvSpPr>
          <p:cNvPr id="64" name="Text Box 394"/>
          <p:cNvSpPr txBox="1">
            <a:spLocks noChangeArrowheads="1"/>
          </p:cNvSpPr>
          <p:nvPr/>
        </p:nvSpPr>
        <p:spPr bwMode="auto">
          <a:xfrm>
            <a:off x="2927350" y="2208906"/>
            <a:ext cx="620713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ko-KR" sz="22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6</a:t>
            </a:r>
          </a:p>
        </p:txBody>
      </p:sp>
      <p:sp>
        <p:nvSpPr>
          <p:cNvPr id="67" name="Text Box 394"/>
          <p:cNvSpPr txBox="1">
            <a:spLocks noChangeArrowheads="1"/>
          </p:cNvSpPr>
          <p:nvPr/>
        </p:nvSpPr>
        <p:spPr bwMode="auto">
          <a:xfrm>
            <a:off x="2943225" y="3121719"/>
            <a:ext cx="620713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2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5</a:t>
            </a:r>
          </a:p>
        </p:txBody>
      </p:sp>
      <p:sp>
        <p:nvSpPr>
          <p:cNvPr id="68" name="Text Box 394"/>
          <p:cNvSpPr txBox="1">
            <a:spLocks noChangeArrowheads="1"/>
          </p:cNvSpPr>
          <p:nvPr/>
        </p:nvSpPr>
        <p:spPr bwMode="auto">
          <a:xfrm>
            <a:off x="1819275" y="1432619"/>
            <a:ext cx="2209800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提升客户粘性</a:t>
            </a:r>
            <a:endParaRPr lang="en-US" altLang="ko-KR" sz="1600" b="1" kern="0" dirty="0">
              <a:solidFill>
                <a:schemeClr val="bg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69" name="Text Box 394"/>
          <p:cNvSpPr txBox="1">
            <a:spLocks noChangeArrowheads="1"/>
          </p:cNvSpPr>
          <p:nvPr/>
        </p:nvSpPr>
        <p:spPr bwMode="auto">
          <a:xfrm rot="18036291">
            <a:off x="5234782" y="2019200"/>
            <a:ext cx="220980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促进</a:t>
            </a:r>
            <a:r>
              <a:rPr lang="en-US" altLang="zh-CN" sz="1600" b="1" kern="0" dirty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4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G</a:t>
            </a:r>
            <a:r>
              <a:rPr lang="zh-CN" altLang="en-US" sz="1600" b="1" kern="0" dirty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放号</a:t>
            </a:r>
            <a:endParaRPr lang="en-US" altLang="ko-KR" sz="1600" b="1" kern="0" dirty="0">
              <a:solidFill>
                <a:schemeClr val="bg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70" name="Text Box 394"/>
          <p:cNvSpPr txBox="1">
            <a:spLocks noChangeArrowheads="1"/>
          </p:cNvSpPr>
          <p:nvPr/>
        </p:nvSpPr>
        <p:spPr bwMode="auto">
          <a:xfrm rot="3670674">
            <a:off x="3148013" y="4625081"/>
            <a:ext cx="2093912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实现快速部署</a:t>
            </a:r>
            <a:endParaRPr lang="en-US" altLang="ko-KR" sz="1600" b="1" kern="0" dirty="0">
              <a:solidFill>
                <a:schemeClr val="bg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62133" y="3570312"/>
            <a:ext cx="2803537" cy="2667000"/>
          </a:xfrm>
          <a:prstGeom prst="roundRect">
            <a:avLst>
              <a:gd name="adj" fmla="val 3877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72" name="Rounded Rectangle 71"/>
          <p:cNvSpPr/>
          <p:nvPr/>
        </p:nvSpPr>
        <p:spPr>
          <a:xfrm>
            <a:off x="314534" y="3694137"/>
            <a:ext cx="346414" cy="2619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74" name="Text Box 394"/>
          <p:cNvSpPr txBox="1">
            <a:spLocks noChangeArrowheads="1"/>
          </p:cNvSpPr>
          <p:nvPr/>
        </p:nvSpPr>
        <p:spPr bwMode="auto">
          <a:xfrm>
            <a:off x="270084" y="3649687"/>
            <a:ext cx="4531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14534" y="4114825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5" name="Text Box 394"/>
          <p:cNvSpPr txBox="1">
            <a:spLocks noChangeArrowheads="1"/>
          </p:cNvSpPr>
          <p:nvPr/>
        </p:nvSpPr>
        <p:spPr bwMode="auto">
          <a:xfrm>
            <a:off x="270084" y="4070375"/>
            <a:ext cx="4531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14534" y="4495825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7" name="Text Box 394"/>
          <p:cNvSpPr txBox="1">
            <a:spLocks noChangeArrowheads="1"/>
          </p:cNvSpPr>
          <p:nvPr/>
        </p:nvSpPr>
        <p:spPr bwMode="auto">
          <a:xfrm>
            <a:off x="270084" y="4451375"/>
            <a:ext cx="4531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3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14534" y="4911750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9" name="Text Box 394"/>
          <p:cNvSpPr txBox="1">
            <a:spLocks noChangeArrowheads="1"/>
          </p:cNvSpPr>
          <p:nvPr/>
        </p:nvSpPr>
        <p:spPr bwMode="auto">
          <a:xfrm>
            <a:off x="270084" y="4865712"/>
            <a:ext cx="4531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4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14534" y="5334025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91" name="Text Box 394"/>
          <p:cNvSpPr txBox="1">
            <a:spLocks noChangeArrowheads="1"/>
          </p:cNvSpPr>
          <p:nvPr/>
        </p:nvSpPr>
        <p:spPr bwMode="auto">
          <a:xfrm>
            <a:off x="270084" y="5289575"/>
            <a:ext cx="4531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5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14534" y="5715025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93" name="Text Box 394"/>
          <p:cNvSpPr txBox="1">
            <a:spLocks noChangeArrowheads="1"/>
          </p:cNvSpPr>
          <p:nvPr/>
        </p:nvSpPr>
        <p:spPr bwMode="auto">
          <a:xfrm>
            <a:off x="270084" y="5670575"/>
            <a:ext cx="4531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bg1"/>
                </a:solidFill>
                <a:ea typeface="Gulim" pitchFamily="34" charset="-127"/>
                <a:cs typeface="Arial" charset="0"/>
              </a:rPr>
              <a:t>6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088943" y="3570312"/>
            <a:ext cx="2803537" cy="2667000"/>
          </a:xfrm>
          <a:prstGeom prst="roundRect">
            <a:avLst>
              <a:gd name="adj" fmla="val 3877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7" name="Rounded Rectangle 96"/>
          <p:cNvSpPr/>
          <p:nvPr/>
        </p:nvSpPr>
        <p:spPr>
          <a:xfrm>
            <a:off x="6302584" y="3810025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6200000" scaled="0"/>
          </a:gradFill>
          <a:ln w="9525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1" name="Rounded Rectangle 100"/>
          <p:cNvSpPr/>
          <p:nvPr/>
        </p:nvSpPr>
        <p:spPr>
          <a:xfrm>
            <a:off x="6302584" y="4710137"/>
            <a:ext cx="346414" cy="2619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6200000" scaled="0"/>
          </a:gradFill>
          <a:ln w="952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7" name="Rounded Rectangle 106"/>
          <p:cNvSpPr/>
          <p:nvPr/>
        </p:nvSpPr>
        <p:spPr>
          <a:xfrm>
            <a:off x="6302584" y="5540400"/>
            <a:ext cx="346414" cy="26193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16200000" scaled="0"/>
          </a:gra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9" name="Text Box 394"/>
          <p:cNvSpPr txBox="1">
            <a:spLocks noChangeArrowheads="1"/>
          </p:cNvSpPr>
          <p:nvPr/>
        </p:nvSpPr>
        <p:spPr bwMode="auto">
          <a:xfrm>
            <a:off x="543133" y="3698900"/>
            <a:ext cx="21268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促进专线销售</a:t>
            </a:r>
            <a:endParaRPr lang="en-US" altLang="ko-KR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0" name="Text Box 394"/>
          <p:cNvSpPr txBox="1">
            <a:spLocks noChangeArrowheads="1"/>
          </p:cNvSpPr>
          <p:nvPr/>
        </p:nvSpPr>
        <p:spPr bwMode="auto">
          <a:xfrm>
            <a:off x="543133" y="4110062"/>
            <a:ext cx="21268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促进设备销售</a:t>
            </a:r>
            <a:endParaRPr lang="en-US" altLang="ko-KR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1" name="Text Box 394"/>
          <p:cNvSpPr txBox="1">
            <a:spLocks noChangeArrowheads="1"/>
          </p:cNvSpPr>
          <p:nvPr/>
        </p:nvSpPr>
        <p:spPr bwMode="auto">
          <a:xfrm>
            <a:off x="543133" y="4487887"/>
            <a:ext cx="21268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扩大放号群体</a:t>
            </a:r>
            <a:endParaRPr lang="en-US" altLang="ko-KR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2" name="Text Box 394"/>
          <p:cNvSpPr txBox="1">
            <a:spLocks noChangeArrowheads="1"/>
          </p:cNvSpPr>
          <p:nvPr/>
        </p:nvSpPr>
        <p:spPr bwMode="auto">
          <a:xfrm>
            <a:off x="543133" y="4906987"/>
            <a:ext cx="21268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Arial" pitchFamily="34" charset="0"/>
                <a:ea typeface="굴림" charset="-127"/>
                <a:cs typeface="Arial" pitchFamily="34" charset="0"/>
              </a:rPr>
              <a:t>提升</a:t>
            </a:r>
            <a:r>
              <a:rPr lang="en-US" altLang="zh-CN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4</a:t>
            </a:r>
            <a:r>
              <a:rPr lang="en-US" altLang="zh-CN" sz="1600" b="1" kern="0" dirty="0" smtClean="0">
                <a:latin typeface="Arial" pitchFamily="34" charset="0"/>
                <a:ea typeface="굴림" charset="-127"/>
                <a:cs typeface="Arial" pitchFamily="34" charset="0"/>
              </a:rPr>
              <a:t>G </a:t>
            </a:r>
            <a:r>
              <a:rPr lang="en-US" altLang="zh-CN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AURP</a:t>
            </a: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值</a:t>
            </a:r>
            <a:endParaRPr lang="en-US" altLang="ko-KR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3" name="Text Box 394"/>
          <p:cNvSpPr txBox="1">
            <a:spLocks noChangeArrowheads="1"/>
          </p:cNvSpPr>
          <p:nvPr/>
        </p:nvSpPr>
        <p:spPr bwMode="auto">
          <a:xfrm>
            <a:off x="543133" y="5322912"/>
            <a:ext cx="21268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快速布线、简化成本</a:t>
            </a:r>
            <a:endParaRPr lang="en-US" altLang="ko-KR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4" name="Text Box 394"/>
          <p:cNvSpPr txBox="1">
            <a:spLocks noChangeArrowheads="1"/>
          </p:cNvSpPr>
          <p:nvPr/>
        </p:nvSpPr>
        <p:spPr bwMode="auto">
          <a:xfrm>
            <a:off x="543134" y="5724550"/>
            <a:ext cx="2352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有线、</a:t>
            </a:r>
            <a:r>
              <a:rPr lang="en-US" altLang="zh-CN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WIFI</a:t>
            </a:r>
            <a:r>
              <a:rPr lang="zh-CN" altLang="en-US" sz="1600" b="1" kern="0" dirty="0" smtClean="0">
                <a:latin typeface="Arial" pitchFamily="34" charset="0"/>
                <a:ea typeface="굴림" charset="-127"/>
                <a:cs typeface="Arial" pitchFamily="34" charset="0"/>
              </a:rPr>
              <a:t>、</a:t>
            </a:r>
            <a:r>
              <a:rPr lang="en-US" altLang="zh-CN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4</a:t>
            </a:r>
            <a:r>
              <a:rPr lang="en-US" altLang="zh-CN" sz="1600" b="1" kern="0" dirty="0" smtClean="0">
                <a:latin typeface="Arial" pitchFamily="34" charset="0"/>
                <a:ea typeface="굴림" charset="-127"/>
                <a:cs typeface="Arial" pitchFamily="34" charset="0"/>
              </a:rPr>
              <a:t>G</a:t>
            </a: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一体化</a:t>
            </a:r>
            <a:endParaRPr lang="en-US" altLang="ko-KR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5" name="Text Box 394"/>
          <p:cNvSpPr txBox="1">
            <a:spLocks noChangeArrowheads="1"/>
          </p:cNvSpPr>
          <p:nvPr/>
        </p:nvSpPr>
        <p:spPr bwMode="auto">
          <a:xfrm>
            <a:off x="6605798" y="3698900"/>
            <a:ext cx="2072441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提升客户粘性</a:t>
            </a:r>
            <a:endParaRPr lang="en-US" altLang="zh-CN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latin typeface="Arial" pitchFamily="34" charset="0"/>
                <a:ea typeface="굴림" charset="-127"/>
                <a:cs typeface="Arial" pitchFamily="34" charset="0"/>
              </a:rPr>
              <a:t>“线路</a:t>
            </a:r>
            <a:r>
              <a:rPr lang="en-US" altLang="zh-CN" sz="1100" kern="0" dirty="0">
                <a:latin typeface="Arial" pitchFamily="34" charset="0"/>
                <a:ea typeface="굴림" charset="-127"/>
                <a:cs typeface="Arial" pitchFamily="34" charset="0"/>
              </a:rPr>
              <a:t>+</a:t>
            </a:r>
            <a:r>
              <a:rPr lang="zh-CN" altLang="en-US" sz="1100" kern="0" dirty="0">
                <a:latin typeface="Arial" pitchFamily="34" charset="0"/>
                <a:ea typeface="굴림" charset="-127"/>
                <a:cs typeface="Arial" pitchFamily="34" charset="0"/>
              </a:rPr>
              <a:t>设备”捆绑。客户依赖性加强</a:t>
            </a:r>
            <a:endParaRPr lang="en-US" altLang="ko-KR" sz="1100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19" name="Text Box 394"/>
          <p:cNvSpPr txBox="1">
            <a:spLocks noChangeArrowheads="1"/>
          </p:cNvSpPr>
          <p:nvPr/>
        </p:nvSpPr>
        <p:spPr bwMode="auto">
          <a:xfrm>
            <a:off x="6605798" y="5424512"/>
            <a:ext cx="2072441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快速部署</a:t>
            </a:r>
            <a:endParaRPr lang="en-US" altLang="zh-CN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latin typeface="Arial" pitchFamily="34" charset="0"/>
                <a:ea typeface="굴림" charset="-127"/>
                <a:cs typeface="Arial" pitchFamily="34" charset="0"/>
              </a:rPr>
              <a:t>对线路不可达客户实现快速部署，简化布线成本</a:t>
            </a:r>
            <a:endParaRPr lang="en-US" altLang="ko-KR" sz="1100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21" name="Text Box 394"/>
          <p:cNvSpPr txBox="1">
            <a:spLocks noChangeArrowheads="1"/>
          </p:cNvSpPr>
          <p:nvPr/>
        </p:nvSpPr>
        <p:spPr bwMode="auto">
          <a:xfrm>
            <a:off x="3505200" y="2485131"/>
            <a:ext cx="1981200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5E5E5E"/>
                </a:solidFill>
                <a:latin typeface="Arial" pitchFamily="34" charset="0"/>
                <a:ea typeface="굴림" charset="-127"/>
                <a:cs typeface="Arial" pitchFamily="34" charset="0"/>
              </a:rPr>
              <a:t>YOUR TEXT HERE</a:t>
            </a:r>
          </a:p>
        </p:txBody>
      </p:sp>
      <p:sp>
        <p:nvSpPr>
          <p:cNvPr id="53" name="Text Box 394"/>
          <p:cNvSpPr txBox="1">
            <a:spLocks noChangeArrowheads="1"/>
          </p:cNvSpPr>
          <p:nvPr/>
        </p:nvSpPr>
        <p:spPr bwMode="auto">
          <a:xfrm>
            <a:off x="6643898" y="4499000"/>
            <a:ext cx="2072441" cy="846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latin typeface="Arial" pitchFamily="34" charset="0"/>
                <a:ea typeface="굴림" charset="-127"/>
                <a:cs typeface="Arial" pitchFamily="34" charset="0"/>
              </a:rPr>
              <a:t>促进</a:t>
            </a:r>
            <a:r>
              <a:rPr lang="en-US" altLang="zh-CN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4</a:t>
            </a:r>
            <a:r>
              <a:rPr lang="en-US" altLang="zh-CN" sz="1600" b="1" kern="0" dirty="0" smtClean="0">
                <a:latin typeface="Arial" pitchFamily="34" charset="0"/>
                <a:ea typeface="굴림" charset="-127"/>
                <a:cs typeface="Arial" pitchFamily="34" charset="0"/>
              </a:rPr>
              <a:t>G</a:t>
            </a:r>
            <a:r>
              <a:rPr lang="zh-CN" altLang="en-US" sz="1600" b="1" kern="0" dirty="0">
                <a:latin typeface="Arial" pitchFamily="34" charset="0"/>
                <a:ea typeface="굴림" charset="-127"/>
                <a:cs typeface="Arial" pitchFamily="34" charset="0"/>
              </a:rPr>
              <a:t>放号</a:t>
            </a:r>
            <a:endParaRPr lang="en-US" altLang="zh-CN" sz="1600" b="1" kern="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latin typeface="Arial" pitchFamily="34" charset="0"/>
                <a:ea typeface="굴림" charset="-127"/>
                <a:cs typeface="Arial" pitchFamily="34" charset="0"/>
              </a:rPr>
              <a:t>4</a:t>
            </a:r>
            <a:r>
              <a:rPr lang="en-US" altLang="zh-CN" sz="1100" kern="0" dirty="0" smtClean="0">
                <a:latin typeface="Arial" pitchFamily="34" charset="0"/>
                <a:ea typeface="굴림" charset="-127"/>
                <a:cs typeface="Arial" pitchFamily="34" charset="0"/>
              </a:rPr>
              <a:t>G</a:t>
            </a:r>
            <a:r>
              <a:rPr lang="zh-CN" altLang="en-US" sz="1100" kern="0" dirty="0">
                <a:latin typeface="Arial" pitchFamily="34" charset="0"/>
                <a:ea typeface="굴림" charset="-127"/>
                <a:cs typeface="Arial" pitchFamily="34" charset="0"/>
              </a:rPr>
              <a:t>从个人客户延伸至政企客户，扩大用户群体的同时，提升</a:t>
            </a:r>
            <a:r>
              <a:rPr lang="en-US" altLang="zh-CN" sz="1100" kern="0" dirty="0">
                <a:latin typeface="Arial" pitchFamily="34" charset="0"/>
                <a:ea typeface="굴림" charset="-127"/>
                <a:cs typeface="Arial" pitchFamily="34" charset="0"/>
              </a:rPr>
              <a:t>AURP</a:t>
            </a:r>
            <a:r>
              <a:rPr lang="zh-CN" altLang="en-US" sz="1100" kern="0" dirty="0">
                <a:latin typeface="Arial" pitchFamily="34" charset="0"/>
                <a:ea typeface="굴림" charset="-127"/>
                <a:cs typeface="Arial" pitchFamily="34" charset="0"/>
              </a:rPr>
              <a:t>值</a:t>
            </a:r>
            <a:endParaRPr lang="en-US" altLang="ko-KR" sz="1100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</a:rPr>
              <a:t>4G</a:t>
            </a:r>
            <a:r>
              <a:rPr lang="zh-CN" altLang="en-US" dirty="0">
                <a:solidFill>
                  <a:srgbClr val="C00000"/>
                </a:solidFill>
                <a:latin typeface="+mj-ea"/>
              </a:rPr>
              <a:t>宽带接入市场价值</a:t>
            </a:r>
          </a:p>
        </p:txBody>
      </p:sp>
    </p:spTree>
    <p:extLst>
      <p:ext uri="{BB962C8B-B14F-4D97-AF65-F5344CB8AC3E}">
        <p14:creationId xmlns:p14="http://schemas.microsoft.com/office/powerpoint/2010/main" val="15327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nut 32"/>
          <p:cNvSpPr/>
          <p:nvPr/>
        </p:nvSpPr>
        <p:spPr>
          <a:xfrm>
            <a:off x="3329553" y="2333273"/>
            <a:ext cx="2461647" cy="2461647"/>
          </a:xfrm>
          <a:prstGeom prst="donut">
            <a:avLst>
              <a:gd name="adj" fmla="val 14291"/>
            </a:avLst>
          </a:prstGeom>
          <a:solidFill>
            <a:srgbClr val="D1D1D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4707700" y="3097856"/>
            <a:ext cx="3750499" cy="914400"/>
          </a:xfrm>
          <a:prstGeom prst="rightArrow">
            <a:avLst/>
          </a:prstGeom>
          <a:gradFill flip="none" rotWithShape="1">
            <a:gsLst>
              <a:gs pos="72000">
                <a:schemeClr val="accent6"/>
              </a:gs>
              <a:gs pos="50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ounded Rectangular Callout 45"/>
          <p:cNvSpPr/>
          <p:nvPr/>
        </p:nvSpPr>
        <p:spPr>
          <a:xfrm rot="10800000">
            <a:off x="685800" y="4039270"/>
            <a:ext cx="2667000" cy="2106613"/>
          </a:xfrm>
          <a:prstGeom prst="wedgeRoundRectCallout">
            <a:avLst>
              <a:gd name="adj1" fmla="val -5571"/>
              <a:gd name="adj2" fmla="val 60407"/>
              <a:gd name="adj3" fmla="val 16667"/>
            </a:avLst>
          </a:prstGeom>
          <a:gradFill>
            <a:gsLst>
              <a:gs pos="72000">
                <a:schemeClr val="bg1"/>
              </a:gs>
              <a:gs pos="0">
                <a:srgbClr val="E6E6E6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 rot="10800000">
            <a:off x="685800" y="908720"/>
            <a:ext cx="2667000" cy="2106613"/>
          </a:xfrm>
          <a:prstGeom prst="wedgeRoundRectCallout">
            <a:avLst>
              <a:gd name="adj1" fmla="val 3727"/>
              <a:gd name="adj2" fmla="val -64312"/>
              <a:gd name="adj3" fmla="val 16667"/>
            </a:avLst>
          </a:prstGeom>
          <a:gradFill>
            <a:gsLst>
              <a:gs pos="72000">
                <a:srgbClr val="E6E6E6"/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74176" y="3110771"/>
            <a:ext cx="3745424" cy="914400"/>
          </a:xfrm>
          <a:prstGeom prst="rightArrow">
            <a:avLst/>
          </a:prstGeom>
          <a:gradFill flip="none" rotWithShape="1">
            <a:gsLst>
              <a:gs pos="72000">
                <a:schemeClr val="accent1"/>
              </a:gs>
              <a:gs pos="50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9200" y="3394745"/>
            <a:ext cx="24447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itchFamily="34" charset="0"/>
                <a:ea typeface="굴림" charset="-127"/>
                <a:cs typeface="Arial" pitchFamily="34" charset="0"/>
              </a:rPr>
              <a:t>可靠、安全的接入特性</a:t>
            </a:r>
            <a:endParaRPr lang="en-US" altLang="ko-KR" b="1" kern="0" dirty="0">
              <a:solidFill>
                <a:schemeClr val="bg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7213" y="3380458"/>
            <a:ext cx="2238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latin typeface="Arial" pitchFamily="34" charset="0"/>
                <a:ea typeface="굴림" charset="-127"/>
                <a:cs typeface="Arial" pitchFamily="34" charset="0"/>
              </a:rPr>
              <a:t>便利的网管维护特性</a:t>
            </a:r>
            <a:endParaRPr lang="en-US" altLang="ko-KR" b="1" kern="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37" name="Text Box 394"/>
          <p:cNvSpPr txBox="1">
            <a:spLocks noChangeArrowheads="1"/>
          </p:cNvSpPr>
          <p:nvPr/>
        </p:nvSpPr>
        <p:spPr bwMode="auto">
          <a:xfrm>
            <a:off x="711200" y="1057945"/>
            <a:ext cx="2705100" cy="199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总部</a:t>
            </a:r>
            <a:r>
              <a:rPr lang="en-US" altLang="zh-CN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/</a:t>
            </a:r>
            <a:r>
              <a:rPr lang="zh-CN" altLang="en-US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分支互联</a:t>
            </a:r>
            <a:endParaRPr lang="en-US" altLang="ko-KR" sz="1200" b="1" kern="0" dirty="0">
              <a:solidFill>
                <a:srgbClr val="FF00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1</a:t>
            </a:r>
            <a:r>
              <a:rPr lang="zh-CN" altLang="en-US" sz="1200" dirty="0">
                <a:latin typeface="Arial" pitchFamily="34" charset="0"/>
              </a:rPr>
              <a:t>、企业利用设备实现总部和分支之间的联网</a:t>
            </a:r>
            <a:r>
              <a:rPr lang="en-US" altLang="zh-CN" sz="1200" dirty="0">
                <a:latin typeface="Arial" pitchFamily="34" charset="0"/>
              </a:rPr>
              <a:t>,</a:t>
            </a:r>
            <a:r>
              <a:rPr lang="zh-CN" altLang="en-US" sz="1200" dirty="0">
                <a:latin typeface="Arial" pitchFamily="34" charset="0"/>
              </a:rPr>
              <a:t>分支节点的设备可以</a:t>
            </a:r>
            <a:r>
              <a:rPr lang="zh-CN" altLang="en-US" sz="1200" dirty="0" smtClean="0">
                <a:latin typeface="Arial" pitchFamily="34" charset="0"/>
              </a:rPr>
              <a:t>采用</a:t>
            </a:r>
            <a:r>
              <a:rPr lang="en-US" altLang="zh-CN" sz="1200" dirty="0">
                <a:latin typeface="Arial" pitchFamily="34" charset="0"/>
              </a:rPr>
              <a:t>4</a:t>
            </a:r>
            <a:r>
              <a:rPr lang="en-US" altLang="zh-CN" sz="1200" dirty="0" smtClean="0">
                <a:latin typeface="Arial" pitchFamily="34" charset="0"/>
              </a:rPr>
              <a:t>G</a:t>
            </a:r>
            <a:r>
              <a:rPr lang="zh-CN" altLang="en-US" sz="1200" dirty="0">
                <a:latin typeface="Arial" pitchFamily="34" charset="0"/>
              </a:rPr>
              <a:t>无线或与有线通信结合的方式；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2</a:t>
            </a:r>
            <a:r>
              <a:rPr lang="zh-CN" altLang="en-US" sz="1200" dirty="0">
                <a:latin typeface="Arial" pitchFamily="34" charset="0"/>
              </a:rPr>
              <a:t>、考虑到应用安全</a:t>
            </a:r>
            <a:r>
              <a:rPr lang="en-US" altLang="zh-CN" sz="1200" dirty="0">
                <a:latin typeface="Arial" pitchFamily="34" charset="0"/>
              </a:rPr>
              <a:t>,</a:t>
            </a:r>
            <a:r>
              <a:rPr lang="zh-CN" altLang="en-US" sz="1200" dirty="0">
                <a:latin typeface="Arial" pitchFamily="34" charset="0"/>
              </a:rPr>
              <a:t>分支机构可以和总部设备采用</a:t>
            </a:r>
            <a:r>
              <a:rPr lang="en-US" altLang="zh-CN" sz="1200" dirty="0">
                <a:latin typeface="Arial" pitchFamily="34" charset="0"/>
              </a:rPr>
              <a:t>VPN</a:t>
            </a:r>
            <a:r>
              <a:rPr lang="zh-CN" altLang="en-US" sz="1200" dirty="0">
                <a:latin typeface="Arial" pitchFamily="34" charset="0"/>
              </a:rPr>
              <a:t>技术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3</a:t>
            </a:r>
            <a:r>
              <a:rPr lang="zh-CN" altLang="en-US" sz="1200" dirty="0">
                <a:latin typeface="Arial" pitchFamily="34" charset="0"/>
              </a:rPr>
              <a:t>、公司总部运维中心可采用</a:t>
            </a:r>
            <a:r>
              <a:rPr lang="en-US" altLang="zh-CN" sz="1200" dirty="0">
                <a:latin typeface="Arial" pitchFamily="34" charset="0"/>
              </a:rPr>
              <a:t>SNMP</a:t>
            </a:r>
            <a:r>
              <a:rPr lang="zh-CN" altLang="en-US" sz="1200" dirty="0">
                <a:latin typeface="Arial" pitchFamily="34" charset="0"/>
              </a:rPr>
              <a:t>或</a:t>
            </a:r>
            <a:r>
              <a:rPr lang="en-US" altLang="zh-CN" sz="1200" dirty="0">
                <a:latin typeface="Arial" pitchFamily="34" charset="0"/>
              </a:rPr>
              <a:t>TR069</a:t>
            </a:r>
            <a:r>
              <a:rPr lang="zh-CN" altLang="en-US" sz="1200" dirty="0">
                <a:latin typeface="Arial" pitchFamily="34" charset="0"/>
              </a:rPr>
              <a:t>方式实现路由器的集中管理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 rot="10800000">
            <a:off x="5786438" y="908720"/>
            <a:ext cx="2667000" cy="2106613"/>
          </a:xfrm>
          <a:prstGeom prst="wedgeRoundRectCallout">
            <a:avLst>
              <a:gd name="adj1" fmla="val -4117"/>
              <a:gd name="adj2" fmla="val -63208"/>
              <a:gd name="adj3" fmla="val 16667"/>
            </a:avLst>
          </a:prstGeom>
          <a:gradFill>
            <a:gsLst>
              <a:gs pos="72000">
                <a:srgbClr val="E6E6E6"/>
              </a:gs>
              <a:gs pos="0">
                <a:schemeClr val="bg1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 Box 394"/>
          <p:cNvSpPr txBox="1">
            <a:spLocks noChangeArrowheads="1"/>
          </p:cNvSpPr>
          <p:nvPr/>
        </p:nvSpPr>
        <p:spPr bwMode="auto">
          <a:xfrm>
            <a:off x="5938838" y="1057945"/>
            <a:ext cx="2362200" cy="2122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独立企业链路备份</a:t>
            </a:r>
            <a:endParaRPr lang="en-US" altLang="ko-KR" sz="1200" b="1" kern="0" dirty="0">
              <a:solidFill>
                <a:srgbClr val="FF00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1</a:t>
            </a:r>
            <a:r>
              <a:rPr lang="zh-CN" altLang="en-US" sz="1200" dirty="0">
                <a:latin typeface="Arial" pitchFamily="34" charset="0"/>
              </a:rPr>
              <a:t>、实现内部联网</a:t>
            </a:r>
            <a:r>
              <a:rPr lang="en-US" altLang="zh-CN" sz="1200" dirty="0">
                <a:latin typeface="Arial" pitchFamily="34" charset="0"/>
              </a:rPr>
              <a:t>,</a:t>
            </a:r>
            <a:r>
              <a:rPr lang="zh-CN" altLang="en-US" sz="1200" dirty="0">
                <a:latin typeface="Arial" pitchFamily="34" charset="0"/>
              </a:rPr>
              <a:t>既可以采用以太网有线连接方式</a:t>
            </a:r>
            <a:r>
              <a:rPr lang="en-US" altLang="zh-CN" sz="1200" dirty="0">
                <a:latin typeface="Arial" pitchFamily="34" charset="0"/>
              </a:rPr>
              <a:t>,</a:t>
            </a:r>
            <a:r>
              <a:rPr lang="zh-CN" altLang="en-US" sz="1200" dirty="0">
                <a:latin typeface="Arial" pitchFamily="34" charset="0"/>
              </a:rPr>
              <a:t>也可以采用</a:t>
            </a:r>
            <a:r>
              <a:rPr lang="en-US" altLang="zh-CN" sz="1200" dirty="0">
                <a:latin typeface="Arial" pitchFamily="34" charset="0"/>
              </a:rPr>
              <a:t>WLAN</a:t>
            </a:r>
            <a:r>
              <a:rPr lang="zh-CN" altLang="en-US" sz="1200" dirty="0">
                <a:latin typeface="Arial" pitchFamily="34" charset="0"/>
              </a:rPr>
              <a:t>无线连接方式；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2</a:t>
            </a:r>
            <a:r>
              <a:rPr lang="zh-CN" altLang="en-US" sz="1200" dirty="0">
                <a:latin typeface="Arial" pitchFamily="34" charset="0"/>
              </a:rPr>
              <a:t>、上行可以采用独立的</a:t>
            </a:r>
            <a:r>
              <a:rPr lang="en-US" altLang="zh-CN" sz="1200" dirty="0">
                <a:latin typeface="Arial" pitchFamily="34" charset="0"/>
              </a:rPr>
              <a:t>3G</a:t>
            </a:r>
            <a:r>
              <a:rPr lang="zh-CN" altLang="en-US" sz="1200" dirty="0">
                <a:latin typeface="Arial" pitchFamily="34" charset="0"/>
              </a:rPr>
              <a:t>无线通信方式</a:t>
            </a:r>
            <a:r>
              <a:rPr lang="en-US" altLang="zh-CN" sz="1200" dirty="0">
                <a:latin typeface="Arial" pitchFamily="34" charset="0"/>
              </a:rPr>
              <a:t>,</a:t>
            </a:r>
            <a:r>
              <a:rPr lang="zh-CN" altLang="en-US" sz="1200" dirty="0">
                <a:latin typeface="Arial" pitchFamily="34" charset="0"/>
              </a:rPr>
              <a:t>也可以采用</a:t>
            </a:r>
            <a:r>
              <a:rPr lang="en-US" altLang="zh-CN" sz="1200" dirty="0">
                <a:latin typeface="Arial" pitchFamily="34" charset="0"/>
              </a:rPr>
              <a:t>3G</a:t>
            </a:r>
            <a:r>
              <a:rPr lang="zh-CN" altLang="en-US" sz="1200" dirty="0">
                <a:latin typeface="Arial" pitchFamily="34" charset="0"/>
              </a:rPr>
              <a:t>无线接口作为有线连接的备份及负载分担方式进行通信；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41" name="Text Box 394"/>
          <p:cNvSpPr txBox="1">
            <a:spLocks noChangeArrowheads="1"/>
          </p:cNvSpPr>
          <p:nvPr/>
        </p:nvSpPr>
        <p:spPr bwMode="auto">
          <a:xfrm>
            <a:off x="838200" y="4210720"/>
            <a:ext cx="2362200" cy="171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离行金融</a:t>
            </a:r>
            <a:r>
              <a:rPr lang="en-US" altLang="zh-CN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ATM</a:t>
            </a:r>
            <a:endParaRPr lang="en-US" altLang="ko-KR" sz="1200" b="1" kern="0" dirty="0">
              <a:solidFill>
                <a:srgbClr val="FF00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1</a:t>
            </a:r>
            <a:r>
              <a:rPr lang="zh-CN" altLang="en-US" sz="1200" dirty="0">
                <a:latin typeface="Arial" pitchFamily="34" charset="0"/>
              </a:rPr>
              <a:t>、金融网点无人值守银行的</a:t>
            </a:r>
            <a:r>
              <a:rPr lang="en-US" altLang="zh-CN" sz="1200" dirty="0">
                <a:latin typeface="Arial" pitchFamily="34" charset="0"/>
              </a:rPr>
              <a:t>ATM</a:t>
            </a:r>
            <a:r>
              <a:rPr lang="zh-CN" altLang="en-US" sz="1200" dirty="0">
                <a:latin typeface="Arial" pitchFamily="34" charset="0"/>
              </a:rPr>
              <a:t>机通过内置</a:t>
            </a:r>
            <a:r>
              <a:rPr lang="en-US" altLang="zh-CN" sz="1200" dirty="0">
                <a:latin typeface="Arial" pitchFamily="34" charset="0"/>
              </a:rPr>
              <a:t>ATM</a:t>
            </a:r>
            <a:r>
              <a:rPr lang="zh-CN" altLang="en-US" sz="1200" dirty="0" smtClean="0">
                <a:latin typeface="Arial" pitchFamily="34" charset="0"/>
              </a:rPr>
              <a:t>。</a:t>
            </a:r>
            <a:r>
              <a:rPr lang="en-US" altLang="zh-CN" sz="1200" dirty="0">
                <a:latin typeface="Arial" pitchFamily="34" charset="0"/>
              </a:rPr>
              <a:t>4</a:t>
            </a:r>
            <a:r>
              <a:rPr lang="en-US" altLang="zh-CN" sz="1200" dirty="0" smtClean="0">
                <a:latin typeface="Arial" pitchFamily="34" charset="0"/>
              </a:rPr>
              <a:t>G</a:t>
            </a:r>
            <a:r>
              <a:rPr lang="zh-CN" altLang="en-US" sz="1200" dirty="0">
                <a:latin typeface="Arial" pitchFamily="34" charset="0"/>
              </a:rPr>
              <a:t>无线连到银行网络中心；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2</a:t>
            </a:r>
            <a:r>
              <a:rPr lang="zh-CN" altLang="en-US" sz="1200" dirty="0">
                <a:latin typeface="Arial" pitchFamily="34" charset="0"/>
              </a:rPr>
              <a:t>、考虑到应用安全，</a:t>
            </a:r>
            <a:r>
              <a:rPr lang="en-US" altLang="zh-CN" sz="1200" dirty="0">
                <a:latin typeface="Arial" pitchFamily="34" charset="0"/>
              </a:rPr>
              <a:t>ATM</a:t>
            </a:r>
            <a:r>
              <a:rPr lang="zh-CN" altLang="en-US" sz="1200" dirty="0">
                <a:latin typeface="Arial" pitchFamily="34" charset="0"/>
              </a:rPr>
              <a:t>机里面的路由器与中心的设备实现</a:t>
            </a:r>
            <a:r>
              <a:rPr lang="en-US" altLang="zh-CN" sz="1200" dirty="0" err="1">
                <a:latin typeface="Arial" pitchFamily="34" charset="0"/>
              </a:rPr>
              <a:t>IPsec</a:t>
            </a:r>
            <a:r>
              <a:rPr lang="zh-CN" altLang="en-US" sz="1200" dirty="0">
                <a:latin typeface="Arial" pitchFamily="34" charset="0"/>
              </a:rPr>
              <a:t>数据加密功能。</a:t>
            </a: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 rot="10800000">
            <a:off x="5776913" y="4039270"/>
            <a:ext cx="2667000" cy="2106613"/>
          </a:xfrm>
          <a:prstGeom prst="wedgeRoundRectCallout">
            <a:avLst>
              <a:gd name="adj1" fmla="val 2274"/>
              <a:gd name="adj2" fmla="val 62246"/>
              <a:gd name="adj3" fmla="val 16667"/>
            </a:avLst>
          </a:prstGeom>
          <a:gradFill>
            <a:gsLst>
              <a:gs pos="72000">
                <a:schemeClr val="bg1"/>
              </a:gs>
              <a:gs pos="0">
                <a:srgbClr val="E6E6E6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 Box 394"/>
          <p:cNvSpPr txBox="1">
            <a:spLocks noChangeArrowheads="1"/>
          </p:cNvSpPr>
          <p:nvPr/>
        </p:nvSpPr>
        <p:spPr bwMode="auto">
          <a:xfrm>
            <a:off x="5842000" y="4210720"/>
            <a:ext cx="2628900" cy="212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 pitchFamily="34" charset="0"/>
                <a:ea typeface="굴림" charset="-127"/>
                <a:cs typeface="Arial" pitchFamily="34" charset="0"/>
              </a:rPr>
              <a:t>移动或野外通信</a:t>
            </a:r>
            <a:endParaRPr lang="en-US" altLang="ko-KR" sz="1200" b="1" kern="0" dirty="0">
              <a:solidFill>
                <a:srgbClr val="FF0000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1</a:t>
            </a:r>
            <a:r>
              <a:rPr lang="zh-CN" altLang="en-US" sz="1200" dirty="0">
                <a:latin typeface="Arial" pitchFamily="34" charset="0"/>
              </a:rPr>
              <a:t>、对于物理位置不固定的网络通信业务，很合适采用路由器</a:t>
            </a:r>
            <a:r>
              <a:rPr lang="zh-CN" altLang="en-US" sz="1200" dirty="0" smtClean="0">
                <a:latin typeface="Arial" pitchFamily="34" charset="0"/>
              </a:rPr>
              <a:t>的</a:t>
            </a:r>
            <a:r>
              <a:rPr lang="en-US" altLang="zh-CN" sz="1200" dirty="0">
                <a:latin typeface="Arial" pitchFamily="34" charset="0"/>
              </a:rPr>
              <a:t>4</a:t>
            </a:r>
            <a:r>
              <a:rPr lang="en-US" altLang="zh-CN" sz="1200" dirty="0" smtClean="0">
                <a:latin typeface="Arial" pitchFamily="34" charset="0"/>
              </a:rPr>
              <a:t>G</a:t>
            </a:r>
            <a:r>
              <a:rPr lang="zh-CN" altLang="en-US" sz="1200" dirty="0">
                <a:latin typeface="Arial" pitchFamily="34" charset="0"/>
              </a:rPr>
              <a:t>通信方案，如救护车、警车、公交、移动指挥车、获取有线资源的场所也适合采用这种</a:t>
            </a:r>
            <a:r>
              <a:rPr lang="en-US" altLang="zh-CN" sz="1200" dirty="0">
                <a:latin typeface="Arial" pitchFamily="34" charset="0"/>
              </a:rPr>
              <a:t>3G</a:t>
            </a:r>
            <a:r>
              <a:rPr lang="zh-CN" altLang="en-US" sz="1200" dirty="0">
                <a:latin typeface="Arial" pitchFamily="34" charset="0"/>
              </a:rPr>
              <a:t>无线通信方案；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1200" dirty="0">
                <a:latin typeface="Arial" pitchFamily="34" charset="0"/>
              </a:rPr>
              <a:t>2</a:t>
            </a:r>
            <a:r>
              <a:rPr lang="zh-CN" altLang="en-US" sz="1200" dirty="0">
                <a:latin typeface="Arial" pitchFamily="34" charset="0"/>
              </a:rPr>
              <a:t>、考虑到应用安全，路由器与中心的设备实现</a:t>
            </a:r>
            <a:r>
              <a:rPr lang="en-US" altLang="zh-CN" sz="1200" dirty="0" err="1">
                <a:latin typeface="Arial" pitchFamily="34" charset="0"/>
              </a:rPr>
              <a:t>IPsec</a:t>
            </a:r>
            <a:r>
              <a:rPr lang="zh-CN" altLang="en-US" sz="1200" dirty="0">
                <a:latin typeface="Arial" pitchFamily="34" charset="0"/>
              </a:rPr>
              <a:t>数据加密功能。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153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C00000"/>
                </a:solidFill>
                <a:latin typeface="+mj-ea"/>
              </a:rPr>
              <a:t>4G</a:t>
            </a:r>
            <a:r>
              <a:rPr lang="zh-CN" altLang="en-US" b="1" dirty="0" smtClean="0">
                <a:solidFill>
                  <a:srgbClr val="C00000"/>
                </a:solidFill>
                <a:latin typeface="+mj-ea"/>
              </a:rPr>
              <a:t>宽带接入典型场景</a:t>
            </a:r>
          </a:p>
        </p:txBody>
      </p:sp>
    </p:spTree>
    <p:extLst>
      <p:ext uri="{BB962C8B-B14F-4D97-AF65-F5344CB8AC3E}">
        <p14:creationId xmlns:p14="http://schemas.microsoft.com/office/powerpoint/2010/main" val="31707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01" descr="网云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1195111">
            <a:off x="882397" y="5429147"/>
            <a:ext cx="1523653" cy="104954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4579" name="Picture 17" descr="蜂窝和天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4125614"/>
            <a:ext cx="757237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+mj-ea"/>
              </a:rPr>
              <a:t>H3C 4G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</a:rPr>
              <a:t>接入的整体方案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24580" name="内容占位符 3"/>
          <p:cNvSpPr>
            <a:spLocks noGrp="1"/>
          </p:cNvSpPr>
          <p:nvPr>
            <p:ph sz="half" idx="4294967295"/>
          </p:nvPr>
        </p:nvSpPr>
        <p:spPr>
          <a:xfrm>
            <a:off x="5947742" y="3542703"/>
            <a:ext cx="3124200" cy="736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华文细黑" pitchFamily="2" charset="-122"/>
              </a:rPr>
              <a:t>通过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</a:rPr>
              <a:t>VPDN</a:t>
            </a:r>
            <a:r>
              <a:rPr lang="zh-CN" altLang="en-US" sz="1600" dirty="0" smtClean="0">
                <a:solidFill>
                  <a:srgbClr val="FF0000"/>
                </a:solidFill>
                <a:latin typeface="华文细黑" pitchFamily="2" charset="-122"/>
              </a:rPr>
              <a:t>和</a:t>
            </a:r>
            <a:r>
              <a:rPr lang="en-US" altLang="zh-CN" sz="1600" dirty="0" err="1" smtClean="0">
                <a:solidFill>
                  <a:srgbClr val="FF0000"/>
                </a:solidFill>
                <a:latin typeface="华文细黑" pitchFamily="2" charset="-122"/>
              </a:rPr>
              <a:t>IPSec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</a:rPr>
              <a:t> VPN</a:t>
            </a:r>
            <a:r>
              <a:rPr lang="zh-CN" altLang="en-US" sz="1600" dirty="0" smtClean="0">
                <a:solidFill>
                  <a:srgbClr val="FF0000"/>
                </a:solidFill>
                <a:latin typeface="华文细黑" pitchFamily="2" charset="-122"/>
              </a:rPr>
              <a:t>保证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</a:rPr>
              <a:t>4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</a:rPr>
              <a:t>G</a:t>
            </a:r>
            <a:r>
              <a:rPr lang="zh-CN" altLang="en-US" sz="1600" dirty="0" smtClean="0">
                <a:solidFill>
                  <a:srgbClr val="FF0000"/>
                </a:solidFill>
                <a:latin typeface="华文细黑" pitchFamily="2" charset="-122"/>
              </a:rPr>
              <a:t>无线接入的安全性！</a:t>
            </a:r>
            <a:endParaRPr lang="en-US" altLang="zh-CN" sz="1600" dirty="0" smtClean="0">
              <a:solidFill>
                <a:srgbClr val="FF0000"/>
              </a:solidFill>
              <a:latin typeface="华文细黑" pitchFamily="2" charset="-122"/>
            </a:endParaRPr>
          </a:p>
        </p:txBody>
      </p:sp>
      <p:pic>
        <p:nvPicPr>
          <p:cNvPr id="24581" name="Picture 17" descr="蜂窝和天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3900189"/>
            <a:ext cx="757237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Freeform 25"/>
          <p:cNvSpPr>
            <a:spLocks/>
          </p:cNvSpPr>
          <p:nvPr/>
        </p:nvSpPr>
        <p:spPr bwMode="auto">
          <a:xfrm rot="1045593" flipH="1">
            <a:off x="2397125" y="4512964"/>
            <a:ext cx="276225" cy="700088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4583" name="Picture 100" descr="中低端路由器-"/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949527"/>
            <a:ext cx="4746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00" descr="中低端路由器-"/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962227"/>
            <a:ext cx="4746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28" descr="通用交换机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452764"/>
            <a:ext cx="517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8" descr="图形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63" y="2934989"/>
            <a:ext cx="1557337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771525" y="3125489"/>
            <a:ext cx="1003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MSTP</a:t>
            </a:r>
          </a:p>
        </p:txBody>
      </p:sp>
      <p:cxnSp>
        <p:nvCxnSpPr>
          <p:cNvPr id="24588" name="直接连接符 13"/>
          <p:cNvCxnSpPr>
            <a:cxnSpLocks noChangeShapeType="1"/>
          </p:cNvCxnSpPr>
          <p:nvPr/>
        </p:nvCxnSpPr>
        <p:spPr bwMode="auto">
          <a:xfrm rot="5400000" flipH="1" flipV="1">
            <a:off x="688181" y="4397871"/>
            <a:ext cx="1122363" cy="6350"/>
          </a:xfrm>
          <a:prstGeom prst="line">
            <a:avLst/>
          </a:prstGeom>
          <a:noFill/>
          <a:ln w="25400" algn="ctr">
            <a:solidFill>
              <a:srgbClr val="DEA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rot="16200000" flipH="1">
            <a:off x="1384301" y="5174951"/>
            <a:ext cx="139700" cy="415925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rot="5400000">
            <a:off x="1828801" y="5133676"/>
            <a:ext cx="152400" cy="485775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rot="5400000">
            <a:off x="1247775" y="5802014"/>
            <a:ext cx="355600" cy="2159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592" name="Picture 99" descr="台式电脑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949652"/>
            <a:ext cx="3460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直接连接符 31"/>
          <p:cNvCxnSpPr/>
          <p:nvPr/>
        </p:nvCxnSpPr>
        <p:spPr bwMode="auto">
          <a:xfrm rot="16200000" flipH="1">
            <a:off x="1730375" y="5802014"/>
            <a:ext cx="304800" cy="19050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87" name="Picture 101" descr="网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5111">
            <a:off x="3003550" y="3152477"/>
            <a:ext cx="2286000" cy="1039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730625" y="3582689"/>
            <a:ext cx="11112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华文细黑" pitchFamily="2" charset="-122"/>
                <a:ea typeface="华文细黑" pitchFamily="2" charset="-122"/>
              </a:rPr>
              <a:t> </a:t>
            </a:r>
            <a:r>
              <a:rPr kumimoji="1" lang="zh-CN" altLang="en-US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运营商</a:t>
            </a:r>
            <a:endParaRPr kumimoji="1" lang="en-US" altLang="zh-CN" b="1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4596" name="Picture 100" descr="中低端路由器-"/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5013027"/>
            <a:ext cx="4746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连接符 43"/>
          <p:cNvCxnSpPr/>
          <p:nvPr/>
        </p:nvCxnSpPr>
        <p:spPr bwMode="auto">
          <a:xfrm rot="16200000" flipH="1">
            <a:off x="3617912" y="5494040"/>
            <a:ext cx="265113" cy="4762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59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5546427"/>
            <a:ext cx="4635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9" name="Freeform 25"/>
          <p:cNvSpPr>
            <a:spLocks/>
          </p:cNvSpPr>
          <p:nvPr/>
        </p:nvSpPr>
        <p:spPr bwMode="auto">
          <a:xfrm rot="17906034" flipH="1">
            <a:off x="3331369" y="4448671"/>
            <a:ext cx="173037" cy="806450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4600" name="Picture 35" descr="Termin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5965527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1" name="Picture 36" descr="中低端路由器-"/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03089"/>
            <a:ext cx="60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02" name="Group 52"/>
          <p:cNvGrpSpPr>
            <a:grpSpLocks/>
          </p:cNvGrpSpPr>
          <p:nvPr/>
        </p:nvGrpSpPr>
        <p:grpSpPr bwMode="auto">
          <a:xfrm>
            <a:off x="4630738" y="5805189"/>
            <a:ext cx="636587" cy="317500"/>
            <a:chOff x="2645" y="3516"/>
            <a:chExt cx="534" cy="200"/>
          </a:xfrm>
        </p:grpSpPr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2761" y="3630"/>
              <a:ext cx="47" cy="47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7" name="Freeform 54"/>
            <p:cNvSpPr>
              <a:spLocks/>
            </p:cNvSpPr>
            <p:nvPr/>
          </p:nvSpPr>
          <p:spPr bwMode="auto">
            <a:xfrm>
              <a:off x="2645" y="3560"/>
              <a:ext cx="131" cy="118"/>
            </a:xfrm>
            <a:custGeom>
              <a:avLst/>
              <a:gdLst/>
              <a:ahLst/>
              <a:cxnLst>
                <a:cxn ang="0">
                  <a:pos x="131" y="118"/>
                </a:cxn>
                <a:cxn ang="0">
                  <a:pos x="131" y="0"/>
                </a:cxn>
                <a:cxn ang="0">
                  <a:pos x="66" y="0"/>
                </a:cxn>
                <a:cxn ang="0">
                  <a:pos x="53" y="40"/>
                </a:cxn>
                <a:cxn ang="0">
                  <a:pos x="17" y="60"/>
                </a:cxn>
                <a:cxn ang="0">
                  <a:pos x="7" y="100"/>
                </a:cxn>
                <a:cxn ang="0">
                  <a:pos x="1" y="98"/>
                </a:cxn>
                <a:cxn ang="0">
                  <a:pos x="0" y="118"/>
                </a:cxn>
                <a:cxn ang="0">
                  <a:pos x="131" y="118"/>
                </a:cxn>
              </a:cxnLst>
              <a:rect l="0" t="0" r="r" b="b"/>
              <a:pathLst>
                <a:path w="131" h="118">
                  <a:moveTo>
                    <a:pt x="131" y="118"/>
                  </a:moveTo>
                  <a:lnTo>
                    <a:pt x="131" y="0"/>
                  </a:lnTo>
                  <a:lnTo>
                    <a:pt x="66" y="0"/>
                  </a:lnTo>
                  <a:lnTo>
                    <a:pt x="53" y="40"/>
                  </a:lnTo>
                  <a:lnTo>
                    <a:pt x="17" y="60"/>
                  </a:lnTo>
                  <a:lnTo>
                    <a:pt x="7" y="100"/>
                  </a:lnTo>
                  <a:lnTo>
                    <a:pt x="1" y="98"/>
                  </a:lnTo>
                  <a:lnTo>
                    <a:pt x="0" y="118"/>
                  </a:lnTo>
                  <a:lnTo>
                    <a:pt x="131" y="118"/>
                  </a:lnTo>
                  <a:close/>
                </a:path>
              </a:pathLst>
            </a:custGeom>
            <a:solidFill>
              <a:srgbClr val="B7B79D"/>
            </a:solidFill>
            <a:ln w="6350" cap="flat" cmpd="sng">
              <a:solidFill>
                <a:srgbClr val="49493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8" name="Rectangle 55"/>
            <p:cNvSpPr>
              <a:spLocks noChangeArrowheads="1"/>
            </p:cNvSpPr>
            <p:nvPr/>
          </p:nvSpPr>
          <p:spPr bwMode="auto">
            <a:xfrm>
              <a:off x="2787" y="3516"/>
              <a:ext cx="392" cy="162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9" name="Oval 56"/>
            <p:cNvSpPr>
              <a:spLocks noChangeArrowheads="1"/>
            </p:cNvSpPr>
            <p:nvPr/>
          </p:nvSpPr>
          <p:spPr bwMode="auto">
            <a:xfrm>
              <a:off x="2793" y="3669"/>
              <a:ext cx="47" cy="47"/>
            </a:xfrm>
            <a:prstGeom prst="ellipse">
              <a:avLst/>
            </a:prstGeom>
            <a:solidFill>
              <a:srgbClr val="3F3F2F"/>
            </a:solidFill>
            <a:ln w="9525">
              <a:solidFill>
                <a:srgbClr val="3F3F2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0" name="Oval 57"/>
            <p:cNvSpPr>
              <a:spLocks noChangeArrowheads="1"/>
            </p:cNvSpPr>
            <p:nvPr/>
          </p:nvSpPr>
          <p:spPr bwMode="auto">
            <a:xfrm>
              <a:off x="3111" y="3669"/>
              <a:ext cx="48" cy="47"/>
            </a:xfrm>
            <a:prstGeom prst="ellipse">
              <a:avLst/>
            </a:prstGeom>
            <a:solidFill>
              <a:srgbClr val="3F3F2F"/>
            </a:solidFill>
            <a:ln w="9525">
              <a:solidFill>
                <a:srgbClr val="3F3F2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1" name="Rectangle 58"/>
            <p:cNvSpPr>
              <a:spLocks noChangeArrowheads="1"/>
            </p:cNvSpPr>
            <p:nvPr/>
          </p:nvSpPr>
          <p:spPr bwMode="auto">
            <a:xfrm>
              <a:off x="2815" y="3534"/>
              <a:ext cx="337" cy="116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2" name="Oval 59"/>
            <p:cNvSpPr>
              <a:spLocks noChangeArrowheads="1"/>
            </p:cNvSpPr>
            <p:nvPr/>
          </p:nvSpPr>
          <p:spPr bwMode="auto">
            <a:xfrm>
              <a:off x="2665" y="3665"/>
              <a:ext cx="48" cy="47"/>
            </a:xfrm>
            <a:prstGeom prst="ellipse">
              <a:avLst/>
            </a:prstGeom>
            <a:solidFill>
              <a:srgbClr val="3F3F2F"/>
            </a:solidFill>
            <a:ln w="9525">
              <a:solidFill>
                <a:srgbClr val="3F3F2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3" name="Rectangle 60"/>
            <p:cNvSpPr>
              <a:spLocks noChangeArrowheads="1"/>
            </p:cNvSpPr>
            <p:nvPr/>
          </p:nvSpPr>
          <p:spPr bwMode="auto">
            <a:xfrm>
              <a:off x="2717" y="3568"/>
              <a:ext cx="47" cy="47"/>
            </a:xfrm>
            <a:prstGeom prst="rect">
              <a:avLst/>
            </a:prstGeom>
            <a:solidFill>
              <a:srgbClr val="B7B79D"/>
            </a:solidFill>
            <a:ln w="6350">
              <a:solidFill>
                <a:srgbClr val="494936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808080"/>
              </a:outerShdw>
            </a:effectLst>
          </p:spPr>
          <p:txBody>
            <a:bodyPr lIns="82124" tIns="41061" rIns="82124" bIns="41061" anchor="ctr"/>
            <a:lstStyle/>
            <a:p>
              <a:pPr eaLnBrk="0" hangingPunct="0">
                <a:defRPr/>
              </a:pPr>
              <a:endParaRPr lang="zh-CN" altLang="en-US">
                <a:latin typeface="华文细黑" pitchFamily="2" charset="-122"/>
                <a:ea typeface="华文细黑" pitchFamily="2" charset="-122"/>
              </a:endParaRPr>
            </a:p>
          </p:txBody>
        </p:sp>
      </p:grpSp>
      <p:pic>
        <p:nvPicPr>
          <p:cNvPr id="24603" name="Picture 100" descr="中低端路由器-"/>
          <p:cNvPicPr>
            <a:picLocks noGrp="1"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682952"/>
            <a:ext cx="303213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4" name="Freeform 25"/>
          <p:cNvSpPr>
            <a:spLocks/>
          </p:cNvSpPr>
          <p:nvPr/>
        </p:nvSpPr>
        <p:spPr bwMode="auto">
          <a:xfrm rot="950604" flipH="1">
            <a:off x="5137150" y="4862214"/>
            <a:ext cx="274638" cy="900113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4605" name="Picture 36" descr="中低端路由器-"/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715789"/>
            <a:ext cx="609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606" name="直接连接符 13"/>
          <p:cNvCxnSpPr>
            <a:cxnSpLocks noChangeShapeType="1"/>
          </p:cNvCxnSpPr>
          <p:nvPr/>
        </p:nvCxnSpPr>
        <p:spPr bwMode="auto">
          <a:xfrm rot="5400000" flipH="1" flipV="1">
            <a:off x="1441450" y="2246014"/>
            <a:ext cx="898525" cy="739775"/>
          </a:xfrm>
          <a:prstGeom prst="line">
            <a:avLst/>
          </a:prstGeom>
          <a:noFill/>
          <a:ln w="25400" algn="ctr">
            <a:solidFill>
              <a:srgbClr val="DEA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607" name="Picture 20" descr="云台摄像机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5657552"/>
            <a:ext cx="50006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8" name="Freeform 25"/>
          <p:cNvSpPr>
            <a:spLocks/>
          </p:cNvSpPr>
          <p:nvPr/>
        </p:nvSpPr>
        <p:spPr bwMode="auto">
          <a:xfrm rot="18563460" flipH="1">
            <a:off x="5920581" y="4667746"/>
            <a:ext cx="269875" cy="973138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4609" name="Picture 100" descr="中低端路由器-"/>
          <p:cNvPicPr>
            <a:picLocks noGrp="1"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5508327"/>
            <a:ext cx="303213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610" name="直接连接符 13"/>
          <p:cNvCxnSpPr>
            <a:cxnSpLocks noChangeShapeType="1"/>
          </p:cNvCxnSpPr>
          <p:nvPr/>
        </p:nvCxnSpPr>
        <p:spPr bwMode="auto">
          <a:xfrm rot="16200000" flipV="1">
            <a:off x="3672681" y="2672258"/>
            <a:ext cx="1044575" cy="7938"/>
          </a:xfrm>
          <a:prstGeom prst="line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611" name="Picture 40" descr="网云_blu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188739"/>
            <a:ext cx="22669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2" name="Text Box 19"/>
          <p:cNvSpPr txBox="1">
            <a:spLocks noChangeArrowheads="1"/>
          </p:cNvSpPr>
          <p:nvPr/>
        </p:nvSpPr>
        <p:spPr bwMode="auto">
          <a:xfrm>
            <a:off x="2384425" y="1333202"/>
            <a:ext cx="1651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中心总部内网</a:t>
            </a:r>
            <a:endParaRPr kumimoji="1" lang="en-US" altLang="zh-CN" b="1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13" name="Text Box 19"/>
          <p:cNvSpPr txBox="1">
            <a:spLocks noChangeArrowheads="1"/>
          </p:cNvSpPr>
          <p:nvPr/>
        </p:nvSpPr>
        <p:spPr bwMode="auto">
          <a:xfrm>
            <a:off x="1165225" y="6338589"/>
            <a:ext cx="9271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分支网络</a:t>
            </a:r>
            <a:endParaRPr kumimoji="1"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14" name="Text Box 19"/>
          <p:cNvSpPr txBox="1">
            <a:spLocks noChangeArrowheads="1"/>
          </p:cNvSpPr>
          <p:nvPr/>
        </p:nvSpPr>
        <p:spPr bwMode="auto">
          <a:xfrm>
            <a:off x="3276600" y="6222702"/>
            <a:ext cx="9271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离行</a:t>
            </a:r>
            <a:r>
              <a:rPr kumimoji="1" lang="en-US" altLang="zh-CN" sz="1200">
                <a:latin typeface="华文细黑" pitchFamily="2" charset="-122"/>
                <a:ea typeface="华文细黑" pitchFamily="2" charset="-122"/>
              </a:rPr>
              <a:t>ATM</a:t>
            </a:r>
          </a:p>
        </p:txBody>
      </p:sp>
      <p:sp>
        <p:nvSpPr>
          <p:cNvPr id="24615" name="Text Box 19"/>
          <p:cNvSpPr txBox="1">
            <a:spLocks noChangeArrowheads="1"/>
          </p:cNvSpPr>
          <p:nvPr/>
        </p:nvSpPr>
        <p:spPr bwMode="auto">
          <a:xfrm>
            <a:off x="4581525" y="6222702"/>
            <a:ext cx="9271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移动办公</a:t>
            </a:r>
            <a:endParaRPr kumimoji="1"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16" name="Text Box 19"/>
          <p:cNvSpPr txBox="1">
            <a:spLocks noChangeArrowheads="1"/>
          </p:cNvSpPr>
          <p:nvPr/>
        </p:nvSpPr>
        <p:spPr bwMode="auto">
          <a:xfrm>
            <a:off x="6092825" y="6222702"/>
            <a:ext cx="9271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远程监控</a:t>
            </a:r>
            <a:endParaRPr kumimoji="1"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4617" name="直接连接符 132"/>
          <p:cNvCxnSpPr>
            <a:cxnSpLocks noChangeShapeType="1"/>
          </p:cNvCxnSpPr>
          <p:nvPr/>
        </p:nvCxnSpPr>
        <p:spPr bwMode="auto">
          <a:xfrm rot="5400000" flipH="1" flipV="1">
            <a:off x="1679575" y="2619077"/>
            <a:ext cx="2798763" cy="1862137"/>
          </a:xfrm>
          <a:prstGeom prst="line">
            <a:avLst/>
          </a:prstGeom>
          <a:noFill/>
          <a:ln w="28575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直接连接符 135"/>
          <p:cNvCxnSpPr>
            <a:cxnSpLocks noChangeShapeType="1"/>
          </p:cNvCxnSpPr>
          <p:nvPr/>
        </p:nvCxnSpPr>
        <p:spPr bwMode="auto">
          <a:xfrm rot="5400000" flipH="1" flipV="1">
            <a:off x="2471738" y="2639714"/>
            <a:ext cx="2078038" cy="1227137"/>
          </a:xfrm>
          <a:prstGeom prst="line">
            <a:avLst/>
          </a:prstGeom>
          <a:noFill/>
          <a:ln w="25400" algn="ctr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直接连接符 138"/>
          <p:cNvCxnSpPr>
            <a:cxnSpLocks noChangeShapeType="1"/>
          </p:cNvCxnSpPr>
          <p:nvPr/>
        </p:nvCxnSpPr>
        <p:spPr bwMode="auto">
          <a:xfrm rot="16200000" flipV="1">
            <a:off x="3855243" y="2661146"/>
            <a:ext cx="1916113" cy="1098550"/>
          </a:xfrm>
          <a:prstGeom prst="line">
            <a:avLst/>
          </a:prstGeom>
          <a:noFill/>
          <a:ln w="25400" algn="ctr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直接连接符 147"/>
          <p:cNvCxnSpPr>
            <a:cxnSpLocks noChangeShapeType="1"/>
          </p:cNvCxnSpPr>
          <p:nvPr/>
        </p:nvCxnSpPr>
        <p:spPr bwMode="auto">
          <a:xfrm rot="16200000" flipV="1">
            <a:off x="2957512" y="3444577"/>
            <a:ext cx="3395663" cy="858838"/>
          </a:xfrm>
          <a:prstGeom prst="line">
            <a:avLst/>
          </a:prstGeom>
          <a:noFill/>
          <a:ln w="28575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直接连接符 150"/>
          <p:cNvCxnSpPr>
            <a:cxnSpLocks noChangeShapeType="1"/>
          </p:cNvCxnSpPr>
          <p:nvPr/>
        </p:nvCxnSpPr>
        <p:spPr bwMode="auto">
          <a:xfrm rot="5400000" flipH="1" flipV="1">
            <a:off x="2530475" y="3419177"/>
            <a:ext cx="2811463" cy="376237"/>
          </a:xfrm>
          <a:prstGeom prst="line">
            <a:avLst/>
          </a:prstGeom>
          <a:noFill/>
          <a:ln w="28575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直接连接符 154"/>
          <p:cNvCxnSpPr>
            <a:cxnSpLocks noChangeShapeType="1"/>
          </p:cNvCxnSpPr>
          <p:nvPr/>
        </p:nvCxnSpPr>
        <p:spPr bwMode="auto">
          <a:xfrm rot="16200000" flipV="1">
            <a:off x="3751262" y="2828627"/>
            <a:ext cx="3281363" cy="2078038"/>
          </a:xfrm>
          <a:prstGeom prst="line">
            <a:avLst/>
          </a:prstGeom>
          <a:noFill/>
          <a:ln w="28575" algn="ctr">
            <a:solidFill>
              <a:srgbClr val="FF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3" name="圆角矩形标注 159"/>
          <p:cNvSpPr>
            <a:spLocks noChangeArrowheads="1"/>
          </p:cNvSpPr>
          <p:nvPr/>
        </p:nvSpPr>
        <p:spPr bwMode="auto">
          <a:xfrm>
            <a:off x="2168525" y="2890539"/>
            <a:ext cx="927100" cy="385763"/>
          </a:xfrm>
          <a:prstGeom prst="wedgeRoundRectCallout">
            <a:avLst>
              <a:gd name="adj1" fmla="val 97153"/>
              <a:gd name="adj2" fmla="val 43977"/>
              <a:gd name="adj3" fmla="val 16667"/>
            </a:avLst>
          </a:prstGeom>
          <a:noFill/>
          <a:ln w="63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24" name="Text Box 19"/>
          <p:cNvSpPr txBox="1">
            <a:spLocks noChangeArrowheads="1"/>
          </p:cNvSpPr>
          <p:nvPr/>
        </p:nvSpPr>
        <p:spPr bwMode="auto">
          <a:xfrm>
            <a:off x="2130425" y="2934989"/>
            <a:ext cx="9271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VPDN </a:t>
            </a:r>
            <a:r>
              <a:rPr kumimoji="1" lang="zh-CN" altLang="en-US" sz="1200" b="1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隧道</a:t>
            </a:r>
            <a:endParaRPr kumimoji="1" lang="en-US" altLang="zh-CN" sz="1200" b="1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25" name="圆角矩形标注 161"/>
          <p:cNvSpPr>
            <a:spLocks noChangeArrowheads="1"/>
          </p:cNvSpPr>
          <p:nvPr/>
        </p:nvSpPr>
        <p:spPr bwMode="auto">
          <a:xfrm>
            <a:off x="5686425" y="2839739"/>
            <a:ext cx="927100" cy="398463"/>
          </a:xfrm>
          <a:prstGeom prst="wedgeRoundRectCallout">
            <a:avLst>
              <a:gd name="adj1" fmla="val -130120"/>
              <a:gd name="adj2" fmla="val 30028"/>
              <a:gd name="adj3" fmla="val 16667"/>
            </a:avLst>
          </a:prstGeom>
          <a:noFill/>
          <a:ln w="63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26" name="Text Box 19"/>
          <p:cNvSpPr txBox="1">
            <a:spLocks noChangeArrowheads="1"/>
          </p:cNvSpPr>
          <p:nvPr/>
        </p:nvSpPr>
        <p:spPr bwMode="auto">
          <a:xfrm>
            <a:off x="5711825" y="2884189"/>
            <a:ext cx="9271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IPSec </a:t>
            </a:r>
            <a:r>
              <a:rPr kumimoji="1"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隧道</a:t>
            </a:r>
            <a:endParaRPr kumimoji="1" lang="en-US" altLang="zh-CN" sz="12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27" name="Text Box 19"/>
          <p:cNvSpPr txBox="1">
            <a:spLocks noChangeArrowheads="1"/>
          </p:cNvSpPr>
          <p:nvPr/>
        </p:nvSpPr>
        <p:spPr bwMode="auto">
          <a:xfrm>
            <a:off x="2497138" y="1925339"/>
            <a:ext cx="11049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专线接入网关</a:t>
            </a:r>
            <a:endParaRPr kumimoji="1"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28" name="Text Box 19"/>
          <p:cNvSpPr txBox="1">
            <a:spLocks noChangeArrowheads="1"/>
          </p:cNvSpPr>
          <p:nvPr/>
        </p:nvSpPr>
        <p:spPr bwMode="auto">
          <a:xfrm>
            <a:off x="4454525" y="1831677"/>
            <a:ext cx="1104900" cy="2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2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en-US" altLang="zh-CN" sz="1200" dirty="0" smtClean="0"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1200" dirty="0">
                <a:latin typeface="华文细黑" pitchFamily="2" charset="-122"/>
                <a:ea typeface="华文细黑" pitchFamily="2" charset="-122"/>
              </a:rPr>
              <a:t>接入网关</a:t>
            </a:r>
            <a:endParaRPr kumimoji="1"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29" name="Text Box 19"/>
          <p:cNvSpPr txBox="1">
            <a:spLocks noChangeArrowheads="1"/>
          </p:cNvSpPr>
          <p:nvPr/>
        </p:nvSpPr>
        <p:spPr bwMode="auto">
          <a:xfrm>
            <a:off x="2443163" y="4970164"/>
            <a:ext cx="760412" cy="2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en-US" altLang="zh-CN" sz="1200" dirty="0" smtClean="0"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1200" dirty="0">
                <a:latin typeface="华文细黑" pitchFamily="2" charset="-122"/>
                <a:ea typeface="华文细黑" pitchFamily="2" charset="-122"/>
              </a:rPr>
              <a:t>网关</a:t>
            </a:r>
            <a:endParaRPr kumimoji="1"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30" name="Text Box 19"/>
          <p:cNvSpPr txBox="1">
            <a:spLocks noChangeArrowheads="1"/>
          </p:cNvSpPr>
          <p:nvPr/>
        </p:nvSpPr>
        <p:spPr bwMode="auto">
          <a:xfrm>
            <a:off x="4010025" y="5043189"/>
            <a:ext cx="777875" cy="2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en-US" altLang="zh-CN" sz="1200" dirty="0" smtClean="0"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1200" dirty="0">
                <a:latin typeface="华文细黑" pitchFamily="2" charset="-122"/>
                <a:ea typeface="华文细黑" pitchFamily="2" charset="-122"/>
              </a:rPr>
              <a:t>网关</a:t>
            </a:r>
            <a:endParaRPr kumimoji="1"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31" name="Text Box 19"/>
          <p:cNvSpPr txBox="1">
            <a:spLocks noChangeArrowheads="1"/>
          </p:cNvSpPr>
          <p:nvPr/>
        </p:nvSpPr>
        <p:spPr bwMode="auto">
          <a:xfrm>
            <a:off x="5216525" y="5648027"/>
            <a:ext cx="795338" cy="2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en-US" altLang="zh-CN" sz="1200" dirty="0" smtClean="0"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1200" dirty="0">
                <a:latin typeface="华文细黑" pitchFamily="2" charset="-122"/>
                <a:ea typeface="华文细黑" pitchFamily="2" charset="-122"/>
              </a:rPr>
              <a:t>网关</a:t>
            </a:r>
            <a:endParaRPr kumimoji="1"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32" name="Text Box 19"/>
          <p:cNvSpPr txBox="1">
            <a:spLocks noChangeArrowheads="1"/>
          </p:cNvSpPr>
          <p:nvPr/>
        </p:nvSpPr>
        <p:spPr bwMode="auto">
          <a:xfrm>
            <a:off x="6588125" y="5411489"/>
            <a:ext cx="720725" cy="2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en-US" altLang="zh-CN" sz="1200" dirty="0" smtClean="0"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1200" dirty="0">
                <a:latin typeface="华文细黑" pitchFamily="2" charset="-122"/>
                <a:ea typeface="华文细黑" pitchFamily="2" charset="-122"/>
              </a:rPr>
              <a:t>网关</a:t>
            </a:r>
            <a:endParaRPr kumimoji="1" lang="en-US" altLang="zh-CN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33" name="Text Box 19"/>
          <p:cNvSpPr txBox="1">
            <a:spLocks noChangeArrowheads="1"/>
          </p:cNvSpPr>
          <p:nvPr/>
        </p:nvSpPr>
        <p:spPr bwMode="auto">
          <a:xfrm>
            <a:off x="230188" y="4998739"/>
            <a:ext cx="812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专线网关</a:t>
            </a:r>
            <a:endParaRPr kumimoji="1"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34" name="Text Box 19"/>
          <p:cNvSpPr txBox="1">
            <a:spLocks noChangeArrowheads="1"/>
          </p:cNvSpPr>
          <p:nvPr/>
        </p:nvSpPr>
        <p:spPr bwMode="auto">
          <a:xfrm>
            <a:off x="4641850" y="2577802"/>
            <a:ext cx="990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kumimoji="1" lang="en-US" altLang="zh-CN" sz="1200" b="1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G</a:t>
            </a:r>
            <a:r>
              <a:rPr kumimoji="1" lang="zh-CN" altLang="en-US" sz="1200" b="1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接入专线</a:t>
            </a:r>
            <a:endParaRPr kumimoji="1" lang="en-US" altLang="zh-CN" sz="1200" b="1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635" name="Text Box 19"/>
          <p:cNvSpPr txBox="1">
            <a:spLocks noChangeArrowheads="1"/>
          </p:cNvSpPr>
          <p:nvPr/>
        </p:nvSpPr>
        <p:spPr bwMode="auto">
          <a:xfrm>
            <a:off x="1025525" y="2334914"/>
            <a:ext cx="882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578" tIns="38789" rIns="77578" bIns="38789">
            <a:spAutoFit/>
          </a:bodyPr>
          <a:lstStyle>
            <a:lvl1pPr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华文细黑" pitchFamily="2" charset="-122"/>
                <a:ea typeface="华文细黑" pitchFamily="2" charset="-122"/>
              </a:rPr>
              <a:t>MSTP</a:t>
            </a:r>
            <a:r>
              <a:rPr kumimoji="1" lang="zh-CN" altLang="en-US" sz="1200">
                <a:latin typeface="华文细黑" pitchFamily="2" charset="-122"/>
                <a:ea typeface="华文细黑" pitchFamily="2" charset="-122"/>
              </a:rPr>
              <a:t>专线</a:t>
            </a:r>
            <a:endParaRPr kumimoji="1" lang="en-US" altLang="zh-CN" sz="12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0" name="Freeform 37"/>
          <p:cNvSpPr>
            <a:spLocks/>
          </p:cNvSpPr>
          <p:nvPr/>
        </p:nvSpPr>
        <p:spPr bwMode="auto">
          <a:xfrm>
            <a:off x="5524500" y="840158"/>
            <a:ext cx="3467100" cy="1642196"/>
          </a:xfrm>
          <a:custGeom>
            <a:avLst/>
            <a:gdLst/>
            <a:ahLst/>
            <a:cxnLst>
              <a:cxn ang="0">
                <a:pos x="217" y="197"/>
              </a:cxn>
              <a:cxn ang="0">
                <a:pos x="197" y="216"/>
              </a:cxn>
              <a:cxn ang="0">
                <a:pos x="19" y="216"/>
              </a:cxn>
              <a:cxn ang="0">
                <a:pos x="0" y="197"/>
              </a:cxn>
              <a:cxn ang="0">
                <a:pos x="0" y="19"/>
              </a:cxn>
              <a:cxn ang="0">
                <a:pos x="19" y="0"/>
              </a:cxn>
              <a:cxn ang="0">
                <a:pos x="197" y="0"/>
              </a:cxn>
              <a:cxn ang="0">
                <a:pos x="217" y="19"/>
              </a:cxn>
              <a:cxn ang="0">
                <a:pos x="217" y="197"/>
              </a:cxn>
            </a:cxnLst>
            <a:rect l="0" t="0" r="r" b="b"/>
            <a:pathLst>
              <a:path w="217" h="216">
                <a:moveTo>
                  <a:pt x="217" y="197"/>
                </a:moveTo>
                <a:cubicBezTo>
                  <a:pt x="217" y="208"/>
                  <a:pt x="208" y="216"/>
                  <a:pt x="197" y="216"/>
                </a:cubicBezTo>
                <a:cubicBezTo>
                  <a:pt x="19" y="216"/>
                  <a:pt x="19" y="216"/>
                  <a:pt x="19" y="216"/>
                </a:cubicBezTo>
                <a:cubicBezTo>
                  <a:pt x="9" y="216"/>
                  <a:pt x="0" y="208"/>
                  <a:pt x="0" y="19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8" y="0"/>
                  <a:pt x="217" y="8"/>
                  <a:pt x="217" y="19"/>
                </a:cubicBezTo>
                <a:lnTo>
                  <a:pt x="217" y="197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1" name="Rectangle 123"/>
          <p:cNvSpPr/>
          <p:nvPr/>
        </p:nvSpPr>
        <p:spPr>
          <a:xfrm>
            <a:off x="6350000" y="996454"/>
            <a:ext cx="2540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굴림" charset="-127"/>
                <a:cs typeface="Arial" pitchFamily="34" charset="0"/>
              </a:rPr>
              <a:t>H3C 4G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굴림" charset="-127"/>
                <a:cs typeface="Arial" pitchFamily="34" charset="0"/>
              </a:rPr>
              <a:t>无线接入场景</a:t>
            </a:r>
          </a:p>
        </p:txBody>
      </p:sp>
      <p:sp>
        <p:nvSpPr>
          <p:cNvPr id="72" name="Rectangle 124"/>
          <p:cNvSpPr/>
          <p:nvPr/>
        </p:nvSpPr>
        <p:spPr>
          <a:xfrm>
            <a:off x="6057900" y="1394917"/>
            <a:ext cx="2319338" cy="11699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总部</a:t>
            </a: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/</a:t>
            </a: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分支互联</a:t>
            </a:r>
            <a:endParaRPr lang="en-US" altLang="zh-CN" sz="1400" kern="0" dirty="0">
              <a:solidFill>
                <a:schemeClr val="bg1"/>
              </a:solidFill>
              <a:latin typeface="+mn-lt"/>
              <a:ea typeface="굴림" charset="-127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独立企业网点链路互备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离行</a:t>
            </a: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ATM</a:t>
            </a: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机接入线路</a:t>
            </a:r>
            <a:endParaRPr lang="en-US" altLang="zh-CN" sz="1400" kern="0" dirty="0">
              <a:solidFill>
                <a:schemeClr val="bg1"/>
              </a:solidFill>
              <a:latin typeface="+mn-lt"/>
              <a:ea typeface="굴림" charset="-127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굴림" charset="-127"/>
                <a:cs typeface="Arial" pitchFamily="34" charset="0"/>
              </a:rPr>
              <a:t>移动、野外接入线路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chemeClr val="bg1"/>
              </a:solidFill>
              <a:latin typeface="+mn-lt"/>
              <a:ea typeface="굴림" charset="-127"/>
              <a:cs typeface="Arial" pitchFamily="34" charset="0"/>
            </a:endParaRPr>
          </a:p>
        </p:txBody>
      </p:sp>
      <p:grpSp>
        <p:nvGrpSpPr>
          <p:cNvPr id="24640" name="Group 145"/>
          <p:cNvGrpSpPr>
            <a:grpSpLocks/>
          </p:cNvGrpSpPr>
          <p:nvPr/>
        </p:nvGrpSpPr>
        <p:grpSpPr bwMode="auto">
          <a:xfrm>
            <a:off x="5581650" y="901204"/>
            <a:ext cx="762000" cy="508000"/>
            <a:chOff x="3748715" y="4742799"/>
            <a:chExt cx="362604" cy="362602"/>
          </a:xfrm>
        </p:grpSpPr>
        <p:sp>
          <p:nvSpPr>
            <p:cNvPr id="74" name="Oval 51"/>
            <p:cNvSpPr>
              <a:spLocks noChangeArrowheads="1"/>
            </p:cNvSpPr>
            <p:nvPr/>
          </p:nvSpPr>
          <p:spPr bwMode="auto">
            <a:xfrm flipH="1">
              <a:off x="3748715" y="4742799"/>
              <a:ext cx="362604" cy="36260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 dirty="0">
                <a:latin typeface="+mn-lt"/>
              </a:endParaRPr>
            </a:p>
          </p:txBody>
        </p:sp>
        <p:sp>
          <p:nvSpPr>
            <p:cNvPr id="24642" name="Freeform 6"/>
            <p:cNvSpPr>
              <a:spLocks/>
            </p:cNvSpPr>
            <p:nvPr/>
          </p:nvSpPr>
          <p:spPr bwMode="auto">
            <a:xfrm rot="10800000">
              <a:off x="3823872" y="4811037"/>
              <a:ext cx="144878" cy="230012"/>
            </a:xfrm>
            <a:custGeom>
              <a:avLst/>
              <a:gdLst>
                <a:gd name="T0" fmla="*/ 2147483647 w 328"/>
                <a:gd name="T1" fmla="*/ 2147483647 h 520"/>
                <a:gd name="T2" fmla="*/ 2147483647 w 328"/>
                <a:gd name="T3" fmla="*/ 2147483647 h 520"/>
                <a:gd name="T4" fmla="*/ 2147483647 w 328"/>
                <a:gd name="T5" fmla="*/ 2147483647 h 520"/>
                <a:gd name="T6" fmla="*/ 2147483647 w 328"/>
                <a:gd name="T7" fmla="*/ 2147483647 h 520"/>
                <a:gd name="T8" fmla="*/ 2147483647 w 328"/>
                <a:gd name="T9" fmla="*/ 2147483647 h 520"/>
                <a:gd name="T10" fmla="*/ 0 w 328"/>
                <a:gd name="T11" fmla="*/ 2147483647 h 520"/>
                <a:gd name="T12" fmla="*/ 0 w 328"/>
                <a:gd name="T13" fmla="*/ 2147483647 h 520"/>
                <a:gd name="T14" fmla="*/ 2147483647 w 328"/>
                <a:gd name="T15" fmla="*/ 2147483647 h 520"/>
                <a:gd name="T16" fmla="*/ 2147483647 w 328"/>
                <a:gd name="T17" fmla="*/ 2147483647 h 520"/>
                <a:gd name="T18" fmla="*/ 2147483647 w 328"/>
                <a:gd name="T19" fmla="*/ 2147483647 h 520"/>
                <a:gd name="T20" fmla="*/ 2147483647 w 328"/>
                <a:gd name="T21" fmla="*/ 2147483647 h 520"/>
                <a:gd name="T22" fmla="*/ 2147483647 w 328"/>
                <a:gd name="T23" fmla="*/ 2147483647 h 520"/>
                <a:gd name="T24" fmla="*/ 2147483647 w 328"/>
                <a:gd name="T25" fmla="*/ 2147483647 h 5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8"/>
                <a:gd name="T40" fmla="*/ 0 h 520"/>
                <a:gd name="T41" fmla="*/ 328 w 328"/>
                <a:gd name="T42" fmla="*/ 520 h 5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8" h="520">
                  <a:moveTo>
                    <a:pt x="328" y="262"/>
                  </a:moveTo>
                  <a:cubicBezTo>
                    <a:pt x="328" y="250"/>
                    <a:pt x="323" y="239"/>
                    <a:pt x="314" y="231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5" y="3"/>
                    <a:pt x="38" y="0"/>
                    <a:pt x="24" y="7"/>
                  </a:cubicBezTo>
                  <a:cubicBezTo>
                    <a:pt x="9" y="13"/>
                    <a:pt x="0" y="27"/>
                    <a:pt x="0" y="4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496"/>
                    <a:pt x="9" y="510"/>
                    <a:pt x="24" y="517"/>
                  </a:cubicBezTo>
                  <a:cubicBezTo>
                    <a:pt x="29" y="519"/>
                    <a:pt x="35" y="520"/>
                    <a:pt x="40" y="520"/>
                  </a:cubicBezTo>
                  <a:cubicBezTo>
                    <a:pt x="50" y="520"/>
                    <a:pt x="59" y="517"/>
                    <a:pt x="67" y="510"/>
                  </a:cubicBezTo>
                  <a:cubicBezTo>
                    <a:pt x="180" y="410"/>
                    <a:pt x="180" y="410"/>
                    <a:pt x="180" y="410"/>
                  </a:cubicBezTo>
                  <a:cubicBezTo>
                    <a:pt x="314" y="292"/>
                    <a:pt x="314" y="292"/>
                    <a:pt x="314" y="292"/>
                  </a:cubicBezTo>
                  <a:cubicBezTo>
                    <a:pt x="323" y="284"/>
                    <a:pt x="328" y="273"/>
                    <a:pt x="328" y="2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76" name="Oval 53"/>
            <p:cNvSpPr>
              <a:spLocks noChangeArrowheads="1"/>
            </p:cNvSpPr>
            <p:nvPr/>
          </p:nvSpPr>
          <p:spPr bwMode="auto">
            <a:xfrm flipH="1">
              <a:off x="3795551" y="4758663"/>
              <a:ext cx="271198" cy="210762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shade val="100000"/>
                    <a:satMod val="115000"/>
                    <a:alpha val="6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283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973638" y="5437473"/>
            <a:ext cx="3289300" cy="375994"/>
            <a:chOff x="2292092" y="4062327"/>
            <a:chExt cx="3289300" cy="283105"/>
          </a:xfrm>
        </p:grpSpPr>
        <p:sp>
          <p:nvSpPr>
            <p:cNvPr id="98" name="剪去对角的矩形 97"/>
            <p:cNvSpPr/>
            <p:nvPr/>
          </p:nvSpPr>
          <p:spPr bwMode="auto">
            <a:xfrm rot="20117832">
              <a:off x="2328604" y="4062327"/>
              <a:ext cx="3216275" cy="268110"/>
            </a:xfrm>
            <a:prstGeom prst="snip2Diag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>
              <a:spAutoFit/>
            </a:bodyPr>
            <a:lstStyle/>
            <a:p>
              <a:pPr eaLnBrk="0" hangingPunct="0">
                <a:defRPr/>
              </a:pP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01" name="TextBox 9"/>
            <p:cNvSpPr txBox="1">
              <a:spLocks noChangeArrowheads="1"/>
            </p:cNvSpPr>
            <p:nvPr/>
          </p:nvSpPr>
          <p:spPr bwMode="auto">
            <a:xfrm rot="20117832">
              <a:off x="2292092" y="4090518"/>
              <a:ext cx="3289300" cy="254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网络安全需要全方面考虑！</a:t>
              </a:r>
            </a:p>
          </p:txBody>
        </p:sp>
      </p:grpSp>
      <p:cxnSp>
        <p:nvCxnSpPr>
          <p:cNvPr id="22531" name="直接连接符 110"/>
          <p:cNvCxnSpPr>
            <a:cxnSpLocks noChangeShapeType="1"/>
          </p:cNvCxnSpPr>
          <p:nvPr/>
        </p:nvCxnSpPr>
        <p:spPr bwMode="auto">
          <a:xfrm>
            <a:off x="3452813" y="2937933"/>
            <a:ext cx="1592262" cy="8467"/>
          </a:xfrm>
          <a:prstGeom prst="line">
            <a:avLst/>
          </a:prstGeom>
          <a:noFill/>
          <a:ln w="25400" algn="ctr">
            <a:solidFill>
              <a:srgbClr val="00B0F0"/>
            </a:solidFill>
            <a:round/>
            <a:headEnd/>
            <a:tailEnd/>
          </a:ln>
        </p:spPr>
      </p:cxnSp>
      <p:sp>
        <p:nvSpPr>
          <p:cNvPr id="22533" name="Line 2"/>
          <p:cNvSpPr>
            <a:spLocks noChangeShapeType="1"/>
          </p:cNvSpPr>
          <p:nvPr/>
        </p:nvSpPr>
        <p:spPr bwMode="auto">
          <a:xfrm flipV="1">
            <a:off x="5846764" y="2961217"/>
            <a:ext cx="255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979488" y="764117"/>
            <a:ext cx="692150" cy="381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600" b="1" kern="0" dirty="0">
                <a:latin typeface="微软雅黑" pitchFamily="34" charset="-122"/>
                <a:ea typeface="微软雅黑" pitchFamily="34" charset="-122"/>
              </a:rPr>
              <a:t>网点</a:t>
            </a: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1944688" y="675218"/>
            <a:ext cx="0" cy="3958167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endParaRPr lang="zh-CN" altLang="en-US"/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107951" y="2300818"/>
            <a:ext cx="1668463" cy="1638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7" name="Picture 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76" y="2607733"/>
            <a:ext cx="544513" cy="51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827089" y="3213100"/>
            <a:ext cx="949325" cy="28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路由器</a:t>
            </a:r>
          </a:p>
        </p:txBody>
      </p:sp>
      <p:pic>
        <p:nvPicPr>
          <p:cNvPr id="22539" name="Picture 9" descr="中低端路由器-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088" y="2872318"/>
            <a:ext cx="488950" cy="3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2706688" y="764117"/>
            <a:ext cx="151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运营商网络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5424488" y="764118"/>
            <a:ext cx="151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中心外联区</a:t>
            </a:r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5262563" y="3238501"/>
            <a:ext cx="585787" cy="27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LNS</a:t>
            </a: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1538288" y="1140885"/>
            <a:ext cx="0" cy="899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Rectangle 18"/>
          <p:cNvSpPr>
            <a:spLocks noChangeArrowheads="1"/>
          </p:cNvSpPr>
          <p:nvPr/>
        </p:nvSpPr>
        <p:spPr bwMode="auto">
          <a:xfrm>
            <a:off x="3430589" y="1456267"/>
            <a:ext cx="164623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/>
            <a:r>
              <a:rPr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IPSec  VPN</a:t>
            </a: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6429376" y="4375151"/>
            <a:ext cx="1236663" cy="505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>
              <a:defRPr/>
            </a:pPr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AAA/</a:t>
            </a: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网管</a:t>
            </a:r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/CA</a:t>
            </a: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>
            <a:off x="6302375" y="1132417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21"/>
          <p:cNvSpPr>
            <a:spLocks noChangeShapeType="1"/>
          </p:cNvSpPr>
          <p:nvPr/>
        </p:nvSpPr>
        <p:spPr bwMode="auto">
          <a:xfrm>
            <a:off x="7248525" y="2980267"/>
            <a:ext cx="0" cy="971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5"/>
          <p:cNvSpPr>
            <a:spLocks noChangeShapeType="1"/>
          </p:cNvSpPr>
          <p:nvPr/>
        </p:nvSpPr>
        <p:spPr bwMode="auto">
          <a:xfrm flipH="1">
            <a:off x="4941888" y="647701"/>
            <a:ext cx="0" cy="410421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6"/>
          <p:cNvSpPr>
            <a:spLocks noChangeShapeType="1"/>
          </p:cNvSpPr>
          <p:nvPr/>
        </p:nvSpPr>
        <p:spPr bwMode="auto">
          <a:xfrm flipH="1">
            <a:off x="7685088" y="706968"/>
            <a:ext cx="0" cy="406823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50" name="Picture 30" descr="网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404889">
            <a:off x="3563939" y="2664885"/>
            <a:ext cx="1355725" cy="52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1" name="Text Box 31"/>
          <p:cNvSpPr txBox="1">
            <a:spLocks noChangeArrowheads="1"/>
          </p:cNvSpPr>
          <p:nvPr/>
        </p:nvSpPr>
        <p:spPr bwMode="auto">
          <a:xfrm>
            <a:off x="3665538" y="2749551"/>
            <a:ext cx="1308100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接入专线</a:t>
            </a:r>
            <a:endParaRPr kumimoji="1" lang="en-US" altLang="zh-CN" sz="11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1" name="Rectangle 34"/>
          <p:cNvSpPr>
            <a:spLocks noChangeArrowheads="1"/>
          </p:cNvSpPr>
          <p:nvPr/>
        </p:nvSpPr>
        <p:spPr bwMode="auto">
          <a:xfrm>
            <a:off x="2643188" y="4332818"/>
            <a:ext cx="819150" cy="4508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>
              <a:defRPr/>
            </a:pP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运营商认证服务器</a:t>
            </a:r>
          </a:p>
        </p:txBody>
      </p:sp>
      <p:sp>
        <p:nvSpPr>
          <p:cNvPr id="22553" name="Line 35"/>
          <p:cNvSpPr>
            <a:spLocks noChangeShapeType="1"/>
          </p:cNvSpPr>
          <p:nvPr/>
        </p:nvSpPr>
        <p:spPr bwMode="auto">
          <a:xfrm flipH="1">
            <a:off x="5437188" y="2110317"/>
            <a:ext cx="0" cy="465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4" name="Rectangle 39"/>
          <p:cNvSpPr>
            <a:spLocks noChangeArrowheads="1"/>
          </p:cNvSpPr>
          <p:nvPr/>
        </p:nvSpPr>
        <p:spPr bwMode="auto">
          <a:xfrm>
            <a:off x="3576639" y="1989667"/>
            <a:ext cx="1571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/>
            <a:r>
              <a:rPr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VPDN/L2TP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55" name="Picture 40" descr="中低端路由器-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75" y="2664885"/>
            <a:ext cx="762000" cy="5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6" name="Rectangle 41"/>
          <p:cNvSpPr>
            <a:spLocks noChangeArrowheads="1"/>
          </p:cNvSpPr>
          <p:nvPr/>
        </p:nvSpPr>
        <p:spPr bwMode="auto">
          <a:xfrm>
            <a:off x="2678113" y="3213101"/>
            <a:ext cx="60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LAC</a:t>
            </a:r>
          </a:p>
        </p:txBody>
      </p:sp>
      <p:pic>
        <p:nvPicPr>
          <p:cNvPr id="22557" name="Picture 42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1" y="2973917"/>
            <a:ext cx="544513" cy="5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7" name="Rectangle 8"/>
          <p:cNvSpPr>
            <a:spLocks noChangeArrowheads="1"/>
          </p:cNvSpPr>
          <p:nvPr/>
        </p:nvSpPr>
        <p:spPr bwMode="auto">
          <a:xfrm>
            <a:off x="285750" y="3617385"/>
            <a:ext cx="776288" cy="27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>
              <a:defRPr/>
            </a:pP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分支网络</a:t>
            </a:r>
          </a:p>
        </p:txBody>
      </p:sp>
      <p:pic>
        <p:nvPicPr>
          <p:cNvPr id="22559" name="Picture 40" descr="防火墙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1" y="2550584"/>
            <a:ext cx="5302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0" name="Line 21"/>
          <p:cNvSpPr>
            <a:spLocks noChangeShapeType="1"/>
          </p:cNvSpPr>
          <p:nvPr/>
        </p:nvSpPr>
        <p:spPr bwMode="auto">
          <a:xfrm>
            <a:off x="7034213" y="2980267"/>
            <a:ext cx="0" cy="971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61" name="Picture 33" descr="服务器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7026" y="3765551"/>
            <a:ext cx="461963" cy="66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2" name="Picture 33" descr="服务器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13" y="3765551"/>
            <a:ext cx="461962" cy="66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3" name="Picture 40" descr="防火墙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8589" y="2550584"/>
            <a:ext cx="5302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4" name="Picture 28" descr="通用交换机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19900" y="2694518"/>
            <a:ext cx="685800" cy="49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5" name="Rectangle 24"/>
          <p:cNvSpPr>
            <a:spLocks noChangeArrowheads="1"/>
          </p:cNvSpPr>
          <p:nvPr/>
        </p:nvSpPr>
        <p:spPr bwMode="auto">
          <a:xfrm>
            <a:off x="7680326" y="2000251"/>
            <a:ext cx="1222375" cy="289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22566" name="Line 32"/>
          <p:cNvSpPr>
            <a:spLocks noChangeShapeType="1"/>
          </p:cNvSpPr>
          <p:nvPr/>
        </p:nvSpPr>
        <p:spPr bwMode="auto">
          <a:xfrm flipH="1">
            <a:off x="3175000" y="2099733"/>
            <a:ext cx="0" cy="467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67" name="Picture 17" descr="蜂窝和天线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2455333"/>
            <a:ext cx="757238" cy="7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68" name="直接连接符 98"/>
          <p:cNvCxnSpPr>
            <a:cxnSpLocks noChangeShapeType="1"/>
          </p:cNvCxnSpPr>
          <p:nvPr/>
        </p:nvCxnSpPr>
        <p:spPr bwMode="auto">
          <a:xfrm flipV="1">
            <a:off x="819150" y="3052233"/>
            <a:ext cx="388938" cy="61384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2569" name="Picture 36" descr="中低端路由器-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2711452"/>
            <a:ext cx="609600" cy="45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570" name="直接箭头连接符 106"/>
          <p:cNvCxnSpPr>
            <a:cxnSpLocks noChangeShapeType="1"/>
          </p:cNvCxnSpPr>
          <p:nvPr/>
        </p:nvCxnSpPr>
        <p:spPr bwMode="auto">
          <a:xfrm flipV="1">
            <a:off x="3157538" y="2326218"/>
            <a:ext cx="2279650" cy="2116"/>
          </a:xfrm>
          <a:prstGeom prst="straightConnector1">
            <a:avLst/>
          </a:prstGeom>
          <a:noFill/>
          <a:ln w="12700" algn="ctr">
            <a:solidFill>
              <a:srgbClr val="0000FF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2571" name="直接连接符 108"/>
          <p:cNvCxnSpPr>
            <a:cxnSpLocks noChangeShapeType="1"/>
          </p:cNvCxnSpPr>
          <p:nvPr/>
        </p:nvCxnSpPr>
        <p:spPr bwMode="auto">
          <a:xfrm rot="5400000">
            <a:off x="2847976" y="3508376"/>
            <a:ext cx="679449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2" name="Rectangle 12"/>
          <p:cNvSpPr>
            <a:spLocks noChangeArrowheads="1"/>
          </p:cNvSpPr>
          <p:nvPr/>
        </p:nvSpPr>
        <p:spPr bwMode="auto">
          <a:xfrm>
            <a:off x="7900988" y="776817"/>
            <a:ext cx="9588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核心区</a:t>
            </a:r>
          </a:p>
        </p:txBody>
      </p:sp>
      <p:sp>
        <p:nvSpPr>
          <p:cNvPr id="19502" name="Rectangle 34"/>
          <p:cNvSpPr>
            <a:spLocks noChangeArrowheads="1"/>
          </p:cNvSpPr>
          <p:nvPr/>
        </p:nvSpPr>
        <p:spPr bwMode="auto">
          <a:xfrm>
            <a:off x="6846888" y="2461684"/>
            <a:ext cx="641350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>
              <a:defRPr/>
            </a:pP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22574" name="Freeform 10"/>
          <p:cNvSpPr>
            <a:spLocks/>
          </p:cNvSpPr>
          <p:nvPr/>
        </p:nvSpPr>
        <p:spPr bwMode="auto">
          <a:xfrm rot="5400000">
            <a:off x="1942572" y="2584979"/>
            <a:ext cx="143933" cy="714375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cxnSp>
        <p:nvCxnSpPr>
          <p:cNvPr id="22575" name="直接连接符 118"/>
          <p:cNvCxnSpPr>
            <a:cxnSpLocks noChangeShapeType="1"/>
          </p:cNvCxnSpPr>
          <p:nvPr/>
        </p:nvCxnSpPr>
        <p:spPr bwMode="auto">
          <a:xfrm>
            <a:off x="1582738" y="1742018"/>
            <a:ext cx="4660900" cy="2116"/>
          </a:xfrm>
          <a:prstGeom prst="line">
            <a:avLst/>
          </a:prstGeom>
          <a:noFill/>
          <a:ln w="12700" algn="ctr">
            <a:solidFill>
              <a:srgbClr val="0000FF"/>
            </a:solidFill>
            <a:round/>
            <a:headEnd type="arrow" w="med" len="med"/>
            <a:tailEnd type="arrow" w="med" len="med"/>
          </a:ln>
        </p:spPr>
      </p:cxnSp>
      <p:pic>
        <p:nvPicPr>
          <p:cNvPr id="22576" name="Picture 28" descr="通用交换机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13738" y="2732618"/>
            <a:ext cx="685800" cy="49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06" name="Rectangle 34"/>
          <p:cNvSpPr>
            <a:spLocks noChangeArrowheads="1"/>
          </p:cNvSpPr>
          <p:nvPr/>
        </p:nvSpPr>
        <p:spPr bwMode="auto">
          <a:xfrm>
            <a:off x="8358188" y="2474384"/>
            <a:ext cx="641350" cy="28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>
              <a:defRPr/>
            </a:pP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9507" name="Rectangle 19"/>
          <p:cNvSpPr>
            <a:spLocks noChangeArrowheads="1"/>
          </p:cNvSpPr>
          <p:nvPr/>
        </p:nvSpPr>
        <p:spPr bwMode="auto">
          <a:xfrm>
            <a:off x="8080376" y="4438651"/>
            <a:ext cx="957263" cy="27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>
              <a:defRPr/>
            </a:pP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业务服务器</a:t>
            </a:r>
            <a:endParaRPr lang="en-US" altLang="zh-CN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79" name="Line 21"/>
          <p:cNvSpPr>
            <a:spLocks noChangeShapeType="1"/>
          </p:cNvSpPr>
          <p:nvPr/>
        </p:nvSpPr>
        <p:spPr bwMode="auto">
          <a:xfrm>
            <a:off x="8709025" y="3043767"/>
            <a:ext cx="0" cy="971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80" name="Line 21"/>
          <p:cNvSpPr>
            <a:spLocks noChangeShapeType="1"/>
          </p:cNvSpPr>
          <p:nvPr/>
        </p:nvSpPr>
        <p:spPr bwMode="auto">
          <a:xfrm>
            <a:off x="8494713" y="3043767"/>
            <a:ext cx="0" cy="971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81" name="Picture 33" descr="服务器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37526" y="3829051"/>
            <a:ext cx="461963" cy="66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82" name="Picture 33" descr="服务器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32813" y="3829051"/>
            <a:ext cx="461962" cy="66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83" name="Rectangle 34"/>
          <p:cNvSpPr>
            <a:spLocks noChangeArrowheads="1"/>
          </p:cNvSpPr>
          <p:nvPr/>
        </p:nvSpPr>
        <p:spPr bwMode="auto">
          <a:xfrm>
            <a:off x="6311900" y="3318934"/>
            <a:ext cx="831850" cy="321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/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区域</a:t>
            </a:r>
          </a:p>
        </p:txBody>
      </p:sp>
      <p:sp>
        <p:nvSpPr>
          <p:cNvPr id="22584" name="Rectangle 34"/>
          <p:cNvSpPr>
            <a:spLocks noChangeArrowheads="1"/>
          </p:cNvSpPr>
          <p:nvPr/>
        </p:nvSpPr>
        <p:spPr bwMode="auto">
          <a:xfrm>
            <a:off x="7707313" y="3329517"/>
            <a:ext cx="946150" cy="3386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algn="just" eaLnBrk="0" hangingPunct="0"/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安全区域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4G</a:t>
            </a:r>
            <a:r>
              <a:rPr lang="zh-CN" altLang="en-US" dirty="0" smtClean="0"/>
              <a:t>宽带接入的安全方案</a:t>
            </a:r>
            <a:endParaRPr lang="zh-CN" altLang="en-US" dirty="0"/>
          </a:p>
        </p:txBody>
      </p:sp>
      <p:sp>
        <p:nvSpPr>
          <p:cNvPr id="22585" name="内容占位符 63"/>
          <p:cNvSpPr>
            <a:spLocks noGrp="1"/>
          </p:cNvSpPr>
          <p:nvPr>
            <p:ph sz="half" idx="4294967295"/>
          </p:nvPr>
        </p:nvSpPr>
        <p:spPr>
          <a:xfrm>
            <a:off x="286072" y="4876800"/>
            <a:ext cx="8534400" cy="1665288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 2" pitchFamily="18" charset="2"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无线接入应用通常由如下三部分构成：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网点设备（配置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接入的路由器）；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运营商网络（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接入网，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LAC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承载网，运营商认证服务器等）；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以及中心侧设备（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LNS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AAA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服务器，防火墙等）；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86" name="圆角矩形标注 73"/>
          <p:cNvSpPr>
            <a:spLocks noChangeArrowheads="1"/>
          </p:cNvSpPr>
          <p:nvPr/>
        </p:nvSpPr>
        <p:spPr bwMode="auto">
          <a:xfrm>
            <a:off x="192088" y="1866946"/>
            <a:ext cx="1263650" cy="330109"/>
          </a:xfrm>
          <a:prstGeom prst="wedgeRoundRectCallout">
            <a:avLst>
              <a:gd name="adj1" fmla="val 28699"/>
              <a:gd name="adj2" fmla="val 25033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87" name="Text Box 19"/>
          <p:cNvSpPr txBox="1">
            <a:spLocks noChangeArrowheads="1"/>
          </p:cNvSpPr>
          <p:nvPr/>
        </p:nvSpPr>
        <p:spPr bwMode="auto">
          <a:xfrm>
            <a:off x="192088" y="1845733"/>
            <a:ext cx="1319212" cy="24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终端接入安全</a:t>
            </a:r>
            <a:endParaRPr lang="en-US" altLang="zh-CN" sz="11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88" name="圆角矩形标注 79"/>
          <p:cNvSpPr>
            <a:spLocks noChangeArrowheads="1"/>
          </p:cNvSpPr>
          <p:nvPr/>
        </p:nvSpPr>
        <p:spPr bwMode="auto">
          <a:xfrm>
            <a:off x="3563939" y="4021712"/>
            <a:ext cx="2232025" cy="330109"/>
          </a:xfrm>
          <a:prstGeom prst="wedgeRoundRectCallout">
            <a:avLst>
              <a:gd name="adj1" fmla="val -63389"/>
              <a:gd name="adj2" fmla="val -29399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89" name="Text Box 19"/>
          <p:cNvSpPr txBox="1">
            <a:spLocks noChangeArrowheads="1"/>
          </p:cNvSpPr>
          <p:nvPr/>
        </p:nvSpPr>
        <p:spPr bwMode="auto">
          <a:xfrm>
            <a:off x="3500439" y="3928534"/>
            <a:ext cx="2295525" cy="4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二次认证完成用户名、密码、设备序列号和</a:t>
            </a:r>
            <a:r>
              <a:rPr lang="en-US" altLang="zh-CN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IMSI</a:t>
            </a:r>
            <a:r>
              <a: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endParaRPr lang="en-US" altLang="zh-CN" sz="11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0" name="圆角矩形标注 96"/>
          <p:cNvSpPr>
            <a:spLocks noChangeArrowheads="1"/>
          </p:cNvSpPr>
          <p:nvPr/>
        </p:nvSpPr>
        <p:spPr bwMode="auto">
          <a:xfrm>
            <a:off x="3563939" y="4034412"/>
            <a:ext cx="2232025" cy="330109"/>
          </a:xfrm>
          <a:prstGeom prst="wedgeRoundRectCallout">
            <a:avLst>
              <a:gd name="adj1" fmla="val 32278"/>
              <a:gd name="adj2" fmla="val -275287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1" name="圆角矩形标注 99"/>
          <p:cNvSpPr>
            <a:spLocks noChangeArrowheads="1"/>
          </p:cNvSpPr>
          <p:nvPr/>
        </p:nvSpPr>
        <p:spPr bwMode="auto">
          <a:xfrm>
            <a:off x="1671638" y="1263696"/>
            <a:ext cx="1155700" cy="330109"/>
          </a:xfrm>
          <a:prstGeom prst="wedgeRoundRectCallout">
            <a:avLst>
              <a:gd name="adj1" fmla="val 108347"/>
              <a:gd name="adj2" fmla="val 46829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2" name="Text Box 19"/>
          <p:cNvSpPr txBox="1">
            <a:spLocks noChangeArrowheads="1"/>
          </p:cNvSpPr>
          <p:nvPr/>
        </p:nvSpPr>
        <p:spPr bwMode="auto">
          <a:xfrm>
            <a:off x="1631951" y="1267884"/>
            <a:ext cx="1160463" cy="24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端到端加密</a:t>
            </a:r>
            <a:endParaRPr lang="en-US" altLang="zh-CN" sz="11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3" name="圆角矩形标注 102"/>
          <p:cNvSpPr>
            <a:spLocks noChangeArrowheads="1"/>
          </p:cNvSpPr>
          <p:nvPr/>
        </p:nvSpPr>
        <p:spPr bwMode="auto">
          <a:xfrm>
            <a:off x="1992314" y="1873296"/>
            <a:ext cx="992187" cy="330109"/>
          </a:xfrm>
          <a:prstGeom prst="wedgeRoundRectCallout">
            <a:avLst>
              <a:gd name="adj1" fmla="val 125935"/>
              <a:gd name="adj2" fmla="val 3161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4" name="Text Box 19"/>
          <p:cNvSpPr txBox="1">
            <a:spLocks noChangeArrowheads="1"/>
          </p:cNvSpPr>
          <p:nvPr/>
        </p:nvSpPr>
        <p:spPr bwMode="auto">
          <a:xfrm>
            <a:off x="1993901" y="1905000"/>
            <a:ext cx="1065213" cy="24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defTabSz="776288"/>
            <a:r>
              <a:rPr lang="en-US" altLang="zh-CN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VPDN</a:t>
            </a:r>
            <a:r>
              <a: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专线</a:t>
            </a:r>
            <a:endParaRPr lang="en-US" altLang="zh-CN" sz="11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5" name="圆角矩形标注 105"/>
          <p:cNvSpPr>
            <a:spLocks noChangeArrowheads="1"/>
          </p:cNvSpPr>
          <p:nvPr/>
        </p:nvSpPr>
        <p:spPr bwMode="auto">
          <a:xfrm>
            <a:off x="1830388" y="3689396"/>
            <a:ext cx="927100" cy="330109"/>
          </a:xfrm>
          <a:prstGeom prst="wedgeRoundRectCallout">
            <a:avLst>
              <a:gd name="adj1" fmla="val -73468"/>
              <a:gd name="adj2" fmla="val -176685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pPr eaLnBrk="0" hangingPunct="0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96" name="Text Box 19"/>
          <p:cNvSpPr txBox="1">
            <a:spLocks noChangeArrowheads="1"/>
          </p:cNvSpPr>
          <p:nvPr/>
        </p:nvSpPr>
        <p:spPr bwMode="auto">
          <a:xfrm>
            <a:off x="1774825" y="3651251"/>
            <a:ext cx="1079500" cy="24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578" tIns="38789" rIns="77578" bIns="38789">
            <a:spAutoFit/>
          </a:bodyPr>
          <a:lstStyle/>
          <a:p>
            <a:pPr algn="ctr" defTabSz="776288">
              <a:spcBef>
                <a:spcPct val="50000"/>
              </a:spcBef>
            </a:pPr>
            <a:r>
              <a:rPr lang="zh-CN" altLang="en-US" sz="11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业务隔离</a:t>
            </a:r>
            <a:endParaRPr lang="en-US" altLang="zh-CN" sz="11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597" name="直接连接符 114"/>
          <p:cNvCxnSpPr>
            <a:cxnSpLocks noChangeShapeType="1"/>
          </p:cNvCxnSpPr>
          <p:nvPr/>
        </p:nvCxnSpPr>
        <p:spPr bwMode="auto">
          <a:xfrm>
            <a:off x="790576" y="2918884"/>
            <a:ext cx="430213" cy="14816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2598" name="Picture 33" descr="服务器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30526" y="3661834"/>
            <a:ext cx="461963" cy="66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99" name="Rectangle 24"/>
          <p:cNvSpPr>
            <a:spLocks noChangeArrowheads="1"/>
          </p:cNvSpPr>
          <p:nvPr/>
        </p:nvSpPr>
        <p:spPr bwMode="auto">
          <a:xfrm>
            <a:off x="5891214" y="2000252"/>
            <a:ext cx="936625" cy="3598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66213" tIns="33106" rIns="66213" bIns="33106"/>
          <a:lstStyle/>
          <a:p>
            <a:pPr eaLnBrk="0" hangingPunct="0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</p:spTree>
    <p:extLst>
      <p:ext uri="{BB962C8B-B14F-4D97-AF65-F5344CB8AC3E}">
        <p14:creationId xmlns:p14="http://schemas.microsoft.com/office/powerpoint/2010/main" val="3218079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5220072" y="1135772"/>
            <a:ext cx="38164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方案特点：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自动隧道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自动隧道、动态路由、分支互访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实现大规模分支接入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最大支持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分支接入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部署和扩容简单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工作量减少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70-90%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小压力，高安全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总部压力降低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6482" y="1340768"/>
            <a:ext cx="4473590" cy="4465353"/>
            <a:chOff x="539552" y="1203598"/>
            <a:chExt cx="4473590" cy="3349015"/>
          </a:xfrm>
        </p:grpSpPr>
        <p:sp>
          <p:nvSpPr>
            <p:cNvPr id="6" name="圆角矩形 135"/>
            <p:cNvSpPr/>
            <p:nvPr/>
          </p:nvSpPr>
          <p:spPr>
            <a:xfrm>
              <a:off x="2825254" y="2279290"/>
              <a:ext cx="1352550" cy="3714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13" descr="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8074" y="2821444"/>
              <a:ext cx="2630487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直接连接符 166"/>
            <p:cNvCxnSpPr/>
            <p:nvPr/>
          </p:nvCxnSpPr>
          <p:spPr>
            <a:xfrm rot="5400000" flipH="1" flipV="1">
              <a:off x="1887751" y="3451683"/>
              <a:ext cx="264319" cy="18256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31"/>
            <p:cNvSpPr txBox="1">
              <a:spLocks noChangeArrowheads="1"/>
            </p:cNvSpPr>
            <p:nvPr/>
          </p:nvSpPr>
          <p:spPr bwMode="auto">
            <a:xfrm>
              <a:off x="564952" y="2327336"/>
              <a:ext cx="831850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Hub</a:t>
              </a:r>
            </a:p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Routers</a:t>
              </a: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579252" y="1947533"/>
              <a:ext cx="7778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Firewalls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3"/>
            <p:cNvSpPr/>
            <p:nvPr/>
          </p:nvSpPr>
          <p:spPr>
            <a:xfrm>
              <a:off x="1317438" y="2245183"/>
              <a:ext cx="1311275" cy="3714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30" descr="通用路由器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6802" y="2339241"/>
              <a:ext cx="4762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39740" y="2339248"/>
              <a:ext cx="495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接连接符 116"/>
            <p:cNvCxnSpPr/>
            <p:nvPr/>
          </p:nvCxnSpPr>
          <p:spPr>
            <a:xfrm flipH="1">
              <a:off x="2287390" y="2553555"/>
              <a:ext cx="0" cy="37623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29"/>
            <p:cNvCxnSpPr/>
            <p:nvPr/>
          </p:nvCxnSpPr>
          <p:spPr>
            <a:xfrm rot="5400000" flipH="1" flipV="1">
              <a:off x="1752804" y="1666546"/>
              <a:ext cx="554831" cy="79057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1"/>
            <p:cNvSpPr txBox="1">
              <a:spLocks noChangeArrowheads="1"/>
            </p:cNvSpPr>
            <p:nvPr/>
          </p:nvSpPr>
          <p:spPr bwMode="auto">
            <a:xfrm>
              <a:off x="1226954" y="2615467"/>
              <a:ext cx="566737" cy="173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Hub1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941315" y="2615466"/>
              <a:ext cx="576262" cy="173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Hub2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45"/>
            <p:cNvCxnSpPr/>
            <p:nvPr/>
          </p:nvCxnSpPr>
          <p:spPr>
            <a:xfrm rot="16200000" flipV="1">
              <a:off x="3079165" y="1630820"/>
              <a:ext cx="554831" cy="86201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4084440" y="2309476"/>
              <a:ext cx="830262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VAM </a:t>
              </a:r>
            </a:p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Servers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49"/>
            <p:cNvCxnSpPr/>
            <p:nvPr/>
          </p:nvCxnSpPr>
          <p:spPr>
            <a:xfrm flipH="1" flipV="1">
              <a:off x="1634942" y="2548793"/>
              <a:ext cx="436563" cy="4345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53"/>
            <p:cNvCxnSpPr/>
            <p:nvPr/>
          </p:nvCxnSpPr>
          <p:spPr>
            <a:xfrm flipH="1" flipV="1">
              <a:off x="3151005" y="2553555"/>
              <a:ext cx="71437" cy="37623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>
              <a:spLocks noChangeArrowheads="1"/>
            </p:cNvSpPr>
            <p:nvPr/>
          </p:nvSpPr>
          <p:spPr bwMode="auto">
            <a:xfrm>
              <a:off x="4040005" y="1632223"/>
              <a:ext cx="973137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IMC IVM &amp; BIMS 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Picture 30" descr="通用路由器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3030" y="3675129"/>
              <a:ext cx="512763" cy="222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31" descr="服务器类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09805" y="1749883"/>
              <a:ext cx="401637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31"/>
            <p:cNvSpPr txBox="1">
              <a:spLocks noChangeArrowheads="1"/>
            </p:cNvSpPr>
            <p:nvPr/>
          </p:nvSpPr>
          <p:spPr bwMode="auto">
            <a:xfrm>
              <a:off x="611002" y="3716795"/>
              <a:ext cx="714375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Spoke</a:t>
              </a:r>
            </a:p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Routers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166"/>
            <p:cNvCxnSpPr/>
            <p:nvPr/>
          </p:nvCxnSpPr>
          <p:spPr>
            <a:xfrm rot="16200000" flipV="1">
              <a:off x="3247247" y="3384418"/>
              <a:ext cx="291703" cy="29686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415852" y="4050169"/>
              <a:ext cx="1081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331119" y="4122202"/>
              <a:ext cx="1440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80191" y="4044613"/>
              <a:ext cx="295275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424113" y="4121408"/>
              <a:ext cx="14406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1" descr="服务器终端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82499" y="4193052"/>
              <a:ext cx="434975" cy="33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1" descr="服务器终端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09555" y="4193052"/>
              <a:ext cx="434975" cy="33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1" descr="服务器终端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60417" y="4213287"/>
              <a:ext cx="434975" cy="335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715"/>
            <p:cNvSpPr txBox="1">
              <a:spLocks noChangeArrowheads="1"/>
            </p:cNvSpPr>
            <p:nvPr/>
          </p:nvSpPr>
          <p:spPr bwMode="auto">
            <a:xfrm>
              <a:off x="1955409" y="3881100"/>
              <a:ext cx="663964" cy="173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  <a:cs typeface="华文细黑"/>
                </a:rPr>
                <a:t>Branch 1</a:t>
              </a:r>
              <a:endParaRPr lang="zh-CN" altLang="en-US" sz="900">
                <a:latin typeface="微软雅黑" pitchFamily="34" charset="-122"/>
                <a:ea typeface="微软雅黑" pitchFamily="34" charset="-122"/>
                <a:cs typeface="华文细黑"/>
              </a:endParaRPr>
            </a:p>
          </p:txBody>
        </p:sp>
        <p:cxnSp>
          <p:nvCxnSpPr>
            <p:cNvPr id="35" name="直接连接符 149"/>
            <p:cNvCxnSpPr/>
            <p:nvPr/>
          </p:nvCxnSpPr>
          <p:spPr>
            <a:xfrm rot="10800000">
              <a:off x="1873052" y="2444024"/>
              <a:ext cx="166688" cy="238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47"/>
            <p:cNvSpPr txBox="1">
              <a:spLocks noChangeArrowheads="1"/>
            </p:cNvSpPr>
            <p:nvPr/>
          </p:nvSpPr>
          <p:spPr bwMode="auto">
            <a:xfrm>
              <a:off x="2069902" y="3027423"/>
              <a:ext cx="1214438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Internet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Picture 66" descr="中继器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182621" y="1374835"/>
              <a:ext cx="4857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66" descr="中继器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82687" y="1374835"/>
              <a:ext cx="4857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03340" y="2339248"/>
              <a:ext cx="49371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30" descr="通用路由器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39927" y="2339248"/>
              <a:ext cx="495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直接连接符 153"/>
            <p:cNvCxnSpPr/>
            <p:nvPr/>
          </p:nvCxnSpPr>
          <p:spPr>
            <a:xfrm flipV="1">
              <a:off x="3366896" y="2553561"/>
              <a:ext cx="420687" cy="429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129"/>
            <p:cNvCxnSpPr/>
            <p:nvPr/>
          </p:nvCxnSpPr>
          <p:spPr>
            <a:xfrm rot="5400000" flipH="1" flipV="1">
              <a:off x="2079040" y="1992770"/>
              <a:ext cx="554831" cy="13811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29"/>
            <p:cNvCxnSpPr/>
            <p:nvPr/>
          </p:nvCxnSpPr>
          <p:spPr>
            <a:xfrm rot="16200000" flipV="1">
              <a:off x="2760877" y="1949121"/>
              <a:ext cx="554831" cy="22542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60" descr="防火墙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039755" y="1851087"/>
              <a:ext cx="396875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60" descr="防火墙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825564" y="1837989"/>
              <a:ext cx="396875" cy="280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31" descr="服务器类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09805" y="1362931"/>
              <a:ext cx="401637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4014590" y="1203598"/>
              <a:ext cx="882650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AAA</a:t>
              </a:r>
            </a:p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Server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8" name="直接连接符 153"/>
            <p:cNvCxnSpPr/>
            <p:nvPr/>
          </p:nvCxnSpPr>
          <p:spPr>
            <a:xfrm flipV="1">
              <a:off x="3168452" y="1529617"/>
              <a:ext cx="541338" cy="5000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153"/>
            <p:cNvCxnSpPr/>
            <p:nvPr/>
          </p:nvCxnSpPr>
          <p:spPr>
            <a:xfrm>
              <a:off x="3168452" y="1579629"/>
              <a:ext cx="541338" cy="33694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9552" y="1487945"/>
              <a:ext cx="857250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Core</a:t>
              </a:r>
            </a:p>
            <a:p>
              <a:pPr algn="ctr"/>
              <a:r>
                <a:rPr lang="en-US" altLang="zh-CN" sz="1000" b="1">
                  <a:latin typeface="微软雅黑" pitchFamily="34" charset="-122"/>
                  <a:ea typeface="微软雅黑" pitchFamily="34" charset="-122"/>
                </a:rPr>
                <a:t>Switches</a:t>
              </a:r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Picture 30" descr="通用路由器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84340" y="3678702"/>
              <a:ext cx="512762" cy="222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2" name="直接连接符 51"/>
            <p:cNvCxnSpPr/>
            <p:nvPr/>
          </p:nvCxnSpPr>
          <p:spPr>
            <a:xfrm>
              <a:off x="3027178" y="4053741"/>
              <a:ext cx="10810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2942447" y="4125774"/>
              <a:ext cx="1440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3392291" y="4047398"/>
              <a:ext cx="29527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4035441" y="4124988"/>
              <a:ext cx="144065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31" descr="服务器终端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93808" y="4196623"/>
              <a:ext cx="434975" cy="33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1" descr="服务器终端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20860" y="4196623"/>
              <a:ext cx="434975" cy="33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31" descr="服务器终端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71730" y="4216857"/>
              <a:ext cx="434975" cy="335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15"/>
            <p:cNvSpPr txBox="1">
              <a:spLocks noChangeArrowheads="1"/>
            </p:cNvSpPr>
            <p:nvPr/>
          </p:nvSpPr>
          <p:spPr bwMode="auto">
            <a:xfrm>
              <a:off x="3527034" y="3881100"/>
              <a:ext cx="663964" cy="173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  <a:cs typeface="华文细黑"/>
                </a:rPr>
                <a:t>Branch 2</a:t>
              </a:r>
              <a:endParaRPr lang="zh-CN" altLang="en-US" sz="900">
                <a:latin typeface="微软雅黑" pitchFamily="34" charset="-122"/>
                <a:ea typeface="微软雅黑" pitchFamily="34" charset="-122"/>
                <a:cs typeface="华文细黑"/>
              </a:endParaRPr>
            </a:p>
          </p:txBody>
        </p:sp>
        <p:sp>
          <p:nvSpPr>
            <p:cNvPr id="60" name="TextBox 31"/>
            <p:cNvSpPr txBox="1">
              <a:spLocks noChangeArrowheads="1"/>
            </p:cNvSpPr>
            <p:nvPr/>
          </p:nvSpPr>
          <p:spPr bwMode="auto">
            <a:xfrm>
              <a:off x="2900165" y="2607132"/>
              <a:ext cx="463550" cy="173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Main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>
              <a:off x="3525640" y="2607132"/>
              <a:ext cx="5762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900">
                  <a:latin typeface="微软雅黑" pitchFamily="34" charset="-122"/>
                  <a:ea typeface="微软雅黑" pitchFamily="34" charset="-122"/>
                </a:rPr>
                <a:t>Backup</a:t>
              </a:r>
              <a:endParaRPr lang="zh-CN" altLang="en-US" sz="9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188"/>
            <p:cNvGrpSpPr>
              <a:grpSpLocks/>
            </p:cNvGrpSpPr>
            <p:nvPr/>
          </p:nvGrpSpPr>
          <p:grpSpPr bwMode="auto">
            <a:xfrm>
              <a:off x="1544440" y="2166601"/>
              <a:ext cx="1446212" cy="496491"/>
              <a:chOff x="3317358" y="2357430"/>
              <a:chExt cx="1446028" cy="662324"/>
            </a:xfrm>
          </p:grpSpPr>
          <p:sp>
            <p:nvSpPr>
              <p:cNvPr id="81" name="任意多边形 80"/>
              <p:cNvSpPr/>
              <p:nvPr/>
            </p:nvSpPr>
            <p:spPr>
              <a:xfrm>
                <a:off x="3317358" y="2357430"/>
                <a:ext cx="1446028" cy="214422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 flipV="1">
                <a:off x="3958626" y="2886336"/>
                <a:ext cx="803173" cy="133418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3" name="组合 189"/>
            <p:cNvGrpSpPr>
              <a:grpSpLocks/>
            </p:cNvGrpSpPr>
            <p:nvPr/>
          </p:nvGrpSpPr>
          <p:grpSpPr bwMode="auto">
            <a:xfrm>
              <a:off x="2636864" y="2522598"/>
              <a:ext cx="1003300" cy="1402556"/>
              <a:chOff x="4365108" y="2831587"/>
              <a:chExt cx="1003667" cy="1869847"/>
            </a:xfrm>
          </p:grpSpPr>
          <p:sp>
            <p:nvSpPr>
              <p:cNvPr id="79" name="任意多边形 78"/>
              <p:cNvSpPr/>
              <p:nvPr/>
            </p:nvSpPr>
            <p:spPr>
              <a:xfrm rot="18102162" flipV="1">
                <a:off x="3585022" y="3611673"/>
                <a:ext cx="1869847" cy="309675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rot="15930951" flipV="1">
                <a:off x="4467109" y="3460084"/>
                <a:ext cx="1493656" cy="309676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4" name="组合 193"/>
            <p:cNvGrpSpPr>
              <a:grpSpLocks/>
            </p:cNvGrpSpPr>
            <p:nvPr/>
          </p:nvGrpSpPr>
          <p:grpSpPr bwMode="auto">
            <a:xfrm>
              <a:off x="1546034" y="2164227"/>
              <a:ext cx="1446213" cy="497681"/>
              <a:chOff x="3317358" y="2357430"/>
              <a:chExt cx="1446028" cy="662324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3317358" y="2357430"/>
                <a:ext cx="1446028" cy="213909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flipV="1">
                <a:off x="3958626" y="2886655"/>
                <a:ext cx="803172" cy="133099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5" name="组合 196"/>
            <p:cNvGrpSpPr>
              <a:grpSpLocks/>
            </p:cNvGrpSpPr>
            <p:nvPr/>
          </p:nvGrpSpPr>
          <p:grpSpPr bwMode="auto">
            <a:xfrm>
              <a:off x="2636864" y="2524986"/>
              <a:ext cx="1003300" cy="1401365"/>
              <a:chOff x="4365108" y="2831587"/>
              <a:chExt cx="1003667" cy="1869847"/>
            </a:xfrm>
          </p:grpSpPr>
          <p:sp>
            <p:nvSpPr>
              <p:cNvPr id="75" name="任意多边形 74"/>
              <p:cNvSpPr/>
              <p:nvPr/>
            </p:nvSpPr>
            <p:spPr>
              <a:xfrm rot="18102162" flipV="1">
                <a:off x="3585022" y="3611673"/>
                <a:ext cx="1869847" cy="309675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15930951" flipV="1">
                <a:off x="4467269" y="3459955"/>
                <a:ext cx="1493336" cy="309676"/>
              </a:xfrm>
              <a:custGeom>
                <a:avLst/>
                <a:gdLst>
                  <a:gd name="connsiteX0" fmla="*/ 0 w 1446028"/>
                  <a:gd name="connsiteY0" fmla="*/ 23038 h 97466"/>
                  <a:gd name="connsiteX1" fmla="*/ 1169582 w 1446028"/>
                  <a:gd name="connsiteY1" fmla="*/ 12405 h 97466"/>
                  <a:gd name="connsiteX2" fmla="*/ 1446028 w 1446028"/>
                  <a:gd name="connsiteY2" fmla="*/ 97466 h 9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6028" h="97466">
                    <a:moveTo>
                      <a:pt x="0" y="23038"/>
                    </a:moveTo>
                    <a:cubicBezTo>
                      <a:pt x="464288" y="11519"/>
                      <a:pt x="928577" y="0"/>
                      <a:pt x="1169582" y="12405"/>
                    </a:cubicBezTo>
                    <a:cubicBezTo>
                      <a:pt x="1410587" y="24810"/>
                      <a:pt x="1428307" y="61138"/>
                      <a:pt x="1446028" y="97466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6" name="任意多边形 65"/>
            <p:cNvSpPr/>
            <p:nvPr/>
          </p:nvSpPr>
          <p:spPr>
            <a:xfrm>
              <a:off x="3201790" y="1679642"/>
              <a:ext cx="527050" cy="519113"/>
            </a:xfrm>
            <a:custGeom>
              <a:avLst/>
              <a:gdLst>
                <a:gd name="connsiteX0" fmla="*/ 526312 w 526312"/>
                <a:gd name="connsiteY0" fmla="*/ 691116 h 691116"/>
                <a:gd name="connsiteX1" fmla="*/ 15949 w 526312"/>
                <a:gd name="connsiteY1" fmla="*/ 202018 h 691116"/>
                <a:gd name="connsiteX2" fmla="*/ 430619 w 526312"/>
                <a:gd name="connsiteY2" fmla="*/ 0 h 6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312" h="691116">
                  <a:moveTo>
                    <a:pt x="526312" y="691116"/>
                  </a:moveTo>
                  <a:cubicBezTo>
                    <a:pt x="279105" y="504160"/>
                    <a:pt x="31898" y="317204"/>
                    <a:pt x="15949" y="202018"/>
                  </a:cubicBezTo>
                  <a:cubicBezTo>
                    <a:pt x="0" y="86832"/>
                    <a:pt x="215309" y="43416"/>
                    <a:pt x="430619" y="0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204"/>
            <p:cNvGrpSpPr>
              <a:grpSpLocks/>
            </p:cNvGrpSpPr>
            <p:nvPr/>
          </p:nvGrpSpPr>
          <p:grpSpPr bwMode="auto">
            <a:xfrm>
              <a:off x="920274" y="2676189"/>
              <a:ext cx="2146581" cy="1032272"/>
              <a:chOff x="1174449" y="3119564"/>
              <a:chExt cx="2146041" cy="1375856"/>
            </a:xfrm>
          </p:grpSpPr>
          <p:sp>
            <p:nvSpPr>
              <p:cNvPr id="71" name="TextBox 715"/>
              <p:cNvSpPr txBox="1">
                <a:spLocks noChangeArrowheads="1"/>
              </p:cNvSpPr>
              <p:nvPr/>
            </p:nvSpPr>
            <p:spPr bwMode="auto">
              <a:xfrm>
                <a:off x="1174449" y="3676572"/>
                <a:ext cx="1009958" cy="246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永久</a:t>
                </a:r>
                <a:r>
                  <a:rPr lang="en-US" altLang="zh-CN" sz="1000" dirty="0">
                    <a:latin typeface="微软雅黑" pitchFamily="34" charset="-122"/>
                    <a:ea typeface="微软雅黑" pitchFamily="34" charset="-122"/>
                  </a:rPr>
                  <a:t>IPsec</a:t>
                </a: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隧道</a:t>
                </a:r>
              </a:p>
            </p:txBody>
          </p:sp>
          <p:grpSp>
            <p:nvGrpSpPr>
              <p:cNvPr id="72" name="组合 203"/>
              <p:cNvGrpSpPr>
                <a:grpSpLocks/>
              </p:cNvGrpSpPr>
              <p:nvPr/>
            </p:nvGrpSpPr>
            <p:grpSpPr bwMode="auto">
              <a:xfrm>
                <a:off x="2172885" y="3119564"/>
                <a:ext cx="1147605" cy="1375856"/>
                <a:chOff x="2172885" y="3119564"/>
                <a:chExt cx="1147605" cy="1375856"/>
              </a:xfrm>
            </p:grpSpPr>
            <p:sp>
              <p:nvSpPr>
                <p:cNvPr id="73" name="圆柱形 72"/>
                <p:cNvSpPr/>
                <p:nvPr/>
              </p:nvSpPr>
              <p:spPr>
                <a:xfrm rot="20703484">
                  <a:off x="2173017" y="3138607"/>
                  <a:ext cx="138077" cy="1356813"/>
                </a:xfrm>
                <a:prstGeom prst="can">
                  <a:avLst/>
                </a:prstGeom>
                <a:gradFill flip="none"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圆柱形 73"/>
                <p:cNvSpPr/>
                <p:nvPr/>
              </p:nvSpPr>
              <p:spPr>
                <a:xfrm rot="19375857">
                  <a:off x="3180825" y="3119564"/>
                  <a:ext cx="139665" cy="1356813"/>
                </a:xfrm>
                <a:prstGeom prst="can">
                  <a:avLst/>
                </a:prstGeom>
                <a:gradFill flip="none" rotWithShape="1">
                  <a:gsLst>
                    <a:gs pos="0">
                      <a:srgbClr val="D6B19C"/>
                    </a:gs>
                    <a:gs pos="30000">
                      <a:srgbClr val="D49E6C"/>
                    </a:gs>
                    <a:gs pos="70000">
                      <a:srgbClr val="A65528"/>
                    </a:gs>
                    <a:gs pos="100000">
                      <a:srgbClr val="663012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68" name="组合 205"/>
            <p:cNvGrpSpPr>
              <a:grpSpLocks/>
            </p:cNvGrpSpPr>
            <p:nvPr/>
          </p:nvGrpSpPr>
          <p:grpSpPr bwMode="auto">
            <a:xfrm>
              <a:off x="2100132" y="3588242"/>
              <a:ext cx="1266692" cy="297776"/>
              <a:chOff x="2443279" y="4500570"/>
              <a:chExt cx="1268218" cy="396893"/>
            </a:xfrm>
          </p:grpSpPr>
          <p:sp>
            <p:nvSpPr>
              <p:cNvPr id="69" name="TextBox 715"/>
              <p:cNvSpPr txBox="1">
                <a:spLocks noChangeArrowheads="1"/>
              </p:cNvSpPr>
              <p:nvPr/>
            </p:nvSpPr>
            <p:spPr bwMode="auto">
              <a:xfrm>
                <a:off x="2443279" y="4651330"/>
                <a:ext cx="1268218" cy="246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按需动态</a:t>
                </a:r>
                <a:r>
                  <a:rPr lang="en-US" altLang="zh-CN" sz="1000" dirty="0">
                    <a:latin typeface="微软雅黑" pitchFamily="34" charset="-122"/>
                    <a:ea typeface="微软雅黑" pitchFamily="34" charset="-122"/>
                  </a:rPr>
                  <a:t>IPsec</a:t>
                </a:r>
                <a:r>
                  <a:rPr lang="zh-CN" altLang="en-US" sz="1000" dirty="0">
                    <a:latin typeface="微软雅黑" pitchFamily="34" charset="-122"/>
                    <a:ea typeface="微软雅黑" pitchFamily="34" charset="-122"/>
                  </a:rPr>
                  <a:t>隧道</a:t>
                </a:r>
              </a:p>
            </p:txBody>
          </p:sp>
          <p:sp>
            <p:nvSpPr>
              <p:cNvPr id="70" name="圆柱形 69"/>
              <p:cNvSpPr>
                <a:spLocks noChangeArrowheads="1"/>
              </p:cNvSpPr>
              <p:nvPr/>
            </p:nvSpPr>
            <p:spPr bwMode="auto">
              <a:xfrm rot="16200000" flipH="1">
                <a:off x="3046768" y="4025539"/>
                <a:ext cx="142877" cy="1092940"/>
              </a:xfrm>
              <a:prstGeom prst="can">
                <a:avLst>
                  <a:gd name="adj" fmla="val 25003"/>
                </a:avLst>
              </a:prstGeom>
              <a:gradFill rotWithShape="1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10800000"/>
              </a:gradFill>
              <a:ln w="25400" algn="ctr">
                <a:noFill/>
                <a:round/>
                <a:headEnd/>
                <a:tailEnd/>
              </a:ln>
            </p:spPr>
            <p:txBody>
              <a:bodyPr vert="eaVert" anchor="ctr"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+mj-ea"/>
                <a:cs typeface="华文细黑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+mj-ea"/>
                <a:cs typeface="华文细黑"/>
              </a:rPr>
              <a:t>链路安全：全面支持</a:t>
            </a:r>
            <a:r>
              <a:rPr lang="en-US" altLang="zh-CN" dirty="0">
                <a:solidFill>
                  <a:srgbClr val="C00000"/>
                </a:solidFill>
                <a:latin typeface="+mj-ea"/>
                <a:cs typeface="华文细黑"/>
              </a:rPr>
              <a:t>AD </a:t>
            </a:r>
            <a:r>
              <a:rPr lang="en-US" altLang="zh-CN" dirty="0" smtClean="0">
                <a:solidFill>
                  <a:srgbClr val="C00000"/>
                </a:solidFill>
                <a:latin typeface="+mj-ea"/>
                <a:cs typeface="华文细黑"/>
              </a:rPr>
              <a:t>VPN</a:t>
            </a:r>
            <a:endParaRPr lang="zh-CN" altLang="en-US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0513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2831</Words>
  <Application>Microsoft Office PowerPoint</Application>
  <PresentationFormat>全屏显示(4:3)</PresentationFormat>
  <Paragraphs>534</Paragraphs>
  <Slides>32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Clip</vt:lpstr>
      <vt:lpstr>PowerPoint 演示文稿</vt:lpstr>
      <vt:lpstr>PowerPoint 演示文稿</vt:lpstr>
      <vt:lpstr>PowerPoint 演示文稿</vt:lpstr>
      <vt:lpstr>PowerPoint 演示文稿</vt:lpstr>
      <vt:lpstr>4G宽带接入市场价值</vt:lpstr>
      <vt:lpstr>4G宽带接入典型场景</vt:lpstr>
      <vt:lpstr>H3C 4G接入的整体方案</vt:lpstr>
      <vt:lpstr>4G宽带接入的安全方案</vt:lpstr>
      <vt:lpstr> 链路安全：全面支持AD VPN</vt:lpstr>
      <vt:lpstr>链路可靠性：网络质量的感知和切换</vt:lpstr>
      <vt:lpstr>设备安全：网络防盗用</vt:lpstr>
      <vt:lpstr>4G宽带接入的链路加密方案</vt:lpstr>
      <vt:lpstr>运维管理：智能分支零配置部署方案</vt:lpstr>
      <vt:lpstr>运维管理：U盘零配置自动部署方案</vt:lpstr>
      <vt:lpstr>运维管理：3/4G零配置自动部署方案</vt:lpstr>
      <vt:lpstr>零配置方案价值及场景</vt:lpstr>
      <vt:lpstr>PowerPoint 演示文稿</vt:lpstr>
      <vt:lpstr>应用场景一：分支无线备份链路方案</vt:lpstr>
      <vt:lpstr>应用场景二：离行ATM机\无人值守银行</vt:lpstr>
      <vt:lpstr>应用场景三：外联单位4G接入</vt:lpstr>
      <vt:lpstr>应用场景四：野外或移动通信应用场景</vt:lpstr>
      <vt:lpstr>PowerPoint 演示文稿</vt:lpstr>
      <vt:lpstr>4G网关路由器产品形态</vt:lpstr>
      <vt:lpstr>H3C 4G网关路由器产品</vt:lpstr>
      <vt:lpstr>MSR930产品介绍</vt:lpstr>
      <vt:lpstr>MSR800产品介绍</vt:lpstr>
      <vt:lpstr>完善的天线馈线方案</vt:lpstr>
      <vt:lpstr>PowerPoint 演示文稿</vt:lpstr>
      <vt:lpstr>H3C在中国企业路由器的市场地位</vt:lpstr>
      <vt:lpstr>H3C 4G路由器的优势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houdongqing 09460 (MKT)</dc:creator>
  <cp:lastModifiedBy>h09460</cp:lastModifiedBy>
  <cp:revision>1</cp:revision>
  <dcterms:created xsi:type="dcterms:W3CDTF">2015-10-09T07:50:22Z</dcterms:created>
  <dcterms:modified xsi:type="dcterms:W3CDTF">2015-10-09T07:51:35Z</dcterms:modified>
</cp:coreProperties>
</file>