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18" r:id="rId3"/>
    <p:sldId id="319" r:id="rId4"/>
    <p:sldId id="257" r:id="rId5"/>
    <p:sldId id="320" r:id="rId6"/>
    <p:sldId id="258" r:id="rId7"/>
    <p:sldId id="268" r:id="rId8"/>
    <p:sldId id="269" r:id="rId9"/>
    <p:sldId id="270" r:id="rId10"/>
    <p:sldId id="271" r:id="rId11"/>
    <p:sldId id="259" r:id="rId12"/>
    <p:sldId id="260" r:id="rId13"/>
    <p:sldId id="321" r:id="rId14"/>
    <p:sldId id="261" r:id="rId15"/>
    <p:sldId id="262" r:id="rId16"/>
    <p:sldId id="263" r:id="rId17"/>
    <p:sldId id="264" r:id="rId18"/>
    <p:sldId id="265" r:id="rId19"/>
    <p:sldId id="266" r:id="rId20"/>
    <p:sldId id="267" r:id="rId21"/>
    <p:sldId id="323" r:id="rId22"/>
    <p:sldId id="313" r:id="rId23"/>
    <p:sldId id="314" r:id="rId24"/>
    <p:sldId id="287" r:id="rId25"/>
    <p:sldId id="288" r:id="rId26"/>
    <p:sldId id="289" r:id="rId27"/>
    <p:sldId id="285" r:id="rId28"/>
    <p:sldId id="290" r:id="rId29"/>
    <p:sldId id="284" r:id="rId30"/>
    <p:sldId id="291" r:id="rId31"/>
    <p:sldId id="315" r:id="rId32"/>
    <p:sldId id="295" r:id="rId33"/>
    <p:sldId id="296" r:id="rId34"/>
    <p:sldId id="297" r:id="rId35"/>
    <p:sldId id="292" r:id="rId36"/>
    <p:sldId id="298" r:id="rId37"/>
    <p:sldId id="293" r:id="rId38"/>
    <p:sldId id="294" r:id="rId39"/>
    <p:sldId id="299" r:id="rId40"/>
    <p:sldId id="316" r:id="rId41"/>
    <p:sldId id="300" r:id="rId42"/>
    <p:sldId id="301" r:id="rId43"/>
    <p:sldId id="308" r:id="rId44"/>
    <p:sldId id="309" r:id="rId45"/>
    <p:sldId id="303" r:id="rId46"/>
    <p:sldId id="304" r:id="rId47"/>
    <p:sldId id="305" r:id="rId48"/>
    <p:sldId id="306" r:id="rId49"/>
    <p:sldId id="307" r:id="rId50"/>
    <p:sldId id="322" r:id="rId51"/>
    <p:sldId id="272" r:id="rId52"/>
    <p:sldId id="273" r:id="rId53"/>
    <p:sldId id="274" r:id="rId54"/>
    <p:sldId id="275" r:id="rId55"/>
    <p:sldId id="276" r:id="rId56"/>
    <p:sldId id="277" r:id="rId57"/>
    <p:sldId id="278" r:id="rId58"/>
    <p:sldId id="310" r:id="rId59"/>
    <p:sldId id="311" r:id="rId60"/>
    <p:sldId id="312" r:id="rId61"/>
    <p:sldId id="324"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75" autoAdjust="0"/>
    <p:restoredTop sz="94630" autoAdjust="0"/>
  </p:normalViewPr>
  <p:slideViewPr>
    <p:cSldViewPr snapToGrid="0" snapToObjects="1">
      <p:cViewPr varScale="1">
        <p:scale>
          <a:sx n="116" d="100"/>
          <a:sy n="116" d="100"/>
        </p:scale>
        <p:origin x="-1168" y="-104"/>
      </p:cViewPr>
      <p:guideLst>
        <p:guide orient="horz" pos="2160"/>
        <p:guide pos="2880"/>
      </p:guideLst>
    </p:cSldViewPr>
  </p:slideViewPr>
  <p:outlineViewPr>
    <p:cViewPr>
      <p:scale>
        <a:sx n="33" d="100"/>
        <a:sy n="33" d="100"/>
      </p:scale>
      <p:origin x="0" y="20736"/>
    </p:cViewPr>
  </p:outlineViewPr>
  <p:notesTextViewPr>
    <p:cViewPr>
      <p:scale>
        <a:sx n="100" d="100"/>
        <a:sy n="100" d="100"/>
      </p:scale>
      <p:origin x="0" y="0"/>
    </p:cViewPr>
  </p:notesTextViewPr>
  <p:sorterViewPr>
    <p:cViewPr>
      <p:scale>
        <a:sx n="66" d="100"/>
        <a:sy n="66" d="100"/>
      </p:scale>
      <p:origin x="0" y="71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interSettings" Target="printerSettings/printerSettings1.bin"/><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3186953" y="268288"/>
            <a:ext cx="5669280" cy="3900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268940" y="268288"/>
            <a:ext cx="18288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3200400" y="4208929"/>
            <a:ext cx="5458968" cy="1048684"/>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accent1"/>
                </a:solidFill>
                <a:latin typeface="+mj-lt"/>
                <a:ea typeface="+mj-ea"/>
                <a:cs typeface="+mj-cs"/>
              </a:defRPr>
            </a:lvl1pPr>
          </a:lstStyle>
          <a:p>
            <a:r>
              <a:rPr lang="zh-CN" altLang="en-US" smtClean="0"/>
              <a:t>单击此处编辑母版标题样式</a:t>
            </a:r>
            <a:endParaRPr/>
          </a:p>
        </p:txBody>
      </p:sp>
      <p:sp>
        <p:nvSpPr>
          <p:cNvPr id="3" name="Subtitle 2"/>
          <p:cNvSpPr>
            <a:spLocks noGrp="1"/>
          </p:cNvSpPr>
          <p:nvPr>
            <p:ph type="subTitle" idx="1"/>
          </p:nvPr>
        </p:nvSpPr>
        <p:spPr>
          <a:xfrm>
            <a:off x="3200400" y="5257800"/>
            <a:ext cx="5458968" cy="621792"/>
          </a:xfrm>
        </p:spPr>
        <p:txBody>
          <a:bodyPr vert="horz" lIns="91440" tIns="45720" rIns="91440" bIns="45720" rtlCol="0">
            <a:normAutofit/>
          </a:bodyPr>
          <a:lstStyle>
            <a:lvl1pPr marL="0" indent="0" algn="l" defTabSz="914400" rtl="0" eaLnBrk="1" latinLnBrk="0" hangingPunct="1">
              <a:spcBef>
                <a:spcPts val="0"/>
              </a:spcBef>
              <a:buClr>
                <a:schemeClr val="accent1"/>
              </a:buClr>
              <a:buSzPct val="100000"/>
              <a:buFont typeface="Wingdings 2" pitchFamily="18" charset="2"/>
              <a:buNone/>
              <a:defRPr sz="1600" kern="1200">
                <a:solidFill>
                  <a:schemeClr val="tx2"/>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a:xfrm>
            <a:off x="3276600" y="390525"/>
            <a:ext cx="5504688" cy="365125"/>
          </a:xfrm>
        </p:spPr>
        <p:txBody>
          <a:bodyPr vert="horz" lIns="91440" tIns="45720" rIns="91440" bIns="45720" rtlCol="0" anchor="ctr"/>
          <a:lstStyle>
            <a:lvl1pPr marL="0" algn="r" defTabSz="914400" rtl="0" eaLnBrk="1" latinLnBrk="0" hangingPunct="1">
              <a:defRPr sz="2200" b="0" kern="1200" baseline="0">
                <a:solidFill>
                  <a:schemeClr val="bg1"/>
                </a:solidFill>
                <a:latin typeface="+mn-lt"/>
                <a:ea typeface="+mn-ea"/>
                <a:cs typeface="+mn-cs"/>
              </a:defRPr>
            </a:lvl1pPr>
          </a:lstStyle>
          <a:p>
            <a:fld id="{B1A24CD3-204F-4468-8EE4-28A6668D006A}" type="datetimeFigureOut">
              <a:rPr lang="en-US" smtClean="0"/>
              <a:t>15/12/10</a:t>
            </a:fld>
            <a:endParaRPr lang="en-US"/>
          </a:p>
        </p:txBody>
      </p:sp>
      <p:sp>
        <p:nvSpPr>
          <p:cNvPr id="5" name="Footer Placeholder 4"/>
          <p:cNvSpPr>
            <a:spLocks noGrp="1"/>
          </p:cNvSpPr>
          <p:nvPr>
            <p:ph type="ftr" sz="quarter" idx="11"/>
          </p:nvPr>
        </p:nvSpPr>
        <p:spPr>
          <a:xfrm>
            <a:off x="3218688" y="6356350"/>
            <a:ext cx="4736592" cy="365125"/>
          </a:xfrm>
        </p:spPr>
        <p:txBody>
          <a:bodyPr vert="horz" lIns="91440" tIns="45720" rIns="91440" bIns="45720" rtlCol="0" anchor="ctr"/>
          <a:lstStyle>
            <a:lvl1pPr marL="0" algn="l" defTabSz="914400" rtl="0" eaLnBrk="1" latinLnBrk="0" hangingPunct="1">
              <a:defRPr sz="1100" b="1" kern="1200">
                <a:solidFill>
                  <a:schemeClr val="tx2">
                    <a:lumMod val="60000"/>
                    <a:lumOff val="40000"/>
                  </a:schemeClr>
                </a:solidFill>
                <a:latin typeface="+mn-lt"/>
                <a:ea typeface="+mn-ea"/>
                <a:cs typeface="+mn-cs"/>
              </a:defRPr>
            </a:lvl1pPr>
          </a:lstStyle>
          <a:p>
            <a:endParaRPr lang="en-US"/>
          </a:p>
        </p:txBody>
      </p:sp>
      <p:sp>
        <p:nvSpPr>
          <p:cNvPr id="6" name="Slide Number Placeholder 5"/>
          <p:cNvSpPr>
            <a:spLocks noGrp="1"/>
          </p:cNvSpPr>
          <p:nvPr>
            <p:ph type="sldNum" sz="quarter" idx="12"/>
          </p:nvPr>
        </p:nvSpPr>
        <p:spPr>
          <a:xfrm>
            <a:off x="8256494" y="6356350"/>
            <a:ext cx="685800" cy="365125"/>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57AF16DE-A0D5-4438-950F-5B1E159C2C2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三项内容">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B1A24CD3-204F-4468-8EE4-28A6668D006A}" type="datetimeFigureOut">
              <a:rPr lang="en-US" smtClean="0"/>
              <a:t>15/12/10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
        <p:nvSpPr>
          <p:cNvPr id="9" name="Content Placeholder 2"/>
          <p:cNvSpPr>
            <a:spLocks noGrp="1"/>
          </p:cNvSpPr>
          <p:nvPr>
            <p:ph sz="half" idx="13"/>
          </p:nvPr>
        </p:nvSpPr>
        <p:spPr>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10" name="Content Placeholder 2"/>
          <p:cNvSpPr>
            <a:spLocks noGrp="1"/>
          </p:cNvSpPr>
          <p:nvPr>
            <p:ph sz="half" idx="14"/>
          </p:nvPr>
        </p:nvSpPr>
        <p:spPr>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四项内容">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B1A24CD3-204F-4468-8EE4-28A6668D006A}" type="datetimeFigureOut">
              <a:rPr lang="en-US" smtClean="0"/>
              <a:t>15/12/10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
        <p:nvSpPr>
          <p:cNvPr id="9" name="Content Placeholder 2"/>
          <p:cNvSpPr>
            <a:spLocks noGrp="1"/>
          </p:cNvSpPr>
          <p:nvPr>
            <p:ph sz="half" idx="13"/>
          </p:nvPr>
        </p:nvSpPr>
        <p:spPr>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11" name="Content Placeholder 2"/>
          <p:cNvSpPr>
            <a:spLocks noGrp="1"/>
          </p:cNvSpPr>
          <p:nvPr>
            <p:ph sz="half" idx="14"/>
          </p:nvPr>
        </p:nvSpPr>
        <p:spPr>
          <a:xfrm>
            <a:off x="45720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12" name="Content Placeholder 2"/>
          <p:cNvSpPr>
            <a:spLocks noGrp="1"/>
          </p:cNvSpPr>
          <p:nvPr>
            <p:ph sz="half" idx="15"/>
          </p:nvPr>
        </p:nvSpPr>
        <p:spPr>
          <a:xfrm>
            <a:off x="45720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Rectangle 5"/>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fld id="{B1A24CD3-204F-4468-8EE4-28A6668D006A}" type="datetimeFigureOut">
              <a:rPr lang="en-US" smtClean="0"/>
              <a:t>15/12/10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Rectangle 4"/>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B1A24CD3-204F-4468-8EE4-28A6668D006A}" type="datetimeFigureOut">
              <a:rPr lang="en-US" smtClean="0"/>
              <a:t>15/12/10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Rectangle 7"/>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95082"/>
            <a:ext cx="3566160" cy="1035424"/>
          </a:xfrm>
        </p:spPr>
        <p:txBody>
          <a:bodyPr anchor="b"/>
          <a:lstStyle>
            <a:lvl1pPr algn="l">
              <a:defRPr sz="2800" b="0"/>
            </a:lvl1pPr>
          </a:lstStyle>
          <a:p>
            <a:r>
              <a:rPr lang="zh-CN" altLang="en-US" smtClean="0"/>
              <a:t>单击此处编辑母版标题样式</a:t>
            </a:r>
            <a:endParaRPr/>
          </a:p>
        </p:txBody>
      </p:sp>
      <p:sp>
        <p:nvSpPr>
          <p:cNvPr id="3" name="Content Placeholder 2"/>
          <p:cNvSpPr>
            <a:spLocks noGrp="1"/>
          </p:cNvSpPr>
          <p:nvPr>
            <p:ph idx="1"/>
          </p:nvPr>
        </p:nvSpPr>
        <p:spPr>
          <a:xfrm>
            <a:off x="4762052" y="990600"/>
            <a:ext cx="3566160" cy="51355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457199" y="2057400"/>
            <a:ext cx="3566160" cy="3657601"/>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1A24CD3-204F-4468-8EE4-28A6668D006A}" type="datetimeFigureOut">
              <a:rPr lang="en-US" smtClean="0"/>
              <a:t>15/12/10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8" name="Rectangle 7"/>
          <p:cNvSpPr/>
          <p:nvPr/>
        </p:nvSpPr>
        <p:spPr>
          <a:xfrm>
            <a:off x="4746811" y="268288"/>
            <a:ext cx="4114800"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95082"/>
            <a:ext cx="3566160" cy="1035424"/>
          </a:xfrm>
        </p:spPr>
        <p:txBody>
          <a:bodyPr anchor="b"/>
          <a:lstStyle>
            <a:lvl1pPr algn="l">
              <a:defRPr sz="2800" b="0"/>
            </a:lvl1pPr>
          </a:lstStyle>
          <a:p>
            <a:r>
              <a:rPr lang="zh-CN" altLang="en-US" smtClean="0"/>
              <a:t>单击此处编辑母版标题样式</a:t>
            </a:r>
            <a:endParaRPr/>
          </a:p>
        </p:txBody>
      </p:sp>
      <p:sp>
        <p:nvSpPr>
          <p:cNvPr id="4" name="Text Placeholder 3"/>
          <p:cNvSpPr>
            <a:spLocks noGrp="1"/>
          </p:cNvSpPr>
          <p:nvPr>
            <p:ph type="body" sz="half" idx="2"/>
          </p:nvPr>
        </p:nvSpPr>
        <p:spPr>
          <a:xfrm>
            <a:off x="457199" y="2057400"/>
            <a:ext cx="3566160" cy="3657601"/>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161365" y="6124014"/>
            <a:ext cx="1752600" cy="365125"/>
          </a:xfrm>
        </p:spPr>
        <p:txBody>
          <a:bodyPr/>
          <a:lstStyle>
            <a:lvl1pPr algn="l">
              <a:defRPr/>
            </a:lvl1pPr>
          </a:lstStyle>
          <a:p>
            <a:fld id="{B1A24CD3-204F-4468-8EE4-28A6668D006A}" type="datetimeFigureOut">
              <a:rPr lang="en-US" smtClean="0"/>
              <a:t>15/12/10</a:t>
            </a:fld>
            <a:endParaRPr lang="en-US"/>
          </a:p>
        </p:txBody>
      </p:sp>
      <p:sp>
        <p:nvSpPr>
          <p:cNvPr id="6" name="Footer Placeholder 5"/>
          <p:cNvSpPr>
            <a:spLocks noGrp="1"/>
          </p:cNvSpPr>
          <p:nvPr>
            <p:ph type="ftr" sz="quarter" idx="11"/>
          </p:nvPr>
        </p:nvSpPr>
        <p:spPr>
          <a:xfrm>
            <a:off x="174812" y="6356350"/>
            <a:ext cx="3863788" cy="365125"/>
          </a:xfrm>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
        <p:nvSpPr>
          <p:cNvPr id="10" name="Picture Placeholder 9"/>
          <p:cNvSpPr>
            <a:spLocks noGrp="1"/>
          </p:cNvSpPr>
          <p:nvPr>
            <p:ph type="pic" sz="quarter" idx="13"/>
          </p:nvPr>
        </p:nvSpPr>
        <p:spPr>
          <a:xfrm>
            <a:off x="4760258" y="990600"/>
            <a:ext cx="4096512" cy="5611813"/>
          </a:xfrm>
        </p:spPr>
        <p:txBody>
          <a:bodyPr/>
          <a:lstStyle>
            <a:lvl1pPr>
              <a:buNone/>
              <a:defRPr/>
            </a:lvl1pPr>
          </a:lstStyle>
          <a:p>
            <a:r>
              <a:rPr lang="zh-CN" altLang="en-US" smtClean="0"/>
              <a:t>将图片拖动到占位符，或单击添加图标</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位于标题上)">
    <p:spTree>
      <p:nvGrpSpPr>
        <p:cNvPr id="1" name=""/>
        <p:cNvGrpSpPr/>
        <p:nvPr/>
      </p:nvGrpSpPr>
      <p:grpSpPr>
        <a:xfrm>
          <a:off x="0" y="0"/>
          <a:ext cx="0" cy="0"/>
          <a:chOff x="0" y="0"/>
          <a:chExt cx="0" cy="0"/>
        </a:xfrm>
      </p:grpSpPr>
      <p:sp>
        <p:nvSpPr>
          <p:cNvPr id="8" name="Rectangle 7"/>
          <p:cNvSpPr/>
          <p:nvPr/>
        </p:nvSpPr>
        <p:spPr>
          <a:xfrm>
            <a:off x="7216775" y="268288"/>
            <a:ext cx="1639457"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8788" y="4267200"/>
            <a:ext cx="6477000" cy="566738"/>
          </a:xfrm>
        </p:spPr>
        <p:txBody>
          <a:bodyPr anchor="b"/>
          <a:lstStyle>
            <a:lvl1pPr algn="l">
              <a:defRPr sz="2800" b="0"/>
            </a:lvl1pPr>
          </a:lstStyle>
          <a:p>
            <a:r>
              <a:rPr lang="zh-CN" altLang="en-US" smtClean="0"/>
              <a:t>单击此处编辑母版标题样式</a:t>
            </a:r>
            <a:endParaRPr/>
          </a:p>
        </p:txBody>
      </p:sp>
      <p:sp>
        <p:nvSpPr>
          <p:cNvPr id="3" name="Picture Placeholder 2"/>
          <p:cNvSpPr>
            <a:spLocks noGrp="1"/>
          </p:cNvSpPr>
          <p:nvPr>
            <p:ph type="pic" idx="1"/>
          </p:nvPr>
        </p:nvSpPr>
        <p:spPr>
          <a:xfrm>
            <a:off x="269874" y="268288"/>
            <a:ext cx="6858000"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458788" y="4840941"/>
            <a:ext cx="6475412" cy="1304271"/>
          </a:xfrm>
        </p:spPr>
        <p:txBody>
          <a:bodyPr>
            <a:normAutofit/>
          </a:bodyPr>
          <a:lstStyle>
            <a:lvl1pPr marL="0" indent="0">
              <a:spcBef>
                <a:spcPts val="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1A24CD3-204F-4468-8EE4-28A6668D006A}" type="datetimeFigureOut">
              <a:rPr lang="en-US" smtClean="0"/>
              <a:t>15/12/10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4 张图片(带标题)">
    <p:spTree>
      <p:nvGrpSpPr>
        <p:cNvPr id="1" name=""/>
        <p:cNvGrpSpPr/>
        <p:nvPr/>
      </p:nvGrpSpPr>
      <p:grpSpPr>
        <a:xfrm>
          <a:off x="0" y="0"/>
          <a:ext cx="0" cy="0"/>
          <a:chOff x="0" y="0"/>
          <a:chExt cx="0" cy="0"/>
        </a:xfrm>
      </p:grpSpPr>
      <p:sp>
        <p:nvSpPr>
          <p:cNvPr id="8" name="Rectangle 7"/>
          <p:cNvSpPr/>
          <p:nvPr/>
        </p:nvSpPr>
        <p:spPr>
          <a:xfrm>
            <a:off x="8135471" y="268288"/>
            <a:ext cx="720761"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8788" y="4267200"/>
            <a:ext cx="6477000" cy="566738"/>
          </a:xfrm>
        </p:spPr>
        <p:txBody>
          <a:bodyPr anchor="b"/>
          <a:lstStyle>
            <a:lvl1pPr algn="l">
              <a:defRPr sz="2800" b="0"/>
            </a:lvl1pPr>
          </a:lstStyle>
          <a:p>
            <a:r>
              <a:rPr lang="zh-CN" altLang="en-US" smtClean="0"/>
              <a:t>单击此处编辑母版标题样式</a:t>
            </a:r>
            <a:endParaRPr/>
          </a:p>
        </p:txBody>
      </p:sp>
      <p:sp>
        <p:nvSpPr>
          <p:cNvPr id="3" name="Picture Placeholder 2"/>
          <p:cNvSpPr>
            <a:spLocks noGrp="1"/>
          </p:cNvSpPr>
          <p:nvPr>
            <p:ph type="pic" idx="1"/>
          </p:nvPr>
        </p:nvSpPr>
        <p:spPr>
          <a:xfrm>
            <a:off x="269874" y="268288"/>
            <a:ext cx="3006726"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458788" y="4840941"/>
            <a:ext cx="6475412" cy="1304271"/>
          </a:xfrm>
        </p:spPr>
        <p:txBody>
          <a:bodyPr>
            <a:normAutofit/>
          </a:bodyPr>
          <a:lstStyle>
            <a:lvl1pPr marL="0" indent="0">
              <a:spcBef>
                <a:spcPts val="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1A24CD3-204F-4468-8EE4-28A6668D006A}" type="datetimeFigureOut">
              <a:rPr lang="en-US" smtClean="0"/>
              <a:t>15/12/10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
        <p:nvSpPr>
          <p:cNvPr id="10" name="Picture Placeholder 2"/>
          <p:cNvSpPr>
            <a:spLocks noGrp="1"/>
          </p:cNvSpPr>
          <p:nvPr>
            <p:ph type="pic" idx="13"/>
          </p:nvPr>
        </p:nvSpPr>
        <p:spPr>
          <a:xfrm>
            <a:off x="3352800" y="268288"/>
            <a:ext cx="47019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1" name="Picture Placeholder 2"/>
          <p:cNvSpPr>
            <a:spLocks noGrp="1"/>
          </p:cNvSpPr>
          <p:nvPr>
            <p:ph type="pic" idx="14"/>
          </p:nvPr>
        </p:nvSpPr>
        <p:spPr>
          <a:xfrm>
            <a:off x="3352800" y="2131935"/>
            <a:ext cx="23042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2" name="Picture Placeholder 2"/>
          <p:cNvSpPr>
            <a:spLocks noGrp="1"/>
          </p:cNvSpPr>
          <p:nvPr>
            <p:ph type="pic" idx="15"/>
          </p:nvPr>
        </p:nvSpPr>
        <p:spPr>
          <a:xfrm>
            <a:off x="5750500" y="2131935"/>
            <a:ext cx="23042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7" name="Rectangle 6"/>
          <p:cNvSpPr/>
          <p:nvPr/>
        </p:nvSpPr>
        <p:spPr>
          <a:xfrm>
            <a:off x="7212106"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B1A24CD3-204F-4468-8EE4-28A6668D006A}" type="datetimeFigureOut">
              <a:rPr lang="en-US" smtClean="0"/>
              <a:t>15/12/10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543799" y="1035424"/>
            <a:ext cx="1322295" cy="5090739"/>
          </a:xfrm>
        </p:spPr>
        <p:txBody>
          <a:bodyPr vert="eaVert" anchor="t" anchorCtr="0"/>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457200" y="1035424"/>
            <a:ext cx="6019800" cy="5109789"/>
          </a:xfrm>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B1A24CD3-204F-4468-8EE4-28A6668D006A}" type="datetimeFigureOut">
              <a:rPr lang="en-US" smtClean="0"/>
              <a:t>15/12/10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Rectangle 6"/>
          <p:cNvSpPr/>
          <p:nvPr/>
        </p:nvSpPr>
        <p:spPr>
          <a:xfrm>
            <a:off x="7212106"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idx="1"/>
          </p:nvPr>
        </p:nvSpPr>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a:xfrm>
            <a:off x="7212106" y="6356350"/>
            <a:ext cx="1752600" cy="365125"/>
          </a:xfrm>
        </p:spPr>
        <p:txBody>
          <a:bodyPr/>
          <a:lstStyle/>
          <a:p>
            <a:fld id="{B1A24CD3-204F-4468-8EE4-28A6668D006A}" type="datetimeFigureOut">
              <a:rPr lang="en-US" smtClean="0"/>
              <a:t>15/12/10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幻灯片(带图片)">
    <p:spTree>
      <p:nvGrpSpPr>
        <p:cNvPr id="1" name=""/>
        <p:cNvGrpSpPr/>
        <p:nvPr/>
      </p:nvGrpSpPr>
      <p:grpSpPr>
        <a:xfrm>
          <a:off x="0" y="0"/>
          <a:ext cx="0" cy="0"/>
          <a:chOff x="0" y="0"/>
          <a:chExt cx="0" cy="0"/>
        </a:xfrm>
      </p:grpSpPr>
      <p:sp>
        <p:nvSpPr>
          <p:cNvPr id="7" name="Rectangle 6"/>
          <p:cNvSpPr/>
          <p:nvPr/>
        </p:nvSpPr>
        <p:spPr>
          <a:xfrm>
            <a:off x="3186953" y="268288"/>
            <a:ext cx="5669280" cy="2560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3200399" y="4171950"/>
            <a:ext cx="5457919" cy="1085850"/>
          </a:xfrm>
        </p:spPr>
        <p:txBody>
          <a:bodyPr>
            <a:normAutofit/>
          </a:bodyPr>
          <a:lstStyle>
            <a:lvl1pPr>
              <a:defRPr sz="4600"/>
            </a:lvl1pPr>
          </a:lstStyle>
          <a:p>
            <a:r>
              <a:rPr lang="zh-CN" altLang="en-US" smtClean="0"/>
              <a:t>单击此处编辑母版标题样式</a:t>
            </a:r>
            <a:endParaRPr/>
          </a:p>
        </p:txBody>
      </p:sp>
      <p:sp>
        <p:nvSpPr>
          <p:cNvPr id="3" name="Subtitle 2"/>
          <p:cNvSpPr>
            <a:spLocks noGrp="1"/>
          </p:cNvSpPr>
          <p:nvPr>
            <p:ph type="subTitle" idx="1"/>
          </p:nvPr>
        </p:nvSpPr>
        <p:spPr>
          <a:xfrm>
            <a:off x="3200401" y="5257799"/>
            <a:ext cx="5457918" cy="618565"/>
          </a:xfrm>
        </p:spPr>
        <p:txBody>
          <a:bodyPr>
            <a:normAutofit/>
          </a:bodyPr>
          <a:lstStyle>
            <a:lvl1pPr marL="0" indent="0" algn="l">
              <a:spcBef>
                <a:spcPct val="0"/>
              </a:spcBef>
              <a:buNone/>
              <a:defRPr sz="1600">
                <a:solidFill>
                  <a:schemeClr val="tx2"/>
                </a:solidFill>
              </a:defRPr>
            </a:lvl1pPr>
            <a:lvl2pPr marL="457200" indent="0" algn="ctr">
              <a:spcBef>
                <a:spcPct val="0"/>
              </a:spcBef>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a:xfrm>
            <a:off x="3276600" y="389965"/>
            <a:ext cx="5499847" cy="365125"/>
          </a:xfrm>
        </p:spPr>
        <p:txBody>
          <a:bodyPr/>
          <a:lstStyle>
            <a:lvl1pPr>
              <a:defRPr sz="2200" b="0" baseline="0">
                <a:solidFill>
                  <a:schemeClr val="bg1"/>
                </a:solidFill>
              </a:defRPr>
            </a:lvl1pPr>
          </a:lstStyle>
          <a:p>
            <a:fld id="{B1A24CD3-204F-4468-8EE4-28A6668D006A}" type="datetimeFigureOut">
              <a:rPr lang="en-US" smtClean="0"/>
              <a:t>15/12/10</a:t>
            </a:fld>
            <a:endParaRPr lang="en-US"/>
          </a:p>
        </p:txBody>
      </p:sp>
      <p:sp>
        <p:nvSpPr>
          <p:cNvPr id="5" name="Footer Placeholder 4"/>
          <p:cNvSpPr>
            <a:spLocks noGrp="1"/>
          </p:cNvSpPr>
          <p:nvPr>
            <p:ph type="ftr" sz="quarter" idx="11"/>
          </p:nvPr>
        </p:nvSpPr>
        <p:spPr>
          <a:xfrm>
            <a:off x="3213847" y="6356350"/>
            <a:ext cx="4734112" cy="365125"/>
          </a:xfrm>
        </p:spPr>
        <p:txBody>
          <a:bodyPr/>
          <a:lstStyle/>
          <a:p>
            <a:endParaRPr lang="en-US"/>
          </a:p>
        </p:txBody>
      </p:sp>
      <p:sp>
        <p:nvSpPr>
          <p:cNvPr id="6" name="Slide Number Placeholder 5"/>
          <p:cNvSpPr>
            <a:spLocks noGrp="1"/>
          </p:cNvSpPr>
          <p:nvPr>
            <p:ph type="sldNum" sz="quarter" idx="12"/>
          </p:nvPr>
        </p:nvSpPr>
        <p:spPr>
          <a:xfrm>
            <a:off x="8265459" y="6356350"/>
            <a:ext cx="685800" cy="365125"/>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57AF16DE-A0D5-4438-950F-5B1E159C2C28}" type="slidenum">
              <a:rPr lang="en-US" smtClean="0"/>
              <a:t>‹#›</a:t>
            </a:fld>
            <a:endParaRPr lang="en-US"/>
          </a:p>
        </p:txBody>
      </p:sp>
      <p:sp>
        <p:nvSpPr>
          <p:cNvPr id="9" name="Picture Placeholder 8"/>
          <p:cNvSpPr>
            <a:spLocks noGrp="1"/>
          </p:cNvSpPr>
          <p:nvPr>
            <p:ph type="pic" sz="quarter" idx="13"/>
          </p:nvPr>
        </p:nvSpPr>
        <p:spPr>
          <a:xfrm>
            <a:off x="3200400" y="2877671"/>
            <a:ext cx="5646867" cy="1280160"/>
          </a:xfrm>
        </p:spPr>
        <p:txBody>
          <a:bodyPr/>
          <a:lstStyle>
            <a:lvl1pPr>
              <a:buNone/>
              <a:defRPr/>
            </a:lvl1pPr>
          </a:lstStyle>
          <a:p>
            <a:r>
              <a:rPr lang="zh-CN" altLang="en-US" smtClean="0"/>
              <a:t>将图片拖动到占位符，或单击添加图标</a:t>
            </a:r>
            <a:endParaRPr/>
          </a:p>
        </p:txBody>
      </p:sp>
      <p:sp>
        <p:nvSpPr>
          <p:cNvPr id="10" name="Rectangle 9"/>
          <p:cNvSpPr/>
          <p:nvPr/>
        </p:nvSpPr>
        <p:spPr>
          <a:xfrm>
            <a:off x="268940" y="268288"/>
            <a:ext cx="18288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内容和图片">
    <p:spTree>
      <p:nvGrpSpPr>
        <p:cNvPr id="1" name=""/>
        <p:cNvGrpSpPr/>
        <p:nvPr/>
      </p:nvGrpSpPr>
      <p:grpSpPr>
        <a:xfrm>
          <a:off x="0" y="0"/>
          <a:ext cx="0" cy="0"/>
          <a:chOff x="0" y="0"/>
          <a:chExt cx="0" cy="0"/>
        </a:xfrm>
      </p:grpSpPr>
      <p:sp>
        <p:nvSpPr>
          <p:cNvPr id="7" name="Rectangle 6"/>
          <p:cNvSpPr/>
          <p:nvPr/>
        </p:nvSpPr>
        <p:spPr>
          <a:xfrm>
            <a:off x="269875"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178423" y="914400"/>
            <a:ext cx="6508377" cy="1143000"/>
          </a:xfrm>
        </p:spPr>
        <p:txBody>
          <a:bodyPr/>
          <a:lstStyle/>
          <a:p>
            <a:r>
              <a:rPr lang="zh-CN" altLang="en-US" smtClean="0"/>
              <a:t>单击此处编辑母版标题样式</a:t>
            </a:r>
            <a:endParaRPr/>
          </a:p>
        </p:txBody>
      </p:sp>
      <p:sp>
        <p:nvSpPr>
          <p:cNvPr id="3" name="Content Placeholder 2"/>
          <p:cNvSpPr>
            <a:spLocks noGrp="1"/>
          </p:cNvSpPr>
          <p:nvPr>
            <p:ph idx="1"/>
          </p:nvPr>
        </p:nvSpPr>
        <p:spPr>
          <a:xfrm>
            <a:off x="2178423" y="2209800"/>
            <a:ext cx="6508377" cy="3916363"/>
          </a:xfrm>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a:xfrm>
            <a:off x="7212106" y="6356350"/>
            <a:ext cx="1752600" cy="365125"/>
          </a:xfrm>
        </p:spPr>
        <p:txBody>
          <a:bodyPr/>
          <a:lstStyle/>
          <a:p>
            <a:fld id="{B1A24CD3-204F-4468-8EE4-28A6668D006A}" type="datetimeFigureOut">
              <a:rPr lang="en-US" smtClean="0"/>
              <a:t>15/12/10</a:t>
            </a:fld>
            <a:endParaRPr lang="en-US"/>
          </a:p>
        </p:txBody>
      </p:sp>
      <p:sp>
        <p:nvSpPr>
          <p:cNvPr id="5" name="Footer Placeholder 4"/>
          <p:cNvSpPr>
            <a:spLocks noGrp="1"/>
          </p:cNvSpPr>
          <p:nvPr>
            <p:ph type="ftr" sz="quarter" idx="11"/>
          </p:nvPr>
        </p:nvSpPr>
        <p:spPr>
          <a:xfrm>
            <a:off x="2178423" y="6356350"/>
            <a:ext cx="4926852" cy="365125"/>
          </a:xfrm>
        </p:spPr>
        <p:txBody>
          <a:bodyPr/>
          <a:lstStyle/>
          <a:p>
            <a:endParaRPr lang="en-US"/>
          </a:p>
        </p:txBody>
      </p:sp>
      <p:sp>
        <p:nvSpPr>
          <p:cNvPr id="6" name="Slide Number Placeholder 5"/>
          <p:cNvSpPr>
            <a:spLocks noGrp="1"/>
          </p:cNvSpPr>
          <p:nvPr>
            <p:ph type="sldNum" sz="quarter" idx="12"/>
          </p:nvPr>
        </p:nvSpPr>
        <p:spPr>
          <a:xfrm>
            <a:off x="331694" y="361016"/>
            <a:ext cx="506506" cy="365125"/>
          </a:xfrm>
        </p:spPr>
        <p:txBody>
          <a:bodyPr/>
          <a:lstStyle/>
          <a:p>
            <a:fld id="{57AF16DE-A0D5-4438-950F-5B1E159C2C28}" type="slidenum">
              <a:rPr lang="en-US" smtClean="0"/>
              <a:t>‹#›</a:t>
            </a:fld>
            <a:endParaRPr lang="en-US"/>
          </a:p>
        </p:txBody>
      </p:sp>
      <p:sp>
        <p:nvSpPr>
          <p:cNvPr id="9" name="Picture Placeholder 8"/>
          <p:cNvSpPr>
            <a:spLocks noGrp="1"/>
          </p:cNvSpPr>
          <p:nvPr>
            <p:ph type="pic" sz="quarter" idx="13"/>
          </p:nvPr>
        </p:nvSpPr>
        <p:spPr>
          <a:xfrm>
            <a:off x="269875" y="1976718"/>
            <a:ext cx="1645920" cy="4625788"/>
          </a:xfrm>
        </p:spPr>
        <p:txBody>
          <a:bodyPr/>
          <a:lstStyle>
            <a:lvl1pPr>
              <a:buNone/>
              <a:defRPr/>
            </a:lvl1pPr>
          </a:lstStyle>
          <a:p>
            <a:r>
              <a:rPr lang="zh-CN" altLang="en-US" smtClean="0"/>
              <a:t>将图片拖动到占位符，或单击添加图标</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Rectangle 6"/>
          <p:cNvSpPr/>
          <p:nvPr/>
        </p:nvSpPr>
        <p:spPr>
          <a:xfrm>
            <a:off x="7758952" y="268288"/>
            <a:ext cx="1099073" cy="635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09801" y="3429000"/>
            <a:ext cx="4966446" cy="1398494"/>
          </a:xfrm>
        </p:spPr>
        <p:txBody>
          <a:bodyPr anchor="b" anchorCtr="0"/>
          <a:lstStyle>
            <a:lvl1pPr algn="r">
              <a:defRPr sz="4600" b="0" cap="none" baseline="0"/>
            </a:lvl1pPr>
          </a:lstStyle>
          <a:p>
            <a:r>
              <a:rPr lang="zh-CN" altLang="en-US" smtClean="0"/>
              <a:t>单击此处编辑母版标题样式</a:t>
            </a:r>
            <a:endParaRPr/>
          </a:p>
        </p:txBody>
      </p:sp>
      <p:sp>
        <p:nvSpPr>
          <p:cNvPr id="3" name="Text Placeholder 2"/>
          <p:cNvSpPr>
            <a:spLocks noGrp="1"/>
          </p:cNvSpPr>
          <p:nvPr>
            <p:ph type="body" idx="1"/>
          </p:nvPr>
        </p:nvSpPr>
        <p:spPr>
          <a:xfrm>
            <a:off x="2209801" y="4824414"/>
            <a:ext cx="4966446" cy="1320800"/>
          </a:xfrm>
        </p:spPr>
        <p:txBody>
          <a:bodyPr anchor="t" anchorCtr="0">
            <a:normAutofit/>
          </a:bodyPr>
          <a:lstStyle>
            <a:lvl1pPr marL="0" indent="0" algn="r">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5562600" y="6356350"/>
            <a:ext cx="1622612" cy="365125"/>
          </a:xfrm>
        </p:spPr>
        <p:txBody>
          <a:bodyPr/>
          <a:lstStyle/>
          <a:p>
            <a:fld id="{B1A24CD3-204F-4468-8EE4-28A6668D006A}" type="datetimeFigureOut">
              <a:rPr lang="en-US" smtClean="0"/>
              <a:t>15/12/10</a:t>
            </a:fld>
            <a:endParaRPr lang="en-US"/>
          </a:p>
        </p:txBody>
      </p:sp>
      <p:sp>
        <p:nvSpPr>
          <p:cNvPr id="5" name="Footer Placeholder 4"/>
          <p:cNvSpPr>
            <a:spLocks noGrp="1"/>
          </p:cNvSpPr>
          <p:nvPr>
            <p:ph type="ftr" sz="quarter" idx="11"/>
          </p:nvPr>
        </p:nvSpPr>
        <p:spPr>
          <a:xfrm>
            <a:off x="174812" y="6356350"/>
            <a:ext cx="5311588" cy="365125"/>
          </a:xfrm>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节(带图片)">
    <p:spTree>
      <p:nvGrpSpPr>
        <p:cNvPr id="1" name=""/>
        <p:cNvGrpSpPr/>
        <p:nvPr/>
      </p:nvGrpSpPr>
      <p:grpSpPr>
        <a:xfrm>
          <a:off x="0" y="0"/>
          <a:ext cx="0" cy="0"/>
          <a:chOff x="0" y="0"/>
          <a:chExt cx="0" cy="0"/>
        </a:xfrm>
      </p:grpSpPr>
      <p:sp>
        <p:nvSpPr>
          <p:cNvPr id="7" name="Rectangle 6"/>
          <p:cNvSpPr/>
          <p:nvPr/>
        </p:nvSpPr>
        <p:spPr>
          <a:xfrm>
            <a:off x="269875" y="4773706"/>
            <a:ext cx="2971800" cy="18445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720354" y="3429001"/>
            <a:ext cx="4966446" cy="1398494"/>
          </a:xfrm>
        </p:spPr>
        <p:txBody>
          <a:bodyPr anchor="b" anchorCtr="0"/>
          <a:lstStyle>
            <a:lvl1pPr algn="r">
              <a:defRPr sz="4600" b="0" cap="none" baseline="0"/>
            </a:lvl1pPr>
          </a:lstStyle>
          <a:p>
            <a:r>
              <a:rPr lang="zh-CN" altLang="en-US" smtClean="0"/>
              <a:t>单击此处编辑母版标题样式</a:t>
            </a:r>
            <a:endParaRPr/>
          </a:p>
        </p:txBody>
      </p:sp>
      <p:sp>
        <p:nvSpPr>
          <p:cNvPr id="3" name="Text Placeholder 2"/>
          <p:cNvSpPr>
            <a:spLocks noGrp="1"/>
          </p:cNvSpPr>
          <p:nvPr>
            <p:ph type="body" idx="1"/>
          </p:nvPr>
        </p:nvSpPr>
        <p:spPr>
          <a:xfrm>
            <a:off x="3720354" y="4824414"/>
            <a:ext cx="4966446" cy="1320800"/>
          </a:xfrm>
        </p:spPr>
        <p:txBody>
          <a:bodyPr anchor="t" anchorCtr="0">
            <a:normAutofit/>
          </a:bodyPr>
          <a:lstStyle>
            <a:lvl1pPr marL="0" indent="0" algn="r">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6" name="Slide Number Placeholder 5"/>
          <p:cNvSpPr>
            <a:spLocks noGrp="1"/>
          </p:cNvSpPr>
          <p:nvPr>
            <p:ph type="sldNum" sz="quarter" idx="12"/>
          </p:nvPr>
        </p:nvSpPr>
        <p:spPr>
          <a:xfrm>
            <a:off x="351212" y="6104965"/>
            <a:ext cx="506506" cy="365125"/>
          </a:xfrm>
        </p:spPr>
        <p:txBody>
          <a:bodyPr/>
          <a:lstStyle/>
          <a:p>
            <a:fld id="{57AF16DE-A0D5-4438-950F-5B1E159C2C28}" type="slidenum">
              <a:rPr lang="en-US" smtClean="0"/>
              <a:t>‹#›</a:t>
            </a:fld>
            <a:endParaRPr lang="en-US"/>
          </a:p>
        </p:txBody>
      </p:sp>
      <p:sp>
        <p:nvSpPr>
          <p:cNvPr id="9" name="Picture Placeholder 8"/>
          <p:cNvSpPr>
            <a:spLocks noGrp="1"/>
          </p:cNvSpPr>
          <p:nvPr>
            <p:ph type="pic" sz="quarter" idx="13"/>
          </p:nvPr>
        </p:nvSpPr>
        <p:spPr>
          <a:xfrm>
            <a:off x="269874" y="268288"/>
            <a:ext cx="2971800" cy="4438650"/>
          </a:xfrm>
        </p:spPr>
        <p:txBody>
          <a:bodyPr/>
          <a:lstStyle>
            <a:lvl1pPr>
              <a:buNone/>
              <a:defRPr/>
            </a:lvl1pPr>
          </a:lstStyle>
          <a:p>
            <a:r>
              <a:rPr lang="zh-CN" altLang="en-US" smtClean="0"/>
              <a:t>将图片拖动到占位符，或单击添加图标</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28244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B1A24CD3-204F-4468-8EE4-28A6668D006A}" type="datetimeFigureOut">
              <a:rPr lang="en-US" smtClean="0"/>
              <a:t>15/12/10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Rectangle 9"/>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88352" cy="1143000"/>
          </a:xfrm>
        </p:spPr>
        <p:txBody>
          <a:bodyPr/>
          <a:lstStyle>
            <a:lvl1pPr>
              <a:defRPr/>
            </a:lvl1pPr>
          </a:lstStyle>
          <a:p>
            <a:r>
              <a:rPr lang="zh-CN" altLang="en-US" smtClean="0"/>
              <a:t>单击此处编辑母版标题样式</a:t>
            </a:r>
            <a:endParaRPr/>
          </a:p>
        </p:txBody>
      </p:sp>
      <p:sp>
        <p:nvSpPr>
          <p:cNvPr id="3" name="Text Placeholder 2"/>
          <p:cNvSpPr>
            <a:spLocks noGrp="1"/>
          </p:cNvSpPr>
          <p:nvPr>
            <p:ph type="body" idx="1"/>
          </p:nvPr>
        </p:nvSpPr>
        <p:spPr>
          <a:xfrm>
            <a:off x="457200" y="2054132"/>
            <a:ext cx="356616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Text Placeholder 4"/>
          <p:cNvSpPr>
            <a:spLocks noGrp="1"/>
          </p:cNvSpPr>
          <p:nvPr>
            <p:ph type="body" sz="quarter" idx="3"/>
          </p:nvPr>
        </p:nvSpPr>
        <p:spPr>
          <a:xfrm>
            <a:off x="4279391" y="2054132"/>
            <a:ext cx="356616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279391"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7" name="Date Placeholder 6"/>
          <p:cNvSpPr>
            <a:spLocks noGrp="1"/>
          </p:cNvSpPr>
          <p:nvPr>
            <p:ph type="dt" sz="half" idx="10"/>
          </p:nvPr>
        </p:nvSpPr>
        <p:spPr/>
        <p:txBody>
          <a:bodyPr/>
          <a:lstStyle/>
          <a:p>
            <a:fld id="{B1A24CD3-204F-4468-8EE4-28A6668D006A}" type="datetimeFigureOut">
              <a:rPr lang="en-US" smtClean="0"/>
              <a:t>15/12/10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两项内容、顶部和底部">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457199" y="2214562"/>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B1A24CD3-204F-4468-8EE4-28A6668D006A}" type="datetimeFigureOut">
              <a:rPr lang="en-US" smtClean="0"/>
              <a:t>15/12/10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
        <p:nvSpPr>
          <p:cNvPr id="9" name="Content Placeholder 2"/>
          <p:cNvSpPr>
            <a:spLocks noGrp="1"/>
          </p:cNvSpPr>
          <p:nvPr>
            <p:ph sz="half" idx="13"/>
          </p:nvPr>
        </p:nvSpPr>
        <p:spPr>
          <a:xfrm>
            <a:off x="457199" y="4224973"/>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914400"/>
            <a:ext cx="6508377" cy="1143000"/>
          </a:xfrm>
          <a:prstGeom prst="rect">
            <a:avLst/>
          </a:prstGeom>
        </p:spPr>
        <p:txBody>
          <a:bodyPr vert="horz" lIns="91440" tIns="45720" rIns="91440" bIns="45720" rtlCol="0" anchor="b" anchorCtr="0">
            <a:noAutofit/>
          </a:bodyPr>
          <a:lstStyle/>
          <a:p>
            <a:r>
              <a:rPr lang="zh-CN" altLang="en-US" smtClean="0"/>
              <a:t>单击此处编辑母版标题样式</a:t>
            </a:r>
            <a:endParaRPr/>
          </a:p>
        </p:txBody>
      </p:sp>
      <p:sp>
        <p:nvSpPr>
          <p:cNvPr id="3" name="Text Placeholder 2"/>
          <p:cNvSpPr>
            <a:spLocks noGrp="1"/>
          </p:cNvSpPr>
          <p:nvPr>
            <p:ph type="body" idx="1"/>
          </p:nvPr>
        </p:nvSpPr>
        <p:spPr>
          <a:xfrm>
            <a:off x="457199" y="2209800"/>
            <a:ext cx="6508377" cy="39163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2"/>
          </p:nvPr>
        </p:nvSpPr>
        <p:spPr>
          <a:xfrm>
            <a:off x="7198659" y="6356350"/>
            <a:ext cx="1752600" cy="365125"/>
          </a:xfrm>
          <a:prstGeom prst="rect">
            <a:avLst/>
          </a:prstGeom>
        </p:spPr>
        <p:txBody>
          <a:bodyPr vert="horz" lIns="91440" tIns="45720" rIns="91440" bIns="45720" rtlCol="0" anchor="ctr"/>
          <a:lstStyle>
            <a:lvl1pPr algn="r">
              <a:defRPr sz="1100" b="1">
                <a:solidFill>
                  <a:schemeClr val="tx2">
                    <a:lumMod val="60000"/>
                    <a:lumOff val="40000"/>
                  </a:schemeClr>
                </a:solidFill>
              </a:defRPr>
            </a:lvl1pPr>
          </a:lstStyle>
          <a:p>
            <a:fld id="{B1A24CD3-204F-4468-8EE4-28A6668D006A}" type="datetimeFigureOut">
              <a:rPr lang="en-US" smtClean="0"/>
              <a:t>15/12/10</a:t>
            </a:fld>
            <a:endParaRPr lang="en-US"/>
          </a:p>
        </p:txBody>
      </p:sp>
      <p:sp>
        <p:nvSpPr>
          <p:cNvPr id="5" name="Footer Placeholder 4"/>
          <p:cNvSpPr>
            <a:spLocks noGrp="1"/>
          </p:cNvSpPr>
          <p:nvPr>
            <p:ph type="ftr" sz="quarter" idx="3"/>
          </p:nvPr>
        </p:nvSpPr>
        <p:spPr>
          <a:xfrm>
            <a:off x="174812" y="6356350"/>
            <a:ext cx="6007100" cy="365125"/>
          </a:xfrm>
          <a:prstGeom prst="rect">
            <a:avLst/>
          </a:prstGeom>
        </p:spPr>
        <p:txBody>
          <a:bodyPr vert="horz" lIns="91440" tIns="45720" rIns="91440" bIns="45720" rtlCol="0" anchor="ctr"/>
          <a:lstStyle>
            <a:lvl1pPr algn="l">
              <a:defRPr sz="1100" b="1">
                <a:solidFill>
                  <a:schemeClr val="tx2">
                    <a:lumMod val="60000"/>
                    <a:lumOff val="40000"/>
                  </a:schemeClr>
                </a:solidFill>
              </a:defRPr>
            </a:lvl1pPr>
          </a:lstStyle>
          <a:p>
            <a:endParaRPr lang="en-US"/>
          </a:p>
        </p:txBody>
      </p:sp>
      <p:sp>
        <p:nvSpPr>
          <p:cNvPr id="6" name="Slide Number Placeholder 5"/>
          <p:cNvSpPr>
            <a:spLocks noGrp="1"/>
          </p:cNvSpPr>
          <p:nvPr>
            <p:ph type="sldNum" sz="quarter" idx="4"/>
          </p:nvPr>
        </p:nvSpPr>
        <p:spPr>
          <a:xfrm>
            <a:off x="8256494" y="361016"/>
            <a:ext cx="506506" cy="365125"/>
          </a:xfrm>
          <a:prstGeom prst="rect">
            <a:avLst/>
          </a:prstGeom>
        </p:spPr>
        <p:txBody>
          <a:bodyPr vert="horz" lIns="91440" tIns="45720" rIns="91440" bIns="45720" rtlCol="0" anchor="ctr"/>
          <a:lstStyle>
            <a:lvl1pPr algn="r">
              <a:defRPr sz="2200" b="1">
                <a:solidFill>
                  <a:schemeClr val="bg1"/>
                </a:solidFill>
              </a:defRPr>
            </a:lvl1pPr>
          </a:lstStyle>
          <a:p>
            <a:fld id="{57AF16DE-A0D5-4438-950F-5B1E159C2C2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kumimoji="1" lang="en-US" altLang="zh-CN" dirty="0" smtClean="0"/>
              <a:t>Spark</a:t>
            </a:r>
            <a:r>
              <a:rPr kumimoji="1" lang="zh-CN" altLang="en-US" dirty="0" smtClean="0"/>
              <a:t> </a:t>
            </a:r>
            <a:r>
              <a:rPr kumimoji="1" lang="en-US" altLang="zh-CN" dirty="0" smtClean="0"/>
              <a:t>Tutorial</a:t>
            </a:r>
            <a:endParaRPr kumimoji="1" lang="zh-CN" altLang="en-US" dirty="0"/>
          </a:p>
        </p:txBody>
      </p:sp>
      <p:sp>
        <p:nvSpPr>
          <p:cNvPr id="3" name="副标题 2"/>
          <p:cNvSpPr>
            <a:spLocks noGrp="1"/>
          </p:cNvSpPr>
          <p:nvPr>
            <p:ph type="subTitle" idx="1"/>
          </p:nvPr>
        </p:nvSpPr>
        <p:spPr>
          <a:xfrm>
            <a:off x="3187307" y="5257800"/>
            <a:ext cx="5458968" cy="1079712"/>
          </a:xfrm>
        </p:spPr>
        <p:txBody>
          <a:bodyPr>
            <a:normAutofit fontScale="40000" lnSpcReduction="20000"/>
          </a:bodyPr>
          <a:lstStyle/>
          <a:p>
            <a:pPr algn="ctr">
              <a:spcBef>
                <a:spcPct val="0"/>
              </a:spcBef>
            </a:pPr>
            <a:r>
              <a:rPr kumimoji="1" lang="zh-CN" altLang="en-US" dirty="0" smtClean="0"/>
              <a:t>                                  </a:t>
            </a:r>
            <a:r>
              <a:rPr kumimoji="1" lang="zh-CN" altLang="en-US" sz="4600" dirty="0">
                <a:solidFill>
                  <a:schemeClr val="accent1"/>
                </a:solidFill>
                <a:latin typeface="+mj-lt"/>
                <a:ea typeface="+mj-ea"/>
                <a:cs typeface="+mj-cs"/>
              </a:rPr>
              <a:t>  </a:t>
            </a:r>
            <a:r>
              <a:rPr kumimoji="1" lang="en-US" altLang="zh-CN" sz="4600" dirty="0" smtClean="0">
                <a:solidFill>
                  <a:schemeClr val="accent1"/>
                </a:solidFill>
                <a:latin typeface="+mj-lt"/>
                <a:ea typeface="+mj-ea"/>
                <a:cs typeface="+mj-cs"/>
              </a:rPr>
              <a:t>		</a:t>
            </a:r>
          </a:p>
          <a:p>
            <a:pPr algn="ctr">
              <a:spcBef>
                <a:spcPct val="0"/>
              </a:spcBef>
            </a:pPr>
            <a:r>
              <a:rPr kumimoji="1" lang="en-US" altLang="zh-CN" sz="4600" dirty="0">
                <a:solidFill>
                  <a:schemeClr val="accent1"/>
                </a:solidFill>
                <a:latin typeface="+mj-lt"/>
                <a:ea typeface="+mj-ea"/>
                <a:cs typeface="+mj-cs"/>
              </a:rPr>
              <a:t>	</a:t>
            </a:r>
            <a:r>
              <a:rPr kumimoji="1" lang="en-US" altLang="zh-CN" sz="4600" dirty="0" smtClean="0">
                <a:solidFill>
                  <a:schemeClr val="accent1"/>
                </a:solidFill>
                <a:latin typeface="+mj-lt"/>
                <a:ea typeface="+mj-ea"/>
                <a:cs typeface="+mj-cs"/>
              </a:rPr>
              <a:t>			</a:t>
            </a:r>
            <a:endParaRPr kumimoji="1" lang="en-US" altLang="zh-CN" sz="4600" dirty="0">
              <a:solidFill>
                <a:schemeClr val="accent1"/>
              </a:solidFill>
              <a:latin typeface="+mj-lt"/>
              <a:ea typeface="+mj-ea"/>
              <a:cs typeface="+mj-cs"/>
            </a:endParaRPr>
          </a:p>
          <a:p>
            <a:pPr algn="ctr">
              <a:spcBef>
                <a:spcPct val="0"/>
              </a:spcBef>
            </a:pPr>
            <a:r>
              <a:rPr kumimoji="1" lang="zh-CN" altLang="en-US" sz="4600" dirty="0">
                <a:solidFill>
                  <a:schemeClr val="accent1"/>
                </a:solidFill>
                <a:latin typeface="+mj-lt"/>
                <a:ea typeface="+mj-ea"/>
                <a:cs typeface="+mj-cs"/>
              </a:rPr>
              <a:t>                        </a:t>
            </a:r>
            <a:r>
              <a:rPr kumimoji="1" lang="zh-CN" altLang="en-US" sz="4600" dirty="0" smtClean="0">
                <a:solidFill>
                  <a:schemeClr val="accent1"/>
                </a:solidFill>
                <a:latin typeface="+mj-lt"/>
                <a:ea typeface="+mj-ea"/>
                <a:cs typeface="+mj-cs"/>
              </a:rPr>
              <a:t>李雷</a:t>
            </a:r>
            <a:r>
              <a:rPr kumimoji="1" lang="en-US" altLang="zh-CN" sz="4600" dirty="0" smtClean="0">
                <a:solidFill>
                  <a:schemeClr val="accent1"/>
                </a:solidFill>
                <a:latin typeface="+mj-lt"/>
                <a:ea typeface="+mj-ea"/>
                <a:cs typeface="+mj-cs"/>
              </a:rPr>
              <a:t>@</a:t>
            </a:r>
            <a:r>
              <a:rPr kumimoji="1" lang="zh-CN" altLang="en-US" sz="4600" dirty="0" smtClean="0">
                <a:solidFill>
                  <a:schemeClr val="accent1"/>
                </a:solidFill>
                <a:latin typeface="+mj-lt"/>
                <a:ea typeface="+mj-ea"/>
                <a:cs typeface="+mj-cs"/>
              </a:rPr>
              <a:t>大数据分析与智能实验室</a:t>
            </a:r>
            <a:endParaRPr kumimoji="1" lang="en-US" altLang="zh-CN" sz="4600" dirty="0">
              <a:solidFill>
                <a:schemeClr val="accent1"/>
              </a:solidFill>
              <a:latin typeface="+mj-lt"/>
              <a:ea typeface="+mj-ea"/>
              <a:cs typeface="+mj-cs"/>
            </a:endParaRPr>
          </a:p>
        </p:txBody>
      </p:sp>
    </p:spTree>
    <p:extLst>
      <p:ext uri="{BB962C8B-B14F-4D97-AF65-F5344CB8AC3E}">
        <p14:creationId xmlns:p14="http://schemas.microsoft.com/office/powerpoint/2010/main" val="320398687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460791"/>
            <a:ext cx="6508377" cy="922716"/>
          </a:xfrm>
        </p:spPr>
        <p:txBody>
          <a:bodyPr/>
          <a:lstStyle/>
          <a:p>
            <a:pPr algn="ctr"/>
            <a:r>
              <a:rPr kumimoji="1" lang="en-US" altLang="zh-CN" dirty="0" smtClean="0"/>
              <a:t>Secondary</a:t>
            </a:r>
            <a:r>
              <a:rPr kumimoji="1" lang="zh-CN" altLang="en-US" dirty="0" smtClean="0"/>
              <a:t> </a:t>
            </a:r>
            <a:r>
              <a:rPr kumimoji="1" lang="en-US" altLang="zh-CN" dirty="0" smtClean="0"/>
              <a:t>Name</a:t>
            </a:r>
            <a:r>
              <a:rPr kumimoji="1" lang="zh-CN" altLang="en-US" dirty="0" smtClean="0"/>
              <a:t> </a:t>
            </a:r>
            <a:r>
              <a:rPr kumimoji="1" lang="en-US" altLang="zh-CN" dirty="0" smtClean="0"/>
              <a:t>Node</a:t>
            </a:r>
            <a:endParaRPr kumimoji="1" lang="zh-CN" altLang="en-US" dirty="0"/>
          </a:p>
        </p:txBody>
      </p:sp>
      <p:pic>
        <p:nvPicPr>
          <p:cNvPr id="4" name="内容占位符 3" descr="屏幕快照 2015-12-03 下午12.06.44.png"/>
          <p:cNvPicPr>
            <a:picLocks noGrp="1" noChangeAspect="1"/>
          </p:cNvPicPr>
          <p:nvPr>
            <p:ph idx="1"/>
          </p:nvPr>
        </p:nvPicPr>
        <p:blipFill rotWithShape="1">
          <a:blip r:embed="rId2">
            <a:extLst>
              <a:ext uri="{28A0092B-C50C-407E-A947-70E740481C1C}">
                <a14:useLocalDpi xmlns:a14="http://schemas.microsoft.com/office/drawing/2010/main" val="0"/>
              </a:ext>
            </a:extLst>
          </a:blip>
          <a:srcRect l="293" r="-256"/>
          <a:stretch/>
        </p:blipFill>
        <p:spPr>
          <a:xfrm>
            <a:off x="116520" y="1677988"/>
            <a:ext cx="7166053" cy="4448175"/>
          </a:xfrm>
        </p:spPr>
      </p:pic>
    </p:spTree>
    <p:extLst>
      <p:ext uri="{BB962C8B-B14F-4D97-AF65-F5344CB8AC3E}">
        <p14:creationId xmlns:p14="http://schemas.microsoft.com/office/powerpoint/2010/main" val="39870754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508485"/>
            <a:ext cx="6508377" cy="1143000"/>
          </a:xfrm>
        </p:spPr>
        <p:txBody>
          <a:bodyPr/>
          <a:lstStyle/>
          <a:p>
            <a:pPr algn="ctr"/>
            <a:r>
              <a:rPr kumimoji="1" lang="en-US" altLang="zh-CN" dirty="0" smtClean="0"/>
              <a:t>Block Placement</a:t>
            </a:r>
            <a:endParaRPr kumimoji="1" lang="zh-CN" altLang="en-US" dirty="0"/>
          </a:p>
        </p:txBody>
      </p:sp>
      <p:sp>
        <p:nvSpPr>
          <p:cNvPr id="3" name="内容占位符 2"/>
          <p:cNvSpPr>
            <a:spLocks noGrp="1"/>
          </p:cNvSpPr>
          <p:nvPr>
            <p:ph idx="1"/>
          </p:nvPr>
        </p:nvSpPr>
        <p:spPr>
          <a:xfrm>
            <a:off x="457199" y="2055764"/>
            <a:ext cx="6508377" cy="4070400"/>
          </a:xfrm>
        </p:spPr>
        <p:txBody>
          <a:bodyPr>
            <a:normAutofit/>
          </a:bodyPr>
          <a:lstStyle/>
          <a:p>
            <a:r>
              <a:rPr kumimoji="1" lang="zh-CN" altLang="en-US" b="1" dirty="0" smtClean="0"/>
              <a:t>默认是备份</a:t>
            </a:r>
            <a:r>
              <a:rPr kumimoji="1" lang="en-US" altLang="zh-CN" b="1" dirty="0" smtClean="0"/>
              <a:t>3</a:t>
            </a:r>
            <a:r>
              <a:rPr kumimoji="1" lang="en-US" altLang="en-US" b="1" dirty="0" smtClean="0"/>
              <a:t>份，可认为配置</a:t>
            </a:r>
            <a:endParaRPr kumimoji="1" lang="en-US" altLang="zh-CN" b="1" dirty="0" smtClean="0"/>
          </a:p>
          <a:p>
            <a:r>
              <a:rPr kumimoji="1" lang="en-US" altLang="zh-CN" b="1" dirty="0" smtClean="0"/>
              <a:t>Blocks</a:t>
            </a:r>
            <a:r>
              <a:rPr kumimoji="1" lang="zh-CN" altLang="en-US" b="1" dirty="0" smtClean="0"/>
              <a:t> 放的位置(</a:t>
            </a:r>
            <a:r>
              <a:rPr kumimoji="1" lang="en-US" altLang="zh-CN" b="1" dirty="0" smtClean="0"/>
              <a:t>writes</a:t>
            </a:r>
            <a:r>
              <a:rPr kumimoji="1" lang="zh-CN" altLang="en-US" b="1" dirty="0" smtClean="0"/>
              <a:t> </a:t>
            </a:r>
            <a:r>
              <a:rPr kumimoji="1" lang="en-US" altLang="zh-CN" b="1" dirty="0" smtClean="0"/>
              <a:t>are</a:t>
            </a:r>
            <a:r>
              <a:rPr kumimoji="1" lang="zh-CN" altLang="en-US" b="1" dirty="0" smtClean="0"/>
              <a:t> </a:t>
            </a:r>
            <a:r>
              <a:rPr kumimoji="1" lang="en-US" altLang="zh-CN" b="1" dirty="0" smtClean="0"/>
              <a:t>pipelined</a:t>
            </a:r>
            <a:r>
              <a:rPr kumimoji="1" lang="zh-CN" altLang="zh-CN" dirty="0" smtClean="0"/>
              <a:t>)</a:t>
            </a:r>
            <a:endParaRPr kumimoji="1" lang="en-US" altLang="zh-CN" dirty="0" smtClean="0"/>
          </a:p>
          <a:p>
            <a:pPr marL="0" indent="0">
              <a:buNone/>
            </a:pPr>
            <a:r>
              <a:rPr kumimoji="1" lang="zh-CN" altLang="zh-CN" dirty="0" smtClean="0"/>
              <a:t> </a:t>
            </a:r>
            <a:r>
              <a:rPr kumimoji="1" lang="zh-CN" altLang="en-US" dirty="0" smtClean="0"/>
              <a:t>  </a:t>
            </a:r>
            <a:r>
              <a:rPr kumimoji="1" lang="zh-CN" altLang="zh-CN" dirty="0" smtClean="0"/>
              <a:t>-</a:t>
            </a:r>
            <a:r>
              <a:rPr kumimoji="1" lang="zh-CN" altLang="en-US" dirty="0" smtClean="0"/>
              <a:t>一份在</a:t>
            </a:r>
            <a:r>
              <a:rPr kumimoji="1" lang="en-US" altLang="zh-CN" dirty="0" smtClean="0"/>
              <a:t>Data</a:t>
            </a:r>
            <a:r>
              <a:rPr kumimoji="1" lang="zh-CN" altLang="en-US" dirty="0" smtClean="0"/>
              <a:t> </a:t>
            </a:r>
            <a:r>
              <a:rPr kumimoji="1" lang="en-US" altLang="zh-CN" dirty="0" smtClean="0"/>
              <a:t>Node</a:t>
            </a:r>
            <a:r>
              <a:rPr kumimoji="1" lang="zh-CN" altLang="en-US" dirty="0" smtClean="0"/>
              <a:t>上</a:t>
            </a:r>
            <a:endParaRPr kumimoji="1" lang="en-US" altLang="zh-CN" dirty="0"/>
          </a:p>
          <a:p>
            <a:pPr marL="0" indent="0">
              <a:buNone/>
            </a:pPr>
            <a:r>
              <a:rPr kumimoji="1" lang="zh-CN" altLang="en-US" dirty="0" smtClean="0"/>
              <a:t>   </a:t>
            </a:r>
            <a:r>
              <a:rPr kumimoji="1" lang="zh-CN" altLang="zh-CN" dirty="0" smtClean="0"/>
              <a:t>-</a:t>
            </a:r>
            <a:r>
              <a:rPr kumimoji="1" lang="zh-CN" altLang="en-US" dirty="0" smtClean="0"/>
              <a:t>一份在与第一份不同的机架</a:t>
            </a:r>
            <a:r>
              <a:rPr kumimoji="1" lang="en-US" altLang="zh-CN" dirty="0" smtClean="0"/>
              <a:t>(rack)</a:t>
            </a:r>
            <a:r>
              <a:rPr kumimoji="1" lang="zh-CN" altLang="en-US" dirty="0" smtClean="0"/>
              <a:t>上</a:t>
            </a:r>
            <a:endParaRPr kumimoji="1" lang="en-US" altLang="zh-CN" dirty="0"/>
          </a:p>
          <a:p>
            <a:pPr marL="0" indent="0">
              <a:buNone/>
            </a:pPr>
            <a:r>
              <a:rPr kumimoji="1" lang="zh-CN" altLang="en-US" dirty="0" smtClean="0"/>
              <a:t>  </a:t>
            </a:r>
            <a:r>
              <a:rPr kumimoji="1" lang="zh-CN" altLang="zh-CN" dirty="0" smtClean="0"/>
              <a:t>-</a:t>
            </a:r>
            <a:r>
              <a:rPr kumimoji="1" lang="zh-CN" altLang="en-US" dirty="0" smtClean="0"/>
              <a:t>一份在与第二份不同的机架</a:t>
            </a:r>
            <a:r>
              <a:rPr kumimoji="1" lang="en-US" altLang="zh-CN" dirty="0" smtClean="0"/>
              <a:t>(rack)</a:t>
            </a:r>
            <a:r>
              <a:rPr kumimoji="1" lang="zh-CN" altLang="en-US" dirty="0" smtClean="0"/>
              <a:t>上</a:t>
            </a:r>
            <a:endParaRPr kumimoji="1" lang="en-US" altLang="zh-CN" dirty="0" smtClean="0"/>
          </a:p>
          <a:p>
            <a:r>
              <a:rPr kumimoji="1" lang="zh-CN" altLang="en-US" b="1" dirty="0" smtClean="0"/>
              <a:t>客户端从最近的数据备份读取数据</a:t>
            </a:r>
            <a:endParaRPr kumimoji="1" lang="en-US" altLang="zh-CN" b="1" dirty="0" smtClean="0"/>
          </a:p>
          <a:p>
            <a:r>
              <a:rPr kumimoji="1" lang="zh-CN" altLang="en-US" b="1" dirty="0" smtClean="0"/>
              <a:t>如果一个</a:t>
            </a:r>
            <a:r>
              <a:rPr kumimoji="1" lang="en-US" altLang="zh-CN" b="1" dirty="0" smtClean="0"/>
              <a:t>Block</a:t>
            </a:r>
            <a:r>
              <a:rPr kumimoji="1" lang="zh-CN" altLang="en-US" b="1" dirty="0" smtClean="0"/>
              <a:t>丢失，系统会自动重新备份</a:t>
            </a:r>
            <a:endParaRPr kumimoji="1" lang="en-US" altLang="zh-CN" b="1" dirty="0" smtClean="0"/>
          </a:p>
          <a:p>
            <a:pPr marL="0" indent="0">
              <a:buNone/>
            </a:pPr>
            <a:endParaRPr kumimoji="1" lang="zh-CN" altLang="en-US" dirty="0"/>
          </a:p>
        </p:txBody>
      </p:sp>
    </p:spTree>
    <p:extLst>
      <p:ext uri="{BB962C8B-B14F-4D97-AF65-F5344CB8AC3E}">
        <p14:creationId xmlns:p14="http://schemas.microsoft.com/office/powerpoint/2010/main" val="376289116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772548"/>
            <a:ext cx="6508377" cy="733266"/>
          </a:xfrm>
        </p:spPr>
        <p:txBody>
          <a:bodyPr/>
          <a:lstStyle/>
          <a:p>
            <a:pPr algn="ctr"/>
            <a:r>
              <a:rPr kumimoji="1" lang="en-US" altLang="zh-CN" dirty="0" smtClean="0"/>
              <a:t>Data Correctness</a:t>
            </a:r>
            <a:endParaRPr kumimoji="1" lang="zh-CN" altLang="en-US" dirty="0"/>
          </a:p>
        </p:txBody>
      </p:sp>
      <p:sp>
        <p:nvSpPr>
          <p:cNvPr id="3" name="内容占位符 2"/>
          <p:cNvSpPr>
            <a:spLocks noGrp="1"/>
          </p:cNvSpPr>
          <p:nvPr>
            <p:ph idx="1"/>
          </p:nvPr>
        </p:nvSpPr>
        <p:spPr>
          <a:xfrm>
            <a:off x="457199" y="1820072"/>
            <a:ext cx="6508377" cy="4306092"/>
          </a:xfrm>
        </p:spPr>
        <p:txBody>
          <a:bodyPr>
            <a:normAutofit lnSpcReduction="10000"/>
          </a:bodyPr>
          <a:lstStyle/>
          <a:p>
            <a:r>
              <a:rPr kumimoji="1" lang="en-US" altLang="zh-CN" b="1" dirty="0" smtClean="0"/>
              <a:t>Data</a:t>
            </a:r>
            <a:r>
              <a:rPr kumimoji="1" lang="zh-CN" altLang="en-US" b="1" dirty="0" smtClean="0"/>
              <a:t> </a:t>
            </a:r>
            <a:r>
              <a:rPr kumimoji="1" lang="en-US" altLang="zh-CN" b="1" dirty="0" smtClean="0"/>
              <a:t>is</a:t>
            </a:r>
            <a:r>
              <a:rPr kumimoji="1" lang="zh-CN" altLang="en-US" b="1" dirty="0" smtClean="0"/>
              <a:t> </a:t>
            </a:r>
            <a:r>
              <a:rPr kumimoji="1" lang="en-US" altLang="zh-CN" b="1" dirty="0" smtClean="0"/>
              <a:t>Checked</a:t>
            </a:r>
            <a:r>
              <a:rPr kumimoji="1" lang="zh-CN" altLang="en-US" b="1" dirty="0" smtClean="0"/>
              <a:t> </a:t>
            </a:r>
            <a:r>
              <a:rPr kumimoji="1" lang="en-US" altLang="zh-CN" b="1" dirty="0" smtClean="0"/>
              <a:t>with</a:t>
            </a:r>
            <a:r>
              <a:rPr kumimoji="1" lang="zh-CN" altLang="en-US" b="1" dirty="0" smtClean="0"/>
              <a:t> </a:t>
            </a:r>
            <a:r>
              <a:rPr kumimoji="1" lang="en-US" altLang="zh-CN" b="1" dirty="0" smtClean="0"/>
              <a:t>CRC32</a:t>
            </a:r>
          </a:p>
          <a:p>
            <a:r>
              <a:rPr kumimoji="1" lang="en-US" altLang="zh-CN" b="1" dirty="0" smtClean="0"/>
              <a:t>File</a:t>
            </a:r>
            <a:r>
              <a:rPr kumimoji="1" lang="zh-CN" altLang="en-US" b="1" dirty="0" smtClean="0"/>
              <a:t> </a:t>
            </a:r>
            <a:r>
              <a:rPr kumimoji="1" lang="en-US" altLang="zh-CN" b="1" dirty="0" smtClean="0"/>
              <a:t>Creation</a:t>
            </a:r>
          </a:p>
          <a:p>
            <a:pPr marL="0" indent="0">
              <a:buNone/>
            </a:pPr>
            <a:r>
              <a:rPr kumimoji="1" lang="zh-CN" altLang="en-US" dirty="0"/>
              <a:t> </a:t>
            </a:r>
            <a:r>
              <a:rPr kumimoji="1" lang="zh-CN" altLang="en-US" dirty="0" smtClean="0"/>
              <a:t>  </a:t>
            </a:r>
            <a:r>
              <a:rPr kumimoji="1" lang="en-US" altLang="zh-CN" dirty="0" smtClean="0"/>
              <a:t>-</a:t>
            </a:r>
            <a:r>
              <a:rPr kumimoji="1" lang="en-US" altLang="zh-CN" dirty="0"/>
              <a:t>Client</a:t>
            </a:r>
            <a:r>
              <a:rPr kumimoji="1" lang="zh-CN" altLang="en-US" dirty="0"/>
              <a:t> </a:t>
            </a:r>
            <a:r>
              <a:rPr kumimoji="1" lang="en-US" altLang="zh-CN" dirty="0"/>
              <a:t>computes</a:t>
            </a:r>
            <a:r>
              <a:rPr kumimoji="1" lang="zh-CN" altLang="en-US" dirty="0"/>
              <a:t> </a:t>
            </a:r>
            <a:r>
              <a:rPr kumimoji="1" lang="en-US" altLang="zh-CN" dirty="0"/>
              <a:t>checksum</a:t>
            </a:r>
            <a:r>
              <a:rPr kumimoji="1" lang="zh-CN" altLang="en-US" dirty="0"/>
              <a:t> </a:t>
            </a:r>
            <a:r>
              <a:rPr kumimoji="1" lang="en-US" altLang="zh-CN" dirty="0"/>
              <a:t>per</a:t>
            </a:r>
            <a:r>
              <a:rPr kumimoji="1" lang="zh-CN" altLang="en-US" dirty="0"/>
              <a:t> </a:t>
            </a:r>
            <a:r>
              <a:rPr kumimoji="1" lang="en-US" altLang="zh-CN" dirty="0"/>
              <a:t>512</a:t>
            </a:r>
            <a:r>
              <a:rPr kumimoji="1" lang="zh-CN" altLang="en-US" dirty="0"/>
              <a:t> </a:t>
            </a:r>
            <a:r>
              <a:rPr kumimoji="1" lang="en-US" altLang="zh-CN" dirty="0"/>
              <a:t>byte</a:t>
            </a:r>
          </a:p>
          <a:p>
            <a:pPr marL="0" indent="0">
              <a:buNone/>
            </a:pPr>
            <a:r>
              <a:rPr kumimoji="1" lang="zh-CN" altLang="zh-CN" dirty="0"/>
              <a:t> </a:t>
            </a:r>
            <a:r>
              <a:rPr kumimoji="1" lang="zh-CN" altLang="en-US" dirty="0"/>
              <a:t> </a:t>
            </a:r>
            <a:r>
              <a:rPr kumimoji="1" lang="zh-CN" altLang="en-US" dirty="0" smtClean="0"/>
              <a:t>  </a:t>
            </a:r>
            <a:r>
              <a:rPr kumimoji="1" lang="en-US" altLang="zh-CN" dirty="0" smtClean="0"/>
              <a:t>-</a:t>
            </a:r>
            <a:r>
              <a:rPr kumimoji="1" lang="en-US" altLang="zh-CN" dirty="0" err="1"/>
              <a:t>DataNode</a:t>
            </a:r>
            <a:r>
              <a:rPr kumimoji="1" lang="zh-CN" altLang="en-US" dirty="0"/>
              <a:t> </a:t>
            </a:r>
            <a:r>
              <a:rPr kumimoji="1" lang="en-US" altLang="zh-CN" dirty="0"/>
              <a:t>stores</a:t>
            </a:r>
            <a:r>
              <a:rPr kumimoji="1" lang="zh-CN" altLang="en-US" dirty="0"/>
              <a:t> </a:t>
            </a:r>
            <a:r>
              <a:rPr kumimoji="1" lang="en-US" altLang="zh-CN" dirty="0"/>
              <a:t>the</a:t>
            </a:r>
            <a:r>
              <a:rPr kumimoji="1" lang="zh-CN" altLang="en-US" dirty="0"/>
              <a:t> </a:t>
            </a:r>
            <a:r>
              <a:rPr kumimoji="1" lang="en-US" altLang="zh-CN" dirty="0" smtClean="0"/>
              <a:t>checksum</a:t>
            </a:r>
          </a:p>
          <a:p>
            <a:r>
              <a:rPr kumimoji="1" lang="en-US" altLang="zh-CN" b="1" dirty="0" smtClean="0"/>
              <a:t>File</a:t>
            </a:r>
            <a:r>
              <a:rPr kumimoji="1" lang="zh-CN" altLang="en-US" b="1" dirty="0" smtClean="0"/>
              <a:t> </a:t>
            </a:r>
            <a:r>
              <a:rPr kumimoji="1" lang="en-US" altLang="zh-CN" b="1" dirty="0" smtClean="0"/>
              <a:t>access</a:t>
            </a:r>
          </a:p>
          <a:p>
            <a:pPr marL="0" indent="0">
              <a:buNone/>
            </a:pPr>
            <a:r>
              <a:rPr kumimoji="1" lang="zh-CN" altLang="en-US" dirty="0" smtClean="0"/>
              <a:t>   </a:t>
            </a:r>
            <a:r>
              <a:rPr kumimoji="1" lang="zh-CN" altLang="zh-CN" dirty="0" smtClean="0"/>
              <a:t>-</a:t>
            </a:r>
            <a:r>
              <a:rPr kumimoji="1" lang="en-US" altLang="zh-CN" dirty="0" smtClean="0"/>
              <a:t>Client</a:t>
            </a:r>
            <a:r>
              <a:rPr kumimoji="1" lang="zh-CN" altLang="en-US" dirty="0" smtClean="0"/>
              <a:t> </a:t>
            </a:r>
            <a:r>
              <a:rPr kumimoji="1" lang="en-US" altLang="zh-CN" dirty="0" smtClean="0"/>
              <a:t>retrieves</a:t>
            </a:r>
            <a:r>
              <a:rPr kumimoji="1" lang="zh-CN" altLang="en-US" dirty="0" smtClean="0"/>
              <a:t> </a:t>
            </a:r>
            <a:r>
              <a:rPr kumimoji="1" lang="en-US" altLang="zh-CN" dirty="0" smtClean="0"/>
              <a:t>the</a:t>
            </a:r>
            <a:r>
              <a:rPr kumimoji="1" lang="zh-CN" altLang="en-US" dirty="0" smtClean="0"/>
              <a:t> </a:t>
            </a:r>
            <a:r>
              <a:rPr kumimoji="1" lang="en-US" altLang="zh-CN" dirty="0" smtClean="0"/>
              <a:t>data</a:t>
            </a:r>
            <a:r>
              <a:rPr kumimoji="1" lang="zh-CN" altLang="en-US" dirty="0" smtClean="0"/>
              <a:t> </a:t>
            </a:r>
            <a:r>
              <a:rPr kumimoji="1" lang="en-US" altLang="zh-CN" dirty="0" smtClean="0"/>
              <a:t>and</a:t>
            </a:r>
            <a:r>
              <a:rPr kumimoji="1" lang="zh-CN" altLang="en-US" dirty="0" smtClean="0"/>
              <a:t> </a:t>
            </a:r>
            <a:r>
              <a:rPr kumimoji="1" lang="en-US" altLang="zh-CN" dirty="0" smtClean="0"/>
              <a:t>checksum</a:t>
            </a:r>
            <a:r>
              <a:rPr kumimoji="1" lang="zh-CN" altLang="en-US" dirty="0" smtClean="0"/>
              <a:t> </a:t>
            </a:r>
            <a:r>
              <a:rPr kumimoji="1" lang="en-US" altLang="zh-CN" dirty="0" smtClean="0"/>
              <a:t>from</a:t>
            </a:r>
            <a:r>
              <a:rPr kumimoji="1" lang="zh-CN" altLang="en-US" dirty="0" smtClean="0"/>
              <a:t>                </a:t>
            </a:r>
            <a:r>
              <a:rPr kumimoji="1" lang="zh-CN" altLang="zh-CN" dirty="0"/>
              <a:t>  </a:t>
            </a:r>
            <a:r>
              <a:rPr kumimoji="1" lang="zh-CN" altLang="en-US" dirty="0" smtClean="0"/>
              <a:t> </a:t>
            </a:r>
            <a:r>
              <a:rPr kumimoji="1" lang="en-US" altLang="zh-CN" dirty="0" err="1" smtClean="0"/>
              <a:t>DataNode</a:t>
            </a:r>
            <a:endParaRPr kumimoji="1" lang="en-US" altLang="zh-CN" dirty="0" smtClean="0"/>
          </a:p>
          <a:p>
            <a:pPr marL="0" indent="0">
              <a:buNone/>
            </a:pPr>
            <a:r>
              <a:rPr kumimoji="1" lang="zh-CN" altLang="en-US" dirty="0" smtClean="0"/>
              <a:t>   </a:t>
            </a:r>
            <a:r>
              <a:rPr kumimoji="1" lang="zh-CN" altLang="zh-CN" dirty="0" smtClean="0"/>
              <a:t>-</a:t>
            </a:r>
            <a:r>
              <a:rPr kumimoji="1" lang="en-US" altLang="zh-CN" dirty="0" smtClean="0"/>
              <a:t>If</a:t>
            </a:r>
            <a:r>
              <a:rPr kumimoji="1" lang="zh-CN" altLang="en-US" dirty="0" smtClean="0"/>
              <a:t> </a:t>
            </a:r>
            <a:r>
              <a:rPr kumimoji="1" lang="en-US" altLang="zh-CN" dirty="0" smtClean="0"/>
              <a:t>Validation</a:t>
            </a:r>
            <a:r>
              <a:rPr kumimoji="1" lang="zh-CN" altLang="en-US" dirty="0" smtClean="0"/>
              <a:t> </a:t>
            </a:r>
            <a:r>
              <a:rPr kumimoji="1" lang="en-US" altLang="zh-CN" dirty="0" smtClean="0"/>
              <a:t>fails,</a:t>
            </a:r>
            <a:r>
              <a:rPr kumimoji="1" lang="zh-CN" altLang="en-US" dirty="0" smtClean="0"/>
              <a:t> </a:t>
            </a:r>
            <a:r>
              <a:rPr kumimoji="1" lang="en-US" altLang="zh-CN" dirty="0" smtClean="0"/>
              <a:t>Client</a:t>
            </a:r>
            <a:r>
              <a:rPr kumimoji="1" lang="zh-CN" altLang="en-US" dirty="0" smtClean="0"/>
              <a:t> </a:t>
            </a:r>
            <a:r>
              <a:rPr kumimoji="1" lang="en-US" altLang="zh-CN" dirty="0" smtClean="0"/>
              <a:t>tries</a:t>
            </a:r>
            <a:r>
              <a:rPr kumimoji="1" lang="zh-CN" altLang="en-US" dirty="0" smtClean="0"/>
              <a:t> </a:t>
            </a:r>
            <a:r>
              <a:rPr kumimoji="1" lang="en-US" altLang="zh-CN" dirty="0" smtClean="0"/>
              <a:t>other</a:t>
            </a:r>
            <a:r>
              <a:rPr kumimoji="1" lang="zh-CN" altLang="en-US" dirty="0" smtClean="0"/>
              <a:t> </a:t>
            </a:r>
            <a:r>
              <a:rPr kumimoji="1" lang="en-US" altLang="zh-CN" dirty="0" smtClean="0"/>
              <a:t>replicas</a:t>
            </a:r>
          </a:p>
          <a:p>
            <a:r>
              <a:rPr kumimoji="1" lang="en-US" altLang="zh-CN" b="1" dirty="0" smtClean="0"/>
              <a:t>Periodic</a:t>
            </a:r>
            <a:r>
              <a:rPr kumimoji="1" lang="zh-CN" altLang="en-US" b="1" dirty="0" smtClean="0"/>
              <a:t> </a:t>
            </a:r>
            <a:r>
              <a:rPr kumimoji="1" lang="en-US" altLang="zh-CN" b="1" dirty="0" smtClean="0"/>
              <a:t>validation</a:t>
            </a:r>
            <a:r>
              <a:rPr kumimoji="1" lang="zh-CN" altLang="en-US" b="1" dirty="0" smtClean="0"/>
              <a:t> </a:t>
            </a:r>
            <a:r>
              <a:rPr kumimoji="1" lang="en-US" altLang="zh-CN" b="1" dirty="0" smtClean="0"/>
              <a:t>by</a:t>
            </a:r>
            <a:r>
              <a:rPr kumimoji="1" lang="zh-CN" altLang="en-US" b="1" dirty="0" smtClean="0"/>
              <a:t> </a:t>
            </a:r>
            <a:r>
              <a:rPr kumimoji="1" lang="en-US" altLang="zh-CN" b="1" dirty="0" err="1" smtClean="0"/>
              <a:t>DataNode</a:t>
            </a:r>
            <a:endParaRPr kumimoji="1" lang="zh-CN" altLang="en-US" b="1" dirty="0"/>
          </a:p>
        </p:txBody>
      </p:sp>
    </p:spTree>
    <p:extLst>
      <p:ext uri="{BB962C8B-B14F-4D97-AF65-F5344CB8AC3E}">
        <p14:creationId xmlns:p14="http://schemas.microsoft.com/office/powerpoint/2010/main" val="215544037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686166"/>
            <a:ext cx="6508377" cy="700764"/>
          </a:xfrm>
        </p:spPr>
        <p:txBody>
          <a:bodyPr/>
          <a:lstStyle/>
          <a:p>
            <a:pPr algn="ctr"/>
            <a:r>
              <a:rPr kumimoji="1" lang="en-US" altLang="zh-CN" sz="4000" dirty="0" smtClean="0"/>
              <a:t>Map</a:t>
            </a:r>
            <a:r>
              <a:rPr kumimoji="1" lang="en-US" altLang="en-US" sz="4000" dirty="0" smtClean="0"/>
              <a:t>/</a:t>
            </a:r>
            <a:r>
              <a:rPr kumimoji="1" lang="en-US" altLang="zh-CN" sz="4000" dirty="0" smtClean="0"/>
              <a:t>Reduce</a:t>
            </a:r>
            <a:endParaRPr kumimoji="1" lang="zh-CN" altLang="en-US" sz="4000" dirty="0"/>
          </a:p>
        </p:txBody>
      </p:sp>
      <p:pic>
        <p:nvPicPr>
          <p:cNvPr id="7" name="图片 6" descr="无标题.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1450640"/>
            <a:ext cx="6764724" cy="3761232"/>
          </a:xfrm>
          <a:prstGeom prst="rect">
            <a:avLst/>
          </a:prstGeom>
        </p:spPr>
      </p:pic>
      <p:sp>
        <p:nvSpPr>
          <p:cNvPr id="3" name="文本框 2"/>
          <p:cNvSpPr txBox="1"/>
          <p:nvPr/>
        </p:nvSpPr>
        <p:spPr>
          <a:xfrm>
            <a:off x="3495634" y="3094011"/>
            <a:ext cx="1118605" cy="669224"/>
          </a:xfrm>
          <a:prstGeom prst="rect">
            <a:avLst/>
          </a:prstGeom>
          <a:noFill/>
          <a:ln w="79375">
            <a:solidFill>
              <a:srgbClr val="990000"/>
            </a:solidFill>
          </a:ln>
        </p:spPr>
        <p:txBody>
          <a:bodyPr wrap="square" rtlCol="0">
            <a:spAutoFit/>
          </a:bodyPr>
          <a:lstStyle/>
          <a:p>
            <a:endParaRPr kumimoji="1" lang="zh-CN" altLang="en-US" sz="4400" dirty="0"/>
          </a:p>
        </p:txBody>
      </p:sp>
    </p:spTree>
    <p:extLst>
      <p:ext uri="{BB962C8B-B14F-4D97-AF65-F5344CB8AC3E}">
        <p14:creationId xmlns:p14="http://schemas.microsoft.com/office/powerpoint/2010/main" val="153400876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268428"/>
            <a:ext cx="6508377" cy="903488"/>
          </a:xfrm>
        </p:spPr>
        <p:txBody>
          <a:bodyPr/>
          <a:lstStyle/>
          <a:p>
            <a:pPr algn="ctr"/>
            <a:r>
              <a:rPr kumimoji="1" lang="en-US" altLang="zh-CN" dirty="0" smtClean="0"/>
              <a:t>Map/Reduce</a:t>
            </a:r>
            <a:endParaRPr kumimoji="1" lang="zh-CN" altLang="en-US" dirty="0"/>
          </a:p>
        </p:txBody>
      </p:sp>
      <p:sp>
        <p:nvSpPr>
          <p:cNvPr id="3" name="内容占位符 2"/>
          <p:cNvSpPr>
            <a:spLocks noGrp="1"/>
          </p:cNvSpPr>
          <p:nvPr>
            <p:ph idx="1"/>
          </p:nvPr>
        </p:nvSpPr>
        <p:spPr>
          <a:xfrm>
            <a:off x="457199" y="1438198"/>
            <a:ext cx="6508377" cy="5185773"/>
          </a:xfrm>
        </p:spPr>
        <p:txBody>
          <a:bodyPr>
            <a:noAutofit/>
          </a:bodyPr>
          <a:lstStyle/>
          <a:p>
            <a:r>
              <a:rPr kumimoji="1" lang="en-US" altLang="zh-CN" sz="1600" b="1" dirty="0" smtClean="0"/>
              <a:t>Map/Reduce</a:t>
            </a:r>
            <a:r>
              <a:rPr kumimoji="1" lang="zh-CN" altLang="en-US" sz="1600" b="1" dirty="0" smtClean="0"/>
              <a:t>是一个高效的分布式计算编程模型</a:t>
            </a:r>
            <a:endParaRPr kumimoji="1" lang="en-US" altLang="zh-CN" sz="1600" b="1" dirty="0" smtClean="0"/>
          </a:p>
          <a:p>
            <a:r>
              <a:rPr kumimoji="1" lang="en-US" altLang="zh-CN" sz="1600" b="1" dirty="0" smtClean="0"/>
              <a:t>It</a:t>
            </a:r>
            <a:r>
              <a:rPr kumimoji="1" lang="zh-CN" altLang="en-US" sz="1600" b="1" dirty="0" smtClean="0"/>
              <a:t> </a:t>
            </a:r>
            <a:r>
              <a:rPr kumimoji="1" lang="en-US" altLang="zh-CN" sz="1600" b="1" dirty="0" smtClean="0"/>
              <a:t>works</a:t>
            </a:r>
            <a:r>
              <a:rPr kumimoji="1" lang="zh-CN" altLang="en-US" sz="1600" b="1" dirty="0" smtClean="0"/>
              <a:t> </a:t>
            </a:r>
            <a:r>
              <a:rPr kumimoji="1" lang="en-US" altLang="zh-CN" sz="1600" b="1" dirty="0" smtClean="0"/>
              <a:t>like</a:t>
            </a:r>
            <a:r>
              <a:rPr kumimoji="1" lang="zh-CN" altLang="en-US" sz="1600" b="1" dirty="0" smtClean="0"/>
              <a:t> </a:t>
            </a:r>
            <a:r>
              <a:rPr kumimoji="1" lang="en-US" altLang="zh-CN" sz="1600" b="1" dirty="0" smtClean="0"/>
              <a:t>a</a:t>
            </a:r>
            <a:r>
              <a:rPr kumimoji="1" lang="zh-CN" altLang="en-US" sz="1600" b="1" dirty="0" smtClean="0"/>
              <a:t> </a:t>
            </a:r>
            <a:r>
              <a:rPr kumimoji="1" lang="en-US" altLang="zh-CN" sz="1600" b="1" dirty="0" smtClean="0"/>
              <a:t>Unix</a:t>
            </a:r>
            <a:r>
              <a:rPr kumimoji="1" lang="zh-CN" altLang="en-US" sz="1600" b="1" dirty="0" smtClean="0"/>
              <a:t> </a:t>
            </a:r>
            <a:r>
              <a:rPr kumimoji="1" lang="en-US" altLang="zh-CN" sz="1600" b="1" dirty="0" smtClean="0"/>
              <a:t>pipeline</a:t>
            </a:r>
          </a:p>
          <a:p>
            <a:pPr marL="0" indent="0">
              <a:buNone/>
            </a:pPr>
            <a:r>
              <a:rPr kumimoji="1" lang="zh-CN" altLang="zh-CN" sz="1600" dirty="0" smtClean="0"/>
              <a:t> </a:t>
            </a:r>
            <a:r>
              <a:rPr kumimoji="1" lang="zh-CN" altLang="en-US" sz="1600" dirty="0" smtClean="0"/>
              <a:t>  </a:t>
            </a:r>
            <a:r>
              <a:rPr kumimoji="1" lang="en-US" altLang="zh-CN" sz="1600" dirty="0" smtClean="0"/>
              <a:t>-cat</a:t>
            </a:r>
            <a:r>
              <a:rPr kumimoji="1" lang="zh-CN" altLang="en-US" sz="1600" dirty="0" smtClean="0"/>
              <a:t> </a:t>
            </a:r>
            <a:r>
              <a:rPr kumimoji="1" lang="en-US" altLang="zh-CN" sz="1600" dirty="0" err="1" smtClean="0"/>
              <a:t>input|grep|sort|uniq</a:t>
            </a:r>
            <a:r>
              <a:rPr kumimoji="1" lang="zh-CN" altLang="en-US" sz="1600" dirty="0" smtClean="0"/>
              <a:t> </a:t>
            </a:r>
            <a:r>
              <a:rPr kumimoji="1" lang="en-US" altLang="zh-CN" sz="1600" dirty="0" smtClean="0"/>
              <a:t>–</a:t>
            </a:r>
            <a:r>
              <a:rPr kumimoji="1" lang="en-US" altLang="zh-CN" sz="1600" dirty="0" err="1" smtClean="0"/>
              <a:t>c|cat</a:t>
            </a:r>
            <a:r>
              <a:rPr kumimoji="1" lang="zh-CN" altLang="en-US" sz="1600" dirty="0" smtClean="0"/>
              <a:t> </a:t>
            </a:r>
            <a:r>
              <a:rPr kumimoji="1" lang="zh-CN" altLang="zh-CN" sz="1600" dirty="0"/>
              <a:t>&gt;</a:t>
            </a:r>
            <a:r>
              <a:rPr kumimoji="1" lang="en-US" altLang="zh-CN" sz="1600" dirty="0" smtClean="0"/>
              <a:t>output</a:t>
            </a:r>
          </a:p>
          <a:p>
            <a:pPr marL="0" indent="0">
              <a:buNone/>
            </a:pPr>
            <a:r>
              <a:rPr kumimoji="1" lang="zh-CN" altLang="en-US" sz="1600" dirty="0" smtClean="0"/>
              <a:t>   </a:t>
            </a:r>
            <a:r>
              <a:rPr kumimoji="1" lang="zh-CN" altLang="zh-CN" sz="1600" dirty="0" smtClean="0"/>
              <a:t>-</a:t>
            </a:r>
            <a:r>
              <a:rPr kumimoji="1" lang="en-US" altLang="zh-CN" sz="1600" dirty="0" smtClean="0"/>
              <a:t>Input</a:t>
            </a:r>
            <a:r>
              <a:rPr kumimoji="1" lang="zh-CN" altLang="en-US" sz="1600" dirty="0" smtClean="0"/>
              <a:t>|</a:t>
            </a:r>
            <a:r>
              <a:rPr kumimoji="1" lang="en-US" altLang="zh-CN" sz="1600" dirty="0" smtClean="0"/>
              <a:t>Map</a:t>
            </a:r>
            <a:r>
              <a:rPr kumimoji="1" lang="zh-CN" altLang="en-US" sz="1600" dirty="0" smtClean="0"/>
              <a:t>|</a:t>
            </a:r>
            <a:r>
              <a:rPr kumimoji="1" lang="en-US" altLang="zh-CN" sz="1600" dirty="0" err="1" smtClean="0"/>
              <a:t>Shuffle&amp;Sort|Reduce</a:t>
            </a:r>
            <a:r>
              <a:rPr kumimoji="1" lang="zh-CN" altLang="en-US" sz="1600" dirty="0" smtClean="0"/>
              <a:t> </a:t>
            </a:r>
            <a:r>
              <a:rPr kumimoji="1" lang="en-US" altLang="zh-CN" sz="1600" dirty="0" smtClean="0"/>
              <a:t>&gt;</a:t>
            </a:r>
            <a:r>
              <a:rPr kumimoji="1" lang="zh-CN" altLang="en-US" sz="1600" dirty="0" smtClean="0"/>
              <a:t> </a:t>
            </a:r>
            <a:r>
              <a:rPr kumimoji="1" lang="en-US" altLang="zh-CN" sz="1600" dirty="0" smtClean="0"/>
              <a:t>output</a:t>
            </a:r>
          </a:p>
          <a:p>
            <a:r>
              <a:rPr kumimoji="1" lang="en-US" altLang="zh-CN" sz="1600" b="1" dirty="0" smtClean="0"/>
              <a:t>Efficient</a:t>
            </a:r>
            <a:r>
              <a:rPr kumimoji="1" lang="zh-CN" altLang="en-US" sz="1600" b="1" dirty="0" smtClean="0"/>
              <a:t> </a:t>
            </a:r>
            <a:r>
              <a:rPr kumimoji="1" lang="en-US" altLang="zh-CN" sz="1600" b="1" dirty="0" smtClean="0"/>
              <a:t>from</a:t>
            </a:r>
          </a:p>
          <a:p>
            <a:pPr marL="0" indent="0">
              <a:buNone/>
            </a:pPr>
            <a:r>
              <a:rPr kumimoji="1" lang="zh-CN" altLang="en-US" sz="1600" dirty="0" smtClean="0"/>
              <a:t>   </a:t>
            </a:r>
            <a:r>
              <a:rPr kumimoji="1" lang="zh-CN" altLang="zh-CN" sz="1600" dirty="0" smtClean="0"/>
              <a:t>-</a:t>
            </a:r>
            <a:r>
              <a:rPr kumimoji="1" lang="en-US" altLang="zh-CN" sz="1600" dirty="0" smtClean="0"/>
              <a:t>Streaming</a:t>
            </a:r>
            <a:r>
              <a:rPr kumimoji="1" lang="zh-CN" altLang="en-US" sz="1600" dirty="0" smtClean="0"/>
              <a:t> </a:t>
            </a:r>
            <a:r>
              <a:rPr kumimoji="1" lang="en-US" altLang="zh-CN" sz="1600" dirty="0" smtClean="0"/>
              <a:t>through</a:t>
            </a:r>
            <a:r>
              <a:rPr kumimoji="1" lang="zh-CN" altLang="en-US" sz="1600" dirty="0" smtClean="0"/>
              <a:t> </a:t>
            </a:r>
            <a:r>
              <a:rPr kumimoji="1" lang="en-US" altLang="zh-CN" sz="1600" dirty="0" err="1" smtClean="0"/>
              <a:t>data,reducing</a:t>
            </a:r>
            <a:r>
              <a:rPr kumimoji="1" lang="zh-CN" altLang="en-US" sz="1600" dirty="0" smtClean="0"/>
              <a:t> </a:t>
            </a:r>
            <a:r>
              <a:rPr kumimoji="1" lang="en-US" altLang="zh-CN" sz="1600" dirty="0" smtClean="0"/>
              <a:t>seeks</a:t>
            </a:r>
          </a:p>
          <a:p>
            <a:pPr marL="0" indent="0">
              <a:buNone/>
            </a:pPr>
            <a:r>
              <a:rPr kumimoji="1" lang="zh-CN" altLang="en-US" sz="1600" dirty="0" smtClean="0"/>
              <a:t>  </a:t>
            </a:r>
            <a:r>
              <a:rPr kumimoji="1" lang="zh-CN" altLang="zh-CN" sz="1600" dirty="0" smtClean="0"/>
              <a:t>-</a:t>
            </a:r>
            <a:r>
              <a:rPr kumimoji="1" lang="en-US" altLang="zh-CN" sz="1600" dirty="0" smtClean="0"/>
              <a:t>(</a:t>
            </a:r>
            <a:r>
              <a:rPr kumimoji="1" lang="zh-CN" altLang="en-US" sz="1600" dirty="0" smtClean="0"/>
              <a:t>管道</a:t>
            </a:r>
            <a:r>
              <a:rPr kumimoji="1" lang="en-US" altLang="zh-CN" sz="1600" dirty="0" smtClean="0"/>
              <a:t>)Pipelining</a:t>
            </a:r>
            <a:endParaRPr kumimoji="1" lang="en-US" altLang="zh-CN" sz="1600" b="1" dirty="0"/>
          </a:p>
          <a:p>
            <a:r>
              <a:rPr kumimoji="1" lang="en-US" altLang="zh-CN" sz="1600" b="1" dirty="0" smtClean="0"/>
              <a:t>A</a:t>
            </a:r>
            <a:r>
              <a:rPr kumimoji="1" lang="zh-CN" altLang="en-US" sz="1600" b="1" dirty="0" smtClean="0"/>
              <a:t> </a:t>
            </a:r>
            <a:r>
              <a:rPr kumimoji="1" lang="en-US" altLang="zh-CN" sz="1600" b="1" dirty="0" smtClean="0"/>
              <a:t>good</a:t>
            </a:r>
            <a:r>
              <a:rPr kumimoji="1" lang="zh-CN" altLang="en-US" sz="1600" b="1" dirty="0" smtClean="0"/>
              <a:t> </a:t>
            </a:r>
            <a:r>
              <a:rPr kumimoji="1" lang="en-US" altLang="zh-CN" sz="1600" b="1" dirty="0" smtClean="0"/>
              <a:t>fit</a:t>
            </a:r>
            <a:r>
              <a:rPr kumimoji="1" lang="zh-CN" altLang="en-US" sz="1600" b="1" dirty="0" smtClean="0"/>
              <a:t> </a:t>
            </a:r>
            <a:r>
              <a:rPr kumimoji="1" lang="en-US" altLang="zh-CN" sz="1600" b="1" dirty="0" smtClean="0"/>
              <a:t>for</a:t>
            </a:r>
            <a:r>
              <a:rPr kumimoji="1" lang="zh-CN" altLang="en-US" sz="1600" b="1" dirty="0" smtClean="0"/>
              <a:t> </a:t>
            </a:r>
            <a:r>
              <a:rPr kumimoji="1" lang="en-US" altLang="zh-CN" sz="1600" b="1" dirty="0" smtClean="0"/>
              <a:t>a</a:t>
            </a:r>
            <a:r>
              <a:rPr kumimoji="1" lang="zh-CN" altLang="en-US" sz="1600" b="1" dirty="0" smtClean="0"/>
              <a:t> </a:t>
            </a:r>
            <a:r>
              <a:rPr kumimoji="1" lang="en-US" altLang="zh-CN" sz="1600" b="1" dirty="0" smtClean="0"/>
              <a:t>lot</a:t>
            </a:r>
            <a:r>
              <a:rPr kumimoji="1" lang="zh-CN" altLang="en-US" sz="1600" b="1" dirty="0" smtClean="0"/>
              <a:t> </a:t>
            </a:r>
            <a:r>
              <a:rPr kumimoji="1" lang="en-US" altLang="zh-CN" sz="1600" b="1" dirty="0" smtClean="0"/>
              <a:t>of</a:t>
            </a:r>
            <a:r>
              <a:rPr kumimoji="1" lang="zh-CN" altLang="en-US" sz="1600" b="1" dirty="0" smtClean="0"/>
              <a:t> </a:t>
            </a:r>
            <a:r>
              <a:rPr kumimoji="1" lang="en-US" altLang="zh-CN" sz="1600" b="1" dirty="0" smtClean="0"/>
              <a:t>applications</a:t>
            </a:r>
          </a:p>
          <a:p>
            <a:pPr marL="0" indent="0">
              <a:buNone/>
            </a:pPr>
            <a:r>
              <a:rPr kumimoji="1" lang="zh-CN" altLang="en-US" sz="1600" dirty="0" smtClean="0"/>
              <a:t>   </a:t>
            </a:r>
            <a:r>
              <a:rPr kumimoji="1" lang="zh-CN" altLang="zh-CN" sz="1600" dirty="0" smtClean="0"/>
              <a:t>-</a:t>
            </a:r>
            <a:r>
              <a:rPr kumimoji="1" lang="zh-CN" altLang="en-US" sz="1600" dirty="0" smtClean="0"/>
              <a:t>日志处理</a:t>
            </a:r>
            <a:endParaRPr kumimoji="1" lang="en-US" altLang="zh-CN" sz="1600" dirty="0" smtClean="0"/>
          </a:p>
          <a:p>
            <a:pPr marL="0" indent="0">
              <a:buNone/>
            </a:pPr>
            <a:r>
              <a:rPr kumimoji="1" lang="zh-CN" altLang="en-US" sz="1600" dirty="0" smtClean="0"/>
              <a:t>  </a:t>
            </a:r>
            <a:r>
              <a:rPr kumimoji="1" lang="zh-CN" altLang="zh-CN" sz="1600" dirty="0" smtClean="0"/>
              <a:t>-</a:t>
            </a:r>
            <a:r>
              <a:rPr kumimoji="1" lang="zh-CN" altLang="en-US" sz="1600" dirty="0" smtClean="0"/>
              <a:t>搜索引擎中倒排索引的建立</a:t>
            </a:r>
            <a:endParaRPr kumimoji="1" lang="en-US" altLang="zh-CN" sz="1600" dirty="0" smtClean="0"/>
          </a:p>
          <a:p>
            <a:pPr marL="0" indent="0">
              <a:buNone/>
            </a:pPr>
            <a:r>
              <a:rPr kumimoji="1" lang="zh-CN" altLang="en-US" sz="1600" dirty="0" smtClean="0"/>
              <a:t>  </a:t>
            </a:r>
            <a:r>
              <a:rPr kumimoji="1" lang="zh-CN" altLang="zh-CN" sz="1600" dirty="0" smtClean="0"/>
              <a:t>-</a:t>
            </a:r>
            <a:r>
              <a:rPr kumimoji="1" lang="zh-CN" altLang="en-US" sz="1600" dirty="0" smtClean="0"/>
              <a:t>数据挖掘和机器学习</a:t>
            </a:r>
            <a:endParaRPr kumimoji="1" lang="en-US" altLang="zh-CN" sz="1600" dirty="0" smtClean="0"/>
          </a:p>
          <a:p>
            <a:endParaRPr kumimoji="1" lang="zh-CN" altLang="en-US" sz="1600" dirty="0"/>
          </a:p>
        </p:txBody>
      </p:sp>
    </p:spTree>
    <p:extLst>
      <p:ext uri="{BB962C8B-B14F-4D97-AF65-F5344CB8AC3E}">
        <p14:creationId xmlns:p14="http://schemas.microsoft.com/office/powerpoint/2010/main" val="357443042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510667"/>
            <a:ext cx="6508377" cy="877301"/>
          </a:xfrm>
        </p:spPr>
        <p:txBody>
          <a:bodyPr/>
          <a:lstStyle/>
          <a:p>
            <a:pPr algn="ctr"/>
            <a:r>
              <a:rPr kumimoji="1" lang="en-US" altLang="zh-CN" dirty="0" smtClean="0"/>
              <a:t>Map/Reduce features</a:t>
            </a:r>
            <a:endParaRPr kumimoji="1" lang="zh-CN" altLang="en-US" dirty="0"/>
          </a:p>
        </p:txBody>
      </p:sp>
      <p:sp>
        <p:nvSpPr>
          <p:cNvPr id="3" name="内容占位符 2"/>
          <p:cNvSpPr>
            <a:spLocks noGrp="1"/>
          </p:cNvSpPr>
          <p:nvPr>
            <p:ph idx="1"/>
          </p:nvPr>
        </p:nvSpPr>
        <p:spPr>
          <a:xfrm>
            <a:off x="457199" y="1610566"/>
            <a:ext cx="6508377" cy="4515597"/>
          </a:xfrm>
        </p:spPr>
        <p:txBody>
          <a:bodyPr>
            <a:normAutofit fontScale="92500" lnSpcReduction="20000"/>
          </a:bodyPr>
          <a:lstStyle/>
          <a:p>
            <a:r>
              <a:rPr kumimoji="1" lang="en-US" altLang="zh-CN" b="1" dirty="0" smtClean="0"/>
              <a:t>Java</a:t>
            </a:r>
            <a:r>
              <a:rPr kumimoji="1" lang="zh-CN" altLang="en-US" b="1" dirty="0" smtClean="0"/>
              <a:t>,</a:t>
            </a:r>
            <a:r>
              <a:rPr kumimoji="1" lang="en-US" altLang="zh-CN" b="1" dirty="0" smtClean="0"/>
              <a:t>C++,and</a:t>
            </a:r>
            <a:r>
              <a:rPr kumimoji="1" lang="zh-CN" altLang="en-US" b="1" dirty="0" smtClean="0"/>
              <a:t> </a:t>
            </a:r>
            <a:r>
              <a:rPr kumimoji="1" lang="en-US" altLang="zh-CN" b="1" dirty="0" smtClean="0"/>
              <a:t>text-based</a:t>
            </a:r>
            <a:r>
              <a:rPr kumimoji="1" lang="zh-CN" altLang="en-US" b="1" dirty="0" smtClean="0"/>
              <a:t> </a:t>
            </a:r>
            <a:r>
              <a:rPr kumimoji="1" lang="en-US" altLang="zh-CN" b="1" dirty="0" smtClean="0"/>
              <a:t>AP</a:t>
            </a:r>
            <a:r>
              <a:rPr kumimoji="1" lang="en-US" altLang="zh-CN" dirty="0" smtClean="0"/>
              <a:t>I</a:t>
            </a:r>
          </a:p>
          <a:p>
            <a:pPr marL="0" indent="0">
              <a:buNone/>
            </a:pPr>
            <a:r>
              <a:rPr kumimoji="1" lang="zh-CN" altLang="zh-CN" dirty="0"/>
              <a:t> </a:t>
            </a:r>
            <a:r>
              <a:rPr kumimoji="1" lang="zh-CN" altLang="en-US" dirty="0" smtClean="0"/>
              <a:t>  </a:t>
            </a:r>
            <a:r>
              <a:rPr kumimoji="1" lang="zh-CN" altLang="zh-CN" dirty="0" smtClean="0"/>
              <a:t>-</a:t>
            </a:r>
            <a:r>
              <a:rPr kumimoji="1" lang="zh-CN" altLang="en-US" dirty="0" smtClean="0"/>
              <a:t> </a:t>
            </a:r>
            <a:r>
              <a:rPr kumimoji="1" lang="en-US" altLang="zh-CN" dirty="0" smtClean="0"/>
              <a:t>In</a:t>
            </a:r>
            <a:r>
              <a:rPr kumimoji="1" lang="zh-CN" altLang="en-US" dirty="0" smtClean="0"/>
              <a:t> </a:t>
            </a:r>
            <a:r>
              <a:rPr kumimoji="1" lang="en-US" altLang="zh-CN" dirty="0" smtClean="0"/>
              <a:t>Java</a:t>
            </a:r>
            <a:r>
              <a:rPr kumimoji="1" lang="zh-CN" altLang="en-US" dirty="0" smtClean="0"/>
              <a:t> </a:t>
            </a:r>
            <a:r>
              <a:rPr kumimoji="1" lang="en-US" altLang="zh-CN" dirty="0" smtClean="0"/>
              <a:t>use</a:t>
            </a:r>
            <a:r>
              <a:rPr kumimoji="1" lang="zh-CN" altLang="en-US" dirty="0" smtClean="0"/>
              <a:t> </a:t>
            </a:r>
            <a:r>
              <a:rPr kumimoji="1" lang="en-US" altLang="zh-CN" dirty="0" smtClean="0"/>
              <a:t>Objects</a:t>
            </a:r>
            <a:r>
              <a:rPr kumimoji="1" lang="zh-CN" altLang="en-US" dirty="0" smtClean="0"/>
              <a:t> </a:t>
            </a:r>
            <a:r>
              <a:rPr kumimoji="1" lang="en-US" altLang="zh-CN" dirty="0" smtClean="0"/>
              <a:t>and</a:t>
            </a:r>
            <a:r>
              <a:rPr kumimoji="1" lang="zh-CN" altLang="en-US" dirty="0" smtClean="0"/>
              <a:t> </a:t>
            </a:r>
            <a:r>
              <a:rPr kumimoji="1" lang="en-US" altLang="zh-CN" dirty="0" smtClean="0"/>
              <a:t>C++</a:t>
            </a:r>
            <a:r>
              <a:rPr kumimoji="1" lang="zh-CN" altLang="en-US" dirty="0" smtClean="0"/>
              <a:t> </a:t>
            </a:r>
            <a:r>
              <a:rPr kumimoji="1" lang="en-US" altLang="zh-CN" dirty="0" smtClean="0"/>
              <a:t>bytes</a:t>
            </a:r>
          </a:p>
          <a:p>
            <a:pPr marL="0" indent="0">
              <a:buNone/>
            </a:pPr>
            <a:r>
              <a:rPr kumimoji="1" lang="zh-CN" altLang="en-US" dirty="0" smtClean="0"/>
              <a:t>   </a:t>
            </a:r>
            <a:r>
              <a:rPr kumimoji="1" lang="zh-CN" altLang="zh-CN" dirty="0" smtClean="0"/>
              <a:t>-</a:t>
            </a:r>
            <a:r>
              <a:rPr kumimoji="1" lang="zh-CN" altLang="en-US" dirty="0" smtClean="0"/>
              <a:t> </a:t>
            </a:r>
            <a:r>
              <a:rPr kumimoji="1" lang="en-US" altLang="zh-CN" dirty="0" smtClean="0"/>
              <a:t>Higher</a:t>
            </a:r>
            <a:r>
              <a:rPr kumimoji="1" lang="zh-CN" altLang="en-US" dirty="0" smtClean="0"/>
              <a:t> </a:t>
            </a:r>
            <a:r>
              <a:rPr kumimoji="1" lang="en-US" altLang="zh-CN" dirty="0" smtClean="0"/>
              <a:t>level</a:t>
            </a:r>
            <a:r>
              <a:rPr kumimoji="1" lang="zh-CN" altLang="en-US" dirty="0" smtClean="0"/>
              <a:t> </a:t>
            </a:r>
            <a:r>
              <a:rPr kumimoji="1" lang="en-US" altLang="zh-CN" dirty="0" smtClean="0"/>
              <a:t>interfaces:</a:t>
            </a:r>
            <a:r>
              <a:rPr kumimoji="1" lang="zh-CN" altLang="en-US" dirty="0" smtClean="0"/>
              <a:t> </a:t>
            </a:r>
            <a:r>
              <a:rPr kumimoji="1" lang="en-US" altLang="zh-CN" dirty="0" smtClean="0"/>
              <a:t>Pig, </a:t>
            </a:r>
            <a:r>
              <a:rPr kumimoji="1" lang="en-US" altLang="zh-CN" b="1" dirty="0" smtClean="0"/>
              <a:t>Hive</a:t>
            </a:r>
            <a:r>
              <a:rPr kumimoji="1" lang="en-US" altLang="zh-CN" dirty="0" smtClean="0"/>
              <a:t>,</a:t>
            </a:r>
            <a:r>
              <a:rPr kumimoji="1" lang="zh-CN" altLang="en-US" dirty="0" smtClean="0"/>
              <a:t> </a:t>
            </a:r>
            <a:r>
              <a:rPr kumimoji="1" lang="en-US" altLang="zh-CN" dirty="0" err="1" smtClean="0"/>
              <a:t>Jaql</a:t>
            </a:r>
            <a:endParaRPr kumimoji="1" lang="en-US" altLang="zh-CN" dirty="0" smtClean="0"/>
          </a:p>
          <a:p>
            <a:r>
              <a:rPr kumimoji="1" lang="en-US" altLang="zh-CN" b="1" dirty="0" smtClean="0"/>
              <a:t>Automatic</a:t>
            </a:r>
            <a:r>
              <a:rPr kumimoji="1" lang="zh-CN" altLang="en-US" b="1" dirty="0" smtClean="0"/>
              <a:t> </a:t>
            </a:r>
            <a:r>
              <a:rPr kumimoji="1" lang="en-US" altLang="zh-CN" b="1" dirty="0" smtClean="0"/>
              <a:t>re-execution</a:t>
            </a:r>
            <a:r>
              <a:rPr kumimoji="1" lang="zh-CN" altLang="en-US" b="1" dirty="0" smtClean="0"/>
              <a:t> </a:t>
            </a:r>
            <a:r>
              <a:rPr kumimoji="1" lang="en-US" altLang="zh-CN" b="1" dirty="0" smtClean="0"/>
              <a:t>on</a:t>
            </a:r>
            <a:r>
              <a:rPr kumimoji="1" lang="zh-CN" altLang="en-US" b="1" dirty="0" smtClean="0"/>
              <a:t> </a:t>
            </a:r>
            <a:r>
              <a:rPr kumimoji="1" lang="en-US" altLang="zh-CN" b="1" dirty="0" smtClean="0"/>
              <a:t>failure</a:t>
            </a:r>
            <a:endParaRPr kumimoji="1" lang="en-US" altLang="zh-CN" b="1" dirty="0"/>
          </a:p>
          <a:p>
            <a:pPr marL="0" indent="0">
              <a:buNone/>
            </a:pPr>
            <a:r>
              <a:rPr kumimoji="1" lang="zh-CN" altLang="en-US" dirty="0" smtClean="0"/>
              <a:t>   </a:t>
            </a:r>
            <a:r>
              <a:rPr kumimoji="1" lang="zh-CN" altLang="zh-CN" dirty="0" smtClean="0"/>
              <a:t>-</a:t>
            </a:r>
            <a:r>
              <a:rPr kumimoji="1" lang="zh-CN" altLang="en-US" dirty="0" smtClean="0"/>
              <a:t>在大集群中，一些集群经常异常和运行缓慢</a:t>
            </a:r>
            <a:endParaRPr kumimoji="1" lang="en-US" altLang="zh-CN" dirty="0" smtClean="0"/>
          </a:p>
          <a:p>
            <a:pPr marL="0" indent="0">
              <a:buNone/>
            </a:pPr>
            <a:r>
              <a:rPr kumimoji="1" lang="zh-CN" altLang="en-US" dirty="0" smtClean="0"/>
              <a:t>  </a:t>
            </a:r>
            <a:r>
              <a:rPr kumimoji="1" lang="zh-CN" altLang="zh-CN" dirty="0" smtClean="0"/>
              <a:t>-</a:t>
            </a:r>
            <a:r>
              <a:rPr kumimoji="1" lang="zh-CN" altLang="en-US" dirty="0" smtClean="0"/>
              <a:t>框架会重新执行失败的</a:t>
            </a:r>
            <a:r>
              <a:rPr kumimoji="1" lang="en-US" altLang="zh-CN" dirty="0" smtClean="0"/>
              <a:t>Task</a:t>
            </a:r>
          </a:p>
          <a:p>
            <a:r>
              <a:rPr kumimoji="1" lang="en-US" altLang="zh-CN" b="1" dirty="0" smtClean="0"/>
              <a:t>Locality</a:t>
            </a:r>
            <a:r>
              <a:rPr kumimoji="1" lang="zh-CN" altLang="en-US" b="1" dirty="0" smtClean="0"/>
              <a:t> </a:t>
            </a:r>
            <a:r>
              <a:rPr kumimoji="1" lang="en-US" altLang="zh-CN" b="1" dirty="0" smtClean="0"/>
              <a:t>optimizations</a:t>
            </a:r>
          </a:p>
          <a:p>
            <a:pPr marL="0" indent="0">
              <a:buNone/>
            </a:pPr>
            <a:r>
              <a:rPr kumimoji="1" lang="zh-CN" altLang="en-US" dirty="0" smtClean="0"/>
              <a:t>  </a:t>
            </a:r>
            <a:r>
              <a:rPr kumimoji="1" lang="en-US" altLang="zh-CN" dirty="0" smtClean="0"/>
              <a:t>-</a:t>
            </a:r>
            <a:r>
              <a:rPr kumimoji="1" lang="zh-CN" altLang="en-US" dirty="0" smtClean="0"/>
              <a:t> 在处理大数据时，</a:t>
            </a:r>
            <a:r>
              <a:rPr kumimoji="1" lang="en-US" altLang="zh-CN" dirty="0" smtClean="0"/>
              <a:t>bandwidth</a:t>
            </a:r>
            <a:r>
              <a:rPr kumimoji="1" lang="zh-CN" altLang="en-US" dirty="0" smtClean="0"/>
              <a:t>是一个大问题</a:t>
            </a:r>
            <a:endParaRPr kumimoji="1" lang="en-US" altLang="zh-CN" dirty="0" smtClean="0"/>
          </a:p>
          <a:p>
            <a:pPr marL="0" indent="0">
              <a:buNone/>
            </a:pPr>
            <a:r>
              <a:rPr kumimoji="1" lang="zh-CN" altLang="en-US" dirty="0" smtClean="0"/>
              <a:t>  </a:t>
            </a:r>
            <a:r>
              <a:rPr kumimoji="1" lang="zh-CN" altLang="zh-CN" dirty="0" smtClean="0"/>
              <a:t>-</a:t>
            </a:r>
            <a:r>
              <a:rPr kumimoji="1" lang="en-US" altLang="zh-CN" dirty="0" smtClean="0"/>
              <a:t>Map-Reduce</a:t>
            </a:r>
            <a:r>
              <a:rPr kumimoji="1" lang="zh-CN" altLang="en-US" dirty="0" smtClean="0"/>
              <a:t> 会查询</a:t>
            </a:r>
            <a:r>
              <a:rPr kumimoji="1" lang="en-US" altLang="zh-CN" dirty="0" smtClean="0"/>
              <a:t>HDFS</a:t>
            </a:r>
            <a:r>
              <a:rPr kumimoji="1" lang="zh-CN" altLang="en-US" dirty="0" smtClean="0"/>
              <a:t> 来寻找输入数据的位置</a:t>
            </a:r>
            <a:endParaRPr kumimoji="1" lang="en-US" altLang="zh-CN" dirty="0" smtClean="0"/>
          </a:p>
          <a:p>
            <a:pPr marL="0" indent="0">
              <a:buNone/>
            </a:pPr>
            <a:r>
              <a:rPr kumimoji="1" lang="zh-CN" altLang="en-US" dirty="0" smtClean="0"/>
              <a:t>  </a:t>
            </a:r>
            <a:r>
              <a:rPr kumimoji="1" lang="zh-CN" altLang="zh-CN" dirty="0" smtClean="0"/>
              <a:t>-</a:t>
            </a:r>
            <a:r>
              <a:rPr kumimoji="1" lang="en-US" altLang="zh-CN" dirty="0" smtClean="0"/>
              <a:t>Map</a:t>
            </a:r>
            <a:r>
              <a:rPr kumimoji="1" lang="zh-CN" altLang="en-US" dirty="0" smtClean="0"/>
              <a:t> </a:t>
            </a:r>
            <a:r>
              <a:rPr kumimoji="1" lang="en-US" altLang="zh-CN" dirty="0" smtClean="0"/>
              <a:t>tasks</a:t>
            </a:r>
            <a:r>
              <a:rPr kumimoji="1" lang="zh-CN" altLang="en-US" dirty="0" smtClean="0"/>
              <a:t> 执行节点尽可能靠近</a:t>
            </a:r>
            <a:r>
              <a:rPr kumimoji="1" lang="en-US" altLang="zh-CN" dirty="0" smtClean="0"/>
              <a:t>input</a:t>
            </a:r>
            <a:r>
              <a:rPr kumimoji="1" lang="zh-CN" altLang="en-US" dirty="0" smtClean="0"/>
              <a:t> </a:t>
            </a:r>
            <a:r>
              <a:rPr kumimoji="1" lang="en-US" altLang="zh-CN" dirty="0" smtClean="0"/>
              <a:t>data</a:t>
            </a:r>
          </a:p>
          <a:p>
            <a:pPr>
              <a:buFontTx/>
              <a:buChar char="-"/>
            </a:pPr>
            <a:endParaRPr kumimoji="1" lang="en-US" altLang="zh-CN" dirty="0" smtClean="0"/>
          </a:p>
          <a:p>
            <a:pPr>
              <a:buFontTx/>
              <a:buChar char="-"/>
            </a:pPr>
            <a:endParaRPr kumimoji="1" lang="en-US" altLang="zh-CN" dirty="0" smtClean="0"/>
          </a:p>
          <a:p>
            <a:pPr marL="0" indent="0">
              <a:buNone/>
            </a:pPr>
            <a:endParaRPr kumimoji="1" lang="zh-CN" altLang="en-US" dirty="0"/>
          </a:p>
        </p:txBody>
      </p:sp>
    </p:spTree>
    <p:extLst>
      <p:ext uri="{BB962C8B-B14F-4D97-AF65-F5344CB8AC3E}">
        <p14:creationId xmlns:p14="http://schemas.microsoft.com/office/powerpoint/2010/main" val="88052916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914400"/>
            <a:ext cx="6508377" cy="696166"/>
          </a:xfrm>
        </p:spPr>
        <p:txBody>
          <a:bodyPr/>
          <a:lstStyle/>
          <a:p>
            <a:pPr algn="ctr"/>
            <a:r>
              <a:rPr kumimoji="1" lang="en-US" altLang="zh-CN" dirty="0" smtClean="0"/>
              <a:t>Word Count Example</a:t>
            </a:r>
            <a:endParaRPr kumimoji="1" lang="zh-CN" altLang="en-US" dirty="0"/>
          </a:p>
        </p:txBody>
      </p:sp>
      <p:sp>
        <p:nvSpPr>
          <p:cNvPr id="3" name="内容占位符 2"/>
          <p:cNvSpPr>
            <a:spLocks noGrp="1"/>
          </p:cNvSpPr>
          <p:nvPr>
            <p:ph idx="1"/>
          </p:nvPr>
        </p:nvSpPr>
        <p:spPr>
          <a:xfrm>
            <a:off x="457199" y="1780790"/>
            <a:ext cx="6508377" cy="4345374"/>
          </a:xfrm>
        </p:spPr>
        <p:txBody>
          <a:bodyPr>
            <a:normAutofit fontScale="92500" lnSpcReduction="10000"/>
          </a:bodyPr>
          <a:lstStyle/>
          <a:p>
            <a:r>
              <a:rPr kumimoji="1" lang="en-US" altLang="zh-CN" b="1" dirty="0" smtClean="0"/>
              <a:t>Mapper</a:t>
            </a:r>
          </a:p>
          <a:p>
            <a:pPr>
              <a:buFontTx/>
              <a:buChar char="-"/>
            </a:pPr>
            <a:r>
              <a:rPr kumimoji="1" lang="en-US" altLang="zh-CN" dirty="0" smtClean="0"/>
              <a:t>Input</a:t>
            </a:r>
            <a:r>
              <a:rPr kumimoji="1" lang="zh-CN" altLang="en-US" dirty="0" smtClean="0"/>
              <a:t>：</a:t>
            </a:r>
            <a:r>
              <a:rPr kumimoji="1" lang="en-US" altLang="zh-CN" dirty="0" smtClean="0"/>
              <a:t>value</a:t>
            </a:r>
            <a:r>
              <a:rPr kumimoji="1" lang="zh-CN" altLang="en-US" dirty="0" smtClean="0"/>
              <a:t>：</a:t>
            </a:r>
            <a:r>
              <a:rPr kumimoji="1" lang="en-US" altLang="zh-CN" dirty="0" smtClean="0"/>
              <a:t>lines</a:t>
            </a:r>
            <a:r>
              <a:rPr kumimoji="1" lang="zh-CN" altLang="en-US" dirty="0" smtClean="0"/>
              <a:t> </a:t>
            </a:r>
            <a:r>
              <a:rPr kumimoji="1" lang="en-US" altLang="zh-CN" dirty="0" smtClean="0"/>
              <a:t>of</a:t>
            </a:r>
            <a:r>
              <a:rPr kumimoji="1" lang="zh-CN" altLang="en-US" dirty="0" smtClean="0"/>
              <a:t> </a:t>
            </a:r>
            <a:r>
              <a:rPr kumimoji="1" lang="en-US" altLang="zh-CN" dirty="0" smtClean="0"/>
              <a:t>text</a:t>
            </a:r>
            <a:r>
              <a:rPr kumimoji="1" lang="zh-CN" altLang="en-US" dirty="0" smtClean="0"/>
              <a:t> </a:t>
            </a:r>
            <a:r>
              <a:rPr kumimoji="1" lang="en-US" altLang="zh-CN" dirty="0" smtClean="0"/>
              <a:t>of</a:t>
            </a:r>
            <a:r>
              <a:rPr kumimoji="1" lang="zh-CN" altLang="en-US" dirty="0" smtClean="0"/>
              <a:t> </a:t>
            </a:r>
            <a:r>
              <a:rPr kumimoji="1" lang="en-US" altLang="zh-CN" dirty="0" smtClean="0"/>
              <a:t>input</a:t>
            </a:r>
          </a:p>
          <a:p>
            <a:pPr>
              <a:buFontTx/>
              <a:buChar char="-"/>
            </a:pPr>
            <a:r>
              <a:rPr kumimoji="1" lang="en-US" altLang="zh-CN" dirty="0" smtClean="0"/>
              <a:t>Output</a:t>
            </a:r>
            <a:r>
              <a:rPr kumimoji="1" lang="zh-CN" altLang="en-US" dirty="0" smtClean="0"/>
              <a:t>：</a:t>
            </a:r>
            <a:r>
              <a:rPr kumimoji="1" lang="en-US" altLang="zh-CN" dirty="0" smtClean="0"/>
              <a:t>key:word,value:1</a:t>
            </a:r>
          </a:p>
          <a:p>
            <a:r>
              <a:rPr kumimoji="1" lang="en-US" altLang="zh-CN" b="1" dirty="0" smtClean="0"/>
              <a:t>Reducer</a:t>
            </a:r>
          </a:p>
          <a:p>
            <a:pPr>
              <a:buFontTx/>
              <a:buChar char="-"/>
            </a:pPr>
            <a:r>
              <a:rPr kumimoji="1" lang="en-US" altLang="zh-CN" dirty="0" smtClean="0"/>
              <a:t>Input:</a:t>
            </a:r>
            <a:r>
              <a:rPr kumimoji="1" lang="zh-CN" altLang="en-US" dirty="0" smtClean="0"/>
              <a:t> </a:t>
            </a:r>
            <a:r>
              <a:rPr kumimoji="1" lang="en-US" altLang="zh-CN" dirty="0" smtClean="0"/>
              <a:t>key:</a:t>
            </a:r>
            <a:r>
              <a:rPr kumimoji="1" lang="zh-CN" altLang="en-US" dirty="0" smtClean="0"/>
              <a:t> </a:t>
            </a:r>
            <a:r>
              <a:rPr kumimoji="1" lang="en-US" altLang="zh-CN" dirty="0" smtClean="0"/>
              <a:t>word,</a:t>
            </a:r>
            <a:r>
              <a:rPr kumimoji="1" lang="zh-CN" altLang="en-US" dirty="0" smtClean="0"/>
              <a:t> </a:t>
            </a:r>
            <a:r>
              <a:rPr kumimoji="1" lang="en-US" altLang="zh-CN" dirty="0" err="1" smtClean="0"/>
              <a:t>value:set</a:t>
            </a:r>
            <a:r>
              <a:rPr kumimoji="1" lang="zh-CN" altLang="en-US" dirty="0" smtClean="0"/>
              <a:t> </a:t>
            </a:r>
            <a:r>
              <a:rPr kumimoji="1" lang="en-US" altLang="zh-CN" dirty="0" smtClean="0"/>
              <a:t>of</a:t>
            </a:r>
            <a:r>
              <a:rPr kumimoji="1" lang="zh-CN" altLang="en-US" dirty="0" smtClean="0"/>
              <a:t> </a:t>
            </a:r>
            <a:r>
              <a:rPr kumimoji="1" lang="en-US" altLang="zh-CN" dirty="0" smtClean="0"/>
              <a:t>counts</a:t>
            </a:r>
          </a:p>
          <a:p>
            <a:pPr>
              <a:buFontTx/>
              <a:buChar char="-"/>
            </a:pPr>
            <a:r>
              <a:rPr kumimoji="1" lang="en-US" altLang="zh-CN" dirty="0" smtClean="0"/>
              <a:t>Output</a:t>
            </a:r>
            <a:r>
              <a:rPr kumimoji="1" lang="zh-CN" altLang="en-US" dirty="0" smtClean="0"/>
              <a:t>: </a:t>
            </a:r>
            <a:r>
              <a:rPr kumimoji="1" lang="en-US" altLang="zh-CN" dirty="0" smtClean="0"/>
              <a:t>key:</a:t>
            </a:r>
            <a:r>
              <a:rPr kumimoji="1" lang="zh-CN" altLang="en-US" dirty="0" smtClean="0"/>
              <a:t> </a:t>
            </a:r>
            <a:r>
              <a:rPr kumimoji="1" lang="en-US" altLang="zh-CN" dirty="0" smtClean="0"/>
              <a:t>word,</a:t>
            </a:r>
            <a:r>
              <a:rPr kumimoji="1" lang="zh-CN" altLang="en-US" dirty="0" smtClean="0"/>
              <a:t> </a:t>
            </a:r>
            <a:r>
              <a:rPr kumimoji="1" lang="en-US" altLang="zh-CN" dirty="0" err="1" smtClean="0"/>
              <a:t>value:sum</a:t>
            </a:r>
            <a:endParaRPr kumimoji="1" lang="en-US" altLang="zh-CN" dirty="0" smtClean="0"/>
          </a:p>
          <a:p>
            <a:r>
              <a:rPr kumimoji="1" lang="en-US" altLang="zh-CN" b="1" dirty="0" smtClean="0"/>
              <a:t>Launching</a:t>
            </a:r>
            <a:r>
              <a:rPr kumimoji="1" lang="zh-CN" altLang="en-US" b="1" dirty="0" smtClean="0"/>
              <a:t> </a:t>
            </a:r>
            <a:r>
              <a:rPr kumimoji="1" lang="en-US" altLang="zh-CN" b="1" dirty="0" smtClean="0"/>
              <a:t>program</a:t>
            </a:r>
          </a:p>
          <a:p>
            <a:pPr marL="0" indent="0">
              <a:buNone/>
            </a:pPr>
            <a:r>
              <a:rPr kumimoji="1" lang="zh-CN" altLang="zh-CN" dirty="0" smtClean="0"/>
              <a:t>-</a:t>
            </a:r>
            <a:r>
              <a:rPr kumimoji="1" lang="en-US" altLang="zh-CN" dirty="0" smtClean="0"/>
              <a:t>Defines</a:t>
            </a:r>
            <a:r>
              <a:rPr kumimoji="1" lang="zh-CN" altLang="en-US" dirty="0" smtClean="0"/>
              <a:t> </a:t>
            </a:r>
            <a:r>
              <a:rPr kumimoji="1" lang="en-US" altLang="zh-CN" dirty="0" smtClean="0"/>
              <a:t>the</a:t>
            </a:r>
            <a:r>
              <a:rPr kumimoji="1" lang="zh-CN" altLang="en-US" dirty="0" smtClean="0"/>
              <a:t> </a:t>
            </a:r>
            <a:r>
              <a:rPr kumimoji="1" lang="en-US" altLang="zh-CN" dirty="0" smtClean="0"/>
              <a:t>Job</a:t>
            </a:r>
          </a:p>
          <a:p>
            <a:pPr marL="0" indent="0">
              <a:buNone/>
            </a:pPr>
            <a:r>
              <a:rPr kumimoji="1" lang="zh-CN" altLang="zh-CN" dirty="0" smtClean="0"/>
              <a:t>-</a:t>
            </a:r>
            <a:r>
              <a:rPr kumimoji="1" lang="en-US" altLang="zh-CN" dirty="0" smtClean="0"/>
              <a:t>Submits</a:t>
            </a:r>
            <a:r>
              <a:rPr kumimoji="1" lang="zh-CN" altLang="en-US" dirty="0" smtClean="0"/>
              <a:t> </a:t>
            </a:r>
            <a:r>
              <a:rPr kumimoji="1" lang="en-US" altLang="zh-CN" dirty="0" smtClean="0"/>
              <a:t>job</a:t>
            </a:r>
            <a:r>
              <a:rPr kumimoji="1" lang="zh-CN" altLang="en-US" dirty="0" smtClean="0"/>
              <a:t> </a:t>
            </a:r>
            <a:r>
              <a:rPr kumimoji="1" lang="en-US" altLang="zh-CN" dirty="0" smtClean="0"/>
              <a:t>to</a:t>
            </a:r>
            <a:r>
              <a:rPr kumimoji="1" lang="zh-CN" altLang="en-US" dirty="0" smtClean="0"/>
              <a:t> </a:t>
            </a:r>
            <a:r>
              <a:rPr kumimoji="1" lang="en-US" altLang="zh-CN" dirty="0" smtClean="0"/>
              <a:t>cluster</a:t>
            </a:r>
          </a:p>
          <a:p>
            <a:pPr marL="0" indent="0">
              <a:buNone/>
            </a:pPr>
            <a:endParaRPr kumimoji="1" lang="zh-CN" altLang="en-US" dirty="0"/>
          </a:p>
        </p:txBody>
      </p:sp>
    </p:spTree>
    <p:extLst>
      <p:ext uri="{BB962C8B-B14F-4D97-AF65-F5344CB8AC3E}">
        <p14:creationId xmlns:p14="http://schemas.microsoft.com/office/powerpoint/2010/main" val="385631396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628514"/>
            <a:ext cx="6508377" cy="903488"/>
          </a:xfrm>
        </p:spPr>
        <p:txBody>
          <a:bodyPr/>
          <a:lstStyle/>
          <a:p>
            <a:pPr algn="ctr"/>
            <a:r>
              <a:rPr kumimoji="1" lang="en-US" altLang="zh-CN" dirty="0" smtClean="0"/>
              <a:t>Word Count Dataflow</a:t>
            </a:r>
            <a:endParaRPr kumimoji="1" lang="zh-CN" altLang="en-US" dirty="0"/>
          </a:p>
        </p:txBody>
      </p:sp>
      <p:pic>
        <p:nvPicPr>
          <p:cNvPr id="4" name="内容占位符 3" descr="wc.png"/>
          <p:cNvPicPr>
            <a:picLocks noGrp="1" noChangeAspect="1"/>
          </p:cNvPicPr>
          <p:nvPr>
            <p:ph idx="1"/>
          </p:nvPr>
        </p:nvPicPr>
        <p:blipFill>
          <a:blip r:embed="rId2">
            <a:extLst>
              <a:ext uri="{28A0092B-C50C-407E-A947-70E740481C1C}">
                <a14:useLocalDpi xmlns:a14="http://schemas.microsoft.com/office/drawing/2010/main" val="0"/>
              </a:ext>
            </a:extLst>
          </a:blip>
          <a:srcRect t="6493" b="6493"/>
          <a:stretch>
            <a:fillRect/>
          </a:stretch>
        </p:blipFill>
        <p:spPr>
          <a:xfrm>
            <a:off x="457200" y="1728788"/>
            <a:ext cx="6508750" cy="4397375"/>
          </a:xfrm>
        </p:spPr>
      </p:pic>
    </p:spTree>
    <p:extLst>
      <p:ext uri="{BB962C8B-B14F-4D97-AF65-F5344CB8AC3E}">
        <p14:creationId xmlns:p14="http://schemas.microsoft.com/office/powerpoint/2010/main" val="91522066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579411"/>
            <a:ext cx="6508377" cy="669978"/>
          </a:xfrm>
        </p:spPr>
        <p:txBody>
          <a:bodyPr/>
          <a:lstStyle/>
          <a:p>
            <a:pPr algn="ctr"/>
            <a:r>
              <a:rPr kumimoji="1" lang="en-US" altLang="zh-CN" sz="3200" dirty="0" smtClean="0"/>
              <a:t>Example</a:t>
            </a:r>
            <a:r>
              <a:rPr kumimoji="1" lang="zh-CN" altLang="en-US" sz="3200" dirty="0" smtClean="0"/>
              <a:t>：</a:t>
            </a:r>
            <a:r>
              <a:rPr kumimoji="1" lang="en-US" altLang="zh-CN" sz="3200" dirty="0" err="1" smtClean="0"/>
              <a:t>WordCountMapper</a:t>
            </a:r>
            <a:endParaRPr kumimoji="1" lang="zh-CN" altLang="en-US" sz="3200" dirty="0"/>
          </a:p>
        </p:txBody>
      </p:sp>
      <p:sp>
        <p:nvSpPr>
          <p:cNvPr id="3" name="内容占位符 2"/>
          <p:cNvSpPr>
            <a:spLocks noGrp="1"/>
          </p:cNvSpPr>
          <p:nvPr>
            <p:ph idx="1"/>
          </p:nvPr>
        </p:nvSpPr>
        <p:spPr>
          <a:xfrm>
            <a:off x="457199" y="1249389"/>
            <a:ext cx="7438032" cy="5608611"/>
          </a:xfrm>
        </p:spPr>
        <p:txBody>
          <a:bodyPr>
            <a:noAutofit/>
          </a:bodyPr>
          <a:lstStyle/>
          <a:p>
            <a:pPr>
              <a:lnSpc>
                <a:spcPct val="90000"/>
              </a:lnSpc>
              <a:buNone/>
            </a:pPr>
            <a:r>
              <a:rPr lang="en-US" altLang="zh-CN" sz="1400" b="1" i="1" dirty="0">
                <a:latin typeface="Arial" charset="0"/>
                <a:ea typeface="ＭＳ Ｐゴシック" charset="0"/>
                <a:cs typeface="ＭＳ Ｐゴシック" charset="0"/>
              </a:rPr>
              <a:t> </a:t>
            </a:r>
            <a:r>
              <a:rPr lang="en-US" altLang="zh-CN" sz="1400" b="1" i="1" dirty="0">
                <a:latin typeface="Courier New" charset="0"/>
                <a:ea typeface="ＭＳ Ｐゴシック" charset="0"/>
                <a:cs typeface="ＭＳ Ｐゴシック" charset="0"/>
              </a:rPr>
              <a:t>public static class </a:t>
            </a:r>
            <a:r>
              <a:rPr lang="en-US" altLang="zh-CN" sz="1400" b="1" i="1" dirty="0" err="1">
                <a:latin typeface="Courier New" charset="0"/>
                <a:ea typeface="ＭＳ Ｐゴシック" charset="0"/>
                <a:cs typeface="ＭＳ Ｐゴシック" charset="0"/>
              </a:rPr>
              <a:t>MapClass</a:t>
            </a:r>
            <a:r>
              <a:rPr lang="en-US" altLang="zh-CN" sz="1400" b="1" i="1" dirty="0">
                <a:latin typeface="Courier New" charset="0"/>
                <a:ea typeface="ＭＳ Ｐゴシック" charset="0"/>
                <a:cs typeface="ＭＳ Ｐゴシック" charset="0"/>
              </a:rPr>
              <a:t> extends </a:t>
            </a:r>
            <a:r>
              <a:rPr lang="en-US" altLang="zh-CN" sz="1400" b="1" i="1" dirty="0" err="1">
                <a:latin typeface="Courier New" charset="0"/>
                <a:ea typeface="ＭＳ Ｐゴシック" charset="0"/>
                <a:cs typeface="ＭＳ Ｐゴシック" charset="0"/>
              </a:rPr>
              <a:t>MapReduceBase</a:t>
            </a:r>
            <a:endParaRPr lang="en-US" altLang="zh-CN" sz="1400" b="1" i="1" dirty="0">
              <a:latin typeface="Courier New" charset="0"/>
              <a:ea typeface="ＭＳ Ｐゴシック" charset="0"/>
              <a:cs typeface="ＭＳ Ｐゴシック" charset="0"/>
            </a:endParaRPr>
          </a:p>
          <a:p>
            <a:pPr>
              <a:lnSpc>
                <a:spcPct val="90000"/>
              </a:lnSpc>
              <a:buNone/>
            </a:pPr>
            <a:r>
              <a:rPr lang="en-US" altLang="zh-CN" sz="1400" b="1" i="1" dirty="0">
                <a:latin typeface="Courier New" charset="0"/>
                <a:ea typeface="ＭＳ Ｐゴシック" charset="0"/>
                <a:cs typeface="ＭＳ Ｐゴシック" charset="0"/>
              </a:rPr>
              <a:t>    implements Mapper&lt;</a:t>
            </a:r>
            <a:r>
              <a:rPr lang="en-US" altLang="zh-CN" sz="1400" b="1" i="1" dirty="0" err="1">
                <a:latin typeface="Courier New" charset="0"/>
                <a:ea typeface="ＭＳ Ｐゴシック" charset="0"/>
                <a:cs typeface="ＭＳ Ｐゴシック" charset="0"/>
              </a:rPr>
              <a:t>LongWritable</a:t>
            </a:r>
            <a:r>
              <a:rPr lang="en-US" altLang="zh-CN" sz="1400" b="1" i="1" dirty="0">
                <a:latin typeface="Courier New" charset="0"/>
                <a:ea typeface="ＭＳ Ｐゴシック" charset="0"/>
                <a:cs typeface="ＭＳ Ｐゴシック" charset="0"/>
              </a:rPr>
              <a:t>, Text, </a:t>
            </a:r>
            <a:r>
              <a:rPr lang="en-US" altLang="zh-CN" sz="1400" b="1" i="1" dirty="0" err="1">
                <a:latin typeface="Courier New" charset="0"/>
                <a:ea typeface="ＭＳ Ｐゴシック" charset="0"/>
                <a:cs typeface="ＭＳ Ｐゴシック" charset="0"/>
              </a:rPr>
              <a:t>Text</a:t>
            </a:r>
            <a:r>
              <a:rPr lang="en-US" altLang="zh-CN" sz="1400" b="1" i="1" dirty="0" err="1" smtClean="0">
                <a:latin typeface="Courier New" charset="0"/>
                <a:ea typeface="ＭＳ Ｐゴシック" charset="0"/>
                <a:cs typeface="ＭＳ Ｐゴシック" charset="0"/>
              </a:rPr>
              <a:t>,IntWritable</a:t>
            </a:r>
            <a:r>
              <a:rPr lang="en-US" altLang="zh-CN" sz="1400" b="1" i="1" dirty="0" smtClean="0">
                <a:latin typeface="Courier New" charset="0"/>
                <a:ea typeface="ＭＳ Ｐゴシック" charset="0"/>
                <a:cs typeface="ＭＳ Ｐゴシック" charset="0"/>
              </a:rPr>
              <a:t>&gt; {</a:t>
            </a:r>
            <a:endParaRPr lang="en-US" altLang="zh-CN" sz="1400" b="1" i="1" dirty="0">
              <a:latin typeface="Courier New" charset="0"/>
              <a:ea typeface="ＭＳ Ｐゴシック" charset="0"/>
              <a:cs typeface="ＭＳ Ｐゴシック" charset="0"/>
            </a:endParaRPr>
          </a:p>
          <a:p>
            <a:pPr>
              <a:lnSpc>
                <a:spcPct val="90000"/>
              </a:lnSpc>
              <a:buNone/>
            </a:pPr>
            <a:r>
              <a:rPr lang="en-US" altLang="zh-CN" sz="1400" b="1" i="1" dirty="0" smtClean="0">
                <a:latin typeface="Courier New" charset="0"/>
                <a:ea typeface="ＭＳ Ｐゴシック" charset="0"/>
                <a:cs typeface="ＭＳ Ｐゴシック" charset="0"/>
              </a:rPr>
              <a:t>	</a:t>
            </a:r>
            <a:r>
              <a:rPr lang="zh-CN" altLang="en-US" sz="1400" b="1" i="1" dirty="0" smtClean="0">
                <a:latin typeface="Courier New" charset="0"/>
                <a:ea typeface="ＭＳ Ｐゴシック" charset="0"/>
                <a:cs typeface="ＭＳ Ｐゴシック" charset="0"/>
              </a:rPr>
              <a:t> </a:t>
            </a:r>
            <a:r>
              <a:rPr lang="zh-CN" altLang="zh-CN" sz="1400" b="1" i="1" dirty="0" smtClean="0">
                <a:latin typeface="Courier New" charset="0"/>
                <a:ea typeface="ＭＳ Ｐゴシック" charset="0"/>
                <a:cs typeface="ＭＳ Ｐゴシック" charset="0"/>
              </a:rPr>
              <a:t> </a:t>
            </a:r>
            <a:r>
              <a:rPr lang="en-US" altLang="zh-CN" sz="1400" b="1" i="1" dirty="0" smtClean="0">
                <a:latin typeface="Courier New" charset="0"/>
                <a:ea typeface="ＭＳ Ｐゴシック" charset="0"/>
                <a:cs typeface="ＭＳ Ｐゴシック" charset="0"/>
              </a:rPr>
              <a:t>private </a:t>
            </a:r>
            <a:r>
              <a:rPr lang="en-US" altLang="zh-CN" sz="1400" b="1" i="1" dirty="0">
                <a:latin typeface="Courier New" charset="0"/>
                <a:ea typeface="ＭＳ Ｐゴシック" charset="0"/>
                <a:cs typeface="ＭＳ Ｐゴシック" charset="0"/>
              </a:rPr>
              <a:t>final static </a:t>
            </a:r>
            <a:r>
              <a:rPr lang="en-US" altLang="zh-CN" sz="1400" b="1" i="1" dirty="0" err="1">
                <a:latin typeface="Courier New" charset="0"/>
                <a:ea typeface="ＭＳ Ｐゴシック" charset="0"/>
                <a:cs typeface="ＭＳ Ｐゴシック" charset="0"/>
              </a:rPr>
              <a:t>IntWritable</a:t>
            </a:r>
            <a:r>
              <a:rPr lang="en-US" altLang="zh-CN" sz="1400" b="1" i="1" dirty="0">
                <a:latin typeface="Courier New" charset="0"/>
                <a:ea typeface="ＭＳ Ｐゴシック" charset="0"/>
                <a:cs typeface="ＭＳ Ｐゴシック" charset="0"/>
              </a:rPr>
              <a:t> </a:t>
            </a:r>
            <a:r>
              <a:rPr lang="en-US" altLang="zh-CN" sz="1400" b="1" i="1" dirty="0" smtClean="0">
                <a:latin typeface="Courier New" charset="0"/>
                <a:ea typeface="ＭＳ Ｐゴシック" charset="0"/>
                <a:cs typeface="ＭＳ Ｐゴシック" charset="0"/>
              </a:rPr>
              <a:t>one=new</a:t>
            </a:r>
            <a:r>
              <a:rPr lang="zh-CN" altLang="en-US" sz="1400" b="1" i="1" dirty="0" smtClean="0">
                <a:latin typeface="Courier New" charset="0"/>
                <a:ea typeface="ＭＳ Ｐゴシック" charset="0"/>
                <a:cs typeface="ＭＳ Ｐゴシック" charset="0"/>
              </a:rPr>
              <a:t> </a:t>
            </a:r>
            <a:r>
              <a:rPr lang="en-US" altLang="zh-CN" sz="1400" b="1" i="1" dirty="0" err="1" smtClean="0">
                <a:latin typeface="Courier New" charset="0"/>
                <a:ea typeface="ＭＳ Ｐゴシック" charset="0"/>
                <a:cs typeface="ＭＳ Ｐゴシック" charset="0"/>
              </a:rPr>
              <a:t>IntWritable</a:t>
            </a:r>
            <a:r>
              <a:rPr lang="en-US" altLang="zh-CN" sz="1400" b="1" i="1" dirty="0">
                <a:latin typeface="Courier New" charset="0"/>
                <a:ea typeface="ＭＳ Ｐゴシック" charset="0"/>
                <a:cs typeface="ＭＳ Ｐゴシック" charset="0"/>
              </a:rPr>
              <a:t>(1);</a:t>
            </a:r>
          </a:p>
          <a:p>
            <a:pPr>
              <a:lnSpc>
                <a:spcPct val="90000"/>
              </a:lnSpc>
              <a:buNone/>
            </a:pPr>
            <a:r>
              <a:rPr lang="en-US" altLang="zh-CN" sz="1400" b="1" i="1" dirty="0">
                <a:latin typeface="Courier New" charset="0"/>
                <a:ea typeface="ＭＳ Ｐゴシック" charset="0"/>
                <a:cs typeface="ＭＳ Ｐゴシック" charset="0"/>
              </a:rPr>
              <a:t>    private Text word = new Text();</a:t>
            </a:r>
          </a:p>
          <a:p>
            <a:pPr>
              <a:lnSpc>
                <a:spcPct val="90000"/>
              </a:lnSpc>
              <a:buNone/>
            </a:pPr>
            <a:r>
              <a:rPr lang="en-US" altLang="zh-CN" sz="1400" b="1" i="1" dirty="0" smtClean="0">
                <a:latin typeface="Courier New" charset="0"/>
                <a:ea typeface="ＭＳ Ｐゴシック" charset="0"/>
                <a:cs typeface="ＭＳ Ｐゴシック" charset="0"/>
              </a:rPr>
              <a:t>	</a:t>
            </a:r>
            <a:r>
              <a:rPr lang="zh-CN" altLang="zh-CN" sz="1400" b="1" i="1" dirty="0">
                <a:latin typeface="Courier New" charset="0"/>
                <a:ea typeface="ＭＳ Ｐゴシック" charset="0"/>
                <a:cs typeface="ＭＳ Ｐゴシック" charset="0"/>
              </a:rPr>
              <a:t> </a:t>
            </a:r>
            <a:r>
              <a:rPr lang="en-US" altLang="zh-CN" sz="1400" b="1" i="1" dirty="0" smtClean="0">
                <a:latin typeface="Courier New" charset="0"/>
                <a:ea typeface="ＭＳ Ｐゴシック" charset="0"/>
                <a:cs typeface="ＭＳ Ｐゴシック" charset="0"/>
              </a:rPr>
              <a:t>public </a:t>
            </a:r>
            <a:r>
              <a:rPr lang="en-US" altLang="zh-CN" sz="1400" b="1" i="1" dirty="0">
                <a:latin typeface="Courier New" charset="0"/>
                <a:ea typeface="ＭＳ Ｐゴシック" charset="0"/>
                <a:cs typeface="ＭＳ Ｐゴシック" charset="0"/>
              </a:rPr>
              <a:t>void map(</a:t>
            </a:r>
            <a:r>
              <a:rPr lang="en-US" altLang="zh-CN" sz="1400" b="1" i="1" dirty="0" err="1">
                <a:latin typeface="Courier New" charset="0"/>
                <a:ea typeface="ＭＳ Ｐゴシック" charset="0"/>
                <a:cs typeface="ＭＳ Ｐゴシック" charset="0"/>
              </a:rPr>
              <a:t>LongWritable</a:t>
            </a:r>
            <a:r>
              <a:rPr lang="en-US" altLang="zh-CN" sz="1400" b="1" i="1" dirty="0">
                <a:latin typeface="Courier New" charset="0"/>
                <a:ea typeface="ＭＳ Ｐゴシック" charset="0"/>
                <a:cs typeface="ＭＳ Ｐゴシック" charset="0"/>
              </a:rPr>
              <a:t> key, Text value,</a:t>
            </a:r>
          </a:p>
          <a:p>
            <a:pPr>
              <a:lnSpc>
                <a:spcPct val="90000"/>
              </a:lnSpc>
              <a:buNone/>
            </a:pPr>
            <a:r>
              <a:rPr lang="en-US" altLang="zh-CN" sz="1400" b="1" i="1" dirty="0">
                <a:latin typeface="Courier New" charset="0"/>
                <a:ea typeface="ＭＳ Ｐゴシック" charset="0"/>
                <a:cs typeface="ＭＳ Ｐゴシック" charset="0"/>
              </a:rPr>
              <a:t>                   </a:t>
            </a:r>
            <a:r>
              <a:rPr lang="en-US" altLang="zh-CN" sz="1400" b="1" i="1" dirty="0" err="1" smtClean="0">
                <a:latin typeface="Courier New" charset="0"/>
                <a:ea typeface="ＭＳ Ｐゴシック" charset="0"/>
                <a:cs typeface="ＭＳ Ｐゴシック" charset="0"/>
              </a:rPr>
              <a:t>OutputCollector</a:t>
            </a:r>
            <a:r>
              <a:rPr lang="en-US" altLang="zh-CN" sz="1400" b="1" i="1" dirty="0">
                <a:latin typeface="Courier New" charset="0"/>
                <a:ea typeface="ＭＳ Ｐゴシック" charset="0"/>
                <a:cs typeface="ＭＳ Ｐゴシック" charset="0"/>
              </a:rPr>
              <a:t>&lt;Text, </a:t>
            </a:r>
            <a:r>
              <a:rPr lang="en-US" altLang="zh-CN" sz="1400" b="1" i="1" dirty="0" err="1" smtClean="0">
                <a:latin typeface="Courier New" charset="0"/>
                <a:ea typeface="ＭＳ Ｐゴシック" charset="0"/>
                <a:cs typeface="ＭＳ Ｐゴシック" charset="0"/>
              </a:rPr>
              <a:t>IntWritableoutput</a:t>
            </a:r>
            <a:r>
              <a:rPr lang="en-US" altLang="zh-CN" sz="1400" b="1" i="1" dirty="0">
                <a:latin typeface="Courier New" charset="0"/>
                <a:ea typeface="ＭＳ Ｐゴシック" charset="0"/>
                <a:cs typeface="ＭＳ Ｐゴシック" charset="0"/>
              </a:rPr>
              <a:t>,</a:t>
            </a:r>
          </a:p>
          <a:p>
            <a:pPr>
              <a:lnSpc>
                <a:spcPct val="90000"/>
              </a:lnSpc>
              <a:buNone/>
            </a:pPr>
            <a:r>
              <a:rPr lang="en-US" altLang="zh-CN" sz="1400" b="1" i="1" dirty="0">
                <a:latin typeface="Courier New" charset="0"/>
                <a:ea typeface="ＭＳ Ｐゴシック" charset="0"/>
                <a:cs typeface="ＭＳ Ｐゴシック" charset="0"/>
              </a:rPr>
              <a:t>                    Reporter reporter) throws </a:t>
            </a:r>
            <a:r>
              <a:rPr lang="en-US" altLang="zh-CN" sz="1400" b="1" i="1" dirty="0" err="1">
                <a:latin typeface="Courier New" charset="0"/>
                <a:ea typeface="ＭＳ Ｐゴシック" charset="0"/>
                <a:cs typeface="ＭＳ Ｐゴシック" charset="0"/>
              </a:rPr>
              <a:t>IOException</a:t>
            </a:r>
            <a:r>
              <a:rPr lang="en-US" altLang="zh-CN" sz="1400" b="1" i="1" dirty="0">
                <a:latin typeface="Courier New" charset="0"/>
                <a:ea typeface="ＭＳ Ｐゴシック" charset="0"/>
                <a:cs typeface="ＭＳ Ｐゴシック" charset="0"/>
              </a:rPr>
              <a:t> {</a:t>
            </a:r>
          </a:p>
          <a:p>
            <a:pPr>
              <a:lnSpc>
                <a:spcPct val="90000"/>
              </a:lnSpc>
              <a:buNone/>
            </a:pPr>
            <a:r>
              <a:rPr lang="en-US" altLang="zh-CN" sz="1400" b="1" i="1" dirty="0">
                <a:latin typeface="Courier New" charset="0"/>
                <a:ea typeface="ＭＳ Ｐゴシック" charset="0"/>
                <a:cs typeface="ＭＳ Ｐゴシック" charset="0"/>
              </a:rPr>
              <a:t>      String line = </a:t>
            </a:r>
            <a:r>
              <a:rPr lang="en-US" altLang="zh-CN" sz="1400" b="1" i="1" dirty="0" err="1">
                <a:latin typeface="Courier New" charset="0"/>
                <a:ea typeface="ＭＳ Ｐゴシック" charset="0"/>
                <a:cs typeface="ＭＳ Ｐゴシック" charset="0"/>
              </a:rPr>
              <a:t>value.toString</a:t>
            </a:r>
            <a:r>
              <a:rPr lang="en-US" altLang="zh-CN" sz="1400" b="1" i="1" dirty="0">
                <a:latin typeface="Courier New" charset="0"/>
                <a:ea typeface="ＭＳ Ｐゴシック" charset="0"/>
                <a:cs typeface="ＭＳ Ｐゴシック" charset="0"/>
              </a:rPr>
              <a:t>();</a:t>
            </a:r>
          </a:p>
          <a:p>
            <a:pPr>
              <a:lnSpc>
                <a:spcPct val="90000"/>
              </a:lnSpc>
              <a:buNone/>
            </a:pPr>
            <a:r>
              <a:rPr lang="en-US" altLang="zh-CN" sz="1400" b="1" i="1" dirty="0">
                <a:latin typeface="Courier New" charset="0"/>
                <a:ea typeface="ＭＳ Ｐゴシック" charset="0"/>
                <a:cs typeface="ＭＳ Ｐゴシック" charset="0"/>
              </a:rPr>
              <a:t>      </a:t>
            </a:r>
            <a:r>
              <a:rPr lang="en-US" altLang="zh-CN" sz="1400" b="1" i="1" dirty="0" err="1">
                <a:latin typeface="Courier New" charset="0"/>
                <a:ea typeface="ＭＳ Ｐゴシック" charset="0"/>
                <a:cs typeface="ＭＳ Ｐゴシック" charset="0"/>
              </a:rPr>
              <a:t>StringTokenizer</a:t>
            </a:r>
            <a:r>
              <a:rPr lang="en-US" altLang="zh-CN" sz="1400" b="1" i="1" dirty="0">
                <a:latin typeface="Courier New" charset="0"/>
                <a:ea typeface="ＭＳ Ｐゴシック" charset="0"/>
                <a:cs typeface="ＭＳ Ｐゴシック" charset="0"/>
              </a:rPr>
              <a:t> </a:t>
            </a:r>
            <a:r>
              <a:rPr lang="en-US" altLang="zh-CN" sz="1400" b="1" i="1" dirty="0" err="1">
                <a:latin typeface="Courier New" charset="0"/>
                <a:ea typeface="ＭＳ Ｐゴシック" charset="0"/>
                <a:cs typeface="ＭＳ Ｐゴシック" charset="0"/>
              </a:rPr>
              <a:t>itr</a:t>
            </a:r>
            <a:r>
              <a:rPr lang="en-US" altLang="zh-CN" sz="1400" b="1" i="1" dirty="0">
                <a:latin typeface="Courier New" charset="0"/>
                <a:ea typeface="ＭＳ Ｐゴシック" charset="0"/>
                <a:cs typeface="ＭＳ Ｐゴシック" charset="0"/>
              </a:rPr>
              <a:t> = new </a:t>
            </a:r>
            <a:r>
              <a:rPr lang="en-US" altLang="zh-CN" sz="1400" b="1" i="1" dirty="0" err="1">
                <a:latin typeface="Courier New" charset="0"/>
                <a:ea typeface="ＭＳ Ｐゴシック" charset="0"/>
                <a:cs typeface="ＭＳ Ｐゴシック" charset="0"/>
              </a:rPr>
              <a:t>StringTokenizer</a:t>
            </a:r>
            <a:r>
              <a:rPr lang="en-US" altLang="zh-CN" sz="1400" b="1" i="1" dirty="0">
                <a:latin typeface="Courier New" charset="0"/>
                <a:ea typeface="ＭＳ Ｐゴシック" charset="0"/>
                <a:cs typeface="ＭＳ Ｐゴシック" charset="0"/>
              </a:rPr>
              <a:t>(line);</a:t>
            </a:r>
          </a:p>
          <a:p>
            <a:pPr>
              <a:lnSpc>
                <a:spcPct val="90000"/>
              </a:lnSpc>
              <a:buNone/>
            </a:pPr>
            <a:r>
              <a:rPr lang="en-US" altLang="zh-CN" sz="1400" b="1" i="1" dirty="0">
                <a:latin typeface="Courier New" charset="0"/>
                <a:ea typeface="ＭＳ Ｐゴシック" charset="0"/>
                <a:cs typeface="ＭＳ Ｐゴシック" charset="0"/>
              </a:rPr>
              <a:t>      while (</a:t>
            </a:r>
            <a:r>
              <a:rPr lang="en-US" altLang="zh-CN" sz="1400" b="1" i="1" dirty="0" err="1">
                <a:latin typeface="Courier New" charset="0"/>
                <a:ea typeface="ＭＳ Ｐゴシック" charset="0"/>
                <a:cs typeface="ＭＳ Ｐゴシック" charset="0"/>
              </a:rPr>
              <a:t>itr.hasMoreTokens</a:t>
            </a:r>
            <a:r>
              <a:rPr lang="en-US" altLang="zh-CN" sz="1400" b="1" i="1" dirty="0">
                <a:latin typeface="Courier New" charset="0"/>
                <a:ea typeface="ＭＳ Ｐゴシック" charset="0"/>
                <a:cs typeface="ＭＳ Ｐゴシック" charset="0"/>
              </a:rPr>
              <a:t>()) {</a:t>
            </a:r>
          </a:p>
          <a:p>
            <a:pPr>
              <a:lnSpc>
                <a:spcPct val="90000"/>
              </a:lnSpc>
              <a:buNone/>
            </a:pPr>
            <a:r>
              <a:rPr lang="en-US" altLang="zh-CN" sz="1400" b="1" i="1" dirty="0">
                <a:latin typeface="Courier New" charset="0"/>
                <a:ea typeface="ＭＳ Ｐゴシック" charset="0"/>
                <a:cs typeface="ＭＳ Ｐゴシック" charset="0"/>
              </a:rPr>
              <a:t>        </a:t>
            </a:r>
            <a:r>
              <a:rPr lang="en-US" altLang="zh-CN" sz="1400" b="1" i="1" dirty="0" err="1">
                <a:latin typeface="Courier New" charset="0"/>
                <a:ea typeface="ＭＳ Ｐゴシック" charset="0"/>
                <a:cs typeface="ＭＳ Ｐゴシック" charset="0"/>
              </a:rPr>
              <a:t>word.set</a:t>
            </a:r>
            <a:r>
              <a:rPr lang="en-US" altLang="zh-CN" sz="1400" b="1" i="1" dirty="0">
                <a:latin typeface="Courier New" charset="0"/>
                <a:ea typeface="ＭＳ Ｐゴシック" charset="0"/>
                <a:cs typeface="ＭＳ Ｐゴシック" charset="0"/>
              </a:rPr>
              <a:t>(</a:t>
            </a:r>
            <a:r>
              <a:rPr lang="en-US" altLang="zh-CN" sz="1400" b="1" i="1" dirty="0" err="1">
                <a:latin typeface="Courier New" charset="0"/>
                <a:ea typeface="ＭＳ Ｐゴシック" charset="0"/>
                <a:cs typeface="ＭＳ Ｐゴシック" charset="0"/>
              </a:rPr>
              <a:t>itr.nextToken</a:t>
            </a:r>
            <a:r>
              <a:rPr lang="en-US" altLang="zh-CN" sz="1400" b="1" i="1" dirty="0">
                <a:latin typeface="Courier New" charset="0"/>
                <a:ea typeface="ＭＳ Ｐゴシック" charset="0"/>
                <a:cs typeface="ＭＳ Ｐゴシック" charset="0"/>
              </a:rPr>
              <a:t>());</a:t>
            </a:r>
          </a:p>
          <a:p>
            <a:pPr>
              <a:lnSpc>
                <a:spcPct val="90000"/>
              </a:lnSpc>
              <a:buNone/>
            </a:pPr>
            <a:r>
              <a:rPr lang="en-US" altLang="zh-CN" sz="1400" b="1" i="1" dirty="0">
                <a:latin typeface="Courier New" charset="0"/>
                <a:ea typeface="ＭＳ Ｐゴシック" charset="0"/>
                <a:cs typeface="ＭＳ Ｐゴシック" charset="0"/>
              </a:rPr>
              <a:t>        </a:t>
            </a:r>
            <a:r>
              <a:rPr lang="en-US" altLang="zh-CN" sz="1400" b="1" i="1" dirty="0" err="1">
                <a:latin typeface="Courier New" charset="0"/>
                <a:ea typeface="ＭＳ Ｐゴシック" charset="0"/>
                <a:cs typeface="ＭＳ Ｐゴシック" charset="0"/>
              </a:rPr>
              <a:t>output.collect</a:t>
            </a:r>
            <a:r>
              <a:rPr lang="en-US" altLang="zh-CN" sz="1400" b="1" i="1" dirty="0">
                <a:latin typeface="Courier New" charset="0"/>
                <a:ea typeface="ＭＳ Ｐゴシック" charset="0"/>
                <a:cs typeface="ＭＳ Ｐゴシック" charset="0"/>
              </a:rPr>
              <a:t>(word, one);</a:t>
            </a:r>
          </a:p>
          <a:p>
            <a:pPr>
              <a:lnSpc>
                <a:spcPct val="90000"/>
              </a:lnSpc>
              <a:buNone/>
            </a:pPr>
            <a:r>
              <a:rPr lang="en-US" altLang="zh-CN" sz="1400" b="1" i="1" dirty="0">
                <a:latin typeface="Courier New" charset="0"/>
                <a:ea typeface="ＭＳ Ｐゴシック" charset="0"/>
                <a:cs typeface="ＭＳ Ｐゴシック" charset="0"/>
              </a:rPr>
              <a:t>      </a:t>
            </a:r>
            <a:r>
              <a:rPr lang="en-US" altLang="zh-CN" sz="1400" b="1" i="1" dirty="0" smtClean="0">
                <a:latin typeface="Courier New" charset="0"/>
                <a:ea typeface="ＭＳ Ｐゴシック" charset="0"/>
                <a:cs typeface="ＭＳ Ｐゴシック" charset="0"/>
              </a:rPr>
              <a:t>}}}</a:t>
            </a:r>
            <a:endParaRPr lang="en-US" altLang="zh-CN" sz="1400" b="1" i="1" dirty="0">
              <a:latin typeface="Courier New" charset="0"/>
              <a:ea typeface="ＭＳ Ｐゴシック" charset="0"/>
              <a:cs typeface="ＭＳ Ｐゴシック" charset="0"/>
            </a:endParaRPr>
          </a:p>
          <a:p>
            <a:pPr>
              <a:lnSpc>
                <a:spcPct val="90000"/>
              </a:lnSpc>
              <a:buNone/>
            </a:pPr>
            <a:endParaRPr lang="en-US" altLang="zh-CN" sz="1400" b="1" dirty="0">
              <a:latin typeface="Courier New" charset="0"/>
              <a:ea typeface="ＭＳ Ｐゴシック" charset="0"/>
              <a:cs typeface="ＭＳ Ｐゴシック" charset="0"/>
            </a:endParaRPr>
          </a:p>
          <a:p>
            <a:pPr marL="0" indent="0">
              <a:buNone/>
            </a:pPr>
            <a:endParaRPr kumimoji="1" lang="zh-CN" altLang="en-US" sz="1400" dirty="0"/>
          </a:p>
        </p:txBody>
      </p:sp>
    </p:spTree>
    <p:extLst>
      <p:ext uri="{BB962C8B-B14F-4D97-AF65-F5344CB8AC3E}">
        <p14:creationId xmlns:p14="http://schemas.microsoft.com/office/powerpoint/2010/main" val="37433128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572864"/>
            <a:ext cx="6508377" cy="683072"/>
          </a:xfrm>
        </p:spPr>
        <p:txBody>
          <a:bodyPr/>
          <a:lstStyle/>
          <a:p>
            <a:r>
              <a:rPr kumimoji="1" lang="en-US" altLang="zh-CN" sz="3200" dirty="0" smtClean="0"/>
              <a:t>Example</a:t>
            </a:r>
            <a:r>
              <a:rPr kumimoji="1" lang="zh-CN" altLang="en-US" sz="3200" dirty="0" smtClean="0"/>
              <a:t>：</a:t>
            </a:r>
            <a:r>
              <a:rPr kumimoji="1" lang="en-US" altLang="zh-CN" sz="3200" dirty="0" smtClean="0"/>
              <a:t>Word</a:t>
            </a:r>
            <a:r>
              <a:rPr kumimoji="1" lang="zh-CN" altLang="en-US" sz="3200" dirty="0" smtClean="0"/>
              <a:t> </a:t>
            </a:r>
            <a:r>
              <a:rPr kumimoji="1" lang="en-US" altLang="zh-CN" sz="3200" dirty="0" smtClean="0"/>
              <a:t>Count</a:t>
            </a:r>
            <a:r>
              <a:rPr kumimoji="1" lang="zh-CN" altLang="en-US" sz="3200" dirty="0" smtClean="0"/>
              <a:t> </a:t>
            </a:r>
            <a:r>
              <a:rPr kumimoji="1" lang="en-US" altLang="zh-CN" sz="3200" dirty="0" smtClean="0"/>
              <a:t>Reducer</a:t>
            </a:r>
            <a:endParaRPr kumimoji="1" lang="zh-CN" altLang="en-US" sz="3200" dirty="0"/>
          </a:p>
        </p:txBody>
      </p:sp>
      <p:sp>
        <p:nvSpPr>
          <p:cNvPr id="3" name="内容占位符 2"/>
          <p:cNvSpPr>
            <a:spLocks noGrp="1"/>
          </p:cNvSpPr>
          <p:nvPr>
            <p:ph idx="1"/>
          </p:nvPr>
        </p:nvSpPr>
        <p:spPr>
          <a:xfrm>
            <a:off x="457199" y="1466532"/>
            <a:ext cx="7254727" cy="4528691"/>
          </a:xfrm>
        </p:spPr>
        <p:txBody>
          <a:bodyPr>
            <a:normAutofit fontScale="70000" lnSpcReduction="20000"/>
          </a:bodyPr>
          <a:lstStyle/>
          <a:p>
            <a:pPr>
              <a:lnSpc>
                <a:spcPct val="90000"/>
              </a:lnSpc>
              <a:buNone/>
            </a:pPr>
            <a:r>
              <a:rPr lang="en-US" altLang="zh-CN" sz="2800" b="1" i="1" dirty="0">
                <a:latin typeface="Arial" charset="0"/>
                <a:ea typeface="ＭＳ Ｐゴシック" charset="0"/>
                <a:cs typeface="ＭＳ Ｐゴシック" charset="0"/>
              </a:rPr>
              <a:t> </a:t>
            </a:r>
            <a:r>
              <a:rPr lang="en-US" altLang="zh-CN" b="1" i="1" dirty="0">
                <a:latin typeface="Courier New" charset="0"/>
                <a:ea typeface="ＭＳ Ｐゴシック" charset="0"/>
                <a:cs typeface="ＭＳ Ｐゴシック" charset="0"/>
              </a:rPr>
              <a:t>public static class Reduce extends </a:t>
            </a:r>
            <a:r>
              <a:rPr lang="en-US" altLang="zh-CN" b="1" i="1" dirty="0" err="1">
                <a:latin typeface="Courier New" charset="0"/>
                <a:ea typeface="ＭＳ Ｐゴシック" charset="0"/>
                <a:cs typeface="ＭＳ Ｐゴシック" charset="0"/>
              </a:rPr>
              <a:t>MapReduceBase</a:t>
            </a:r>
            <a:endParaRPr lang="en-US" altLang="zh-CN" b="1" i="1" dirty="0">
              <a:latin typeface="Courier New" charset="0"/>
              <a:ea typeface="ＭＳ Ｐゴシック" charset="0"/>
              <a:cs typeface="ＭＳ Ｐゴシック" charset="0"/>
            </a:endParaRPr>
          </a:p>
          <a:p>
            <a:pPr>
              <a:buNone/>
            </a:pPr>
            <a:r>
              <a:rPr lang="en-US" altLang="zh-CN" b="1" i="1" dirty="0">
                <a:latin typeface="Courier New" charset="0"/>
                <a:ea typeface="ＭＳ Ｐゴシック" charset="0"/>
                <a:cs typeface="ＭＳ Ｐゴシック" charset="0"/>
              </a:rPr>
              <a:t>    implements Reducer&lt;Text, </a:t>
            </a:r>
            <a:r>
              <a:rPr lang="en-US" altLang="zh-CN" b="1" i="1" dirty="0" err="1">
                <a:latin typeface="Courier New" charset="0"/>
                <a:ea typeface="ＭＳ Ｐゴシック" charset="0"/>
                <a:cs typeface="ＭＳ Ｐゴシック" charset="0"/>
              </a:rPr>
              <a:t>IntWritable</a:t>
            </a:r>
            <a:r>
              <a:rPr lang="en-US" altLang="zh-CN" b="1" i="1" dirty="0">
                <a:latin typeface="Courier New" charset="0"/>
                <a:ea typeface="ＭＳ Ｐゴシック" charset="0"/>
                <a:cs typeface="ＭＳ Ｐゴシック" charset="0"/>
              </a:rPr>
              <a:t>, Text, </a:t>
            </a:r>
            <a:r>
              <a:rPr lang="en-US" altLang="zh-CN" b="1" i="1" dirty="0" err="1">
                <a:latin typeface="Courier New" charset="0"/>
                <a:ea typeface="ＭＳ Ｐゴシック" charset="0"/>
                <a:cs typeface="ＭＳ Ｐゴシック" charset="0"/>
              </a:rPr>
              <a:t>IntWritable</a:t>
            </a:r>
            <a:r>
              <a:rPr lang="en-US" altLang="zh-CN" b="1" i="1" dirty="0">
                <a:latin typeface="Courier New" charset="0"/>
                <a:ea typeface="ＭＳ Ｐゴシック" charset="0"/>
                <a:cs typeface="ＭＳ Ｐゴシック" charset="0"/>
              </a:rPr>
              <a:t>&gt; {</a:t>
            </a:r>
          </a:p>
          <a:p>
            <a:pPr>
              <a:buNone/>
            </a:pPr>
            <a:r>
              <a:rPr lang="zh-CN" altLang="zh-CN" b="1" i="1" dirty="0" smtClean="0">
                <a:latin typeface="Courier New" charset="0"/>
                <a:ea typeface="ＭＳ Ｐゴシック" charset="0"/>
                <a:cs typeface="ＭＳ Ｐゴシック" charset="0"/>
              </a:rPr>
              <a:t> </a:t>
            </a:r>
            <a:r>
              <a:rPr lang="zh-CN" altLang="en-US" b="1" i="1" dirty="0" smtClean="0">
                <a:latin typeface="Courier New" charset="0"/>
                <a:ea typeface="ＭＳ Ｐゴシック" charset="0"/>
                <a:cs typeface="ＭＳ Ｐゴシック" charset="0"/>
              </a:rPr>
              <a:t>       </a:t>
            </a:r>
            <a:r>
              <a:rPr lang="en-US" altLang="zh-CN" b="1" i="1" dirty="0" smtClean="0">
                <a:latin typeface="Courier New" charset="0"/>
                <a:ea typeface="ＭＳ Ｐゴシック" charset="0"/>
                <a:cs typeface="ＭＳ Ｐゴシック" charset="0"/>
              </a:rPr>
              <a:t> </a:t>
            </a:r>
            <a:r>
              <a:rPr lang="en-US" altLang="zh-CN" b="1" i="1" dirty="0">
                <a:latin typeface="Courier New" charset="0"/>
                <a:ea typeface="ＭＳ Ｐゴシック" charset="0"/>
                <a:cs typeface="ＭＳ Ｐゴシック" charset="0"/>
              </a:rPr>
              <a:t>public void reduce(Text key, Iterator&lt;</a:t>
            </a:r>
            <a:r>
              <a:rPr lang="en-US" altLang="zh-CN" b="1" i="1" dirty="0" err="1">
                <a:latin typeface="Courier New" charset="0"/>
                <a:ea typeface="ＭＳ Ｐゴシック" charset="0"/>
                <a:cs typeface="ＭＳ Ｐゴシック" charset="0"/>
              </a:rPr>
              <a:t>IntWritable</a:t>
            </a:r>
            <a:r>
              <a:rPr lang="en-US" altLang="zh-CN" b="1" i="1" dirty="0">
                <a:latin typeface="Courier New" charset="0"/>
                <a:ea typeface="ＭＳ Ｐゴシック" charset="0"/>
                <a:cs typeface="ＭＳ Ｐゴシック" charset="0"/>
              </a:rPr>
              <a:t>&gt; values,</a:t>
            </a:r>
          </a:p>
          <a:p>
            <a:pPr>
              <a:buNone/>
            </a:pPr>
            <a:r>
              <a:rPr lang="en-US" altLang="zh-CN" b="1" i="1" dirty="0">
                <a:latin typeface="Courier New" charset="0"/>
                <a:ea typeface="ＭＳ Ｐゴシック" charset="0"/>
                <a:cs typeface="ＭＳ Ｐゴシック" charset="0"/>
              </a:rPr>
              <a:t>                       </a:t>
            </a:r>
            <a:r>
              <a:rPr lang="en-US" altLang="zh-CN" b="1" i="1" dirty="0" err="1">
                <a:latin typeface="Courier New" charset="0"/>
                <a:ea typeface="ＭＳ Ｐゴシック" charset="0"/>
                <a:cs typeface="ＭＳ Ｐゴシック" charset="0"/>
              </a:rPr>
              <a:t>OutputCollector</a:t>
            </a:r>
            <a:r>
              <a:rPr lang="en-US" altLang="zh-CN" b="1" i="1" dirty="0">
                <a:latin typeface="Courier New" charset="0"/>
                <a:ea typeface="ＭＳ Ｐゴシック" charset="0"/>
                <a:cs typeface="ＭＳ Ｐゴシック" charset="0"/>
              </a:rPr>
              <a:t>&lt;Text, </a:t>
            </a:r>
            <a:r>
              <a:rPr lang="en-US" altLang="zh-CN" b="1" i="1" dirty="0" err="1">
                <a:latin typeface="Courier New" charset="0"/>
                <a:ea typeface="ＭＳ Ｐゴシック" charset="0"/>
                <a:cs typeface="ＭＳ Ｐゴシック" charset="0"/>
              </a:rPr>
              <a:t>IntWritable</a:t>
            </a:r>
            <a:r>
              <a:rPr lang="en-US" altLang="zh-CN" b="1" i="1" dirty="0">
                <a:latin typeface="Courier New" charset="0"/>
                <a:ea typeface="ＭＳ Ｐゴシック" charset="0"/>
                <a:cs typeface="ＭＳ Ｐゴシック" charset="0"/>
              </a:rPr>
              <a:t>&gt; output,</a:t>
            </a:r>
          </a:p>
          <a:p>
            <a:pPr>
              <a:buNone/>
            </a:pPr>
            <a:r>
              <a:rPr lang="en-US" altLang="zh-CN" b="1" i="1" dirty="0">
                <a:latin typeface="Courier New" charset="0"/>
                <a:ea typeface="ＭＳ Ｐゴシック" charset="0"/>
                <a:cs typeface="ＭＳ Ｐゴシック" charset="0"/>
              </a:rPr>
              <a:t>                       Reporter reporter) throws </a:t>
            </a:r>
            <a:r>
              <a:rPr lang="en-US" altLang="zh-CN" b="1" i="1" dirty="0" err="1">
                <a:latin typeface="Courier New" charset="0"/>
                <a:ea typeface="ＭＳ Ｐゴシック" charset="0"/>
                <a:cs typeface="ＭＳ Ｐゴシック" charset="0"/>
              </a:rPr>
              <a:t>IOException</a:t>
            </a:r>
            <a:r>
              <a:rPr lang="en-US" altLang="zh-CN" b="1" i="1" dirty="0">
                <a:latin typeface="Courier New" charset="0"/>
                <a:ea typeface="ＭＳ Ｐゴシック" charset="0"/>
                <a:cs typeface="ＭＳ Ｐゴシック" charset="0"/>
              </a:rPr>
              <a:t> {</a:t>
            </a:r>
          </a:p>
          <a:p>
            <a:pPr>
              <a:buNone/>
            </a:pPr>
            <a:r>
              <a:rPr lang="en-US" altLang="zh-CN" b="1" i="1" dirty="0">
                <a:latin typeface="Courier New" charset="0"/>
                <a:ea typeface="ＭＳ Ｐゴシック" charset="0"/>
                <a:cs typeface="ＭＳ Ｐゴシック" charset="0"/>
              </a:rPr>
              <a:t>      </a:t>
            </a:r>
            <a:r>
              <a:rPr lang="en-US" altLang="zh-CN" b="1" i="1" dirty="0" err="1">
                <a:latin typeface="Courier New" charset="0"/>
                <a:ea typeface="ＭＳ Ｐゴシック" charset="0"/>
                <a:cs typeface="ＭＳ Ｐゴシック" charset="0"/>
              </a:rPr>
              <a:t>int</a:t>
            </a:r>
            <a:r>
              <a:rPr lang="en-US" altLang="zh-CN" b="1" i="1" dirty="0">
                <a:latin typeface="Courier New" charset="0"/>
                <a:ea typeface="ＭＳ Ｐゴシック" charset="0"/>
                <a:cs typeface="ＭＳ Ｐゴシック" charset="0"/>
              </a:rPr>
              <a:t> sum = 0;</a:t>
            </a:r>
          </a:p>
          <a:p>
            <a:pPr>
              <a:buNone/>
            </a:pPr>
            <a:r>
              <a:rPr lang="en-US" altLang="zh-CN" b="1" i="1" dirty="0">
                <a:latin typeface="Courier New" charset="0"/>
                <a:ea typeface="ＭＳ Ｐゴシック" charset="0"/>
                <a:cs typeface="ＭＳ Ｐゴシック" charset="0"/>
              </a:rPr>
              <a:t>      while (</a:t>
            </a:r>
            <a:r>
              <a:rPr lang="en-US" altLang="zh-CN" b="1" i="1" dirty="0" err="1">
                <a:latin typeface="Courier New" charset="0"/>
                <a:ea typeface="ＭＳ Ｐゴシック" charset="0"/>
                <a:cs typeface="ＭＳ Ｐゴシック" charset="0"/>
              </a:rPr>
              <a:t>values.hasNext</a:t>
            </a:r>
            <a:r>
              <a:rPr lang="en-US" altLang="zh-CN" b="1" i="1" dirty="0">
                <a:latin typeface="Courier New" charset="0"/>
                <a:ea typeface="ＭＳ Ｐゴシック" charset="0"/>
                <a:cs typeface="ＭＳ Ｐゴシック" charset="0"/>
              </a:rPr>
              <a:t>()) {</a:t>
            </a:r>
          </a:p>
          <a:p>
            <a:pPr>
              <a:buNone/>
            </a:pPr>
            <a:r>
              <a:rPr lang="en-US" altLang="zh-CN" b="1" i="1" dirty="0">
                <a:latin typeface="Courier New" charset="0"/>
                <a:ea typeface="ＭＳ Ｐゴシック" charset="0"/>
                <a:cs typeface="ＭＳ Ｐゴシック" charset="0"/>
              </a:rPr>
              <a:t>        sum += </a:t>
            </a:r>
            <a:r>
              <a:rPr lang="en-US" altLang="zh-CN" b="1" i="1" dirty="0" err="1">
                <a:latin typeface="Courier New" charset="0"/>
                <a:ea typeface="ＭＳ Ｐゴシック" charset="0"/>
                <a:cs typeface="ＭＳ Ｐゴシック" charset="0"/>
              </a:rPr>
              <a:t>values.next</a:t>
            </a:r>
            <a:r>
              <a:rPr lang="en-US" altLang="zh-CN" b="1" i="1" dirty="0">
                <a:latin typeface="Courier New" charset="0"/>
                <a:ea typeface="ＭＳ Ｐゴシック" charset="0"/>
                <a:cs typeface="ＭＳ Ｐゴシック" charset="0"/>
              </a:rPr>
              <a:t>().get();</a:t>
            </a:r>
          </a:p>
          <a:p>
            <a:pPr>
              <a:buNone/>
            </a:pPr>
            <a:r>
              <a:rPr lang="en-US" altLang="zh-CN" b="1" i="1" dirty="0">
                <a:latin typeface="Courier New" charset="0"/>
                <a:ea typeface="ＭＳ Ｐゴシック" charset="0"/>
                <a:cs typeface="ＭＳ Ｐゴシック" charset="0"/>
              </a:rPr>
              <a:t>      }</a:t>
            </a:r>
          </a:p>
          <a:p>
            <a:pPr>
              <a:buNone/>
            </a:pPr>
            <a:r>
              <a:rPr lang="en-US" altLang="zh-CN" b="1" i="1" dirty="0">
                <a:latin typeface="Courier New" charset="0"/>
                <a:ea typeface="ＭＳ Ｐゴシック" charset="0"/>
                <a:cs typeface="ＭＳ Ｐゴシック" charset="0"/>
              </a:rPr>
              <a:t>      </a:t>
            </a:r>
            <a:r>
              <a:rPr lang="en-US" altLang="zh-CN" b="1" i="1" dirty="0" err="1">
                <a:latin typeface="Courier New" charset="0"/>
                <a:ea typeface="ＭＳ Ｐゴシック" charset="0"/>
                <a:cs typeface="ＭＳ Ｐゴシック" charset="0"/>
              </a:rPr>
              <a:t>output.collect</a:t>
            </a:r>
            <a:r>
              <a:rPr lang="en-US" altLang="zh-CN" b="1" i="1" dirty="0">
                <a:latin typeface="Courier New" charset="0"/>
                <a:ea typeface="ＭＳ Ｐゴシック" charset="0"/>
                <a:cs typeface="ＭＳ Ｐゴシック" charset="0"/>
              </a:rPr>
              <a:t>(key, new </a:t>
            </a:r>
            <a:r>
              <a:rPr lang="en-US" altLang="zh-CN" b="1" i="1" dirty="0" err="1">
                <a:latin typeface="Courier New" charset="0"/>
                <a:ea typeface="ＭＳ Ｐゴシック" charset="0"/>
                <a:cs typeface="ＭＳ Ｐゴシック" charset="0"/>
              </a:rPr>
              <a:t>IntWritable</a:t>
            </a:r>
            <a:r>
              <a:rPr lang="en-US" altLang="zh-CN" b="1" i="1" dirty="0">
                <a:latin typeface="Courier New" charset="0"/>
                <a:ea typeface="ＭＳ Ｐゴシック" charset="0"/>
                <a:cs typeface="ＭＳ Ｐゴシック" charset="0"/>
              </a:rPr>
              <a:t>(sum));</a:t>
            </a:r>
          </a:p>
          <a:p>
            <a:pPr>
              <a:buNone/>
            </a:pPr>
            <a:r>
              <a:rPr lang="en-US" altLang="zh-CN" b="1" i="1" dirty="0">
                <a:latin typeface="Courier New" charset="0"/>
                <a:ea typeface="ＭＳ Ｐゴシック" charset="0"/>
                <a:cs typeface="ＭＳ Ｐゴシック" charset="0"/>
              </a:rPr>
              <a:t>    </a:t>
            </a:r>
            <a:r>
              <a:rPr lang="en-US" altLang="zh-CN" b="1" i="1" dirty="0" smtClean="0">
                <a:latin typeface="Courier New" charset="0"/>
                <a:ea typeface="ＭＳ Ｐゴシック" charset="0"/>
                <a:cs typeface="ＭＳ Ｐゴシック" charset="0"/>
              </a:rPr>
              <a:t>}}</a:t>
            </a:r>
            <a:endParaRPr kumimoji="1" lang="zh-CN" altLang="en-US" dirty="0"/>
          </a:p>
        </p:txBody>
      </p:sp>
    </p:spTree>
    <p:extLst>
      <p:ext uri="{BB962C8B-B14F-4D97-AF65-F5344CB8AC3E}">
        <p14:creationId xmlns:p14="http://schemas.microsoft.com/office/powerpoint/2010/main" val="370479563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686166"/>
            <a:ext cx="6508377" cy="700764"/>
          </a:xfrm>
        </p:spPr>
        <p:txBody>
          <a:bodyPr/>
          <a:lstStyle/>
          <a:p>
            <a:pPr algn="ctr"/>
            <a:r>
              <a:rPr kumimoji="1" lang="en-US" altLang="zh-CN" sz="4400" dirty="0" smtClean="0"/>
              <a:t>Content</a:t>
            </a:r>
            <a:endParaRPr kumimoji="1" lang="zh-CN" altLang="en-US" sz="4400" dirty="0"/>
          </a:p>
        </p:txBody>
      </p:sp>
      <p:pic>
        <p:nvPicPr>
          <p:cNvPr id="7" name="图片 6" descr="无标题.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1450640"/>
            <a:ext cx="6764724" cy="3761232"/>
          </a:xfrm>
          <a:prstGeom prst="rect">
            <a:avLst/>
          </a:prstGeom>
        </p:spPr>
      </p:pic>
    </p:spTree>
    <p:extLst>
      <p:ext uri="{BB962C8B-B14F-4D97-AF65-F5344CB8AC3E}">
        <p14:creationId xmlns:p14="http://schemas.microsoft.com/office/powerpoint/2010/main" val="312626360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366633"/>
            <a:ext cx="6508377" cy="759454"/>
          </a:xfrm>
        </p:spPr>
        <p:txBody>
          <a:bodyPr/>
          <a:lstStyle/>
          <a:p>
            <a:pPr algn="ctr"/>
            <a:r>
              <a:rPr kumimoji="1" lang="en-US" altLang="zh-CN" sz="3200" dirty="0" smtClean="0"/>
              <a:t>But</a:t>
            </a:r>
            <a:r>
              <a:rPr kumimoji="1" lang="zh-CN" altLang="en-US" sz="3200" dirty="0" smtClean="0"/>
              <a:t>! </a:t>
            </a:r>
            <a:r>
              <a:rPr kumimoji="1" lang="en-US" altLang="en-US" sz="3200" dirty="0" smtClean="0"/>
              <a:t>Word</a:t>
            </a:r>
            <a:r>
              <a:rPr kumimoji="1" lang="zh-CN" altLang="en-US" sz="3200" dirty="0" smtClean="0"/>
              <a:t> </a:t>
            </a:r>
            <a:r>
              <a:rPr kumimoji="1" lang="en-US" altLang="zh-CN" sz="3200" dirty="0" smtClean="0"/>
              <a:t>Count</a:t>
            </a:r>
            <a:r>
              <a:rPr kumimoji="1" lang="zh-CN" altLang="en-US" sz="3200" dirty="0" smtClean="0"/>
              <a:t> </a:t>
            </a:r>
            <a:r>
              <a:rPr kumimoji="1" lang="en-US" altLang="zh-CN" sz="3200" b="1" dirty="0" smtClean="0"/>
              <a:t>In</a:t>
            </a:r>
            <a:r>
              <a:rPr kumimoji="1" lang="zh-CN" altLang="en-US" sz="3200" b="1" dirty="0" smtClean="0"/>
              <a:t> </a:t>
            </a:r>
            <a:r>
              <a:rPr kumimoji="1" lang="en-US" altLang="zh-CN" sz="3200" b="1" dirty="0" smtClean="0"/>
              <a:t>Spark</a:t>
            </a:r>
            <a:endParaRPr kumimoji="1" lang="zh-CN" altLang="en-US" sz="3200" b="1" dirty="0"/>
          </a:p>
        </p:txBody>
      </p:sp>
      <p:sp>
        <p:nvSpPr>
          <p:cNvPr id="3" name="内容占位符 2"/>
          <p:cNvSpPr>
            <a:spLocks noGrp="1"/>
          </p:cNvSpPr>
          <p:nvPr>
            <p:ph idx="1"/>
          </p:nvPr>
        </p:nvSpPr>
        <p:spPr>
          <a:xfrm>
            <a:off x="457199" y="1332719"/>
            <a:ext cx="6940692" cy="4574575"/>
          </a:xfrm>
        </p:spPr>
        <p:txBody>
          <a:bodyPr>
            <a:normAutofit/>
          </a:bodyPr>
          <a:lstStyle/>
          <a:p>
            <a:pPr marL="0" indent="0">
              <a:buNone/>
            </a:pPr>
            <a:r>
              <a:rPr kumimoji="1" lang="en-US" altLang="zh-CN" sz="1400" b="1" i="1" dirty="0" smtClean="0"/>
              <a:t>Object</a:t>
            </a:r>
            <a:r>
              <a:rPr kumimoji="1" lang="zh-CN" altLang="en-US" sz="1400" b="1" i="1" dirty="0" smtClean="0"/>
              <a:t> </a:t>
            </a:r>
            <a:r>
              <a:rPr kumimoji="1" lang="en-US" altLang="zh-CN" sz="1400" b="1" i="1" dirty="0" err="1" smtClean="0"/>
              <a:t>WordCount</a:t>
            </a:r>
            <a:r>
              <a:rPr kumimoji="1" lang="en-US" altLang="zh-CN" sz="1400" b="1" i="1" dirty="0" smtClean="0"/>
              <a:t>{</a:t>
            </a:r>
          </a:p>
          <a:p>
            <a:pPr marL="0" indent="0">
              <a:buNone/>
            </a:pPr>
            <a:r>
              <a:rPr kumimoji="1" lang="en-US" altLang="zh-CN" sz="1400" b="1" i="1" dirty="0"/>
              <a:t>	</a:t>
            </a:r>
            <a:r>
              <a:rPr kumimoji="1" lang="en-US" altLang="zh-CN" sz="1400" b="1" i="1" dirty="0" err="1" smtClean="0"/>
              <a:t>def</a:t>
            </a:r>
            <a:r>
              <a:rPr kumimoji="1" lang="zh-CN" altLang="en-US" sz="1400" b="1" i="1" dirty="0" smtClean="0"/>
              <a:t> </a:t>
            </a:r>
            <a:r>
              <a:rPr kumimoji="1" lang="en-US" altLang="zh-CN" sz="1400" b="1" i="1" dirty="0" smtClean="0"/>
              <a:t>main(</a:t>
            </a:r>
            <a:r>
              <a:rPr kumimoji="1" lang="en-US" altLang="zh-CN" sz="1400" b="1" i="1" dirty="0" err="1" smtClean="0"/>
              <a:t>args:Array</a:t>
            </a:r>
            <a:r>
              <a:rPr kumimoji="1" lang="en-US" altLang="zh-CN" sz="1400" b="1" i="1" dirty="0" smtClean="0"/>
              <a:t>[String]){</a:t>
            </a:r>
          </a:p>
          <a:p>
            <a:pPr marL="0" indent="0">
              <a:buNone/>
            </a:pPr>
            <a:r>
              <a:rPr kumimoji="1" lang="en-US" altLang="zh-CN" sz="1400" b="1" i="1" dirty="0"/>
              <a:t>	</a:t>
            </a:r>
            <a:r>
              <a:rPr kumimoji="1" lang="en-US" altLang="zh-CN" sz="1400" b="1" i="1" dirty="0" err="1" smtClean="0"/>
              <a:t>val</a:t>
            </a:r>
            <a:r>
              <a:rPr kumimoji="1" lang="zh-CN" altLang="en-US" sz="1400" b="1" i="1" dirty="0" smtClean="0"/>
              <a:t> </a:t>
            </a:r>
            <a:r>
              <a:rPr kumimoji="1" lang="en-US" altLang="zh-CN" sz="1400" b="1" i="1" dirty="0" err="1" smtClean="0"/>
              <a:t>conf</a:t>
            </a:r>
            <a:r>
              <a:rPr kumimoji="1" lang="zh-CN" altLang="en-US" sz="1400" b="1" i="1" dirty="0" smtClean="0"/>
              <a:t> </a:t>
            </a:r>
            <a:r>
              <a:rPr kumimoji="1" lang="en-US" altLang="zh-CN" sz="1400" b="1" i="1" dirty="0" smtClean="0"/>
              <a:t>=</a:t>
            </a:r>
            <a:r>
              <a:rPr kumimoji="1" lang="zh-CN" altLang="en-US" sz="1400" b="1" i="1" dirty="0" smtClean="0"/>
              <a:t> </a:t>
            </a:r>
            <a:r>
              <a:rPr kumimoji="1" lang="en-US" altLang="zh-CN" sz="1400" b="1" i="1" dirty="0" smtClean="0"/>
              <a:t>new</a:t>
            </a:r>
            <a:r>
              <a:rPr kumimoji="1" lang="zh-CN" altLang="en-US" sz="1400" b="1" i="1" dirty="0" smtClean="0"/>
              <a:t> </a:t>
            </a:r>
            <a:r>
              <a:rPr kumimoji="1" lang="en-US" altLang="zh-CN" sz="1400" b="1" i="1" dirty="0" err="1" smtClean="0"/>
              <a:t>SparkConf</a:t>
            </a:r>
            <a:r>
              <a:rPr kumimoji="1" lang="en-US" altLang="zh-CN" sz="1400" b="1" i="1" dirty="0" smtClean="0"/>
              <a:t>()</a:t>
            </a:r>
          </a:p>
          <a:p>
            <a:pPr marL="0" indent="0">
              <a:buNone/>
            </a:pPr>
            <a:r>
              <a:rPr kumimoji="1" lang="en-US" altLang="zh-CN" sz="1400" b="1" i="1" dirty="0"/>
              <a:t>	</a:t>
            </a:r>
            <a:r>
              <a:rPr kumimoji="1" lang="en-US" altLang="zh-CN" sz="1400" b="1" i="1" dirty="0" err="1" smtClean="0"/>
              <a:t>conf</a:t>
            </a:r>
            <a:r>
              <a:rPr kumimoji="1" lang="zh-CN" altLang="zh-CN" sz="1400" b="1" i="1" dirty="0" smtClean="0"/>
              <a:t>.</a:t>
            </a:r>
            <a:r>
              <a:rPr kumimoji="1" lang="en-US" altLang="zh-CN" sz="1400" b="1" i="1" dirty="0" err="1" smtClean="0"/>
              <a:t>setAppName</a:t>
            </a:r>
            <a:r>
              <a:rPr kumimoji="1" lang="en-US" altLang="zh-CN" sz="1400" b="1" i="1" dirty="0" smtClean="0"/>
              <a:t>(“</a:t>
            </a:r>
            <a:r>
              <a:rPr kumimoji="1" lang="en-US" altLang="zh-CN" sz="1400" b="1" i="1" dirty="0" err="1" smtClean="0"/>
              <a:t>WordCount</a:t>
            </a:r>
            <a:r>
              <a:rPr kumimoji="1" lang="en-US" altLang="zh-CN" sz="1400" b="1" i="1" dirty="0" smtClean="0"/>
              <a:t>”)</a:t>
            </a:r>
          </a:p>
          <a:p>
            <a:pPr marL="0" indent="0">
              <a:buNone/>
            </a:pPr>
            <a:r>
              <a:rPr kumimoji="1" lang="en-US" altLang="zh-CN" sz="1400" b="1" i="1" dirty="0"/>
              <a:t>	</a:t>
            </a:r>
            <a:r>
              <a:rPr kumimoji="1" lang="en-US" altLang="zh-CN" sz="1400" b="1" i="1" dirty="0" err="1" smtClean="0"/>
              <a:t>val</a:t>
            </a:r>
            <a:r>
              <a:rPr kumimoji="1" lang="zh-CN" altLang="en-US" sz="1400" b="1" i="1" dirty="0" smtClean="0"/>
              <a:t> </a:t>
            </a:r>
            <a:r>
              <a:rPr kumimoji="1" lang="en-US" altLang="zh-CN" sz="1400" b="1" i="1" dirty="0" err="1" smtClean="0"/>
              <a:t>sc</a:t>
            </a:r>
            <a:r>
              <a:rPr kumimoji="1" lang="zh-CN" altLang="en-US" sz="1400" b="1" i="1" dirty="0" smtClean="0"/>
              <a:t> </a:t>
            </a:r>
            <a:r>
              <a:rPr kumimoji="1" lang="zh-CN" altLang="zh-CN" sz="1400" b="1" i="1" dirty="0" smtClean="0"/>
              <a:t>=</a:t>
            </a:r>
            <a:r>
              <a:rPr kumimoji="1" lang="zh-CN" altLang="en-US" sz="1400" b="1" i="1" dirty="0" smtClean="0"/>
              <a:t> </a:t>
            </a:r>
            <a:r>
              <a:rPr kumimoji="1" lang="en-US" altLang="zh-CN" sz="1400" b="1" i="1" dirty="0" smtClean="0"/>
              <a:t>new</a:t>
            </a:r>
            <a:r>
              <a:rPr kumimoji="1" lang="zh-CN" altLang="en-US" sz="1400" b="1" i="1" dirty="0" smtClean="0"/>
              <a:t> </a:t>
            </a:r>
            <a:r>
              <a:rPr kumimoji="1" lang="en-US" altLang="zh-CN" sz="1400" b="1" i="1" dirty="0" err="1" smtClean="0"/>
              <a:t>SparkContenx</a:t>
            </a:r>
            <a:r>
              <a:rPr kumimoji="1" lang="en-US" altLang="zh-CN" sz="1400" b="1" i="1" dirty="0" smtClean="0"/>
              <a:t>(</a:t>
            </a:r>
            <a:r>
              <a:rPr kumimoji="1" lang="en-US" altLang="zh-CN" sz="1400" b="1" i="1" dirty="0" err="1" smtClean="0"/>
              <a:t>conf</a:t>
            </a:r>
            <a:r>
              <a:rPr kumimoji="1" lang="en-US" altLang="zh-CN" sz="1400" b="1" i="1" dirty="0" smtClean="0"/>
              <a:t>)</a:t>
            </a:r>
          </a:p>
          <a:p>
            <a:pPr marL="0" indent="0">
              <a:buNone/>
            </a:pPr>
            <a:r>
              <a:rPr kumimoji="1" lang="en-US" altLang="zh-CN" sz="1400" b="1" i="1" dirty="0"/>
              <a:t>	</a:t>
            </a:r>
            <a:r>
              <a:rPr kumimoji="1" lang="en-US" altLang="zh-CN" sz="1400" b="1" i="1" dirty="0" err="1" smtClean="0"/>
              <a:t>val</a:t>
            </a:r>
            <a:r>
              <a:rPr kumimoji="1" lang="zh-CN" altLang="en-US" sz="1400" b="1" i="1" dirty="0" smtClean="0"/>
              <a:t> </a:t>
            </a:r>
            <a:r>
              <a:rPr kumimoji="1" lang="en-US" altLang="zh-CN" sz="1400" b="1" i="1" dirty="0" smtClean="0"/>
              <a:t>file</a:t>
            </a:r>
            <a:r>
              <a:rPr kumimoji="1" lang="zh-CN" altLang="en-US" sz="1400" b="1" i="1" dirty="0" smtClean="0"/>
              <a:t> </a:t>
            </a:r>
            <a:r>
              <a:rPr kumimoji="1" lang="en-US" altLang="zh-CN" sz="1400" b="1" i="1" dirty="0" smtClean="0"/>
              <a:t>=</a:t>
            </a:r>
            <a:r>
              <a:rPr kumimoji="1" lang="zh-CN" altLang="en-US" sz="1400" b="1" i="1" dirty="0" smtClean="0"/>
              <a:t> </a:t>
            </a:r>
            <a:r>
              <a:rPr kumimoji="1" lang="en-US" altLang="zh-CN" sz="1400" b="1" i="1" dirty="0" smtClean="0"/>
              <a:t>“</a:t>
            </a:r>
            <a:r>
              <a:rPr kumimoji="1" lang="en-US" altLang="zh-CN" sz="1400" b="1" i="1" dirty="0" err="1" smtClean="0"/>
              <a:t>hdfs</a:t>
            </a:r>
            <a:r>
              <a:rPr kumimoji="1" lang="en-US" altLang="zh-CN" sz="1400" b="1" i="1" dirty="0" smtClean="0"/>
              <a:t>://127.0.0.1:9000/</a:t>
            </a:r>
            <a:r>
              <a:rPr kumimoji="1" lang="en-US" altLang="zh-CN" sz="1400" b="1" i="1" dirty="0" err="1" smtClean="0"/>
              <a:t>file.txt</a:t>
            </a:r>
            <a:r>
              <a:rPr kumimoji="1" lang="en-US" altLang="zh-CN" sz="1400" b="1" i="1" dirty="0" smtClean="0"/>
              <a:t>”</a:t>
            </a:r>
          </a:p>
          <a:p>
            <a:pPr marL="0" indent="0">
              <a:buNone/>
            </a:pPr>
            <a:r>
              <a:rPr kumimoji="1" lang="en-US" altLang="zh-CN" sz="1400" b="1" i="1" dirty="0"/>
              <a:t>	</a:t>
            </a:r>
            <a:r>
              <a:rPr kumimoji="1" lang="en-US" altLang="zh-CN" sz="1400" b="1" i="1" dirty="0" err="1" smtClean="0"/>
              <a:t>val</a:t>
            </a:r>
            <a:r>
              <a:rPr kumimoji="1" lang="zh-CN" altLang="en-US" sz="1400" b="1" i="1" dirty="0" smtClean="0"/>
              <a:t> </a:t>
            </a:r>
            <a:r>
              <a:rPr kumimoji="1" lang="en-US" altLang="zh-CN" sz="1400" b="1" i="1" dirty="0" smtClean="0"/>
              <a:t>lines</a:t>
            </a:r>
            <a:r>
              <a:rPr kumimoji="1" lang="zh-CN" altLang="en-US" sz="1400" b="1" i="1" dirty="0" smtClean="0"/>
              <a:t> </a:t>
            </a:r>
            <a:r>
              <a:rPr kumimoji="1" lang="en-US" altLang="zh-CN" sz="1400" b="1" i="1" dirty="0" smtClean="0"/>
              <a:t>=</a:t>
            </a:r>
            <a:r>
              <a:rPr kumimoji="1" lang="zh-CN" altLang="en-US" sz="1400" b="1" i="1" dirty="0" smtClean="0"/>
              <a:t> </a:t>
            </a:r>
            <a:r>
              <a:rPr kumimoji="1" lang="en-US" altLang="zh-CN" sz="1400" b="1" i="1" dirty="0" err="1" smtClean="0"/>
              <a:t>sc.textFile</a:t>
            </a:r>
            <a:r>
              <a:rPr kumimoji="1" lang="en-US" altLang="zh-CN" sz="1400" b="1" i="1" dirty="0" smtClean="0"/>
              <a:t>(file)</a:t>
            </a:r>
          </a:p>
          <a:p>
            <a:pPr marL="0" indent="0">
              <a:buNone/>
            </a:pPr>
            <a:r>
              <a:rPr kumimoji="1" lang="en-US" altLang="zh-CN" sz="1400" b="1" i="1" dirty="0"/>
              <a:t>	</a:t>
            </a:r>
            <a:r>
              <a:rPr kumimoji="1" lang="en-US" altLang="zh-CN" sz="1400" b="1" i="1" dirty="0" err="1" smtClean="0"/>
              <a:t>val</a:t>
            </a:r>
            <a:r>
              <a:rPr kumimoji="1" lang="zh-CN" altLang="en-US" sz="1400" b="1" i="1" dirty="0" smtClean="0"/>
              <a:t> </a:t>
            </a:r>
            <a:r>
              <a:rPr kumimoji="1" lang="en-US" altLang="zh-CN" sz="1400" b="1" i="1" dirty="0" smtClean="0"/>
              <a:t>words</a:t>
            </a:r>
            <a:r>
              <a:rPr kumimoji="1" lang="zh-CN" altLang="en-US" sz="1400" b="1" i="1" dirty="0" smtClean="0"/>
              <a:t> </a:t>
            </a:r>
            <a:r>
              <a:rPr kumimoji="1" lang="en-US" altLang="zh-CN" sz="1400" b="1" i="1" dirty="0" smtClean="0"/>
              <a:t>=</a:t>
            </a:r>
            <a:r>
              <a:rPr kumimoji="1" lang="zh-CN" altLang="en-US" sz="1400" b="1" i="1" dirty="0" smtClean="0"/>
              <a:t> </a:t>
            </a:r>
            <a:r>
              <a:rPr kumimoji="1" lang="en-US" altLang="zh-CN" sz="1400" b="1" i="1" dirty="0" err="1" smtClean="0"/>
              <a:t>lines.flatMap</a:t>
            </a:r>
            <a:r>
              <a:rPr kumimoji="1" lang="en-US" altLang="zh-CN" sz="1400" b="1" i="1" dirty="0" smtClean="0"/>
              <a:t>(_.split(“\\s+”))</a:t>
            </a:r>
          </a:p>
          <a:p>
            <a:pPr marL="0" indent="0">
              <a:buNone/>
            </a:pPr>
            <a:r>
              <a:rPr kumimoji="1" lang="en-US" altLang="zh-CN" sz="1400" b="1" dirty="0"/>
              <a:t>	</a:t>
            </a:r>
            <a:r>
              <a:rPr kumimoji="1" lang="en-US" altLang="zh-CN" sz="1400" b="1" dirty="0" err="1" smtClean="0">
                <a:solidFill>
                  <a:srgbClr val="FF0000"/>
                </a:solidFill>
              </a:rPr>
              <a:t>val</a:t>
            </a:r>
            <a:r>
              <a:rPr kumimoji="1" lang="zh-CN" altLang="en-US" sz="1400" b="1" dirty="0" smtClean="0">
                <a:solidFill>
                  <a:srgbClr val="FF0000"/>
                </a:solidFill>
              </a:rPr>
              <a:t> </a:t>
            </a:r>
            <a:r>
              <a:rPr kumimoji="1" lang="en-US" altLang="zh-CN" sz="1400" b="1" dirty="0" err="1" smtClean="0">
                <a:solidFill>
                  <a:srgbClr val="FF0000"/>
                </a:solidFill>
              </a:rPr>
              <a:t>wordCount</a:t>
            </a:r>
            <a:r>
              <a:rPr kumimoji="1" lang="zh-CN" altLang="en-US" sz="1400" b="1" dirty="0" smtClean="0">
                <a:solidFill>
                  <a:srgbClr val="FF0000"/>
                </a:solidFill>
              </a:rPr>
              <a:t> </a:t>
            </a:r>
            <a:r>
              <a:rPr kumimoji="1" lang="zh-CN" altLang="zh-CN" sz="1400" b="1" dirty="0" smtClean="0">
                <a:solidFill>
                  <a:srgbClr val="FF0000"/>
                </a:solidFill>
              </a:rPr>
              <a:t>=</a:t>
            </a:r>
            <a:r>
              <a:rPr kumimoji="1" lang="zh-CN" altLang="en-US" sz="1400" b="1" dirty="0" smtClean="0">
                <a:solidFill>
                  <a:srgbClr val="FF0000"/>
                </a:solidFill>
              </a:rPr>
              <a:t> </a:t>
            </a:r>
            <a:r>
              <a:rPr kumimoji="1" lang="en-US" altLang="zh-CN" sz="1400" b="1" dirty="0" err="1" smtClean="0">
                <a:solidFill>
                  <a:srgbClr val="FF0000"/>
                </a:solidFill>
              </a:rPr>
              <a:t>words.map</a:t>
            </a:r>
            <a:r>
              <a:rPr kumimoji="1" lang="en-US" altLang="zh-CN" sz="1400" b="1" dirty="0" smtClean="0">
                <a:solidFill>
                  <a:srgbClr val="FF0000"/>
                </a:solidFill>
              </a:rPr>
              <a:t>(x=&gt;(x,1)).</a:t>
            </a:r>
            <a:r>
              <a:rPr kumimoji="1" lang="en-US" altLang="zh-CN" sz="1400" b="1" dirty="0" err="1" smtClean="0">
                <a:solidFill>
                  <a:srgbClr val="FF0000"/>
                </a:solidFill>
              </a:rPr>
              <a:t>reduceByKey</a:t>
            </a:r>
            <a:r>
              <a:rPr kumimoji="1" lang="en-US" altLang="zh-CN" sz="1400" b="1" dirty="0" smtClean="0">
                <a:solidFill>
                  <a:srgbClr val="FF0000"/>
                </a:solidFill>
              </a:rPr>
              <a:t>(_+_)</a:t>
            </a:r>
          </a:p>
          <a:p>
            <a:pPr marL="0" indent="0">
              <a:buNone/>
            </a:pPr>
            <a:r>
              <a:rPr kumimoji="1" lang="zh-CN" altLang="zh-CN" sz="1400" b="1" dirty="0" smtClean="0"/>
              <a:t>}}</a:t>
            </a:r>
            <a:endParaRPr kumimoji="1" lang="zh-CN" altLang="en-US" sz="1400" b="1" dirty="0"/>
          </a:p>
        </p:txBody>
      </p:sp>
    </p:spTree>
    <p:extLst>
      <p:ext uri="{BB962C8B-B14F-4D97-AF65-F5344CB8AC3E}">
        <p14:creationId xmlns:p14="http://schemas.microsoft.com/office/powerpoint/2010/main" val="178744371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686166"/>
            <a:ext cx="6508377" cy="700764"/>
          </a:xfrm>
        </p:spPr>
        <p:txBody>
          <a:bodyPr/>
          <a:lstStyle/>
          <a:p>
            <a:pPr algn="ctr"/>
            <a:r>
              <a:rPr kumimoji="1" lang="en-US" altLang="zh-CN" sz="4000" dirty="0" smtClean="0"/>
              <a:t>Spark</a:t>
            </a:r>
            <a:endParaRPr kumimoji="1" lang="zh-CN" altLang="en-US" sz="4000" dirty="0"/>
          </a:p>
        </p:txBody>
      </p:sp>
      <p:pic>
        <p:nvPicPr>
          <p:cNvPr id="7" name="图片 6" descr="无标题.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1450640"/>
            <a:ext cx="6764724" cy="3761232"/>
          </a:xfrm>
          <a:prstGeom prst="rect">
            <a:avLst/>
          </a:prstGeom>
        </p:spPr>
      </p:pic>
      <p:sp>
        <p:nvSpPr>
          <p:cNvPr id="3" name="文本框 2"/>
          <p:cNvSpPr txBox="1"/>
          <p:nvPr/>
        </p:nvSpPr>
        <p:spPr>
          <a:xfrm>
            <a:off x="5919275" y="3070590"/>
            <a:ext cx="1176865" cy="769441"/>
          </a:xfrm>
          <a:prstGeom prst="rect">
            <a:avLst/>
          </a:prstGeom>
          <a:noFill/>
          <a:ln w="79375">
            <a:solidFill>
              <a:srgbClr val="990000"/>
            </a:solidFill>
          </a:ln>
        </p:spPr>
        <p:txBody>
          <a:bodyPr wrap="square" rtlCol="0">
            <a:spAutoFit/>
          </a:bodyPr>
          <a:lstStyle/>
          <a:p>
            <a:endParaRPr kumimoji="1" lang="zh-CN" altLang="en-US" sz="4400" dirty="0"/>
          </a:p>
        </p:txBody>
      </p:sp>
    </p:spTree>
    <p:extLst>
      <p:ext uri="{BB962C8B-B14F-4D97-AF65-F5344CB8AC3E}">
        <p14:creationId xmlns:p14="http://schemas.microsoft.com/office/powerpoint/2010/main" val="147497676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342900"/>
            <a:ext cx="6508377" cy="1143000"/>
          </a:xfrm>
        </p:spPr>
        <p:txBody>
          <a:bodyPr/>
          <a:lstStyle/>
          <a:p>
            <a:pPr algn="ctr"/>
            <a:r>
              <a:rPr kumimoji="1" lang="en-US" altLang="zh-CN" dirty="0" smtClean="0"/>
              <a:t>Architecture</a:t>
            </a:r>
            <a:r>
              <a:rPr kumimoji="1" lang="zh-CN" altLang="en-US" dirty="0" smtClean="0"/>
              <a:t> </a:t>
            </a:r>
            <a:r>
              <a:rPr kumimoji="1" lang="en-US" altLang="zh-CN" dirty="0" smtClean="0"/>
              <a:t>of</a:t>
            </a:r>
            <a:r>
              <a:rPr kumimoji="1" lang="zh-CN" altLang="en-US" dirty="0" smtClean="0"/>
              <a:t> </a:t>
            </a:r>
            <a:r>
              <a:rPr kumimoji="1" lang="en-US" altLang="zh-CN" dirty="0" smtClean="0"/>
              <a:t>Spark</a:t>
            </a:r>
            <a:endParaRPr kumimoji="1" lang="zh-CN" altLang="en-US" dirty="0"/>
          </a:p>
        </p:txBody>
      </p:sp>
      <p:pic>
        <p:nvPicPr>
          <p:cNvPr id="4" name="内容占位符 3" descr="屏幕快照 2015-12-09 下午9.51.24.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 t="2181" r="987"/>
          <a:stretch/>
        </p:blipFill>
        <p:spPr>
          <a:xfrm>
            <a:off x="186434" y="1782585"/>
            <a:ext cx="7026227" cy="3830939"/>
          </a:xfrm>
        </p:spPr>
      </p:pic>
    </p:spTree>
    <p:extLst>
      <p:ext uri="{BB962C8B-B14F-4D97-AF65-F5344CB8AC3E}">
        <p14:creationId xmlns:p14="http://schemas.microsoft.com/office/powerpoint/2010/main" val="2149460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342900"/>
            <a:ext cx="6508377" cy="1143000"/>
          </a:xfrm>
        </p:spPr>
        <p:txBody>
          <a:bodyPr/>
          <a:lstStyle/>
          <a:p>
            <a:pPr algn="ctr"/>
            <a:r>
              <a:rPr kumimoji="1" lang="en-US" altLang="zh-CN" dirty="0" smtClean="0"/>
              <a:t>Apache</a:t>
            </a:r>
            <a:r>
              <a:rPr kumimoji="1" lang="zh-CN" altLang="en-US" dirty="0" smtClean="0"/>
              <a:t> </a:t>
            </a:r>
            <a:r>
              <a:rPr kumimoji="1" lang="en-US" altLang="zh-CN" dirty="0" smtClean="0"/>
              <a:t>Spark</a:t>
            </a:r>
            <a:endParaRPr kumimoji="1" lang="zh-CN" altLang="en-US" dirty="0"/>
          </a:p>
        </p:txBody>
      </p:sp>
      <p:pic>
        <p:nvPicPr>
          <p:cNvPr id="4" name="内容占位符 3" descr="屏幕快照 2015-12-09 下午9.51.24.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 t="2181" r="987"/>
          <a:stretch/>
        </p:blipFill>
        <p:spPr>
          <a:xfrm>
            <a:off x="186434" y="1782585"/>
            <a:ext cx="7026227" cy="3830939"/>
          </a:xfrm>
        </p:spPr>
      </p:pic>
      <p:sp>
        <p:nvSpPr>
          <p:cNvPr id="5" name="矩形 4"/>
          <p:cNvSpPr/>
          <p:nvPr/>
        </p:nvSpPr>
        <p:spPr>
          <a:xfrm>
            <a:off x="189201" y="4485589"/>
            <a:ext cx="7026227" cy="990325"/>
          </a:xfrm>
          <a:prstGeom prst="rect">
            <a:avLst/>
          </a:prstGeom>
          <a:solidFill>
            <a:schemeClr val="bg1">
              <a:alpha val="0"/>
            </a:schemeClr>
          </a:solidFill>
          <a:ln w="66675">
            <a:solidFill>
              <a:srgbClr val="FF0000"/>
            </a:solidFill>
          </a:ln>
          <a:scene3d>
            <a:camera prst="orthographicFront">
              <a:rot lat="0" lon="0" rev="0"/>
            </a:camera>
            <a:lightRig rig="twoPt" dir="r">
              <a:rot lat="0" lon="0" rev="6000000"/>
            </a:lightRig>
          </a:scene3d>
          <a:sp3d prstMaterial="matte">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584515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342900"/>
            <a:ext cx="6508377" cy="791122"/>
          </a:xfrm>
        </p:spPr>
        <p:txBody>
          <a:bodyPr/>
          <a:lstStyle/>
          <a:p>
            <a:pPr algn="ctr"/>
            <a:r>
              <a:rPr kumimoji="1" lang="en-US" altLang="zh-CN" dirty="0" smtClean="0"/>
              <a:t>	Spark</a:t>
            </a:r>
            <a:r>
              <a:rPr kumimoji="1" lang="zh-CN" altLang="zh-CN" dirty="0" smtClean="0"/>
              <a:t>,</a:t>
            </a:r>
            <a:r>
              <a:rPr kumimoji="1" lang="en-US" altLang="zh-CN" dirty="0" smtClean="0"/>
              <a:t>Why</a:t>
            </a:r>
            <a:r>
              <a:rPr kumimoji="1" lang="zh-CN" altLang="en-US" dirty="0" smtClean="0"/>
              <a:t>？</a:t>
            </a:r>
            <a:endParaRPr kumimoji="1" lang="zh-CN" altLang="en-US" dirty="0"/>
          </a:p>
        </p:txBody>
      </p:sp>
      <p:sp>
        <p:nvSpPr>
          <p:cNvPr id="3" name="内容占位符 2"/>
          <p:cNvSpPr>
            <a:spLocks noGrp="1"/>
          </p:cNvSpPr>
          <p:nvPr>
            <p:ph idx="1"/>
          </p:nvPr>
        </p:nvSpPr>
        <p:spPr>
          <a:xfrm>
            <a:off x="457199" y="1372168"/>
            <a:ext cx="6508377" cy="5069080"/>
          </a:xfrm>
        </p:spPr>
        <p:txBody>
          <a:bodyPr/>
          <a:lstStyle/>
          <a:p>
            <a:r>
              <a:rPr kumimoji="1" lang="zh-CN" altLang="en-US" dirty="0" smtClean="0"/>
              <a:t>当前已经有了表较火的计算框架，</a:t>
            </a:r>
            <a:r>
              <a:rPr kumimoji="1" lang="en-US" altLang="zh-CN" dirty="0" err="1" smtClean="0"/>
              <a:t>Hadoop</a:t>
            </a:r>
            <a:r>
              <a:rPr kumimoji="1" lang="zh-CN" altLang="en-US" dirty="0" smtClean="0"/>
              <a:t>用于</a:t>
            </a:r>
            <a:r>
              <a:rPr kumimoji="1" lang="en-US" altLang="zh-CN" dirty="0" smtClean="0"/>
              <a:t>batch</a:t>
            </a:r>
            <a:r>
              <a:rPr kumimoji="1" lang="zh-CN" altLang="en-US" dirty="0" smtClean="0"/>
              <a:t>分析，全量分析；</a:t>
            </a:r>
            <a:r>
              <a:rPr kumimoji="1" lang="en-US" altLang="zh-CN" dirty="0" smtClean="0"/>
              <a:t>Storm</a:t>
            </a:r>
            <a:r>
              <a:rPr kumimoji="1" lang="zh-CN" altLang="en-US" dirty="0" smtClean="0"/>
              <a:t> 用于</a:t>
            </a:r>
            <a:r>
              <a:rPr kumimoji="1" lang="en-US" altLang="zh-CN" dirty="0" smtClean="0"/>
              <a:t>Streaming</a:t>
            </a:r>
            <a:r>
              <a:rPr kumimoji="1" lang="zh-CN" altLang="en-US" dirty="0" smtClean="0"/>
              <a:t>分析，但是这些场景数据都只需要用一次，不需要反复使用</a:t>
            </a:r>
            <a:endParaRPr kumimoji="1" lang="en-US" altLang="zh-CN" dirty="0" smtClean="0"/>
          </a:p>
          <a:p>
            <a:r>
              <a:rPr kumimoji="1" lang="zh-CN" altLang="en-US" dirty="0" smtClean="0"/>
              <a:t>对于数据需要反复多次使用的场景，现在的框架都无法很好的处理，对于</a:t>
            </a:r>
            <a:r>
              <a:rPr kumimoji="1" lang="en-US" altLang="zh-CN" dirty="0" err="1" smtClean="0"/>
              <a:t>Hadoop</a:t>
            </a:r>
            <a:r>
              <a:rPr kumimoji="1" lang="zh-CN" altLang="en-US" dirty="0" smtClean="0"/>
              <a:t>会有大量的磁盘</a:t>
            </a:r>
            <a:r>
              <a:rPr kumimoji="1" lang="en-US" altLang="zh-CN" dirty="0" smtClean="0"/>
              <a:t>IO</a:t>
            </a:r>
            <a:r>
              <a:rPr kumimoji="1" lang="zh-CN" altLang="en-US" dirty="0" smtClean="0"/>
              <a:t>，对于</a:t>
            </a:r>
            <a:r>
              <a:rPr kumimoji="1" lang="en-US" altLang="zh-CN" dirty="0" smtClean="0"/>
              <a:t>Storm</a:t>
            </a:r>
            <a:r>
              <a:rPr kumimoji="1" lang="zh-CN" altLang="en-US" dirty="0" smtClean="0"/>
              <a:t>会有大量的网络</a:t>
            </a:r>
            <a:r>
              <a:rPr kumimoji="1" lang="en-US" altLang="zh-CN" dirty="0" smtClean="0"/>
              <a:t>IO</a:t>
            </a:r>
          </a:p>
          <a:p>
            <a:r>
              <a:rPr kumimoji="1" lang="en-US" altLang="zh-CN" dirty="0" smtClean="0"/>
              <a:t>Spark</a:t>
            </a:r>
            <a:r>
              <a:rPr kumimoji="1" lang="zh-CN" altLang="en-US" dirty="0" smtClean="0"/>
              <a:t>解决的核心问题：怎样高效的重复利用数据。这主要针对两个场景：</a:t>
            </a:r>
            <a:endParaRPr kumimoji="1" lang="en-US" altLang="zh-CN" dirty="0" smtClean="0"/>
          </a:p>
          <a:p>
            <a:pPr marL="0" indent="0">
              <a:buNone/>
            </a:pPr>
            <a:r>
              <a:rPr kumimoji="1" lang="zh-CN" altLang="zh-CN" dirty="0"/>
              <a:t> </a:t>
            </a:r>
            <a:r>
              <a:rPr kumimoji="1" lang="zh-CN" altLang="en-US" dirty="0" smtClean="0"/>
              <a:t>  </a:t>
            </a:r>
            <a:r>
              <a:rPr kumimoji="1" lang="zh-CN" altLang="zh-CN" dirty="0" smtClean="0"/>
              <a:t>-</a:t>
            </a:r>
            <a:r>
              <a:rPr kumimoji="1" lang="en-US" altLang="zh-CN" dirty="0" err="1" smtClean="0"/>
              <a:t>interative</a:t>
            </a:r>
            <a:r>
              <a:rPr kumimoji="1" lang="zh-CN" altLang="en-US" dirty="0" smtClean="0"/>
              <a:t>算法，很多机器学习和图的算法都需要迭代</a:t>
            </a:r>
            <a:endParaRPr kumimoji="1" lang="en-US" altLang="zh-CN" dirty="0" smtClean="0"/>
          </a:p>
          <a:p>
            <a:pPr marL="0" indent="0">
              <a:buNone/>
            </a:pPr>
            <a:r>
              <a:rPr kumimoji="1" lang="zh-CN" altLang="en-US" dirty="0" smtClean="0"/>
              <a:t>   </a:t>
            </a:r>
            <a:r>
              <a:rPr kumimoji="1" lang="zh-CN" altLang="zh-CN" dirty="0" smtClean="0"/>
              <a:t>-</a:t>
            </a:r>
            <a:r>
              <a:rPr kumimoji="1" lang="en-US" altLang="zh-CN" dirty="0" smtClean="0"/>
              <a:t>interactive</a:t>
            </a:r>
            <a:r>
              <a:rPr kumimoji="1" lang="zh-CN" altLang="en-US" dirty="0" smtClean="0"/>
              <a:t>数据挖掘和分析</a:t>
            </a:r>
            <a:endParaRPr kumimoji="1" lang="zh-CN" altLang="en-US" dirty="0"/>
          </a:p>
        </p:txBody>
      </p:sp>
    </p:spTree>
    <p:extLst>
      <p:ext uri="{BB962C8B-B14F-4D97-AF65-F5344CB8AC3E}">
        <p14:creationId xmlns:p14="http://schemas.microsoft.com/office/powerpoint/2010/main" val="122038504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65946"/>
            <a:ext cx="6508377" cy="797973"/>
          </a:xfrm>
        </p:spPr>
        <p:txBody>
          <a:bodyPr/>
          <a:lstStyle/>
          <a:p>
            <a:pPr algn="ctr"/>
            <a:r>
              <a:rPr kumimoji="1" lang="en-US" altLang="zh-CN" sz="2800" dirty="0" smtClean="0"/>
              <a:t>Resilient</a:t>
            </a:r>
            <a:r>
              <a:rPr kumimoji="1" lang="zh-CN" altLang="en-US" sz="2800" dirty="0" smtClean="0"/>
              <a:t> </a:t>
            </a:r>
            <a:r>
              <a:rPr kumimoji="1" lang="en-US" altLang="zh-CN" sz="2800" dirty="0" smtClean="0"/>
              <a:t>Distributed</a:t>
            </a:r>
            <a:r>
              <a:rPr kumimoji="1" lang="zh-CN" altLang="en-US" sz="2800" dirty="0" smtClean="0"/>
              <a:t> </a:t>
            </a:r>
            <a:r>
              <a:rPr kumimoji="1" lang="en-US" altLang="zh-CN" sz="2800" dirty="0" smtClean="0"/>
              <a:t>Datasets(RDD)</a:t>
            </a:r>
            <a:endParaRPr kumimoji="1" lang="zh-CN" altLang="en-US" sz="2800" dirty="0"/>
          </a:p>
        </p:txBody>
      </p:sp>
      <p:sp>
        <p:nvSpPr>
          <p:cNvPr id="3" name="内容占位符 2"/>
          <p:cNvSpPr>
            <a:spLocks noGrp="1"/>
          </p:cNvSpPr>
          <p:nvPr>
            <p:ph idx="1"/>
          </p:nvPr>
        </p:nvSpPr>
        <p:spPr>
          <a:xfrm>
            <a:off x="457199" y="963920"/>
            <a:ext cx="6508377" cy="5806194"/>
          </a:xfrm>
        </p:spPr>
        <p:txBody>
          <a:bodyPr/>
          <a:lstStyle/>
          <a:p>
            <a:r>
              <a:rPr kumimoji="1" lang="en-US" altLang="zh-CN" dirty="0" smtClean="0"/>
              <a:t>RDD</a:t>
            </a:r>
            <a:r>
              <a:rPr kumimoji="1" lang="zh-CN" altLang="en-US" dirty="0" smtClean="0"/>
              <a:t>是分布式数据集，并且是只读的，只可以通过两种方式创建，从</a:t>
            </a:r>
            <a:r>
              <a:rPr kumimoji="1" lang="en-US" altLang="zh-CN" dirty="0" smtClean="0"/>
              <a:t>distributed</a:t>
            </a:r>
            <a:r>
              <a:rPr kumimoji="1" lang="zh-CN" altLang="en-US" dirty="0" smtClean="0"/>
              <a:t> </a:t>
            </a:r>
            <a:r>
              <a:rPr kumimoji="1" lang="en-US" altLang="zh-CN" dirty="0" smtClean="0"/>
              <a:t>file</a:t>
            </a:r>
            <a:r>
              <a:rPr kumimoji="1" lang="zh-CN" altLang="en-US" dirty="0" smtClean="0"/>
              <a:t>(</a:t>
            </a:r>
            <a:r>
              <a:rPr kumimoji="1" lang="en-US" altLang="zh-CN" dirty="0" smtClean="0"/>
              <a:t>HDFS,S3</a:t>
            </a:r>
            <a:r>
              <a:rPr kumimoji="1" lang="zh-CN" altLang="en-US" dirty="0" smtClean="0"/>
              <a:t> </a:t>
            </a:r>
            <a:r>
              <a:rPr kumimoji="1" lang="en-US" altLang="zh-CN" dirty="0" smtClean="0"/>
              <a:t>)</a:t>
            </a:r>
            <a:r>
              <a:rPr kumimoji="1" lang="zh-CN" altLang="en-US" dirty="0" smtClean="0"/>
              <a:t>创建，从其他</a:t>
            </a:r>
            <a:r>
              <a:rPr kumimoji="1" lang="en-US" altLang="zh-CN" dirty="0" smtClean="0"/>
              <a:t>RDD</a:t>
            </a:r>
            <a:r>
              <a:rPr kumimoji="1" lang="zh-CN" altLang="en-US" dirty="0" smtClean="0"/>
              <a:t> </a:t>
            </a:r>
            <a:r>
              <a:rPr kumimoji="1" lang="en-US" altLang="zh-CN" dirty="0" smtClean="0"/>
              <a:t>transform</a:t>
            </a:r>
            <a:r>
              <a:rPr kumimoji="1" lang="zh-CN" altLang="en-US" dirty="0" smtClean="0"/>
              <a:t>而来。</a:t>
            </a:r>
            <a:endParaRPr kumimoji="1" lang="en-US" altLang="zh-CN" dirty="0" smtClean="0"/>
          </a:p>
          <a:p>
            <a:r>
              <a:rPr kumimoji="1" lang="en-US" altLang="zh-CN" dirty="0" smtClean="0"/>
              <a:t>RDD</a:t>
            </a:r>
            <a:r>
              <a:rPr kumimoji="1" lang="zh-CN" altLang="en-US" dirty="0" smtClean="0"/>
              <a:t>不支持</a:t>
            </a:r>
            <a:r>
              <a:rPr kumimoji="1" lang="en-US" altLang="zh-CN" dirty="0" smtClean="0"/>
              <a:t>fine-grained</a:t>
            </a:r>
            <a:r>
              <a:rPr kumimoji="1" lang="zh-CN" altLang="en-US" dirty="0" smtClean="0"/>
              <a:t>随机写，只支持</a:t>
            </a:r>
            <a:r>
              <a:rPr kumimoji="1" lang="en-US" altLang="zh-CN" dirty="0" smtClean="0"/>
              <a:t>coarse-grained</a:t>
            </a:r>
            <a:r>
              <a:rPr kumimoji="1" lang="zh-CN" altLang="en-US" dirty="0" smtClean="0"/>
              <a:t>的</a:t>
            </a:r>
            <a:r>
              <a:rPr kumimoji="1" lang="en-US" altLang="zh-CN" dirty="0" smtClean="0"/>
              <a:t>transform</a:t>
            </a:r>
            <a:r>
              <a:rPr kumimoji="1" lang="zh-CN" altLang="en-US" dirty="0" smtClean="0"/>
              <a:t>操作，比如：</a:t>
            </a:r>
            <a:r>
              <a:rPr kumimoji="1" lang="en-US" altLang="zh-CN" dirty="0" smtClean="0"/>
              <a:t>map</a:t>
            </a:r>
            <a:r>
              <a:rPr kumimoji="1" lang="zh-CN" altLang="en-US" dirty="0" smtClean="0"/>
              <a:t>，</a:t>
            </a:r>
            <a:r>
              <a:rPr kumimoji="1" lang="en-US" altLang="zh-CN" dirty="0" smtClean="0"/>
              <a:t>filter</a:t>
            </a:r>
            <a:r>
              <a:rPr kumimoji="1" lang="zh-CN" altLang="en-US" dirty="0" smtClean="0"/>
              <a:t>，</a:t>
            </a:r>
            <a:r>
              <a:rPr kumimoji="1" lang="en-US" altLang="zh-CN" dirty="0" smtClean="0"/>
              <a:t>join.</a:t>
            </a:r>
          </a:p>
          <a:p>
            <a:r>
              <a:rPr kumimoji="1" lang="zh-CN" altLang="en-US" dirty="0" smtClean="0"/>
              <a:t>由于</a:t>
            </a:r>
            <a:r>
              <a:rPr kumimoji="1" lang="en-US" altLang="zh-CN" dirty="0" smtClean="0"/>
              <a:t>RDD</a:t>
            </a:r>
            <a:r>
              <a:rPr kumimoji="1" lang="zh-CN" altLang="en-US" dirty="0" smtClean="0"/>
              <a:t>只支持粗粒度的</a:t>
            </a:r>
            <a:r>
              <a:rPr kumimoji="1" lang="en-US" altLang="zh-CN" dirty="0" smtClean="0"/>
              <a:t>transform</a:t>
            </a:r>
            <a:r>
              <a:rPr kumimoji="1" lang="zh-CN" altLang="en-US" dirty="0" smtClean="0"/>
              <a:t>，不支持随机对数据细粒度的写，所以不需要像一般的分布式存储系统那样做备份和</a:t>
            </a:r>
            <a:r>
              <a:rPr kumimoji="1" lang="en-US" altLang="zh-CN" dirty="0" smtClean="0"/>
              <a:t>checkpoint</a:t>
            </a:r>
            <a:r>
              <a:rPr kumimoji="1" lang="zh-CN" altLang="en-US" dirty="0" smtClean="0"/>
              <a:t>，因为可以简单记录下，从原始</a:t>
            </a:r>
            <a:r>
              <a:rPr kumimoji="1" lang="en-US" altLang="zh-CN" dirty="0" smtClean="0"/>
              <a:t>data</a:t>
            </a:r>
            <a:r>
              <a:rPr kumimoji="1" lang="zh-CN" altLang="en-US" dirty="0" smtClean="0"/>
              <a:t>到</a:t>
            </a:r>
            <a:r>
              <a:rPr kumimoji="1" lang="en-US" altLang="zh-CN" dirty="0" smtClean="0"/>
              <a:t>RDD</a:t>
            </a:r>
            <a:r>
              <a:rPr kumimoji="1" lang="zh-CN" altLang="en-US" dirty="0" smtClean="0"/>
              <a:t>的</a:t>
            </a:r>
            <a:r>
              <a:rPr kumimoji="1" lang="en-US" altLang="zh-CN" dirty="0" smtClean="0"/>
              <a:t>transform</a:t>
            </a:r>
            <a:r>
              <a:rPr kumimoji="1" lang="zh-CN" altLang="en-US" dirty="0" smtClean="0"/>
              <a:t> </a:t>
            </a:r>
            <a:r>
              <a:rPr kumimoji="1" lang="en-US" altLang="zh-CN" dirty="0" smtClean="0"/>
              <a:t>history</a:t>
            </a:r>
            <a:r>
              <a:rPr kumimoji="1" lang="zh-CN" altLang="en-US" dirty="0" smtClean="0"/>
              <a:t>，称为</a:t>
            </a:r>
            <a:r>
              <a:rPr kumimoji="1" lang="en-US" altLang="zh-CN" dirty="0" smtClean="0"/>
              <a:t>lineage</a:t>
            </a:r>
            <a:r>
              <a:rPr kumimoji="1" lang="zh-CN" altLang="en-US" dirty="0" smtClean="0"/>
              <a:t>，如果</a:t>
            </a:r>
            <a:r>
              <a:rPr kumimoji="1" lang="en-US" altLang="zh-CN" dirty="0" smtClean="0"/>
              <a:t>fail</a:t>
            </a:r>
            <a:r>
              <a:rPr kumimoji="1" lang="zh-CN" altLang="en-US" dirty="0" smtClean="0"/>
              <a:t>，可以从</a:t>
            </a:r>
            <a:r>
              <a:rPr kumimoji="1" lang="en-US" altLang="zh-CN" dirty="0" smtClean="0"/>
              <a:t>lineage</a:t>
            </a:r>
            <a:r>
              <a:rPr kumimoji="1" lang="zh-CN" altLang="en-US" dirty="0" smtClean="0"/>
              <a:t>重现出</a:t>
            </a:r>
            <a:r>
              <a:rPr kumimoji="1" lang="en-US" altLang="zh-CN" dirty="0" smtClean="0"/>
              <a:t>RDD</a:t>
            </a:r>
            <a:endParaRPr kumimoji="1" lang="en-US" altLang="zh-CN" dirty="0"/>
          </a:p>
          <a:p>
            <a:r>
              <a:rPr kumimoji="1" lang="zh-CN" altLang="en-US" dirty="0" smtClean="0"/>
              <a:t>当定义</a:t>
            </a:r>
            <a:r>
              <a:rPr kumimoji="1" lang="en-US" altLang="zh-CN" dirty="0" smtClean="0"/>
              <a:t>RDD</a:t>
            </a:r>
            <a:r>
              <a:rPr kumimoji="1" lang="zh-CN" altLang="en-US" dirty="0" smtClean="0"/>
              <a:t>时不会产生数据，只有在</a:t>
            </a:r>
            <a:r>
              <a:rPr kumimoji="1" lang="en-US" altLang="zh-CN" dirty="0" smtClean="0"/>
              <a:t>action</a:t>
            </a:r>
            <a:r>
              <a:rPr kumimoji="1" lang="zh-CN" altLang="en-US" dirty="0" smtClean="0"/>
              <a:t>时，</a:t>
            </a:r>
            <a:r>
              <a:rPr kumimoji="1" lang="en-US" altLang="zh-CN" dirty="0" smtClean="0"/>
              <a:t>RDD</a:t>
            </a:r>
            <a:r>
              <a:rPr kumimoji="1" lang="zh-CN" altLang="en-US" dirty="0" smtClean="0"/>
              <a:t>才会被产生。</a:t>
            </a:r>
            <a:endParaRPr kumimoji="1" lang="zh-CN" altLang="en-US" dirty="0"/>
          </a:p>
        </p:txBody>
      </p:sp>
    </p:spTree>
    <p:extLst>
      <p:ext uri="{BB962C8B-B14F-4D97-AF65-F5344CB8AC3E}">
        <p14:creationId xmlns:p14="http://schemas.microsoft.com/office/powerpoint/2010/main" val="422973301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233986"/>
            <a:ext cx="6508377" cy="752613"/>
          </a:xfrm>
        </p:spPr>
        <p:txBody>
          <a:bodyPr/>
          <a:lstStyle/>
          <a:p>
            <a:pPr algn="ctr"/>
            <a:r>
              <a:rPr kumimoji="1" lang="en-US" altLang="zh-CN" sz="2800" dirty="0"/>
              <a:t>Resilient</a:t>
            </a:r>
            <a:r>
              <a:rPr kumimoji="1" lang="zh-CN" altLang="en-US" sz="2800" dirty="0"/>
              <a:t> </a:t>
            </a:r>
            <a:r>
              <a:rPr kumimoji="1" lang="en-US" altLang="zh-CN" sz="2800" dirty="0"/>
              <a:t>Distributed</a:t>
            </a:r>
            <a:r>
              <a:rPr kumimoji="1" lang="zh-CN" altLang="en-US" sz="2800" dirty="0"/>
              <a:t> </a:t>
            </a:r>
            <a:r>
              <a:rPr kumimoji="1" lang="en-US" altLang="zh-CN" sz="2800" dirty="0"/>
              <a:t>Datasets(RDD)</a:t>
            </a:r>
            <a:endParaRPr kumimoji="1" lang="zh-CN" altLang="en-US" sz="2800" dirty="0"/>
          </a:p>
        </p:txBody>
      </p:sp>
      <p:sp>
        <p:nvSpPr>
          <p:cNvPr id="3" name="内容占位符 2"/>
          <p:cNvSpPr>
            <a:spLocks noGrp="1"/>
          </p:cNvSpPr>
          <p:nvPr>
            <p:ph idx="1"/>
          </p:nvPr>
        </p:nvSpPr>
        <p:spPr>
          <a:xfrm>
            <a:off x="457199" y="1134022"/>
            <a:ext cx="6508377" cy="4992141"/>
          </a:xfrm>
        </p:spPr>
        <p:txBody>
          <a:bodyPr/>
          <a:lstStyle/>
          <a:p>
            <a:r>
              <a:rPr kumimoji="1" lang="en-US" altLang="zh-CN" dirty="0" smtClean="0"/>
              <a:t>RDD</a:t>
            </a:r>
            <a:r>
              <a:rPr kumimoji="1" lang="zh-CN" altLang="en-US" dirty="0" smtClean="0"/>
              <a:t> </a:t>
            </a:r>
            <a:r>
              <a:rPr kumimoji="1" lang="en-US" altLang="zh-CN" dirty="0" smtClean="0"/>
              <a:t>persistence</a:t>
            </a:r>
            <a:r>
              <a:rPr kumimoji="1" lang="zh-CN" altLang="en-US" dirty="0" smtClean="0"/>
              <a:t>，关键特性，支持</a:t>
            </a:r>
            <a:r>
              <a:rPr kumimoji="1" lang="en-US" altLang="zh-CN" dirty="0" smtClean="0"/>
              <a:t>Cache</a:t>
            </a:r>
            <a:r>
              <a:rPr kumimoji="1" lang="zh-CN" altLang="en-US" dirty="0" smtClean="0"/>
              <a:t>，</a:t>
            </a:r>
            <a:r>
              <a:rPr kumimoji="1" lang="en-US" altLang="zh-CN" dirty="0" smtClean="0"/>
              <a:t>RDD</a:t>
            </a:r>
            <a:r>
              <a:rPr kumimoji="1" lang="zh-CN" altLang="en-US" dirty="0" smtClean="0"/>
              <a:t>第一次使用后，保存到内存里，以便后面反复使用，当内存不够用时，将部分</a:t>
            </a:r>
            <a:r>
              <a:rPr kumimoji="1" lang="en-US" altLang="zh-CN" dirty="0" smtClean="0"/>
              <a:t>RDD</a:t>
            </a:r>
            <a:r>
              <a:rPr kumimoji="1" lang="zh-CN" altLang="en-US" dirty="0" smtClean="0"/>
              <a:t>导出到</a:t>
            </a:r>
            <a:r>
              <a:rPr kumimoji="1" lang="en-US" altLang="zh-CN" dirty="0" smtClean="0"/>
              <a:t>Disk</a:t>
            </a:r>
            <a:r>
              <a:rPr kumimoji="1" lang="zh-CN" altLang="en-US" dirty="0" smtClean="0"/>
              <a:t>，牺牲效率，保持可用性。</a:t>
            </a:r>
            <a:endParaRPr kumimoji="1" lang="en-US" altLang="zh-CN" dirty="0" smtClean="0"/>
          </a:p>
          <a:p>
            <a:r>
              <a:rPr kumimoji="1" lang="en-US" altLang="zh-CN" dirty="0" smtClean="0"/>
              <a:t>RDD</a:t>
            </a:r>
            <a:r>
              <a:rPr kumimoji="1" lang="zh-CN" altLang="en-US" dirty="0" smtClean="0"/>
              <a:t>可以自定义分区方式，常见的是根据</a:t>
            </a:r>
            <a:r>
              <a:rPr kumimoji="1" lang="en-US" altLang="zh-CN" dirty="0" smtClean="0"/>
              <a:t>key</a:t>
            </a:r>
            <a:r>
              <a:rPr kumimoji="1" lang="zh-CN" altLang="en-US" dirty="0" smtClean="0"/>
              <a:t>分区</a:t>
            </a:r>
            <a:endParaRPr kumimoji="1" lang="en-US" altLang="zh-CN" dirty="0" smtClean="0"/>
          </a:p>
          <a:p>
            <a:r>
              <a:rPr kumimoji="1" lang="zh-CN" altLang="en-US" dirty="0" smtClean="0"/>
              <a:t>批量操作：可以根据数据本地性</a:t>
            </a:r>
            <a:r>
              <a:rPr kumimoji="1" lang="en-US" altLang="zh-CN" dirty="0" smtClean="0"/>
              <a:t>(data</a:t>
            </a:r>
            <a:r>
              <a:rPr kumimoji="1" lang="zh-CN" altLang="en-US" dirty="0" smtClean="0"/>
              <a:t> </a:t>
            </a:r>
            <a:r>
              <a:rPr kumimoji="1" lang="en-US" altLang="zh-CN" dirty="0" smtClean="0"/>
              <a:t>locality)</a:t>
            </a:r>
            <a:r>
              <a:rPr kumimoji="1" lang="zh-CN" altLang="en-US" dirty="0" smtClean="0"/>
              <a:t>被分配，提高性能。</a:t>
            </a:r>
            <a:endParaRPr kumimoji="1" lang="en-US" altLang="zh-CN" dirty="0" smtClean="0"/>
          </a:p>
          <a:p>
            <a:r>
              <a:rPr kumimoji="1" lang="zh-CN" altLang="en-US" dirty="0" smtClean="0"/>
              <a:t>优雅降级：当内存不足时，大分区会溢出到磁盘，提供与其他现今数据并行计算系统类似的性能。</a:t>
            </a:r>
            <a:endParaRPr kumimoji="1" lang="en-US" altLang="zh-CN" dirty="0" smtClean="0"/>
          </a:p>
          <a:p>
            <a:endParaRPr kumimoji="1" lang="en-US" altLang="zh-CN" dirty="0"/>
          </a:p>
          <a:p>
            <a:endParaRPr kumimoji="1" lang="zh-CN" altLang="en-US" dirty="0"/>
          </a:p>
        </p:txBody>
      </p:sp>
    </p:spTree>
    <p:extLst>
      <p:ext uri="{BB962C8B-B14F-4D97-AF65-F5344CB8AC3E}">
        <p14:creationId xmlns:p14="http://schemas.microsoft.com/office/powerpoint/2010/main" val="11111559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342900"/>
            <a:ext cx="6508377" cy="689060"/>
          </a:xfrm>
        </p:spPr>
        <p:txBody>
          <a:bodyPr/>
          <a:lstStyle/>
          <a:p>
            <a:pPr algn="ctr"/>
            <a:r>
              <a:rPr kumimoji="1" lang="en-US" altLang="zh-CN" dirty="0" smtClean="0"/>
              <a:t>RDD</a:t>
            </a:r>
            <a:r>
              <a:rPr kumimoji="1" lang="zh-CN" altLang="en-US" dirty="0" smtClean="0"/>
              <a:t> </a:t>
            </a:r>
            <a:r>
              <a:rPr kumimoji="1" lang="en-US" altLang="zh-CN" dirty="0" smtClean="0"/>
              <a:t>Operations</a:t>
            </a:r>
            <a:endParaRPr kumimoji="1" lang="zh-CN" altLang="en-US" dirty="0"/>
          </a:p>
        </p:txBody>
      </p:sp>
      <p:pic>
        <p:nvPicPr>
          <p:cNvPr id="4" name="内容占位符 3" descr="屏幕快照 2015-12-06 下午12.10.59.png"/>
          <p:cNvPicPr>
            <a:picLocks noGrp="1" noChangeAspect="1"/>
          </p:cNvPicPr>
          <p:nvPr>
            <p:ph idx="1"/>
          </p:nvPr>
        </p:nvPicPr>
        <p:blipFill rotWithShape="1">
          <a:blip r:embed="rId2">
            <a:extLst>
              <a:ext uri="{28A0092B-C50C-407E-A947-70E740481C1C}">
                <a14:useLocalDpi xmlns:a14="http://schemas.microsoft.com/office/drawing/2010/main" val="0"/>
              </a:ext>
            </a:extLst>
          </a:blip>
          <a:srcRect t="-486"/>
          <a:stretch/>
        </p:blipFill>
        <p:spPr>
          <a:xfrm>
            <a:off x="0" y="1440207"/>
            <a:ext cx="7767652" cy="4685955"/>
          </a:xfrm>
        </p:spPr>
      </p:pic>
    </p:spTree>
    <p:extLst>
      <p:ext uri="{BB962C8B-B14F-4D97-AF65-F5344CB8AC3E}">
        <p14:creationId xmlns:p14="http://schemas.microsoft.com/office/powerpoint/2010/main" val="187002261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438110"/>
            <a:ext cx="6508377" cy="695912"/>
          </a:xfrm>
        </p:spPr>
        <p:txBody>
          <a:bodyPr/>
          <a:lstStyle/>
          <a:p>
            <a:pPr algn="ctr"/>
            <a:r>
              <a:rPr kumimoji="1" lang="en-US" altLang="zh-CN" dirty="0" smtClean="0"/>
              <a:t>RDD </a:t>
            </a:r>
            <a:r>
              <a:rPr kumimoji="1" lang="en-US" altLang="zh-CN" dirty="0" err="1" smtClean="0"/>
              <a:t>Vs</a:t>
            </a:r>
            <a:r>
              <a:rPr kumimoji="1" lang="en-US" altLang="zh-CN" dirty="0" smtClean="0"/>
              <a:t> DSM</a:t>
            </a:r>
            <a:endParaRPr kumimoji="1" lang="zh-CN" altLang="en-US" dirty="0"/>
          </a:p>
        </p:txBody>
      </p:sp>
      <p:pic>
        <p:nvPicPr>
          <p:cNvPr id="4" name="内容占位符 3" descr="屏幕快照 2015-12-06 下午2.40.27.png"/>
          <p:cNvPicPr>
            <a:picLocks noGrp="1" noChangeAspect="1"/>
          </p:cNvPicPr>
          <p:nvPr>
            <p:ph idx="1"/>
          </p:nvPr>
        </p:nvPicPr>
        <p:blipFill>
          <a:blip r:embed="rId2">
            <a:extLst>
              <a:ext uri="{28A0092B-C50C-407E-A947-70E740481C1C}">
                <a14:useLocalDpi xmlns:a14="http://schemas.microsoft.com/office/drawing/2010/main" val="0"/>
              </a:ext>
            </a:extLst>
          </a:blip>
          <a:srcRect l="1897" r="1897"/>
          <a:stretch>
            <a:fillRect/>
          </a:stretch>
        </p:blipFill>
        <p:spPr>
          <a:xfrm>
            <a:off x="457200" y="1212850"/>
            <a:ext cx="6508750" cy="4913313"/>
          </a:xfrm>
        </p:spPr>
      </p:pic>
    </p:spTree>
    <p:extLst>
      <p:ext uri="{BB962C8B-B14F-4D97-AF65-F5344CB8AC3E}">
        <p14:creationId xmlns:p14="http://schemas.microsoft.com/office/powerpoint/2010/main" val="313589928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342900"/>
            <a:ext cx="6508377" cy="842433"/>
          </a:xfrm>
        </p:spPr>
        <p:txBody>
          <a:bodyPr/>
          <a:lstStyle/>
          <a:p>
            <a:pPr algn="ctr"/>
            <a:r>
              <a:rPr kumimoji="1" lang="en-US" altLang="zh-CN" sz="2800" dirty="0" smtClean="0"/>
              <a:t>Example:</a:t>
            </a:r>
            <a:r>
              <a:rPr kumimoji="1" lang="zh-CN" altLang="en-US" sz="2800" dirty="0" smtClean="0"/>
              <a:t> </a:t>
            </a:r>
            <a:r>
              <a:rPr kumimoji="1" lang="en-US" altLang="zh-CN" sz="2800" dirty="0" smtClean="0"/>
              <a:t>Log</a:t>
            </a:r>
            <a:r>
              <a:rPr kumimoji="1" lang="zh-CN" altLang="en-US" sz="2800" dirty="0" smtClean="0"/>
              <a:t> </a:t>
            </a:r>
            <a:r>
              <a:rPr kumimoji="1" lang="en-US" altLang="zh-CN" sz="2800" dirty="0" smtClean="0"/>
              <a:t>Mining(</a:t>
            </a:r>
            <a:r>
              <a:rPr kumimoji="1" lang="zh-CN" altLang="en-US" sz="2800" dirty="0" smtClean="0"/>
              <a:t>交互式</a:t>
            </a:r>
            <a:r>
              <a:rPr kumimoji="1" lang="en-US" altLang="zh-CN" sz="2800" dirty="0" smtClean="0"/>
              <a:t>)</a:t>
            </a:r>
            <a:endParaRPr kumimoji="1" lang="zh-CN" altLang="en-US" sz="2800" dirty="0"/>
          </a:p>
        </p:txBody>
      </p:sp>
      <p:sp>
        <p:nvSpPr>
          <p:cNvPr id="3" name="内容占位符 2"/>
          <p:cNvSpPr>
            <a:spLocks noGrp="1"/>
          </p:cNvSpPr>
          <p:nvPr>
            <p:ph idx="1"/>
          </p:nvPr>
        </p:nvSpPr>
        <p:spPr>
          <a:xfrm>
            <a:off x="457199" y="1439334"/>
            <a:ext cx="8396515" cy="4686830"/>
          </a:xfrm>
        </p:spPr>
        <p:txBody>
          <a:bodyPr>
            <a:normAutofit fontScale="92500" lnSpcReduction="20000"/>
          </a:bodyPr>
          <a:lstStyle/>
          <a:p>
            <a:pPr marL="0" indent="0">
              <a:buNone/>
            </a:pPr>
            <a:r>
              <a:rPr kumimoji="1" lang="en-US" altLang="zh-CN" sz="2400" b="1" dirty="0" smtClean="0"/>
              <a:t>Load</a:t>
            </a:r>
            <a:r>
              <a:rPr kumimoji="1" lang="zh-CN" altLang="en-US" sz="2400" b="1" dirty="0" smtClean="0"/>
              <a:t> </a:t>
            </a:r>
            <a:r>
              <a:rPr kumimoji="1" lang="en-US" altLang="zh-CN" sz="2400" b="1" dirty="0" smtClean="0"/>
              <a:t>error</a:t>
            </a:r>
            <a:r>
              <a:rPr kumimoji="1" lang="zh-CN" altLang="en-US" sz="2400" b="1" dirty="0" smtClean="0"/>
              <a:t> </a:t>
            </a:r>
            <a:r>
              <a:rPr kumimoji="1" lang="en-US" altLang="zh-CN" sz="2400" b="1" dirty="0" smtClean="0"/>
              <a:t>messages</a:t>
            </a:r>
            <a:r>
              <a:rPr kumimoji="1" lang="zh-CN" altLang="en-US" sz="2400" b="1" dirty="0" smtClean="0"/>
              <a:t> </a:t>
            </a:r>
            <a:r>
              <a:rPr kumimoji="1" lang="en-US" altLang="zh-CN" sz="2400" b="1" dirty="0" smtClean="0"/>
              <a:t>from</a:t>
            </a:r>
            <a:r>
              <a:rPr kumimoji="1" lang="zh-CN" altLang="en-US" sz="2400" b="1" dirty="0" smtClean="0"/>
              <a:t> </a:t>
            </a:r>
            <a:r>
              <a:rPr kumimoji="1" lang="en-US" altLang="zh-CN" sz="2400" b="1" dirty="0" smtClean="0"/>
              <a:t>a</a:t>
            </a:r>
            <a:r>
              <a:rPr kumimoji="1" lang="zh-CN" altLang="en-US" sz="2400" b="1" dirty="0" smtClean="0"/>
              <a:t> </a:t>
            </a:r>
            <a:r>
              <a:rPr kumimoji="1" lang="en-US" altLang="zh-CN" sz="2400" b="1" dirty="0" smtClean="0"/>
              <a:t>log</a:t>
            </a:r>
            <a:r>
              <a:rPr kumimoji="1" lang="zh-CN" altLang="en-US" sz="2400" b="1" dirty="0" smtClean="0"/>
              <a:t> </a:t>
            </a:r>
            <a:r>
              <a:rPr kumimoji="1" lang="en-US" altLang="zh-CN" sz="2400" b="1" dirty="0" smtClean="0"/>
              <a:t>into</a:t>
            </a:r>
            <a:r>
              <a:rPr kumimoji="1" lang="zh-CN" altLang="en-US" sz="2400" b="1" dirty="0" smtClean="0"/>
              <a:t> </a:t>
            </a:r>
            <a:r>
              <a:rPr kumimoji="1" lang="en-US" altLang="zh-CN" sz="2400" b="1" dirty="0" smtClean="0"/>
              <a:t>memory,</a:t>
            </a:r>
            <a:r>
              <a:rPr kumimoji="1" lang="zh-CN" altLang="en-US" sz="2400" b="1" dirty="0" smtClean="0"/>
              <a:t> </a:t>
            </a:r>
            <a:r>
              <a:rPr kumimoji="1" lang="en-US" altLang="zh-CN" sz="2400" b="1" dirty="0" smtClean="0"/>
              <a:t>then</a:t>
            </a:r>
            <a:r>
              <a:rPr kumimoji="1" lang="zh-CN" altLang="en-US" sz="2400" b="1" dirty="0" smtClean="0"/>
              <a:t> </a:t>
            </a:r>
            <a:r>
              <a:rPr kumimoji="1" lang="en-US" altLang="zh-CN" sz="2400" b="1" dirty="0" smtClean="0"/>
              <a:t>interactively</a:t>
            </a:r>
            <a:r>
              <a:rPr kumimoji="1" lang="zh-CN" altLang="en-US" sz="2400" b="1" dirty="0" smtClean="0"/>
              <a:t> </a:t>
            </a:r>
            <a:r>
              <a:rPr kumimoji="1" lang="en-US" altLang="zh-CN" sz="2400" b="1" dirty="0" smtClean="0"/>
              <a:t>search</a:t>
            </a:r>
            <a:r>
              <a:rPr kumimoji="1" lang="zh-CN" altLang="en-US" sz="2400" b="1" dirty="0" smtClean="0"/>
              <a:t> </a:t>
            </a:r>
            <a:r>
              <a:rPr kumimoji="1" lang="en-US" altLang="zh-CN" sz="2400" b="1" dirty="0" smtClean="0"/>
              <a:t>for</a:t>
            </a:r>
            <a:r>
              <a:rPr kumimoji="1" lang="zh-CN" altLang="en-US" sz="2400" b="1" dirty="0" smtClean="0"/>
              <a:t> </a:t>
            </a:r>
            <a:r>
              <a:rPr kumimoji="1" lang="en-US" altLang="zh-CN" sz="2400" b="1" dirty="0" smtClean="0"/>
              <a:t>various</a:t>
            </a:r>
            <a:r>
              <a:rPr kumimoji="1" lang="zh-CN" altLang="en-US" sz="2400" b="1" dirty="0" smtClean="0"/>
              <a:t> </a:t>
            </a:r>
            <a:r>
              <a:rPr kumimoji="1" lang="en-US" altLang="zh-CN" sz="2400" b="1" dirty="0" smtClean="0"/>
              <a:t>patterns</a:t>
            </a:r>
          </a:p>
          <a:p>
            <a:pPr marL="0" indent="0">
              <a:buNone/>
            </a:pPr>
            <a:endParaRPr kumimoji="1" lang="en-US" altLang="zh-CN" sz="2400" b="1" dirty="0" smtClean="0"/>
          </a:p>
          <a:p>
            <a:pPr marL="0" indent="0">
              <a:buNone/>
            </a:pPr>
            <a:r>
              <a:rPr kumimoji="1" lang="en-US" altLang="zh-CN" sz="1600" dirty="0" smtClean="0"/>
              <a:t>lines</a:t>
            </a:r>
            <a:r>
              <a:rPr kumimoji="1" lang="zh-CN" altLang="en-US" sz="1600" dirty="0" smtClean="0"/>
              <a:t> </a:t>
            </a:r>
            <a:r>
              <a:rPr kumimoji="1" lang="en-US" altLang="zh-CN" sz="1600" dirty="0" smtClean="0"/>
              <a:t>=</a:t>
            </a:r>
            <a:r>
              <a:rPr kumimoji="1" lang="zh-CN" altLang="en-US" sz="1600" dirty="0" smtClean="0"/>
              <a:t> </a:t>
            </a:r>
            <a:r>
              <a:rPr kumimoji="1" lang="en-US" altLang="zh-CN" sz="1600" dirty="0" err="1" smtClean="0"/>
              <a:t>spark.textFile</a:t>
            </a:r>
            <a:r>
              <a:rPr kumimoji="1" lang="en-US" altLang="zh-CN" sz="1600" dirty="0" smtClean="0"/>
              <a:t>(“</a:t>
            </a:r>
            <a:r>
              <a:rPr kumimoji="1" lang="en-US" altLang="zh-CN" sz="1600" dirty="0" err="1" smtClean="0"/>
              <a:t>hfds</a:t>
            </a:r>
            <a:r>
              <a:rPr kumimoji="1" lang="en-US" altLang="zh-CN" sz="1600" dirty="0" smtClean="0"/>
              <a:t>://…”)</a:t>
            </a:r>
            <a:r>
              <a:rPr kumimoji="1" lang="zh-CN" altLang="en-US" sz="1600" dirty="0" smtClean="0"/>
              <a:t> </a:t>
            </a:r>
            <a:r>
              <a:rPr kumimoji="1" lang="en-US" altLang="zh-CN" sz="1600" dirty="0" smtClean="0"/>
              <a:t>//</a:t>
            </a:r>
            <a:r>
              <a:rPr kumimoji="1" lang="en-US" altLang="zh-CN" sz="1600" dirty="0" err="1" smtClean="0"/>
              <a:t>BaseRDD</a:t>
            </a:r>
            <a:endParaRPr kumimoji="1" lang="en-US" altLang="zh-CN" sz="1600" dirty="0" smtClean="0"/>
          </a:p>
          <a:p>
            <a:pPr marL="0" indent="0">
              <a:buNone/>
            </a:pPr>
            <a:r>
              <a:rPr kumimoji="1" lang="en-US" altLang="zh-CN" sz="1600" dirty="0" smtClean="0"/>
              <a:t>errors</a:t>
            </a:r>
            <a:r>
              <a:rPr kumimoji="1" lang="zh-CN" altLang="en-US" sz="1600" dirty="0" smtClean="0"/>
              <a:t> </a:t>
            </a:r>
            <a:r>
              <a:rPr kumimoji="1" lang="en-US" altLang="zh-CN" sz="1600" dirty="0" smtClean="0"/>
              <a:t>=</a:t>
            </a:r>
            <a:r>
              <a:rPr kumimoji="1" lang="zh-CN" altLang="en-US" sz="1600" dirty="0" smtClean="0"/>
              <a:t> </a:t>
            </a:r>
            <a:r>
              <a:rPr kumimoji="1" lang="en-US" altLang="zh-CN" sz="1600" dirty="0" err="1" smtClean="0"/>
              <a:t>lines.filter</a:t>
            </a:r>
            <a:r>
              <a:rPr kumimoji="1" lang="en-US" altLang="zh-CN" sz="1600" dirty="0" smtClean="0"/>
              <a:t>(_.</a:t>
            </a:r>
            <a:r>
              <a:rPr kumimoji="1" lang="en-US" altLang="zh-CN" sz="1600" dirty="0" err="1" smtClean="0"/>
              <a:t>startsWith</a:t>
            </a:r>
            <a:r>
              <a:rPr kumimoji="1" lang="en-US" altLang="zh-CN" sz="1600" dirty="0" smtClean="0"/>
              <a:t>(“Error”))</a:t>
            </a:r>
            <a:r>
              <a:rPr kumimoji="1" lang="zh-CN" altLang="zh-CN" sz="1600" dirty="0" smtClean="0"/>
              <a:t> </a:t>
            </a:r>
            <a:r>
              <a:rPr kumimoji="1" lang="en-US" altLang="zh-CN" sz="1600" dirty="0" smtClean="0"/>
              <a:t>//</a:t>
            </a:r>
            <a:r>
              <a:rPr kumimoji="1" lang="en-US" altLang="zh-CN" sz="1600" dirty="0" err="1" smtClean="0"/>
              <a:t>TransformedRDD</a:t>
            </a:r>
            <a:endParaRPr kumimoji="1" lang="en-US" altLang="zh-CN" sz="1600" dirty="0" smtClean="0"/>
          </a:p>
          <a:p>
            <a:pPr marL="0" indent="0">
              <a:buNone/>
            </a:pPr>
            <a:r>
              <a:rPr kumimoji="1" lang="en-US" altLang="zh-CN" sz="1600" dirty="0" smtClean="0"/>
              <a:t>messages</a:t>
            </a:r>
            <a:r>
              <a:rPr kumimoji="1" lang="zh-CN" altLang="en-US" sz="1600" dirty="0" smtClean="0"/>
              <a:t> </a:t>
            </a:r>
            <a:r>
              <a:rPr kumimoji="1" lang="en-US" altLang="zh-CN" sz="1600" dirty="0" smtClean="0"/>
              <a:t>=</a:t>
            </a:r>
            <a:r>
              <a:rPr kumimoji="1" lang="zh-CN" altLang="en-US" sz="1600" dirty="0" smtClean="0"/>
              <a:t> </a:t>
            </a:r>
            <a:r>
              <a:rPr kumimoji="1" lang="en-US" altLang="zh-CN" sz="1600" dirty="0" err="1" smtClean="0"/>
              <a:t>errors.map</a:t>
            </a:r>
            <a:r>
              <a:rPr kumimoji="1" lang="en-US" altLang="zh-CN" sz="1600" dirty="0" smtClean="0"/>
              <a:t>(_.split(‘\t’)(2))</a:t>
            </a:r>
          </a:p>
          <a:p>
            <a:pPr marL="0" indent="0">
              <a:buNone/>
            </a:pPr>
            <a:r>
              <a:rPr kumimoji="1" lang="en-US" altLang="zh-CN" sz="1600" dirty="0"/>
              <a:t>//</a:t>
            </a:r>
            <a:r>
              <a:rPr kumimoji="1" lang="en-US" altLang="zh-CN" sz="1600" dirty="0" err="1"/>
              <a:t>CachedRDD</a:t>
            </a:r>
            <a:endParaRPr kumimoji="1" lang="en-US" altLang="zh-CN" sz="1600" dirty="0" smtClean="0"/>
          </a:p>
          <a:p>
            <a:pPr marL="0" indent="0">
              <a:buNone/>
            </a:pPr>
            <a:r>
              <a:rPr kumimoji="1" lang="en-US" altLang="zh-CN" sz="1600" dirty="0" err="1" smtClean="0"/>
              <a:t>cachedMsgs</a:t>
            </a:r>
            <a:r>
              <a:rPr kumimoji="1" lang="zh-CN" altLang="en-US" sz="1600" dirty="0" smtClean="0"/>
              <a:t> </a:t>
            </a:r>
            <a:r>
              <a:rPr kumimoji="1" lang="en-US" altLang="zh-CN" sz="1600" dirty="0" smtClean="0"/>
              <a:t>=</a:t>
            </a:r>
            <a:r>
              <a:rPr kumimoji="1" lang="zh-CN" altLang="en-US" sz="1600" dirty="0" smtClean="0"/>
              <a:t> </a:t>
            </a:r>
            <a:r>
              <a:rPr kumimoji="1" lang="en-US" altLang="zh-CN" sz="1600" dirty="0" err="1" smtClean="0"/>
              <a:t>messages.chache</a:t>
            </a:r>
            <a:r>
              <a:rPr kumimoji="1" lang="en-US" altLang="zh-CN" sz="1600" dirty="0" smtClean="0"/>
              <a:t>()</a:t>
            </a:r>
          </a:p>
          <a:p>
            <a:pPr marL="0" indent="0">
              <a:buNone/>
            </a:pPr>
            <a:r>
              <a:rPr kumimoji="1" lang="zh-CN" altLang="zh-CN" sz="1600" dirty="0" smtClean="0"/>
              <a:t>/</a:t>
            </a:r>
            <a:r>
              <a:rPr kumimoji="1" lang="en-US" altLang="zh-CN" sz="1600" dirty="0" smtClean="0"/>
              <a:t>/parallel</a:t>
            </a:r>
            <a:r>
              <a:rPr kumimoji="1" lang="zh-CN" altLang="en-US" sz="1600" dirty="0" smtClean="0"/>
              <a:t> </a:t>
            </a:r>
            <a:r>
              <a:rPr kumimoji="1" lang="en-US" altLang="zh-CN" sz="1600" dirty="0" smtClean="0"/>
              <a:t>operation</a:t>
            </a:r>
            <a:endParaRPr kumimoji="1" lang="en-US" altLang="zh-CN" sz="1600" dirty="0"/>
          </a:p>
          <a:p>
            <a:pPr marL="0" indent="0">
              <a:buNone/>
            </a:pPr>
            <a:r>
              <a:rPr kumimoji="1" lang="en-US" altLang="zh-CN" sz="1600" dirty="0" err="1" smtClean="0"/>
              <a:t>cachedMsgs.filter</a:t>
            </a:r>
            <a:r>
              <a:rPr kumimoji="1" lang="en-US" altLang="zh-CN" sz="1600" dirty="0" smtClean="0"/>
              <a:t>(_.contains(“foo”)).count</a:t>
            </a:r>
          </a:p>
          <a:p>
            <a:pPr marL="0" indent="0">
              <a:buNone/>
            </a:pPr>
            <a:r>
              <a:rPr kumimoji="1" lang="en-US" altLang="zh-CN" sz="1600" dirty="0" err="1" smtClean="0"/>
              <a:t>cachedMsgs</a:t>
            </a:r>
            <a:r>
              <a:rPr kumimoji="1" lang="zh-CN" altLang="en-US" sz="1600" dirty="0" smtClean="0"/>
              <a:t>.</a:t>
            </a:r>
            <a:r>
              <a:rPr kumimoji="1" lang="en-US" altLang="zh-CN" sz="1600" dirty="0" smtClean="0"/>
              <a:t>filter(_.contains(“bar”)).count</a:t>
            </a:r>
            <a:endParaRPr kumimoji="1" lang="en-US" altLang="zh-CN" sz="1600" dirty="0"/>
          </a:p>
          <a:p>
            <a:pPr marL="0" indent="0">
              <a:buNone/>
            </a:pPr>
            <a:endParaRPr kumimoji="1" lang="en-US" altLang="zh-CN" sz="2400" dirty="0" smtClean="0"/>
          </a:p>
        </p:txBody>
      </p:sp>
      <p:pic>
        <p:nvPicPr>
          <p:cNvPr id="4" name="图片 3" descr="屏幕快照 2015-12-04 上午11.30.3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5238" y="2249713"/>
            <a:ext cx="3205238" cy="4328281"/>
          </a:xfrm>
          <a:prstGeom prst="rect">
            <a:avLst/>
          </a:prstGeom>
        </p:spPr>
      </p:pic>
    </p:spTree>
    <p:extLst>
      <p:ext uri="{BB962C8B-B14F-4D97-AF65-F5344CB8AC3E}">
        <p14:creationId xmlns:p14="http://schemas.microsoft.com/office/powerpoint/2010/main" val="411885960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686166"/>
            <a:ext cx="6508377" cy="700764"/>
          </a:xfrm>
        </p:spPr>
        <p:txBody>
          <a:bodyPr/>
          <a:lstStyle/>
          <a:p>
            <a:pPr algn="ctr"/>
            <a:r>
              <a:rPr kumimoji="1" lang="en-US" altLang="zh-CN" sz="4400" dirty="0" smtClean="0"/>
              <a:t>HADOOP</a:t>
            </a:r>
            <a:endParaRPr kumimoji="1" lang="zh-CN" altLang="en-US" sz="4400" dirty="0"/>
          </a:p>
        </p:txBody>
      </p:sp>
      <p:pic>
        <p:nvPicPr>
          <p:cNvPr id="7" name="图片 6" descr="无标题.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1450640"/>
            <a:ext cx="6764724" cy="3761232"/>
          </a:xfrm>
          <a:prstGeom prst="rect">
            <a:avLst/>
          </a:prstGeom>
        </p:spPr>
      </p:pic>
      <p:sp>
        <p:nvSpPr>
          <p:cNvPr id="3" name="文本框 2"/>
          <p:cNvSpPr txBox="1"/>
          <p:nvPr/>
        </p:nvSpPr>
        <p:spPr>
          <a:xfrm>
            <a:off x="3390766" y="2405055"/>
            <a:ext cx="3740331" cy="769441"/>
          </a:xfrm>
          <a:prstGeom prst="rect">
            <a:avLst/>
          </a:prstGeom>
          <a:noFill/>
          <a:ln w="79375">
            <a:solidFill>
              <a:srgbClr val="990000"/>
            </a:solidFill>
          </a:ln>
        </p:spPr>
        <p:txBody>
          <a:bodyPr wrap="square" rtlCol="0">
            <a:spAutoFit/>
          </a:bodyPr>
          <a:lstStyle/>
          <a:p>
            <a:endParaRPr kumimoji="1" lang="zh-CN" altLang="en-US" sz="4400" dirty="0"/>
          </a:p>
        </p:txBody>
      </p:sp>
    </p:spTree>
    <p:extLst>
      <p:ext uri="{BB962C8B-B14F-4D97-AF65-F5344CB8AC3E}">
        <p14:creationId xmlns:p14="http://schemas.microsoft.com/office/powerpoint/2010/main" val="48192459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226803"/>
            <a:ext cx="6508377" cy="939207"/>
          </a:xfrm>
        </p:spPr>
        <p:txBody>
          <a:bodyPr/>
          <a:lstStyle/>
          <a:p>
            <a:pPr algn="ctr"/>
            <a:r>
              <a:rPr kumimoji="1" lang="en-US" altLang="zh-CN" sz="2800" dirty="0" smtClean="0"/>
              <a:t>Example</a:t>
            </a:r>
            <a:r>
              <a:rPr kumimoji="1" lang="zh-CN" altLang="en-US" sz="2800" dirty="0" smtClean="0"/>
              <a:t>：</a:t>
            </a:r>
            <a:r>
              <a:rPr lang="en-US" altLang="zh-CN" sz="2800" dirty="0" err="1" smtClean="0"/>
              <a:t>LogisticRegression</a:t>
            </a:r>
            <a:r>
              <a:rPr lang="en-US" altLang="zh-CN" sz="2800" dirty="0" smtClean="0"/>
              <a:t>(</a:t>
            </a:r>
            <a:r>
              <a:rPr lang="zh-CN" altLang="en-US" sz="2800" dirty="0" smtClean="0"/>
              <a:t>迭代式</a:t>
            </a:r>
            <a:r>
              <a:rPr lang="en-US" altLang="zh-CN" sz="2800" dirty="0" smtClean="0"/>
              <a:t>)</a:t>
            </a:r>
            <a:endParaRPr kumimoji="1" lang="zh-CN" altLang="en-US" sz="2800" dirty="0"/>
          </a:p>
        </p:txBody>
      </p:sp>
      <p:sp>
        <p:nvSpPr>
          <p:cNvPr id="3" name="内容占位符 2"/>
          <p:cNvSpPr>
            <a:spLocks noGrp="1"/>
          </p:cNvSpPr>
          <p:nvPr>
            <p:ph idx="1"/>
          </p:nvPr>
        </p:nvSpPr>
        <p:spPr>
          <a:xfrm>
            <a:off x="457199" y="1360828"/>
            <a:ext cx="6508377" cy="4765336"/>
          </a:xfrm>
        </p:spPr>
        <p:txBody>
          <a:bodyPr/>
          <a:lstStyle/>
          <a:p>
            <a:r>
              <a:rPr kumimoji="1" lang="zh-CN" altLang="en-US" dirty="0" smtClean="0"/>
              <a:t>课堂演示</a:t>
            </a:r>
            <a:r>
              <a:rPr kumimoji="1" lang="en-US" altLang="zh-CN" smtClean="0"/>
              <a:t>…</a:t>
            </a:r>
            <a:endParaRPr kumimoji="1" lang="zh-CN" altLang="en-US" dirty="0"/>
          </a:p>
        </p:txBody>
      </p:sp>
    </p:spTree>
    <p:extLst>
      <p:ext uri="{BB962C8B-B14F-4D97-AF65-F5344CB8AC3E}">
        <p14:creationId xmlns:p14="http://schemas.microsoft.com/office/powerpoint/2010/main" val="380508662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342900"/>
            <a:ext cx="6508377" cy="1143000"/>
          </a:xfrm>
        </p:spPr>
        <p:txBody>
          <a:bodyPr/>
          <a:lstStyle/>
          <a:p>
            <a:pPr algn="ctr"/>
            <a:r>
              <a:rPr kumimoji="1" lang="en-US" altLang="zh-CN" dirty="0" smtClean="0"/>
              <a:t>Apache</a:t>
            </a:r>
            <a:r>
              <a:rPr kumimoji="1" lang="zh-CN" altLang="en-US" dirty="0" smtClean="0"/>
              <a:t> </a:t>
            </a:r>
            <a:r>
              <a:rPr kumimoji="1" lang="en-US" altLang="zh-CN" dirty="0" smtClean="0"/>
              <a:t>Spark</a:t>
            </a:r>
            <a:endParaRPr kumimoji="1" lang="zh-CN" altLang="en-US" dirty="0"/>
          </a:p>
        </p:txBody>
      </p:sp>
      <p:pic>
        <p:nvPicPr>
          <p:cNvPr id="4" name="内容占位符 3" descr="屏幕快照 2015-12-09 下午9.51.24.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 t="2181" r="987"/>
          <a:stretch/>
        </p:blipFill>
        <p:spPr>
          <a:xfrm>
            <a:off x="186434" y="1782585"/>
            <a:ext cx="7026227" cy="3830939"/>
          </a:xfrm>
        </p:spPr>
      </p:pic>
      <p:sp>
        <p:nvSpPr>
          <p:cNvPr id="5" name="矩形 4"/>
          <p:cNvSpPr/>
          <p:nvPr/>
        </p:nvSpPr>
        <p:spPr>
          <a:xfrm>
            <a:off x="186434" y="1899095"/>
            <a:ext cx="1689557" cy="2423382"/>
          </a:xfrm>
          <a:prstGeom prst="rect">
            <a:avLst/>
          </a:prstGeom>
          <a:solidFill>
            <a:schemeClr val="bg1">
              <a:alpha val="0"/>
            </a:schemeClr>
          </a:solidFill>
          <a:ln w="66675">
            <a:solidFill>
              <a:srgbClr val="FF0000"/>
            </a:solidFill>
          </a:ln>
          <a:scene3d>
            <a:camera prst="orthographicFront">
              <a:rot lat="0" lon="0" rev="0"/>
            </a:camera>
            <a:lightRig rig="twoPt" dir="r">
              <a:rot lat="0" lon="0" rev="6000000"/>
            </a:lightRig>
          </a:scene3d>
          <a:sp3d prstMaterial="matte">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871670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10709"/>
            <a:ext cx="6508377" cy="1143000"/>
          </a:xfrm>
        </p:spPr>
        <p:txBody>
          <a:bodyPr/>
          <a:lstStyle/>
          <a:p>
            <a:pPr algn="ctr"/>
            <a:r>
              <a:rPr kumimoji="1" lang="en-US" altLang="zh-CN" dirty="0" smtClean="0"/>
              <a:t>Spark</a:t>
            </a:r>
            <a:r>
              <a:rPr kumimoji="1" lang="zh-CN" altLang="en-US" dirty="0" smtClean="0"/>
              <a:t> </a:t>
            </a:r>
            <a:r>
              <a:rPr kumimoji="1" lang="en-US" altLang="zh-CN" dirty="0" smtClean="0"/>
              <a:t>SQL</a:t>
            </a:r>
            <a:r>
              <a:rPr kumimoji="1" lang="zh-CN" altLang="en-US" dirty="0" smtClean="0"/>
              <a:t>,</a:t>
            </a:r>
            <a:r>
              <a:rPr kumimoji="1" lang="en-US" altLang="zh-CN" dirty="0" smtClean="0"/>
              <a:t>why</a:t>
            </a:r>
            <a:r>
              <a:rPr kumimoji="1" lang="zh-CN" altLang="en-US" dirty="0" smtClean="0"/>
              <a:t>？</a:t>
            </a:r>
            <a:endParaRPr kumimoji="1" lang="zh-CN" altLang="en-US" dirty="0"/>
          </a:p>
        </p:txBody>
      </p:sp>
      <p:sp>
        <p:nvSpPr>
          <p:cNvPr id="3" name="内容占位符 2"/>
          <p:cNvSpPr>
            <a:spLocks noGrp="1"/>
          </p:cNvSpPr>
          <p:nvPr>
            <p:ph idx="1"/>
          </p:nvPr>
        </p:nvSpPr>
        <p:spPr>
          <a:xfrm>
            <a:off x="536576" y="1336603"/>
            <a:ext cx="7355812" cy="5218046"/>
          </a:xfrm>
        </p:spPr>
        <p:txBody>
          <a:bodyPr/>
          <a:lstStyle/>
          <a:p>
            <a:r>
              <a:rPr kumimoji="1" lang="en-US" altLang="zh-CN" dirty="0"/>
              <a:t>Spark</a:t>
            </a:r>
            <a:r>
              <a:rPr kumimoji="1" lang="zh-CN" altLang="en-US" dirty="0"/>
              <a:t> </a:t>
            </a:r>
            <a:r>
              <a:rPr kumimoji="1" lang="en-US" altLang="zh-CN" dirty="0"/>
              <a:t>SQL</a:t>
            </a:r>
            <a:r>
              <a:rPr kumimoji="1" lang="zh-CN" altLang="en-US" dirty="0"/>
              <a:t>的前身是</a:t>
            </a:r>
            <a:r>
              <a:rPr kumimoji="1" lang="en-US" altLang="zh-CN" dirty="0"/>
              <a:t>shark</a:t>
            </a:r>
            <a:r>
              <a:rPr kumimoji="1" lang="zh-CN" altLang="en-US" dirty="0"/>
              <a:t>，</a:t>
            </a:r>
            <a:r>
              <a:rPr kumimoji="1" lang="zh-CN" altLang="en-US" dirty="0" smtClean="0"/>
              <a:t>在</a:t>
            </a:r>
            <a:r>
              <a:rPr kumimoji="1" lang="en-US" altLang="zh-CN" dirty="0" err="1" smtClean="0"/>
              <a:t>Hadoop</a:t>
            </a:r>
            <a:r>
              <a:rPr kumimoji="1" lang="zh-CN" altLang="en-US" dirty="0"/>
              <a:t>发展过程中，为了给熟悉</a:t>
            </a:r>
            <a:r>
              <a:rPr kumimoji="1" lang="en-US" altLang="zh-CN" dirty="0"/>
              <a:t>RDBMS</a:t>
            </a:r>
            <a:r>
              <a:rPr kumimoji="1" lang="zh-CN" altLang="en-US" dirty="0"/>
              <a:t>但是又不理解</a:t>
            </a:r>
            <a:r>
              <a:rPr kumimoji="1" lang="en-US" altLang="zh-CN" dirty="0" err="1"/>
              <a:t>MapReduce</a:t>
            </a:r>
            <a:r>
              <a:rPr kumimoji="1" lang="zh-CN" altLang="en-US" dirty="0"/>
              <a:t>的技术人员提供快速上手的工具，</a:t>
            </a:r>
            <a:r>
              <a:rPr kumimoji="1" lang="en-US" altLang="zh-CN" dirty="0"/>
              <a:t>hive</a:t>
            </a:r>
            <a:r>
              <a:rPr kumimoji="1" lang="zh-CN" altLang="en-US" dirty="0"/>
              <a:t> 应运而生，是当时唯一运行在</a:t>
            </a:r>
            <a:r>
              <a:rPr kumimoji="1" lang="en-US" altLang="zh-CN" dirty="0" err="1"/>
              <a:t>Hadoop</a:t>
            </a:r>
            <a:r>
              <a:rPr kumimoji="1" lang="zh-CN" altLang="en-US" dirty="0"/>
              <a:t>上的</a:t>
            </a:r>
            <a:r>
              <a:rPr kumimoji="1" lang="en-US" altLang="zh-CN" dirty="0"/>
              <a:t>SQL</a:t>
            </a:r>
            <a:r>
              <a:rPr kumimoji="1" lang="zh-CN" altLang="en-US" dirty="0"/>
              <a:t> </a:t>
            </a:r>
            <a:r>
              <a:rPr kumimoji="1" lang="en-US" altLang="zh-CN" dirty="0"/>
              <a:t>On</a:t>
            </a:r>
            <a:r>
              <a:rPr kumimoji="1" lang="zh-CN" altLang="en-US" dirty="0"/>
              <a:t> </a:t>
            </a:r>
            <a:r>
              <a:rPr kumimoji="1" lang="en-US" altLang="zh-CN" dirty="0" err="1"/>
              <a:t>Hadoop</a:t>
            </a:r>
            <a:r>
              <a:rPr kumimoji="1" lang="zh-CN" altLang="en-US" dirty="0"/>
              <a:t>工具</a:t>
            </a:r>
            <a:r>
              <a:rPr kumimoji="1" lang="zh-CN" altLang="en-US" dirty="0" smtClean="0"/>
              <a:t>。</a:t>
            </a:r>
            <a:endParaRPr kumimoji="1" lang="en-US" altLang="zh-CN" dirty="0" smtClean="0"/>
          </a:p>
          <a:p>
            <a:r>
              <a:rPr kumimoji="1" lang="zh-CN" altLang="en-US" dirty="0"/>
              <a:t>但是，</a:t>
            </a:r>
            <a:r>
              <a:rPr kumimoji="1" lang="en-US" altLang="zh-CN" dirty="0" err="1"/>
              <a:t>MapReduce</a:t>
            </a:r>
            <a:r>
              <a:rPr kumimoji="1" lang="zh-CN" altLang="en-US" dirty="0"/>
              <a:t>过程中，大量中间磁盘落地过程消耗了大量</a:t>
            </a:r>
            <a:r>
              <a:rPr kumimoji="1" lang="en-US" altLang="zh-CN" dirty="0"/>
              <a:t>I</a:t>
            </a:r>
            <a:r>
              <a:rPr kumimoji="1" lang="zh-CN" altLang="en-US" dirty="0"/>
              <a:t>/</a:t>
            </a:r>
            <a:r>
              <a:rPr kumimoji="1" lang="en-US" altLang="zh-CN" dirty="0"/>
              <a:t>O</a:t>
            </a:r>
            <a:r>
              <a:rPr kumimoji="1" lang="zh-CN" altLang="en-US" dirty="0"/>
              <a:t>，降低了运行效率，为了提高</a:t>
            </a:r>
            <a:r>
              <a:rPr kumimoji="1" lang="en-US" altLang="zh-CN" dirty="0"/>
              <a:t>SQL</a:t>
            </a:r>
            <a:r>
              <a:rPr kumimoji="1" lang="zh-CN" altLang="en-US" dirty="0"/>
              <a:t> </a:t>
            </a:r>
            <a:r>
              <a:rPr kumimoji="1" lang="en-US" altLang="zh-CN" dirty="0"/>
              <a:t>on</a:t>
            </a:r>
            <a:r>
              <a:rPr kumimoji="1" lang="zh-CN" altLang="en-US" dirty="0"/>
              <a:t> </a:t>
            </a:r>
            <a:r>
              <a:rPr kumimoji="1" lang="en-US" altLang="zh-CN" dirty="0" err="1"/>
              <a:t>Hadoop</a:t>
            </a:r>
            <a:r>
              <a:rPr kumimoji="1" lang="zh-CN" altLang="en-US" dirty="0"/>
              <a:t>的效率，大量的</a:t>
            </a:r>
            <a:r>
              <a:rPr kumimoji="1" lang="en-US" altLang="zh-CN" dirty="0"/>
              <a:t>SQL</a:t>
            </a:r>
            <a:r>
              <a:rPr kumimoji="1" lang="zh-CN" altLang="en-US" dirty="0"/>
              <a:t> </a:t>
            </a:r>
            <a:r>
              <a:rPr kumimoji="1" lang="en-US" altLang="zh-CN" dirty="0"/>
              <a:t>on</a:t>
            </a:r>
            <a:r>
              <a:rPr kumimoji="1" lang="zh-CN" altLang="en-US" dirty="0"/>
              <a:t> </a:t>
            </a:r>
            <a:r>
              <a:rPr kumimoji="1" lang="en-US" altLang="zh-CN" dirty="0" err="1"/>
              <a:t>Hadoop</a:t>
            </a:r>
            <a:r>
              <a:rPr kumimoji="1" lang="zh-CN" altLang="en-US" dirty="0"/>
              <a:t> 工具开始产生，其中比较突出的：</a:t>
            </a:r>
            <a:endParaRPr kumimoji="1" lang="en-US" altLang="zh-CN" dirty="0"/>
          </a:p>
          <a:p>
            <a:pPr marL="0" indent="0">
              <a:buNone/>
            </a:pPr>
            <a:r>
              <a:rPr kumimoji="1" lang="zh-CN" altLang="zh-CN" dirty="0"/>
              <a:t> </a:t>
            </a:r>
            <a:r>
              <a:rPr kumimoji="1" lang="zh-CN" altLang="en-US" dirty="0"/>
              <a:t>  </a:t>
            </a:r>
            <a:r>
              <a:rPr kumimoji="1" lang="en-US" altLang="zh-CN" dirty="0"/>
              <a:t>-</a:t>
            </a:r>
            <a:r>
              <a:rPr kumimoji="1" lang="en-US" altLang="zh-CN" dirty="0" err="1"/>
              <a:t>MapR</a:t>
            </a:r>
            <a:r>
              <a:rPr kumimoji="1" lang="zh-CN" altLang="en-US" dirty="0"/>
              <a:t>的</a:t>
            </a:r>
            <a:r>
              <a:rPr kumimoji="1" lang="en-US" altLang="zh-CN" dirty="0"/>
              <a:t>Drill</a:t>
            </a:r>
          </a:p>
          <a:p>
            <a:pPr marL="0" indent="0">
              <a:buNone/>
            </a:pPr>
            <a:r>
              <a:rPr kumimoji="1" lang="zh-CN" altLang="en-US" dirty="0"/>
              <a:t>  </a:t>
            </a:r>
            <a:r>
              <a:rPr kumimoji="1" lang="zh-CN" altLang="zh-CN" dirty="0"/>
              <a:t>-</a:t>
            </a:r>
            <a:r>
              <a:rPr kumimoji="1" lang="en-US" altLang="zh-CN" dirty="0" err="1"/>
              <a:t>Cloudera</a:t>
            </a:r>
            <a:r>
              <a:rPr kumimoji="1" lang="zh-CN" altLang="en-US" dirty="0"/>
              <a:t>的</a:t>
            </a:r>
            <a:r>
              <a:rPr kumimoji="1" lang="en-US" altLang="zh-CN" dirty="0"/>
              <a:t>Impala</a:t>
            </a:r>
          </a:p>
          <a:p>
            <a:pPr marL="0" indent="0">
              <a:buNone/>
            </a:pPr>
            <a:r>
              <a:rPr kumimoji="1" lang="zh-CN" altLang="en-US" dirty="0"/>
              <a:t>  </a:t>
            </a:r>
            <a:r>
              <a:rPr kumimoji="1" lang="zh-CN" altLang="zh-CN" dirty="0"/>
              <a:t>-</a:t>
            </a:r>
            <a:r>
              <a:rPr kumimoji="1" lang="en-US" altLang="zh-CN" dirty="0" smtClean="0"/>
              <a:t>Shark</a:t>
            </a:r>
          </a:p>
          <a:p>
            <a:endParaRPr kumimoji="1" lang="en-US" altLang="zh-CN" dirty="0" smtClean="0"/>
          </a:p>
          <a:p>
            <a:pPr marL="0" indent="0">
              <a:buNone/>
            </a:pPr>
            <a:endParaRPr kumimoji="1" lang="en-US" altLang="zh-CN" dirty="0" smtClean="0"/>
          </a:p>
          <a:p>
            <a:pPr marL="0" indent="0">
              <a:buNone/>
            </a:pPr>
            <a:endParaRPr kumimoji="1" lang="en-US" altLang="zh-CN" dirty="0" smtClean="0"/>
          </a:p>
          <a:p>
            <a:endParaRPr kumimoji="1" lang="en-US" altLang="zh-CN" dirty="0"/>
          </a:p>
          <a:p>
            <a:endParaRPr kumimoji="1" lang="zh-CN" altLang="en-US" dirty="0"/>
          </a:p>
        </p:txBody>
      </p:sp>
    </p:spTree>
    <p:extLst>
      <p:ext uri="{BB962C8B-B14F-4D97-AF65-F5344CB8AC3E}">
        <p14:creationId xmlns:p14="http://schemas.microsoft.com/office/powerpoint/2010/main" val="86426401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342900"/>
            <a:ext cx="6508377" cy="711741"/>
          </a:xfrm>
        </p:spPr>
        <p:txBody>
          <a:bodyPr/>
          <a:lstStyle/>
          <a:p>
            <a:pPr algn="ctr"/>
            <a:r>
              <a:rPr kumimoji="1" lang="en-US" altLang="zh-CN" dirty="0" smtClean="0"/>
              <a:t>Spark SQL</a:t>
            </a:r>
            <a:r>
              <a:rPr kumimoji="1" lang="zh-CN" altLang="en-US" dirty="0" smtClean="0"/>
              <a:t>，</a:t>
            </a:r>
            <a:r>
              <a:rPr kumimoji="1" lang="en-US" altLang="zh-CN" dirty="0" smtClean="0"/>
              <a:t>Why</a:t>
            </a:r>
            <a:r>
              <a:rPr kumimoji="1" lang="zh-CN" altLang="en-US" dirty="0" smtClean="0"/>
              <a:t>？</a:t>
            </a:r>
            <a:endParaRPr kumimoji="1" lang="zh-CN" altLang="en-US" dirty="0"/>
          </a:p>
        </p:txBody>
      </p:sp>
      <p:pic>
        <p:nvPicPr>
          <p:cNvPr id="4" name="内容占位符 3" descr="屏幕快照 2015-12-06 下午10.17.17.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635"/>
          <a:stretch/>
        </p:blipFill>
        <p:spPr>
          <a:xfrm>
            <a:off x="3742080" y="1202064"/>
            <a:ext cx="5114176" cy="2630931"/>
          </a:xfrm>
        </p:spPr>
      </p:pic>
      <p:pic>
        <p:nvPicPr>
          <p:cNvPr id="5" name="图片 4" descr="屏幕快照 2015-12-06 下午10.17.2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2080" y="3832995"/>
            <a:ext cx="5031852" cy="2960014"/>
          </a:xfrm>
          <a:prstGeom prst="rect">
            <a:avLst/>
          </a:prstGeom>
        </p:spPr>
      </p:pic>
      <p:sp>
        <p:nvSpPr>
          <p:cNvPr id="6" name="文本框 5"/>
          <p:cNvSpPr txBox="1"/>
          <p:nvPr/>
        </p:nvSpPr>
        <p:spPr>
          <a:xfrm>
            <a:off x="170094" y="2578196"/>
            <a:ext cx="3571986" cy="1754327"/>
          </a:xfrm>
          <a:prstGeom prst="rect">
            <a:avLst/>
          </a:prstGeom>
          <a:noFill/>
        </p:spPr>
        <p:txBody>
          <a:bodyPr wrap="square" rtlCol="0">
            <a:spAutoFit/>
          </a:bodyPr>
          <a:lstStyle/>
          <a:p>
            <a:r>
              <a:rPr kumimoji="1" lang="en-US" altLang="zh-CN" dirty="0" smtClean="0"/>
              <a:t>Shark</a:t>
            </a:r>
            <a:r>
              <a:rPr kumimoji="1" lang="zh-CN" altLang="en-US" dirty="0" smtClean="0"/>
              <a:t>是伯克利实验室，</a:t>
            </a:r>
            <a:r>
              <a:rPr kumimoji="1" lang="en-US" altLang="zh-CN" dirty="0" smtClean="0"/>
              <a:t>Spark</a:t>
            </a:r>
            <a:r>
              <a:rPr kumimoji="1" lang="zh-CN" altLang="en-US" dirty="0" smtClean="0"/>
              <a:t>生态环境组件之一，他修改了</a:t>
            </a:r>
            <a:r>
              <a:rPr kumimoji="1" lang="en-US" altLang="zh-CN" dirty="0" smtClean="0"/>
              <a:t>Hive</a:t>
            </a:r>
            <a:r>
              <a:rPr kumimoji="1" lang="zh-CN" altLang="en-US" dirty="0" smtClean="0"/>
              <a:t> </a:t>
            </a:r>
            <a:r>
              <a:rPr kumimoji="1" lang="en-US" altLang="zh-CN" dirty="0" err="1" smtClean="0"/>
              <a:t>Achitecture</a:t>
            </a:r>
            <a:r>
              <a:rPr kumimoji="1" lang="zh-CN" altLang="en-US" dirty="0" smtClean="0"/>
              <a:t>的内存管理，物理计划和执行三个模块，并使之能运行在</a:t>
            </a:r>
            <a:r>
              <a:rPr kumimoji="1" lang="en-US" altLang="zh-CN" dirty="0" smtClean="0"/>
              <a:t>Spark</a:t>
            </a:r>
            <a:r>
              <a:rPr kumimoji="1" lang="zh-CN" altLang="en-US" dirty="0" smtClean="0"/>
              <a:t>引擎上，从而使</a:t>
            </a:r>
            <a:r>
              <a:rPr kumimoji="1" lang="en-US" altLang="zh-CN" dirty="0" smtClean="0"/>
              <a:t>SQL</a:t>
            </a:r>
            <a:r>
              <a:rPr kumimoji="1" lang="zh-CN" altLang="en-US" dirty="0" smtClean="0"/>
              <a:t>的查询速度得到</a:t>
            </a:r>
            <a:r>
              <a:rPr kumimoji="1" lang="en-US" altLang="zh-CN" dirty="0" smtClean="0"/>
              <a:t>10-100</a:t>
            </a:r>
            <a:r>
              <a:rPr kumimoji="1" lang="zh-CN" altLang="en-US" dirty="0" smtClean="0"/>
              <a:t>倍的提升</a:t>
            </a:r>
            <a:endParaRPr kumimoji="1" lang="zh-CN" altLang="en-US" dirty="0"/>
          </a:p>
        </p:txBody>
      </p:sp>
    </p:spTree>
    <p:extLst>
      <p:ext uri="{BB962C8B-B14F-4D97-AF65-F5344CB8AC3E}">
        <p14:creationId xmlns:p14="http://schemas.microsoft.com/office/powerpoint/2010/main" val="380133092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41203"/>
            <a:ext cx="6508377" cy="1143000"/>
          </a:xfrm>
        </p:spPr>
        <p:txBody>
          <a:bodyPr/>
          <a:lstStyle/>
          <a:p>
            <a:pPr algn="ctr"/>
            <a:r>
              <a:rPr kumimoji="1" lang="en-US" altLang="zh-CN" dirty="0" smtClean="0"/>
              <a:t>Spark SQL</a:t>
            </a:r>
            <a:r>
              <a:rPr kumimoji="1" lang="zh-CN" altLang="en-US" dirty="0" smtClean="0"/>
              <a:t>，</a:t>
            </a:r>
            <a:r>
              <a:rPr kumimoji="1" lang="en-US" altLang="zh-CN" dirty="0" smtClean="0"/>
              <a:t>Why</a:t>
            </a:r>
            <a:r>
              <a:rPr kumimoji="1" lang="zh-CN" altLang="en-US" dirty="0" smtClean="0"/>
              <a:t>？</a:t>
            </a:r>
            <a:endParaRPr kumimoji="1" lang="zh-CN" altLang="en-US" dirty="0"/>
          </a:p>
        </p:txBody>
      </p:sp>
      <p:sp>
        <p:nvSpPr>
          <p:cNvPr id="3" name="内容占位符 2"/>
          <p:cNvSpPr>
            <a:spLocks noGrp="1"/>
          </p:cNvSpPr>
          <p:nvPr>
            <p:ph idx="1"/>
          </p:nvPr>
        </p:nvSpPr>
        <p:spPr>
          <a:xfrm>
            <a:off x="457200" y="1326806"/>
            <a:ext cx="6811508" cy="4799357"/>
          </a:xfrm>
        </p:spPr>
        <p:txBody>
          <a:bodyPr/>
          <a:lstStyle/>
          <a:p>
            <a:r>
              <a:rPr kumimoji="1" lang="zh-CN" altLang="en-US" dirty="0" smtClean="0"/>
              <a:t>由于</a:t>
            </a:r>
            <a:r>
              <a:rPr kumimoji="1" lang="en-US" altLang="zh-CN" dirty="0" smtClean="0"/>
              <a:t>Shark</a:t>
            </a:r>
            <a:r>
              <a:rPr kumimoji="1" lang="zh-CN" altLang="en-US" dirty="0" smtClean="0"/>
              <a:t>对</a:t>
            </a:r>
            <a:r>
              <a:rPr kumimoji="1" lang="en-US" altLang="zh-CN" dirty="0" smtClean="0"/>
              <a:t>Hive</a:t>
            </a:r>
            <a:r>
              <a:rPr kumimoji="1" lang="zh-CN" altLang="en-US" dirty="0" smtClean="0"/>
              <a:t>有太多的依赖</a:t>
            </a:r>
            <a:r>
              <a:rPr kumimoji="1" lang="en-US" altLang="zh-CN" dirty="0" smtClean="0"/>
              <a:t>(</a:t>
            </a:r>
            <a:r>
              <a:rPr kumimoji="1" lang="zh-CN" altLang="en-US" dirty="0" smtClean="0"/>
              <a:t>采用</a:t>
            </a:r>
            <a:r>
              <a:rPr kumimoji="1" lang="en-US" altLang="zh-CN" dirty="0" smtClean="0"/>
              <a:t>hive</a:t>
            </a:r>
            <a:r>
              <a:rPr kumimoji="1" lang="zh-CN" altLang="en-US" dirty="0" smtClean="0"/>
              <a:t>的查询解析器，和语法优化器等等</a:t>
            </a:r>
            <a:r>
              <a:rPr kumimoji="1" lang="en-US" altLang="zh-CN" dirty="0" smtClean="0"/>
              <a:t>)</a:t>
            </a:r>
            <a:r>
              <a:rPr kumimoji="1" lang="zh-CN" altLang="en-US" dirty="0" smtClean="0"/>
              <a:t>，制约了</a:t>
            </a:r>
            <a:r>
              <a:rPr kumimoji="1" lang="en-US" altLang="zh-CN" dirty="0" smtClean="0"/>
              <a:t>One</a:t>
            </a:r>
            <a:r>
              <a:rPr kumimoji="1" lang="zh-CN" altLang="en-US" dirty="0"/>
              <a:t> </a:t>
            </a:r>
            <a:r>
              <a:rPr kumimoji="1" lang="en-US" altLang="zh-CN" dirty="0" smtClean="0"/>
              <a:t>Stack</a:t>
            </a:r>
            <a:r>
              <a:rPr kumimoji="1" lang="zh-CN" altLang="en-US" dirty="0" smtClean="0"/>
              <a:t> </a:t>
            </a:r>
            <a:r>
              <a:rPr kumimoji="1" lang="en-US" altLang="zh-CN" dirty="0" smtClean="0"/>
              <a:t>to</a:t>
            </a:r>
            <a:r>
              <a:rPr kumimoji="1" lang="zh-CN" altLang="en-US" dirty="0" smtClean="0"/>
              <a:t> </a:t>
            </a:r>
            <a:r>
              <a:rPr kumimoji="1" lang="en-US" altLang="zh-CN" dirty="0" smtClean="0"/>
              <a:t>rule</a:t>
            </a:r>
            <a:r>
              <a:rPr kumimoji="1" lang="zh-CN" altLang="en-US" dirty="0" smtClean="0"/>
              <a:t> </a:t>
            </a:r>
            <a:r>
              <a:rPr kumimoji="1" lang="en-US" altLang="zh-CN" dirty="0" smtClean="0"/>
              <a:t>them</a:t>
            </a:r>
            <a:r>
              <a:rPr kumimoji="1" lang="zh-CN" altLang="en-US" dirty="0" smtClean="0"/>
              <a:t> </a:t>
            </a:r>
            <a:r>
              <a:rPr kumimoji="1" lang="en-US" altLang="zh-CN" dirty="0" smtClean="0"/>
              <a:t>all</a:t>
            </a:r>
            <a:r>
              <a:rPr kumimoji="1" lang="zh-CN" altLang="en-US" dirty="0" smtClean="0"/>
              <a:t>的方针，制约了</a:t>
            </a:r>
            <a:r>
              <a:rPr kumimoji="1" lang="en-US" altLang="zh-CN" dirty="0" smtClean="0"/>
              <a:t>Spark</a:t>
            </a:r>
            <a:r>
              <a:rPr kumimoji="1" lang="zh-CN" altLang="en-US" dirty="0" smtClean="0"/>
              <a:t>各个组件相互集成，所以提出了</a:t>
            </a:r>
            <a:r>
              <a:rPr kumimoji="1" lang="en-US" altLang="zh-CN" dirty="0" err="1" smtClean="0"/>
              <a:t>SparkSQL</a:t>
            </a:r>
            <a:r>
              <a:rPr kumimoji="1" lang="zh-CN" altLang="en-US" dirty="0" smtClean="0"/>
              <a:t>项目，</a:t>
            </a:r>
            <a:r>
              <a:rPr kumimoji="1" lang="en-US" altLang="zh-CN" dirty="0" err="1" smtClean="0"/>
              <a:t>SparkSQL</a:t>
            </a:r>
            <a:r>
              <a:rPr kumimoji="1" lang="zh-CN" altLang="en-US" dirty="0" smtClean="0"/>
              <a:t>抛弃原有的</a:t>
            </a:r>
            <a:r>
              <a:rPr kumimoji="1" lang="en-US" altLang="zh-CN" dirty="0" smtClean="0"/>
              <a:t>Shark</a:t>
            </a:r>
            <a:r>
              <a:rPr kumimoji="1" lang="zh-CN" altLang="en-US" dirty="0" smtClean="0"/>
              <a:t>代码，汲取</a:t>
            </a:r>
            <a:r>
              <a:rPr kumimoji="1" lang="en-US" altLang="zh-CN" dirty="0" smtClean="0"/>
              <a:t>Shark</a:t>
            </a:r>
            <a:r>
              <a:rPr kumimoji="1" lang="zh-CN" altLang="en-US" dirty="0" smtClean="0"/>
              <a:t>的优点，比如内存列存储，</a:t>
            </a:r>
            <a:r>
              <a:rPr kumimoji="1" lang="en-US" altLang="zh-CN" dirty="0" smtClean="0"/>
              <a:t>Hive</a:t>
            </a:r>
            <a:r>
              <a:rPr kumimoji="1" lang="zh-CN" altLang="en-US" dirty="0" smtClean="0"/>
              <a:t>兼容性等。</a:t>
            </a:r>
            <a:endParaRPr kumimoji="1" lang="en-US" altLang="zh-CN" dirty="0" smtClean="0"/>
          </a:p>
        </p:txBody>
      </p:sp>
    </p:spTree>
    <p:extLst>
      <p:ext uri="{BB962C8B-B14F-4D97-AF65-F5344CB8AC3E}">
        <p14:creationId xmlns:p14="http://schemas.microsoft.com/office/powerpoint/2010/main" val="240243526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9255" y="342900"/>
            <a:ext cx="6508377" cy="745761"/>
          </a:xfrm>
        </p:spPr>
        <p:txBody>
          <a:bodyPr/>
          <a:lstStyle/>
          <a:p>
            <a:pPr algn="ctr"/>
            <a:r>
              <a:rPr kumimoji="1" lang="en-US" altLang="zh-CN" dirty="0" smtClean="0"/>
              <a:t>Spark SQL</a:t>
            </a:r>
            <a:endParaRPr kumimoji="1" lang="zh-CN" altLang="en-US" dirty="0"/>
          </a:p>
        </p:txBody>
      </p:sp>
      <p:sp>
        <p:nvSpPr>
          <p:cNvPr id="3" name="内容占位符 2"/>
          <p:cNvSpPr>
            <a:spLocks noGrp="1"/>
          </p:cNvSpPr>
          <p:nvPr>
            <p:ph idx="1"/>
          </p:nvPr>
        </p:nvSpPr>
        <p:spPr>
          <a:xfrm>
            <a:off x="457199" y="1168044"/>
            <a:ext cx="6508377" cy="4958120"/>
          </a:xfrm>
        </p:spPr>
        <p:txBody>
          <a:bodyPr/>
          <a:lstStyle/>
          <a:p>
            <a:r>
              <a:rPr kumimoji="1" lang="zh-CN" altLang="en-US" dirty="0" smtClean="0"/>
              <a:t>用于结构化数据处理和对</a:t>
            </a:r>
            <a:r>
              <a:rPr kumimoji="1" lang="en-US" altLang="zh-CN" dirty="0" smtClean="0"/>
              <a:t>Spark</a:t>
            </a:r>
            <a:r>
              <a:rPr kumimoji="1" lang="zh-CN" altLang="en-US" dirty="0" smtClean="0"/>
              <a:t>数据执行类</a:t>
            </a:r>
            <a:r>
              <a:rPr kumimoji="1" lang="en-US" altLang="zh-CN" dirty="0" smtClean="0"/>
              <a:t>SQL</a:t>
            </a:r>
            <a:r>
              <a:rPr kumimoji="1" lang="zh-CN" altLang="en-US" dirty="0" smtClean="0"/>
              <a:t>的查询</a:t>
            </a:r>
            <a:endParaRPr kumimoji="1" lang="en-US" altLang="zh-CN" dirty="0" smtClean="0"/>
          </a:p>
          <a:p>
            <a:r>
              <a:rPr kumimoji="1" lang="zh-CN" altLang="en-US" dirty="0" smtClean="0"/>
              <a:t>数据框架</a:t>
            </a:r>
            <a:r>
              <a:rPr kumimoji="1" lang="en-US" altLang="zh-CN" dirty="0" smtClean="0"/>
              <a:t>(</a:t>
            </a:r>
            <a:r>
              <a:rPr kumimoji="1" lang="en-US" altLang="zh-CN" dirty="0" err="1" smtClean="0"/>
              <a:t>DataFrame</a:t>
            </a:r>
            <a:r>
              <a:rPr kumimoji="1" lang="en-US" altLang="zh-CN" dirty="0" smtClean="0"/>
              <a:t>)</a:t>
            </a:r>
            <a:r>
              <a:rPr kumimoji="1" lang="zh-CN" altLang="en-US" dirty="0" smtClean="0"/>
              <a:t>：作为分布式</a:t>
            </a:r>
            <a:r>
              <a:rPr kumimoji="1" lang="en-US" altLang="zh-CN" dirty="0" smtClean="0"/>
              <a:t>SQL</a:t>
            </a:r>
            <a:r>
              <a:rPr kumimoji="1" lang="zh-CN" altLang="en-US" dirty="0" smtClean="0"/>
              <a:t>查询引擎</a:t>
            </a:r>
            <a:endParaRPr kumimoji="1" lang="en-US" altLang="zh-CN" dirty="0" smtClean="0"/>
          </a:p>
          <a:p>
            <a:r>
              <a:rPr kumimoji="1" lang="zh-CN" altLang="en-US" dirty="0" smtClean="0"/>
              <a:t>数据源</a:t>
            </a:r>
            <a:r>
              <a:rPr kumimoji="1" lang="en-US" altLang="zh-CN" dirty="0" smtClean="0"/>
              <a:t>(Data</a:t>
            </a:r>
            <a:r>
              <a:rPr kumimoji="1" lang="zh-CN" altLang="en-US" dirty="0" smtClean="0"/>
              <a:t> </a:t>
            </a:r>
            <a:r>
              <a:rPr kumimoji="1" lang="en-US" altLang="zh-CN" dirty="0" smtClean="0"/>
              <a:t>Sources)</a:t>
            </a:r>
            <a:r>
              <a:rPr kumimoji="1" lang="zh-CN" altLang="en-US" dirty="0" smtClean="0"/>
              <a:t>：</a:t>
            </a:r>
            <a:r>
              <a:rPr kumimoji="1" lang="en-US" altLang="zh-CN" dirty="0" err="1" smtClean="0"/>
              <a:t>SparkSQL</a:t>
            </a:r>
            <a:r>
              <a:rPr kumimoji="1" lang="zh-CN" altLang="en-US" dirty="0" smtClean="0"/>
              <a:t>可以便捷的处理以多种不同格式存储的结构化数据，如</a:t>
            </a:r>
            <a:r>
              <a:rPr kumimoji="1" lang="en-US" altLang="zh-CN" dirty="0" smtClean="0"/>
              <a:t>Parquet,</a:t>
            </a:r>
            <a:r>
              <a:rPr kumimoji="1" lang="zh-CN" altLang="en-US" dirty="0" smtClean="0"/>
              <a:t> </a:t>
            </a:r>
            <a:r>
              <a:rPr kumimoji="1" lang="en-US" altLang="zh-CN" dirty="0" err="1" smtClean="0"/>
              <a:t>Json</a:t>
            </a:r>
            <a:r>
              <a:rPr kumimoji="1" lang="en-US" altLang="zh-CN" dirty="0" smtClean="0"/>
              <a:t>,</a:t>
            </a:r>
            <a:r>
              <a:rPr kumimoji="1" lang="zh-CN" altLang="en-US" dirty="0" smtClean="0"/>
              <a:t> </a:t>
            </a:r>
            <a:r>
              <a:rPr kumimoji="1" lang="en-US" altLang="zh-CN" dirty="0" err="1" smtClean="0"/>
              <a:t>Apach</a:t>
            </a:r>
            <a:r>
              <a:rPr kumimoji="1" lang="zh-CN" altLang="en-US" dirty="0" smtClean="0"/>
              <a:t> </a:t>
            </a:r>
            <a:r>
              <a:rPr kumimoji="1" lang="en-US" altLang="zh-CN" dirty="0" smtClean="0"/>
              <a:t>Avro</a:t>
            </a:r>
            <a:r>
              <a:rPr kumimoji="1" lang="zh-CN" altLang="en-US" dirty="0" smtClean="0"/>
              <a:t>库。</a:t>
            </a:r>
            <a:endParaRPr kumimoji="1" lang="en-US" altLang="zh-CN" dirty="0" smtClean="0"/>
          </a:p>
          <a:p>
            <a:endParaRPr kumimoji="1" lang="zh-CN" altLang="en-US" dirty="0"/>
          </a:p>
        </p:txBody>
      </p:sp>
    </p:spTree>
    <p:extLst>
      <p:ext uri="{BB962C8B-B14F-4D97-AF65-F5344CB8AC3E}">
        <p14:creationId xmlns:p14="http://schemas.microsoft.com/office/powerpoint/2010/main" val="102672868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228600"/>
            <a:ext cx="6508377" cy="1143000"/>
          </a:xfrm>
        </p:spPr>
        <p:txBody>
          <a:bodyPr/>
          <a:lstStyle/>
          <a:p>
            <a:pPr algn="ctr"/>
            <a:r>
              <a:rPr kumimoji="1" lang="en-US" altLang="zh-CN" dirty="0" smtClean="0"/>
              <a:t>Spark SQL </a:t>
            </a:r>
            <a:r>
              <a:rPr kumimoji="1" lang="zh-CN" altLang="en-US" dirty="0" smtClean="0"/>
              <a:t>核心</a:t>
            </a:r>
            <a:endParaRPr kumimoji="1" lang="zh-CN" altLang="en-US" dirty="0"/>
          </a:p>
        </p:txBody>
      </p:sp>
      <p:sp>
        <p:nvSpPr>
          <p:cNvPr id="3" name="内容占位符 2"/>
          <p:cNvSpPr>
            <a:spLocks noGrp="1"/>
          </p:cNvSpPr>
          <p:nvPr>
            <p:ph idx="1"/>
          </p:nvPr>
        </p:nvSpPr>
        <p:spPr>
          <a:xfrm>
            <a:off x="457199" y="1190724"/>
            <a:ext cx="6508377" cy="4935440"/>
          </a:xfrm>
        </p:spPr>
        <p:txBody>
          <a:bodyPr/>
          <a:lstStyle/>
          <a:p>
            <a:r>
              <a:rPr kumimoji="1" lang="zh-CN" altLang="en-US" dirty="0"/>
              <a:t>把已经的</a:t>
            </a:r>
            <a:r>
              <a:rPr kumimoji="1" lang="en-US" altLang="zh-CN" dirty="0"/>
              <a:t>RDD</a:t>
            </a:r>
            <a:r>
              <a:rPr kumimoji="1" lang="zh-CN" altLang="en-US" dirty="0"/>
              <a:t>，带上</a:t>
            </a:r>
            <a:r>
              <a:rPr kumimoji="1" lang="en-US" altLang="zh-CN" dirty="0"/>
              <a:t>Schema</a:t>
            </a:r>
            <a:r>
              <a:rPr kumimoji="1" lang="zh-CN" altLang="en-US" dirty="0"/>
              <a:t>信息，然后注册成类似</a:t>
            </a:r>
            <a:r>
              <a:rPr kumimoji="1" lang="en-US" altLang="zh-CN" dirty="0"/>
              <a:t>SQL</a:t>
            </a:r>
            <a:r>
              <a:rPr kumimoji="1" lang="zh-CN" altLang="en-US" dirty="0"/>
              <a:t>里的</a:t>
            </a:r>
            <a:r>
              <a:rPr kumimoji="1" lang="en-US" altLang="zh-CN" dirty="0"/>
              <a:t>”Table”,</a:t>
            </a:r>
            <a:r>
              <a:rPr kumimoji="1" lang="zh-CN" altLang="en-US" dirty="0"/>
              <a:t>对其进行</a:t>
            </a:r>
            <a:r>
              <a:rPr kumimoji="1" lang="en-US" altLang="zh-CN" dirty="0"/>
              <a:t>SQL</a:t>
            </a:r>
            <a:r>
              <a:rPr kumimoji="1" lang="zh-CN" altLang="en-US" dirty="0"/>
              <a:t>查询。</a:t>
            </a:r>
          </a:p>
          <a:p>
            <a:r>
              <a:rPr kumimoji="1" lang="en-US" altLang="zh-CN" dirty="0" smtClean="0"/>
              <a:t>Spark</a:t>
            </a:r>
            <a:r>
              <a:rPr kumimoji="1" lang="zh-CN" altLang="en-US" dirty="0" smtClean="0"/>
              <a:t> </a:t>
            </a:r>
            <a:r>
              <a:rPr kumimoji="1" lang="en-US" altLang="zh-CN" dirty="0" smtClean="0"/>
              <a:t>SQL</a:t>
            </a:r>
            <a:r>
              <a:rPr kumimoji="1" lang="zh-CN" altLang="en-US" dirty="0" smtClean="0"/>
              <a:t>里的两部分任务：</a:t>
            </a:r>
            <a:endParaRPr kumimoji="1" lang="en-US" altLang="zh-CN" dirty="0" smtClean="0"/>
          </a:p>
          <a:p>
            <a:pPr marL="0" indent="0">
              <a:buNone/>
            </a:pPr>
            <a:r>
              <a:rPr kumimoji="1" lang="zh-CN" altLang="zh-CN" dirty="0" smtClean="0"/>
              <a:t> </a:t>
            </a:r>
            <a:r>
              <a:rPr kumimoji="1" lang="zh-CN" altLang="en-US" dirty="0" smtClean="0"/>
              <a:t>  </a:t>
            </a:r>
            <a:r>
              <a:rPr kumimoji="1" lang="en-US" altLang="zh-CN" dirty="0" smtClean="0"/>
              <a:t>--</a:t>
            </a:r>
            <a:r>
              <a:rPr kumimoji="1" lang="zh-CN" altLang="en-US" dirty="0" smtClean="0"/>
              <a:t>生成</a:t>
            </a:r>
            <a:r>
              <a:rPr kumimoji="1" lang="en-US" altLang="zh-CN" dirty="0" err="1" smtClean="0"/>
              <a:t>SchemaRDD</a:t>
            </a:r>
            <a:endParaRPr kumimoji="1" lang="en-US" altLang="zh-CN" dirty="0" smtClean="0"/>
          </a:p>
          <a:p>
            <a:pPr marL="0" indent="0">
              <a:buNone/>
            </a:pPr>
            <a:r>
              <a:rPr kumimoji="1" lang="zh-CN" altLang="zh-CN" dirty="0"/>
              <a:t> </a:t>
            </a:r>
            <a:r>
              <a:rPr kumimoji="1" lang="zh-CN" altLang="en-US" dirty="0" smtClean="0"/>
              <a:t>  </a:t>
            </a:r>
            <a:r>
              <a:rPr kumimoji="1" lang="en-US" altLang="zh-CN" dirty="0" smtClean="0"/>
              <a:t>--</a:t>
            </a:r>
            <a:r>
              <a:rPr kumimoji="1" lang="zh-CN" altLang="en-US" dirty="0" smtClean="0"/>
              <a:t>执行查询</a:t>
            </a:r>
            <a:endParaRPr kumimoji="1" lang="en-US" altLang="zh-CN" dirty="0" smtClean="0"/>
          </a:p>
        </p:txBody>
      </p:sp>
    </p:spTree>
    <p:extLst>
      <p:ext uri="{BB962C8B-B14F-4D97-AF65-F5344CB8AC3E}">
        <p14:creationId xmlns:p14="http://schemas.microsoft.com/office/powerpoint/2010/main" val="178728096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33390"/>
            <a:ext cx="6508377" cy="1143000"/>
          </a:xfrm>
        </p:spPr>
        <p:txBody>
          <a:bodyPr/>
          <a:lstStyle/>
          <a:p>
            <a:pPr algn="ctr"/>
            <a:r>
              <a:rPr kumimoji="1" lang="en-US" altLang="zh-CN" sz="3200" dirty="0" smtClean="0"/>
              <a:t>The</a:t>
            </a:r>
            <a:r>
              <a:rPr kumimoji="1" lang="zh-CN" altLang="en-US" sz="3200" dirty="0" smtClean="0"/>
              <a:t> </a:t>
            </a:r>
            <a:r>
              <a:rPr kumimoji="1" lang="en-US" altLang="zh-CN" sz="3200" dirty="0" smtClean="0"/>
              <a:t>component</a:t>
            </a:r>
            <a:r>
              <a:rPr kumimoji="1" lang="zh-CN" altLang="en-US" sz="3200" dirty="0" smtClean="0"/>
              <a:t> </a:t>
            </a:r>
            <a:r>
              <a:rPr kumimoji="1" lang="en-US" altLang="zh-CN" sz="3200" dirty="0" smtClean="0"/>
              <a:t>of</a:t>
            </a:r>
            <a:r>
              <a:rPr kumimoji="1" lang="zh-CN" altLang="en-US" sz="3200" dirty="0" smtClean="0"/>
              <a:t> </a:t>
            </a:r>
            <a:r>
              <a:rPr kumimoji="1" lang="en-US" altLang="zh-CN" sz="3200" dirty="0" smtClean="0"/>
              <a:t>Spark</a:t>
            </a:r>
            <a:r>
              <a:rPr kumimoji="1" lang="zh-CN" altLang="en-US" sz="3200" dirty="0" smtClean="0"/>
              <a:t> </a:t>
            </a:r>
            <a:r>
              <a:rPr kumimoji="1" lang="en-US" altLang="zh-CN" sz="3200" dirty="0" smtClean="0"/>
              <a:t>SQL</a:t>
            </a:r>
            <a:endParaRPr kumimoji="1" lang="zh-CN" altLang="en-US" sz="3200" dirty="0"/>
          </a:p>
        </p:txBody>
      </p:sp>
      <p:sp>
        <p:nvSpPr>
          <p:cNvPr id="3" name="内容占位符 2"/>
          <p:cNvSpPr>
            <a:spLocks noGrp="1"/>
          </p:cNvSpPr>
          <p:nvPr>
            <p:ph idx="1"/>
          </p:nvPr>
        </p:nvSpPr>
        <p:spPr>
          <a:xfrm>
            <a:off x="457199" y="1254716"/>
            <a:ext cx="7775378" cy="5603284"/>
          </a:xfrm>
        </p:spPr>
        <p:txBody>
          <a:bodyPr/>
          <a:lstStyle/>
          <a:p>
            <a:r>
              <a:rPr kumimoji="1" lang="en-US" altLang="zh-CN" dirty="0" smtClean="0"/>
              <a:t>Data</a:t>
            </a:r>
            <a:r>
              <a:rPr kumimoji="1" lang="zh-CN" altLang="en-US" dirty="0" smtClean="0"/>
              <a:t> </a:t>
            </a:r>
            <a:r>
              <a:rPr kumimoji="1" lang="en-US" altLang="zh-CN" dirty="0" smtClean="0"/>
              <a:t>Frame</a:t>
            </a:r>
            <a:r>
              <a:rPr kumimoji="1" lang="zh-CN" altLang="en-US" dirty="0" smtClean="0"/>
              <a:t>：</a:t>
            </a:r>
            <a:endParaRPr kumimoji="1" lang="en-US" altLang="zh-CN" dirty="0" smtClean="0"/>
          </a:p>
          <a:p>
            <a:pPr marL="0" indent="0">
              <a:buNone/>
            </a:pPr>
            <a:r>
              <a:rPr kumimoji="1" lang="zh-CN" altLang="zh-CN" dirty="0" smtClean="0"/>
              <a:t>-</a:t>
            </a:r>
            <a:r>
              <a:rPr kumimoji="1" lang="zh-CN" altLang="en-US" dirty="0" smtClean="0"/>
              <a:t>基于</a:t>
            </a:r>
            <a:r>
              <a:rPr kumimoji="1" lang="en-US" altLang="zh-CN" dirty="0" smtClean="0"/>
              <a:t>R</a:t>
            </a:r>
            <a:r>
              <a:rPr kumimoji="1" lang="zh-CN" altLang="en-US" dirty="0" smtClean="0"/>
              <a:t>中</a:t>
            </a:r>
            <a:r>
              <a:rPr kumimoji="1" lang="en-US" altLang="zh-CN" dirty="0" smtClean="0"/>
              <a:t>Data</a:t>
            </a:r>
            <a:r>
              <a:rPr kumimoji="1" lang="zh-CN" altLang="en-US" dirty="0" smtClean="0"/>
              <a:t> </a:t>
            </a:r>
            <a:r>
              <a:rPr kumimoji="1" lang="en-US" altLang="zh-CN" dirty="0" smtClean="0"/>
              <a:t>Frame</a:t>
            </a:r>
            <a:r>
              <a:rPr kumimoji="1" lang="zh-CN" altLang="en-US" dirty="0" smtClean="0"/>
              <a:t>概念</a:t>
            </a:r>
            <a:r>
              <a:rPr kumimoji="1" lang="en-US" altLang="zh-CN" dirty="0" smtClean="0"/>
              <a:t>,</a:t>
            </a:r>
            <a:r>
              <a:rPr kumimoji="1" lang="zh-CN" altLang="en-US" dirty="0" smtClean="0"/>
              <a:t>按照命名列的形式组织的数据集合，与关系型数据库中的表类似</a:t>
            </a:r>
            <a:endParaRPr kumimoji="1" lang="en-US" altLang="zh-CN" dirty="0" smtClean="0"/>
          </a:p>
          <a:p>
            <a:pPr marL="0" indent="0">
              <a:buNone/>
            </a:pPr>
            <a:r>
              <a:rPr kumimoji="1" lang="zh-CN" altLang="zh-CN" dirty="0" smtClean="0"/>
              <a:t>-</a:t>
            </a:r>
            <a:r>
              <a:rPr kumimoji="1" lang="zh-CN" altLang="en-US" dirty="0" smtClean="0"/>
              <a:t>可由：已有的</a:t>
            </a:r>
            <a:r>
              <a:rPr kumimoji="1" lang="en-US" altLang="zh-CN" dirty="0" smtClean="0"/>
              <a:t>RDD</a:t>
            </a:r>
            <a:r>
              <a:rPr kumimoji="1" lang="zh-CN" altLang="en-US" dirty="0" smtClean="0"/>
              <a:t>；结构化数据文件；</a:t>
            </a:r>
            <a:r>
              <a:rPr kumimoji="1" lang="en-US" altLang="zh-CN" dirty="0" smtClean="0"/>
              <a:t>JSON</a:t>
            </a:r>
            <a:r>
              <a:rPr kumimoji="1" lang="zh-CN" altLang="en-US" dirty="0" smtClean="0"/>
              <a:t>数据集；</a:t>
            </a:r>
            <a:r>
              <a:rPr kumimoji="1" lang="en-US" altLang="zh-CN" dirty="0" smtClean="0"/>
              <a:t>Hive</a:t>
            </a:r>
            <a:r>
              <a:rPr kumimoji="1" lang="zh-CN" altLang="en-US" dirty="0" smtClean="0"/>
              <a:t>表；外部数据库来创建</a:t>
            </a:r>
            <a:r>
              <a:rPr kumimoji="1" lang="en-US" altLang="zh-CN" dirty="0" smtClean="0"/>
              <a:t>Data</a:t>
            </a:r>
            <a:r>
              <a:rPr kumimoji="1" lang="zh-CN" altLang="en-US" dirty="0" smtClean="0"/>
              <a:t> </a:t>
            </a:r>
            <a:r>
              <a:rPr kumimoji="1" lang="en-US" altLang="zh-CN" dirty="0" smtClean="0"/>
              <a:t>Frame</a:t>
            </a:r>
          </a:p>
          <a:p>
            <a:r>
              <a:rPr kumimoji="1" lang="en-US" altLang="zh-CN" dirty="0" smtClean="0"/>
              <a:t>SQL</a:t>
            </a:r>
            <a:r>
              <a:rPr kumimoji="1" lang="zh-CN" altLang="en-US" dirty="0" smtClean="0"/>
              <a:t> </a:t>
            </a:r>
            <a:r>
              <a:rPr kumimoji="1" lang="en-US" altLang="zh-CN" dirty="0" smtClean="0"/>
              <a:t>Context</a:t>
            </a:r>
            <a:r>
              <a:rPr kumimoji="1" lang="zh-CN" altLang="en-US" dirty="0" smtClean="0"/>
              <a:t>：</a:t>
            </a:r>
            <a:endParaRPr kumimoji="1" lang="en-US" altLang="zh-CN" dirty="0" smtClean="0"/>
          </a:p>
          <a:p>
            <a:pPr marL="0" indent="0">
              <a:buNone/>
            </a:pPr>
            <a:r>
              <a:rPr kumimoji="1" lang="zh-CN" altLang="zh-CN" dirty="0" smtClean="0"/>
              <a:t>-</a:t>
            </a:r>
            <a:r>
              <a:rPr kumimoji="1" lang="zh-CN" altLang="en-US" dirty="0" smtClean="0"/>
              <a:t>封装了</a:t>
            </a:r>
            <a:r>
              <a:rPr kumimoji="1" lang="en-US" altLang="zh-CN" dirty="0" smtClean="0"/>
              <a:t>Spark</a:t>
            </a:r>
            <a:r>
              <a:rPr kumimoji="1" lang="zh-CN" altLang="en-US" dirty="0" smtClean="0"/>
              <a:t>中所有的关系型功能</a:t>
            </a:r>
            <a:endParaRPr kumimoji="1" lang="en-US" altLang="zh-CN" dirty="0" smtClean="0"/>
          </a:p>
          <a:p>
            <a:pPr marL="0" indent="0">
              <a:buNone/>
            </a:pPr>
            <a:r>
              <a:rPr kumimoji="1" lang="zh-CN" altLang="zh-CN" dirty="0" smtClean="0"/>
              <a:t>-</a:t>
            </a:r>
            <a:r>
              <a:rPr kumimoji="1" lang="zh-CN" altLang="en-US" dirty="0" smtClean="0"/>
              <a:t>可由</a:t>
            </a:r>
            <a:r>
              <a:rPr kumimoji="1" lang="en-US" altLang="zh-CN" dirty="0" smtClean="0"/>
              <a:t>Spark</a:t>
            </a:r>
            <a:r>
              <a:rPr kumimoji="1" lang="zh-CN" altLang="en-US" dirty="0" smtClean="0"/>
              <a:t> </a:t>
            </a:r>
            <a:r>
              <a:rPr kumimoji="1" lang="en-US" altLang="zh-CN" dirty="0" err="1" smtClean="0"/>
              <a:t>Contex</a:t>
            </a:r>
            <a:r>
              <a:rPr kumimoji="1" lang="zh-CN" altLang="en-US" dirty="0" smtClean="0"/>
              <a:t>创建</a:t>
            </a:r>
            <a:r>
              <a:rPr kumimoji="1" lang="en-US" altLang="zh-CN" dirty="0" smtClean="0"/>
              <a:t>SQL</a:t>
            </a:r>
            <a:r>
              <a:rPr kumimoji="1" lang="zh-CN" altLang="en-US" dirty="0" smtClean="0"/>
              <a:t> </a:t>
            </a:r>
            <a:r>
              <a:rPr kumimoji="1" lang="en-US" altLang="zh-CN" dirty="0" smtClean="0"/>
              <a:t>Context</a:t>
            </a:r>
          </a:p>
          <a:p>
            <a:pPr marL="0" indent="0">
              <a:buNone/>
            </a:pPr>
            <a:endParaRPr kumimoji="1" lang="zh-CN" altLang="en-US" dirty="0"/>
          </a:p>
        </p:txBody>
      </p:sp>
    </p:spTree>
    <p:extLst>
      <p:ext uri="{BB962C8B-B14F-4D97-AF65-F5344CB8AC3E}">
        <p14:creationId xmlns:p14="http://schemas.microsoft.com/office/powerpoint/2010/main" val="427046095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142" y="-264983"/>
            <a:ext cx="6508377" cy="1143000"/>
          </a:xfrm>
        </p:spPr>
        <p:txBody>
          <a:bodyPr/>
          <a:lstStyle/>
          <a:p>
            <a:pPr algn="ctr"/>
            <a:r>
              <a:rPr kumimoji="1" lang="en-US" altLang="zh-CN" sz="3200" dirty="0" smtClean="0"/>
              <a:t>Example</a:t>
            </a:r>
            <a:r>
              <a:rPr kumimoji="1" lang="zh-CN" altLang="en-US" sz="3200" dirty="0" smtClean="0"/>
              <a:t>：</a:t>
            </a:r>
            <a:r>
              <a:rPr kumimoji="1" lang="en-US" altLang="zh-CN" sz="3200" dirty="0" smtClean="0"/>
              <a:t>Spark</a:t>
            </a:r>
            <a:r>
              <a:rPr kumimoji="1" lang="zh-CN" altLang="en-US" sz="3200" dirty="0" smtClean="0"/>
              <a:t> </a:t>
            </a:r>
            <a:r>
              <a:rPr kumimoji="1" lang="en-US" altLang="zh-CN" sz="3200" dirty="0" smtClean="0"/>
              <a:t>SQL</a:t>
            </a:r>
            <a:r>
              <a:rPr kumimoji="1" lang="zh-CN" altLang="en-US" sz="3200" dirty="0" smtClean="0"/>
              <a:t>示例应用</a:t>
            </a:r>
            <a:endParaRPr kumimoji="1" lang="zh-CN" altLang="en-US" sz="3200" dirty="0"/>
          </a:p>
        </p:txBody>
      </p:sp>
      <p:sp>
        <p:nvSpPr>
          <p:cNvPr id="3" name="内容占位符 2"/>
          <p:cNvSpPr>
            <a:spLocks noGrp="1"/>
          </p:cNvSpPr>
          <p:nvPr>
            <p:ph idx="1"/>
          </p:nvPr>
        </p:nvSpPr>
        <p:spPr>
          <a:xfrm>
            <a:off x="457199" y="878017"/>
            <a:ext cx="6508377" cy="5415807"/>
          </a:xfrm>
        </p:spPr>
        <p:txBody>
          <a:bodyPr/>
          <a:lstStyle/>
          <a:p>
            <a:r>
              <a:rPr kumimoji="1" lang="zh-CN" altLang="en-US" dirty="0"/>
              <a:t>(</a:t>
            </a:r>
            <a:r>
              <a:rPr kumimoji="1" lang="zh-CN" altLang="en-US" dirty="0" smtClean="0"/>
              <a:t>课堂演示</a:t>
            </a:r>
            <a:r>
              <a:rPr kumimoji="1" lang="en-US" altLang="zh-CN" dirty="0" smtClean="0"/>
              <a:t>…)</a:t>
            </a:r>
            <a:r>
              <a:rPr kumimoji="1" lang="zh-CN" altLang="en-US" dirty="0" smtClean="0"/>
              <a:t>下段代码片段展示了可以在</a:t>
            </a:r>
            <a:r>
              <a:rPr kumimoji="1" lang="en-US" altLang="zh-CN" dirty="0" smtClean="0"/>
              <a:t>Spark</a:t>
            </a:r>
            <a:r>
              <a:rPr kumimoji="1" lang="zh-CN" altLang="en-US" dirty="0" smtClean="0"/>
              <a:t> </a:t>
            </a:r>
            <a:r>
              <a:rPr kumimoji="1" lang="en-US" altLang="zh-CN" dirty="0" smtClean="0"/>
              <a:t>Shell</a:t>
            </a:r>
            <a:r>
              <a:rPr kumimoji="1" lang="zh-CN" altLang="en-US" dirty="0" smtClean="0"/>
              <a:t>终端执行</a:t>
            </a:r>
            <a:r>
              <a:rPr kumimoji="1" lang="en-US" altLang="zh-CN" dirty="0" smtClean="0"/>
              <a:t>Spark</a:t>
            </a:r>
            <a:r>
              <a:rPr kumimoji="1" lang="zh-CN" altLang="en-US" dirty="0" smtClean="0"/>
              <a:t> </a:t>
            </a:r>
            <a:r>
              <a:rPr kumimoji="1" lang="en-US" altLang="zh-CN" dirty="0" smtClean="0"/>
              <a:t>SQL</a:t>
            </a:r>
            <a:r>
              <a:rPr kumimoji="1" lang="zh-CN" altLang="en-US" dirty="0" smtClean="0"/>
              <a:t>命令。</a:t>
            </a:r>
            <a:endParaRPr kumimoji="1" lang="en-US" altLang="zh-CN" dirty="0" smtClean="0"/>
          </a:p>
          <a:p>
            <a:pPr marL="0" indent="0">
              <a:buNone/>
            </a:pPr>
            <a:endParaRPr kumimoji="1" lang="en-US" altLang="zh-CN" sz="1200" dirty="0" smtClean="0"/>
          </a:p>
          <a:p>
            <a:pPr marL="0" indent="0">
              <a:buNone/>
            </a:pPr>
            <a:r>
              <a:rPr kumimoji="1" lang="zh-CN" altLang="en-US" sz="1200" dirty="0" smtClean="0"/>
              <a:t> </a:t>
            </a:r>
            <a:endParaRPr kumimoji="1" lang="en-US" altLang="zh-CN" sz="1200" dirty="0" smtClean="0"/>
          </a:p>
          <a:p>
            <a:pPr marL="0" indent="0">
              <a:buNone/>
            </a:pPr>
            <a:endParaRPr kumimoji="1" lang="en-US" altLang="zh-CN" sz="1200" dirty="0" smtClean="0"/>
          </a:p>
          <a:p>
            <a:pPr marL="0" indent="0">
              <a:buNone/>
            </a:pPr>
            <a:endParaRPr kumimoji="1" lang="zh-CN" altLang="en-US" dirty="0"/>
          </a:p>
        </p:txBody>
      </p:sp>
      <p:pic>
        <p:nvPicPr>
          <p:cNvPr id="4" name="图片 3" descr="屏幕快照 2015-12-07 下午11.02.2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16" y="1856510"/>
            <a:ext cx="8799559" cy="4142913"/>
          </a:xfrm>
          <a:prstGeom prst="rect">
            <a:avLst/>
          </a:prstGeom>
        </p:spPr>
      </p:pic>
    </p:spTree>
    <p:extLst>
      <p:ext uri="{BB962C8B-B14F-4D97-AF65-F5344CB8AC3E}">
        <p14:creationId xmlns:p14="http://schemas.microsoft.com/office/powerpoint/2010/main" val="1817982116"/>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0"/>
            <a:ext cx="6508377" cy="1143000"/>
          </a:xfrm>
        </p:spPr>
        <p:txBody>
          <a:bodyPr/>
          <a:lstStyle/>
          <a:p>
            <a:pPr algn="ctr"/>
            <a:r>
              <a:rPr kumimoji="1" lang="en-US" altLang="zh-CN" sz="2800" dirty="0" err="1" smtClean="0"/>
              <a:t>SQLContext</a:t>
            </a:r>
            <a:r>
              <a:rPr kumimoji="1" lang="zh-CN" altLang="en-US" sz="2800" dirty="0" smtClean="0"/>
              <a:t>里对</a:t>
            </a:r>
            <a:r>
              <a:rPr kumimoji="1" lang="en-US" altLang="zh-CN" sz="2800" dirty="0" err="1" smtClean="0"/>
              <a:t>sql</a:t>
            </a:r>
            <a:r>
              <a:rPr kumimoji="1" lang="zh-CN" altLang="en-US" sz="2800" dirty="0" smtClean="0"/>
              <a:t>的执行流程</a:t>
            </a:r>
            <a:endParaRPr kumimoji="1" lang="zh-CN" altLang="en-US" sz="2800" dirty="0"/>
          </a:p>
        </p:txBody>
      </p:sp>
      <p:sp>
        <p:nvSpPr>
          <p:cNvPr id="3" name="内容占位符 2"/>
          <p:cNvSpPr>
            <a:spLocks noGrp="1"/>
          </p:cNvSpPr>
          <p:nvPr>
            <p:ph idx="1"/>
          </p:nvPr>
        </p:nvSpPr>
        <p:spPr>
          <a:xfrm>
            <a:off x="457199" y="1224744"/>
            <a:ext cx="6508377" cy="4901420"/>
          </a:xfrm>
        </p:spPr>
        <p:txBody>
          <a:bodyPr/>
          <a:lstStyle/>
          <a:p>
            <a:r>
              <a:rPr kumimoji="1" lang="zh-CN" altLang="en-US" dirty="0" smtClean="0"/>
              <a:t>第一步：词法和语法解析，生成</a:t>
            </a:r>
            <a:r>
              <a:rPr kumimoji="1" lang="en-US" altLang="zh-CN" dirty="0" smtClean="0"/>
              <a:t>Logical</a:t>
            </a:r>
            <a:r>
              <a:rPr kumimoji="1" lang="zh-CN" altLang="en-US" dirty="0" smtClean="0"/>
              <a:t> </a:t>
            </a:r>
            <a:r>
              <a:rPr kumimoji="1" lang="en-US" altLang="zh-CN" dirty="0" smtClean="0"/>
              <a:t>Plan</a:t>
            </a:r>
          </a:p>
          <a:p>
            <a:r>
              <a:rPr kumimoji="1" lang="zh-CN" altLang="en-US" dirty="0" smtClean="0"/>
              <a:t>第二步：把做完词法和语法解析的执行计划进行初步分析和映射，得到初步的逻辑计划</a:t>
            </a:r>
            <a:endParaRPr kumimoji="1" lang="en-US" altLang="zh-CN" dirty="0" smtClean="0"/>
          </a:p>
          <a:p>
            <a:r>
              <a:rPr kumimoji="1" lang="zh-CN" altLang="en-US" dirty="0" smtClean="0"/>
              <a:t>第三步：接下来第三步是</a:t>
            </a:r>
            <a:r>
              <a:rPr kumimoji="1" lang="en-US" altLang="zh-CN" dirty="0" smtClean="0"/>
              <a:t>optimizer(plan)</a:t>
            </a:r>
          </a:p>
          <a:p>
            <a:r>
              <a:rPr kumimoji="1" lang="zh-CN" altLang="en-US" dirty="0" smtClean="0"/>
              <a:t>第四步</a:t>
            </a:r>
            <a:r>
              <a:rPr kumimoji="1" lang="zh-CN" altLang="en-US" dirty="0"/>
              <a:t>：将优化后的执行计划丢给</a:t>
            </a:r>
            <a:r>
              <a:rPr kumimoji="1" lang="en-US" altLang="zh-CN" dirty="0"/>
              <a:t>Spark</a:t>
            </a:r>
            <a:r>
              <a:rPr kumimoji="1" lang="zh-CN" altLang="en-US" dirty="0"/>
              <a:t> </a:t>
            </a:r>
            <a:r>
              <a:rPr kumimoji="1" lang="en-US" altLang="zh-CN" dirty="0"/>
              <a:t>Planner</a:t>
            </a:r>
            <a:r>
              <a:rPr kumimoji="1" lang="zh-CN" altLang="en-US" dirty="0"/>
              <a:t>处理，</a:t>
            </a:r>
            <a:endParaRPr kumimoji="1" lang="en-US" altLang="zh-CN" dirty="0"/>
          </a:p>
          <a:p>
            <a:pPr marL="0" indent="0">
              <a:buNone/>
            </a:pPr>
            <a:r>
              <a:rPr kumimoji="1" lang="en-US" altLang="zh-CN" dirty="0"/>
              <a:t>	</a:t>
            </a:r>
            <a:r>
              <a:rPr kumimoji="1" lang="zh-CN" altLang="en-US" dirty="0"/>
              <a:t>根据逻辑计划树生成可以执行的物理计划树，即      </a:t>
            </a:r>
            <a:r>
              <a:rPr kumimoji="1" lang="en-US" altLang="zh-CN" dirty="0"/>
              <a:t>	Spark</a:t>
            </a:r>
            <a:r>
              <a:rPr kumimoji="1" lang="zh-CN" altLang="en-US" dirty="0"/>
              <a:t> </a:t>
            </a:r>
            <a:r>
              <a:rPr kumimoji="1" lang="en-US" altLang="zh-CN" dirty="0"/>
              <a:t>Plane</a:t>
            </a:r>
            <a:endParaRPr kumimoji="1" lang="en-US" altLang="zh-CN" dirty="0" smtClean="0"/>
          </a:p>
          <a:p>
            <a:r>
              <a:rPr kumimoji="1" lang="zh-CN" altLang="en-US" dirty="0" smtClean="0"/>
              <a:t>第五步：调用</a:t>
            </a:r>
            <a:r>
              <a:rPr kumimoji="1" lang="en-US" altLang="zh-CN" dirty="0" err="1" smtClean="0"/>
              <a:t>SparkPlan</a:t>
            </a:r>
            <a:r>
              <a:rPr kumimoji="1" lang="zh-CN" altLang="en-US" dirty="0" smtClean="0"/>
              <a:t>的</a:t>
            </a:r>
            <a:r>
              <a:rPr kumimoji="1" lang="en-US" altLang="zh-CN" dirty="0" smtClean="0"/>
              <a:t>execute()</a:t>
            </a:r>
            <a:r>
              <a:rPr kumimoji="1" lang="zh-CN" altLang="en-US" dirty="0" smtClean="0"/>
              <a:t>执行计算，触发整棵物理计划树的执行。</a:t>
            </a:r>
            <a:endParaRPr kumimoji="1" lang="en-US" altLang="zh-CN" dirty="0" smtClean="0"/>
          </a:p>
          <a:p>
            <a:pPr marL="0" indent="0">
              <a:buNone/>
            </a:pPr>
            <a:endParaRPr kumimoji="1" lang="en-US" altLang="zh-CN" dirty="0" smtClean="0"/>
          </a:p>
          <a:p>
            <a:pPr marL="0" indent="0">
              <a:buNone/>
            </a:pPr>
            <a:endParaRPr kumimoji="1" lang="en-US" altLang="zh-CN" dirty="0" smtClean="0"/>
          </a:p>
          <a:p>
            <a:pPr marL="0" indent="0">
              <a:buNone/>
            </a:pPr>
            <a:endParaRPr kumimoji="1" lang="en-US" altLang="zh-CN" dirty="0" smtClean="0"/>
          </a:p>
          <a:p>
            <a:endParaRPr kumimoji="1" lang="zh-CN" altLang="en-US" dirty="0"/>
          </a:p>
        </p:txBody>
      </p:sp>
    </p:spTree>
    <p:extLst>
      <p:ext uri="{BB962C8B-B14F-4D97-AF65-F5344CB8AC3E}">
        <p14:creationId xmlns:p14="http://schemas.microsoft.com/office/powerpoint/2010/main" val="220768098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en-US" altLang="zh-CN" dirty="0" err="1" smtClean="0"/>
              <a:t>Hadoop</a:t>
            </a:r>
            <a:r>
              <a:rPr kumimoji="1" lang="en-US" altLang="zh-CN" dirty="0" smtClean="0"/>
              <a:t>,</a:t>
            </a:r>
            <a:r>
              <a:rPr kumimoji="1" lang="zh-CN" altLang="en-US" dirty="0" smtClean="0"/>
              <a:t>是什么？</a:t>
            </a:r>
            <a:endParaRPr kumimoji="1" lang="zh-CN" altLang="en-US" dirty="0"/>
          </a:p>
        </p:txBody>
      </p:sp>
      <p:sp>
        <p:nvSpPr>
          <p:cNvPr id="3" name="内容占位符 2"/>
          <p:cNvSpPr>
            <a:spLocks noGrp="1"/>
          </p:cNvSpPr>
          <p:nvPr>
            <p:ph idx="1"/>
          </p:nvPr>
        </p:nvSpPr>
        <p:spPr/>
        <p:txBody>
          <a:bodyPr/>
          <a:lstStyle/>
          <a:p>
            <a:r>
              <a:rPr kumimoji="1" lang="zh-CN" altLang="en-US" dirty="0" smtClean="0"/>
              <a:t>现在需要处理</a:t>
            </a:r>
            <a:r>
              <a:rPr kumimoji="1" lang="en-US" altLang="zh-CN" dirty="0" err="1" smtClean="0"/>
              <a:t>PataByte</a:t>
            </a:r>
            <a:r>
              <a:rPr kumimoji="1" lang="zh-CN" altLang="en-US" dirty="0" smtClean="0"/>
              <a:t>级的数据集</a:t>
            </a:r>
            <a:endParaRPr kumimoji="1" lang="en-US" altLang="zh-CN" dirty="0" smtClean="0"/>
          </a:p>
          <a:p>
            <a:r>
              <a:rPr kumimoji="1" lang="zh-CN" altLang="en-US" dirty="0" smtClean="0"/>
              <a:t>一个分布式文件系统和并行执行环境</a:t>
            </a:r>
            <a:endParaRPr kumimoji="1" lang="en-US" altLang="zh-CN" dirty="0" smtClean="0"/>
          </a:p>
          <a:p>
            <a:r>
              <a:rPr kumimoji="1" lang="zh-CN" altLang="en-US" dirty="0" smtClean="0"/>
              <a:t>让用户便捷的处理海量数据</a:t>
            </a:r>
            <a:endParaRPr kumimoji="1" lang="en-US" altLang="zh-CN" dirty="0" smtClean="0"/>
          </a:p>
          <a:p>
            <a:r>
              <a:rPr kumimoji="1" lang="en-US" altLang="zh-CN" dirty="0" smtClean="0"/>
              <a:t>Apache</a:t>
            </a:r>
            <a:r>
              <a:rPr kumimoji="1" lang="zh-CN" altLang="en-US" dirty="0" smtClean="0"/>
              <a:t>基金会下的一个开源项目</a:t>
            </a:r>
            <a:endParaRPr kumimoji="1" lang="en-US" altLang="zh-CN" dirty="0" smtClean="0"/>
          </a:p>
          <a:p>
            <a:r>
              <a:rPr kumimoji="1" lang="zh-CN" altLang="en-US" dirty="0" smtClean="0"/>
              <a:t>目前</a:t>
            </a:r>
            <a:r>
              <a:rPr kumimoji="1" lang="en-US" altLang="zh-CN" dirty="0" smtClean="0"/>
              <a:t>Yahoo</a:t>
            </a:r>
            <a:r>
              <a:rPr kumimoji="1" lang="zh-CN" altLang="en-US" dirty="0" smtClean="0"/>
              <a:t>！是主要的贡献者</a:t>
            </a:r>
            <a:endParaRPr kumimoji="1" lang="en-US" altLang="zh-CN" dirty="0" smtClean="0"/>
          </a:p>
          <a:p>
            <a:endParaRPr kumimoji="1" lang="en-US" altLang="zh-CN" dirty="0" smtClean="0"/>
          </a:p>
          <a:p>
            <a:endParaRPr kumimoji="1" lang="zh-CN" altLang="en-US" dirty="0"/>
          </a:p>
        </p:txBody>
      </p:sp>
      <p:sp>
        <p:nvSpPr>
          <p:cNvPr id="4" name="文本框 3"/>
          <p:cNvSpPr txBox="1"/>
          <p:nvPr/>
        </p:nvSpPr>
        <p:spPr>
          <a:xfrm>
            <a:off x="4307680" y="2435490"/>
            <a:ext cx="184666"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151538868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342900"/>
            <a:ext cx="6508377" cy="1143000"/>
          </a:xfrm>
        </p:spPr>
        <p:txBody>
          <a:bodyPr/>
          <a:lstStyle/>
          <a:p>
            <a:pPr algn="ctr"/>
            <a:r>
              <a:rPr kumimoji="1" lang="en-US" altLang="zh-CN" dirty="0" smtClean="0"/>
              <a:t>Apache</a:t>
            </a:r>
            <a:r>
              <a:rPr kumimoji="1" lang="zh-CN" altLang="en-US" dirty="0" smtClean="0"/>
              <a:t> </a:t>
            </a:r>
            <a:r>
              <a:rPr kumimoji="1" lang="en-US" altLang="zh-CN" dirty="0" smtClean="0"/>
              <a:t>Spark</a:t>
            </a:r>
            <a:endParaRPr kumimoji="1" lang="zh-CN" altLang="en-US" dirty="0"/>
          </a:p>
        </p:txBody>
      </p:sp>
      <p:pic>
        <p:nvPicPr>
          <p:cNvPr id="4" name="内容占位符 3" descr="屏幕快照 2015-12-09 下午9.51.24.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 t="2181" r="987"/>
          <a:stretch/>
        </p:blipFill>
        <p:spPr>
          <a:xfrm>
            <a:off x="186434" y="1782585"/>
            <a:ext cx="7026227" cy="3830939"/>
          </a:xfrm>
        </p:spPr>
      </p:pic>
      <p:sp>
        <p:nvSpPr>
          <p:cNvPr id="5" name="矩形 4"/>
          <p:cNvSpPr/>
          <p:nvPr/>
        </p:nvSpPr>
        <p:spPr>
          <a:xfrm>
            <a:off x="3751982" y="1934049"/>
            <a:ext cx="1689557" cy="2423382"/>
          </a:xfrm>
          <a:prstGeom prst="rect">
            <a:avLst/>
          </a:prstGeom>
          <a:solidFill>
            <a:schemeClr val="bg1">
              <a:alpha val="0"/>
            </a:schemeClr>
          </a:solidFill>
          <a:ln w="66675">
            <a:solidFill>
              <a:srgbClr val="FF0000"/>
            </a:solidFill>
          </a:ln>
          <a:scene3d>
            <a:camera prst="orthographicFront">
              <a:rot lat="0" lon="0" rev="0"/>
            </a:camera>
            <a:lightRig rig="twoPt" dir="r">
              <a:rot lat="0" lon="0" rev="6000000"/>
            </a:lightRig>
          </a:scene3d>
          <a:sp3d prstMaterial="matte">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7009440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6577" y="-99369"/>
            <a:ext cx="6508377" cy="1143000"/>
          </a:xfrm>
        </p:spPr>
        <p:txBody>
          <a:bodyPr/>
          <a:lstStyle/>
          <a:p>
            <a:pPr algn="ctr"/>
            <a:r>
              <a:rPr kumimoji="1" lang="en-US" altLang="zh-CN" dirty="0" smtClean="0"/>
              <a:t>Spark-</a:t>
            </a:r>
            <a:r>
              <a:rPr kumimoji="1" lang="en-US" altLang="zh-CN" dirty="0" err="1" smtClean="0"/>
              <a:t>MLlib</a:t>
            </a:r>
            <a:endParaRPr kumimoji="1" lang="zh-CN" altLang="en-US" dirty="0"/>
          </a:p>
        </p:txBody>
      </p:sp>
      <p:sp>
        <p:nvSpPr>
          <p:cNvPr id="3" name="内容占位符 2"/>
          <p:cNvSpPr>
            <a:spLocks noGrp="1"/>
          </p:cNvSpPr>
          <p:nvPr>
            <p:ph idx="1"/>
          </p:nvPr>
        </p:nvSpPr>
        <p:spPr>
          <a:xfrm>
            <a:off x="457199" y="1145364"/>
            <a:ext cx="8387718" cy="5556708"/>
          </a:xfrm>
        </p:spPr>
        <p:txBody>
          <a:bodyPr/>
          <a:lstStyle/>
          <a:p>
            <a:r>
              <a:rPr kumimoji="1" lang="en-US" altLang="zh-CN" dirty="0" err="1" smtClean="0"/>
              <a:t>Mllib</a:t>
            </a:r>
            <a:r>
              <a:rPr kumimoji="1" lang="zh-CN" altLang="en-US" dirty="0" smtClean="0"/>
              <a:t>是</a:t>
            </a:r>
            <a:r>
              <a:rPr kumimoji="1" lang="en-US" altLang="zh-CN" dirty="0" smtClean="0"/>
              <a:t>Spark</a:t>
            </a:r>
            <a:r>
              <a:rPr kumimoji="1" lang="zh-CN" altLang="en-US" dirty="0" smtClean="0"/>
              <a:t>的机器学习库，它的目标是使机器学习算法</a:t>
            </a:r>
            <a:endParaRPr kumimoji="1" lang="en-US" altLang="zh-CN" dirty="0" smtClean="0"/>
          </a:p>
          <a:p>
            <a:pPr marL="0" indent="0">
              <a:buNone/>
            </a:pPr>
            <a:r>
              <a:rPr kumimoji="1" lang="zh-CN" altLang="zh-CN" dirty="0"/>
              <a:t> </a:t>
            </a:r>
            <a:r>
              <a:rPr kumimoji="1" lang="zh-CN" altLang="en-US" dirty="0" smtClean="0"/>
              <a:t>  更加方便快捷的运行在大数据上。</a:t>
            </a:r>
            <a:endParaRPr kumimoji="1" lang="en-US" altLang="zh-CN" dirty="0" smtClean="0"/>
          </a:p>
          <a:p>
            <a:r>
              <a:rPr kumimoji="1" lang="en-US" altLang="zh-CN" dirty="0" err="1" smtClean="0"/>
              <a:t>Mllib</a:t>
            </a:r>
            <a:r>
              <a:rPr kumimoji="1" lang="zh-CN" altLang="en-US" dirty="0" smtClean="0"/>
              <a:t>包含常见的机器学习算法：</a:t>
            </a:r>
            <a:endParaRPr kumimoji="1" lang="en-US" altLang="zh-CN" dirty="0" smtClean="0"/>
          </a:p>
          <a:p>
            <a:pPr marL="0" indent="0">
              <a:buNone/>
            </a:pPr>
            <a:r>
              <a:rPr kumimoji="1" lang="zh-CN" altLang="zh-CN" dirty="0" smtClean="0"/>
              <a:t> </a:t>
            </a:r>
            <a:r>
              <a:rPr kumimoji="1" lang="zh-CN" altLang="en-US" dirty="0" smtClean="0"/>
              <a:t>  </a:t>
            </a:r>
            <a:r>
              <a:rPr kumimoji="1" lang="en-US" altLang="zh-CN" dirty="0" smtClean="0"/>
              <a:t>--Classification</a:t>
            </a:r>
            <a:endParaRPr kumimoji="1" lang="en-US" altLang="zh-CN" dirty="0"/>
          </a:p>
          <a:p>
            <a:pPr marL="0" indent="0">
              <a:buNone/>
            </a:pPr>
            <a:r>
              <a:rPr kumimoji="1" lang="zh-CN" altLang="zh-CN" dirty="0"/>
              <a:t> </a:t>
            </a:r>
            <a:r>
              <a:rPr kumimoji="1" lang="zh-CN" altLang="en-US" dirty="0" smtClean="0"/>
              <a:t>  </a:t>
            </a:r>
            <a:r>
              <a:rPr kumimoji="1" lang="en-US" altLang="zh-CN" dirty="0" smtClean="0"/>
              <a:t>--Regression</a:t>
            </a:r>
            <a:endParaRPr kumimoji="1" lang="en-US" altLang="zh-CN" dirty="0"/>
          </a:p>
          <a:p>
            <a:pPr marL="0" indent="0">
              <a:buNone/>
            </a:pPr>
            <a:r>
              <a:rPr kumimoji="1" lang="zh-CN" altLang="zh-CN" dirty="0" smtClean="0"/>
              <a:t> </a:t>
            </a:r>
            <a:r>
              <a:rPr kumimoji="1" lang="zh-CN" altLang="en-US" dirty="0" smtClean="0"/>
              <a:t>  </a:t>
            </a:r>
            <a:r>
              <a:rPr kumimoji="1" lang="en-US" altLang="zh-CN" dirty="0" smtClean="0"/>
              <a:t>--Clustering</a:t>
            </a:r>
            <a:r>
              <a:rPr kumimoji="1" lang="zh-CN" altLang="en-US" dirty="0"/>
              <a:t> </a:t>
            </a:r>
            <a:endParaRPr kumimoji="1" lang="en-US" altLang="zh-CN" dirty="0" smtClean="0"/>
          </a:p>
          <a:p>
            <a:pPr marL="0" indent="0">
              <a:buNone/>
            </a:pPr>
            <a:r>
              <a:rPr kumimoji="1" lang="zh-CN" altLang="zh-CN" dirty="0"/>
              <a:t> </a:t>
            </a:r>
            <a:r>
              <a:rPr kumimoji="1" lang="zh-CN" altLang="en-US" dirty="0" smtClean="0"/>
              <a:t>  </a:t>
            </a:r>
            <a:r>
              <a:rPr kumimoji="1" lang="en-US" altLang="zh-CN" dirty="0" smtClean="0"/>
              <a:t>--Collaborative</a:t>
            </a:r>
            <a:r>
              <a:rPr kumimoji="1" lang="zh-CN" altLang="en-US" dirty="0" smtClean="0"/>
              <a:t> </a:t>
            </a:r>
            <a:r>
              <a:rPr kumimoji="1" lang="en-US" altLang="zh-CN" dirty="0" smtClean="0"/>
              <a:t>Filtering</a:t>
            </a:r>
            <a:endParaRPr kumimoji="1" lang="en-US" altLang="zh-CN" dirty="0"/>
          </a:p>
          <a:p>
            <a:pPr marL="0" indent="0">
              <a:buNone/>
            </a:pPr>
            <a:r>
              <a:rPr kumimoji="1" lang="zh-CN" altLang="zh-CN" dirty="0" smtClean="0"/>
              <a:t> </a:t>
            </a:r>
            <a:r>
              <a:rPr kumimoji="1" lang="zh-CN" altLang="en-US" dirty="0" smtClean="0"/>
              <a:t>  </a:t>
            </a:r>
            <a:r>
              <a:rPr kumimoji="1" lang="en-US" altLang="zh-CN" dirty="0" smtClean="0"/>
              <a:t>--Dimension</a:t>
            </a:r>
            <a:r>
              <a:rPr kumimoji="1" lang="zh-CN" altLang="en-US" dirty="0" smtClean="0"/>
              <a:t> </a:t>
            </a:r>
            <a:r>
              <a:rPr kumimoji="1" lang="en-US" altLang="zh-CN" dirty="0" smtClean="0"/>
              <a:t>Reduction</a:t>
            </a:r>
            <a:endParaRPr kumimoji="1" lang="en-US" altLang="zh-CN" dirty="0"/>
          </a:p>
          <a:p>
            <a:pPr marL="0" indent="0">
              <a:buNone/>
            </a:pPr>
            <a:r>
              <a:rPr kumimoji="1" lang="zh-CN" altLang="zh-CN" dirty="0" smtClean="0"/>
              <a:t> </a:t>
            </a:r>
            <a:r>
              <a:rPr kumimoji="1" lang="zh-CN" altLang="en-US" dirty="0" smtClean="0"/>
              <a:t>  </a:t>
            </a:r>
            <a:r>
              <a:rPr kumimoji="1" lang="en-US" altLang="zh-CN" dirty="0" smtClean="0"/>
              <a:t>--Low-Optimization</a:t>
            </a:r>
            <a:r>
              <a:rPr kumimoji="1" lang="zh-CN" altLang="en-US" dirty="0" smtClean="0"/>
              <a:t> </a:t>
            </a:r>
            <a:r>
              <a:rPr kumimoji="1" lang="en-US" altLang="zh-CN" dirty="0" smtClean="0"/>
              <a:t>Primitive</a:t>
            </a:r>
          </a:p>
          <a:p>
            <a:pPr marL="0" indent="0">
              <a:buNone/>
            </a:pPr>
            <a:r>
              <a:rPr kumimoji="1" lang="zh-CN" altLang="zh-CN" dirty="0"/>
              <a:t> </a:t>
            </a:r>
            <a:r>
              <a:rPr kumimoji="1" lang="zh-CN" altLang="en-US" dirty="0" smtClean="0"/>
              <a:t>  </a:t>
            </a:r>
            <a:r>
              <a:rPr kumimoji="1" lang="en-US" altLang="zh-CN" dirty="0" smtClean="0"/>
              <a:t>--Higher</a:t>
            </a:r>
            <a:r>
              <a:rPr kumimoji="1" lang="zh-CN" altLang="en-US" dirty="0" smtClean="0"/>
              <a:t>-</a:t>
            </a:r>
            <a:r>
              <a:rPr kumimoji="1" lang="en-US" altLang="zh-CN" dirty="0" smtClean="0"/>
              <a:t>level</a:t>
            </a:r>
            <a:r>
              <a:rPr kumimoji="1" lang="zh-CN" altLang="en-US" dirty="0" smtClean="0"/>
              <a:t> </a:t>
            </a:r>
            <a:r>
              <a:rPr kumimoji="1" lang="en-US" altLang="zh-CN" dirty="0" smtClean="0"/>
              <a:t>Pipeline</a:t>
            </a:r>
            <a:r>
              <a:rPr kumimoji="1" lang="zh-CN" altLang="en-US" dirty="0" smtClean="0"/>
              <a:t> </a:t>
            </a:r>
            <a:r>
              <a:rPr kumimoji="1" lang="en-US" altLang="zh-CN" dirty="0" smtClean="0"/>
              <a:t>API</a:t>
            </a:r>
          </a:p>
          <a:p>
            <a:pPr marL="0" indent="0">
              <a:buNone/>
            </a:pPr>
            <a:endParaRPr kumimoji="1" lang="en-US" altLang="zh-CN" dirty="0"/>
          </a:p>
          <a:p>
            <a:pPr marL="0" indent="0">
              <a:buNone/>
            </a:pPr>
            <a:endParaRPr kumimoji="1" lang="en-US" altLang="zh-CN" dirty="0" smtClean="0"/>
          </a:p>
        </p:txBody>
      </p:sp>
    </p:spTree>
    <p:extLst>
      <p:ext uri="{BB962C8B-B14F-4D97-AF65-F5344CB8AC3E}">
        <p14:creationId xmlns:p14="http://schemas.microsoft.com/office/powerpoint/2010/main" val="73039202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9973" y="25374"/>
            <a:ext cx="6508377" cy="1143000"/>
          </a:xfrm>
        </p:spPr>
        <p:txBody>
          <a:bodyPr/>
          <a:lstStyle/>
          <a:p>
            <a:pPr algn="ctr"/>
            <a:r>
              <a:rPr kumimoji="1" lang="en-US" altLang="zh-CN" dirty="0" smtClean="0"/>
              <a:t>Higher</a:t>
            </a:r>
            <a:r>
              <a:rPr kumimoji="1" lang="zh-CN" altLang="en-US" dirty="0" smtClean="0"/>
              <a:t> </a:t>
            </a:r>
            <a:r>
              <a:rPr kumimoji="1" lang="en-US" altLang="zh-CN" dirty="0" smtClean="0"/>
              <a:t>Level</a:t>
            </a:r>
            <a:r>
              <a:rPr kumimoji="1" lang="zh-CN" altLang="en-US" dirty="0" smtClean="0"/>
              <a:t> </a:t>
            </a:r>
            <a:r>
              <a:rPr kumimoji="1" lang="en-US" altLang="zh-CN" dirty="0" smtClean="0"/>
              <a:t>Pipeline</a:t>
            </a:r>
            <a:r>
              <a:rPr kumimoji="1" lang="zh-CN" altLang="en-US" dirty="0" smtClean="0"/>
              <a:t> </a:t>
            </a:r>
            <a:r>
              <a:rPr kumimoji="1" lang="en-US" altLang="zh-CN" dirty="0" smtClean="0"/>
              <a:t>API</a:t>
            </a:r>
            <a:endParaRPr kumimoji="1" lang="zh-CN" altLang="en-US" dirty="0"/>
          </a:p>
        </p:txBody>
      </p:sp>
      <p:sp>
        <p:nvSpPr>
          <p:cNvPr id="3" name="内容占位符 2"/>
          <p:cNvSpPr>
            <a:spLocks noGrp="1"/>
          </p:cNvSpPr>
          <p:nvPr>
            <p:ph idx="1"/>
          </p:nvPr>
        </p:nvSpPr>
        <p:spPr>
          <a:xfrm>
            <a:off x="457199" y="1304126"/>
            <a:ext cx="6508377" cy="4822038"/>
          </a:xfrm>
        </p:spPr>
        <p:txBody>
          <a:bodyPr/>
          <a:lstStyle/>
          <a:p>
            <a:r>
              <a:rPr kumimoji="1" lang="en-US" altLang="zh-CN" dirty="0" smtClean="0"/>
              <a:t>Data</a:t>
            </a:r>
            <a:r>
              <a:rPr kumimoji="1" lang="zh-CN" altLang="en-US" dirty="0" smtClean="0"/>
              <a:t> </a:t>
            </a:r>
            <a:r>
              <a:rPr kumimoji="1" lang="en-US" altLang="zh-CN" dirty="0" smtClean="0"/>
              <a:t>pre-processing</a:t>
            </a:r>
            <a:r>
              <a:rPr kumimoji="1" lang="zh-CN" altLang="en-US" dirty="0" smtClean="0"/>
              <a:t>=</a:t>
            </a:r>
            <a:r>
              <a:rPr kumimoji="1" lang="en-US" altLang="zh-CN" dirty="0" smtClean="0"/>
              <a:t>&gt;feature</a:t>
            </a:r>
            <a:r>
              <a:rPr kumimoji="1" lang="zh-CN" altLang="en-US" dirty="0" smtClean="0"/>
              <a:t> </a:t>
            </a:r>
            <a:r>
              <a:rPr kumimoji="1" lang="en-US" altLang="zh-CN" dirty="0" smtClean="0"/>
              <a:t>extraction</a:t>
            </a:r>
            <a:r>
              <a:rPr kumimoji="1" lang="zh-CN" altLang="en-US" dirty="0" smtClean="0"/>
              <a:t>  </a:t>
            </a:r>
            <a:r>
              <a:rPr kumimoji="1" lang="en-US" altLang="zh-CN" dirty="0" smtClean="0"/>
              <a:t>=&gt;model</a:t>
            </a:r>
            <a:r>
              <a:rPr kumimoji="1" lang="zh-CN" altLang="en-US" dirty="0" smtClean="0"/>
              <a:t> </a:t>
            </a:r>
            <a:r>
              <a:rPr kumimoji="1" lang="en-US" altLang="zh-CN" dirty="0" smtClean="0"/>
              <a:t>fitting</a:t>
            </a:r>
            <a:r>
              <a:rPr kumimoji="1" lang="zh-CN" altLang="en-US" dirty="0" smtClean="0"/>
              <a:t> </a:t>
            </a:r>
            <a:r>
              <a:rPr kumimoji="1" lang="en-US" altLang="zh-CN" dirty="0" smtClean="0"/>
              <a:t>=&gt;</a:t>
            </a:r>
            <a:r>
              <a:rPr kumimoji="1" lang="zh-CN" altLang="en-US" dirty="0" smtClean="0"/>
              <a:t> </a:t>
            </a:r>
            <a:r>
              <a:rPr kumimoji="1" lang="en-US" altLang="zh-CN" dirty="0" smtClean="0"/>
              <a:t>validation</a:t>
            </a:r>
          </a:p>
          <a:p>
            <a:r>
              <a:rPr kumimoji="1" lang="en-US" altLang="zh-CN" dirty="0" smtClean="0"/>
              <a:t>Pipeline</a:t>
            </a:r>
            <a:r>
              <a:rPr kumimoji="1" lang="zh-CN" altLang="en-US" dirty="0" smtClean="0"/>
              <a:t> </a:t>
            </a:r>
            <a:r>
              <a:rPr kumimoji="1" lang="en-US" altLang="zh-CN" dirty="0" smtClean="0"/>
              <a:t>API:</a:t>
            </a:r>
            <a:r>
              <a:rPr kumimoji="1" lang="zh-CN" altLang="en-US" dirty="0"/>
              <a:t> </a:t>
            </a:r>
            <a:r>
              <a:rPr kumimoji="1" lang="zh-CN" altLang="en-US" dirty="0" smtClean="0"/>
              <a:t>由</a:t>
            </a:r>
            <a:r>
              <a:rPr kumimoji="1" lang="en-US" altLang="zh-CN" dirty="0" smtClean="0"/>
              <a:t>Transformer</a:t>
            </a:r>
            <a:r>
              <a:rPr kumimoji="1" lang="zh-CN" altLang="en-US" dirty="0" smtClean="0"/>
              <a:t> </a:t>
            </a:r>
            <a:r>
              <a:rPr kumimoji="1" lang="en-US" altLang="zh-CN" dirty="0" smtClean="0"/>
              <a:t>and</a:t>
            </a:r>
            <a:r>
              <a:rPr kumimoji="1" lang="zh-CN" altLang="en-US" dirty="0" smtClean="0"/>
              <a:t>  </a:t>
            </a:r>
            <a:r>
              <a:rPr kumimoji="1" lang="en-US" altLang="zh-CN" dirty="0" smtClean="0"/>
              <a:t>Estimator</a:t>
            </a:r>
            <a:r>
              <a:rPr kumimoji="1" lang="zh-CN" altLang="en-US" dirty="0" smtClean="0"/>
              <a:t>构成</a:t>
            </a:r>
            <a:endParaRPr kumimoji="1" lang="en-US" altLang="zh-CN" dirty="0" smtClean="0"/>
          </a:p>
          <a:p>
            <a:r>
              <a:rPr kumimoji="1" lang="en-US" altLang="zh-CN" dirty="0" smtClean="0"/>
              <a:t>Transformer</a:t>
            </a:r>
            <a:r>
              <a:rPr kumimoji="1" lang="zh-CN" altLang="en-US" dirty="0" smtClean="0"/>
              <a:t>：由一个数据集生成一个增量的数据集。</a:t>
            </a:r>
            <a:endParaRPr kumimoji="1" lang="en-US" altLang="zh-CN" dirty="0" smtClean="0"/>
          </a:p>
          <a:p>
            <a:r>
              <a:rPr kumimoji="1" lang="en-US" altLang="zh-CN" dirty="0" smtClean="0"/>
              <a:t>Estimator</a:t>
            </a:r>
            <a:r>
              <a:rPr kumimoji="1" lang="zh-CN" altLang="en-US" dirty="0" smtClean="0"/>
              <a:t>：拟合输入数据去生成一个模型</a:t>
            </a:r>
            <a:endParaRPr kumimoji="1" lang="en-US" altLang="zh-CN" dirty="0" smtClean="0"/>
          </a:p>
          <a:p>
            <a:pPr marL="0" indent="0">
              <a:buNone/>
            </a:pPr>
            <a:endParaRPr kumimoji="1" lang="zh-CN" altLang="en-US" dirty="0"/>
          </a:p>
        </p:txBody>
      </p:sp>
    </p:spTree>
    <p:extLst>
      <p:ext uri="{BB962C8B-B14F-4D97-AF65-F5344CB8AC3E}">
        <p14:creationId xmlns:p14="http://schemas.microsoft.com/office/powerpoint/2010/main" val="2907259657"/>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96077"/>
            <a:ext cx="6508377" cy="763218"/>
          </a:xfrm>
        </p:spPr>
        <p:txBody>
          <a:bodyPr/>
          <a:lstStyle/>
          <a:p>
            <a:pPr algn="ctr"/>
            <a:r>
              <a:rPr kumimoji="1" lang="en-US" altLang="zh-CN" sz="3200" dirty="0" smtClean="0"/>
              <a:t>Example</a:t>
            </a:r>
            <a:r>
              <a:rPr kumimoji="1" lang="zh-CN" altLang="en-US" sz="3200" dirty="0" smtClean="0"/>
              <a:t>：</a:t>
            </a:r>
            <a:r>
              <a:rPr kumimoji="1" lang="en-US" altLang="zh-CN" sz="3200" dirty="0" smtClean="0"/>
              <a:t>Logistic</a:t>
            </a:r>
            <a:r>
              <a:rPr kumimoji="1" lang="zh-CN" altLang="en-US" sz="3200" dirty="0" smtClean="0"/>
              <a:t> </a:t>
            </a:r>
            <a:r>
              <a:rPr kumimoji="1" lang="en-US" altLang="zh-CN" sz="3200" dirty="0" smtClean="0"/>
              <a:t>Regression</a:t>
            </a:r>
            <a:endParaRPr kumimoji="1" lang="zh-CN" altLang="en-US" sz="3200" dirty="0"/>
          </a:p>
        </p:txBody>
      </p:sp>
      <p:pic>
        <p:nvPicPr>
          <p:cNvPr id="4" name="内容占位符 3" descr="屏幕快照 2015-12-09 下午12.38.42.png"/>
          <p:cNvPicPr>
            <a:picLocks noGrp="1" noChangeAspect="1"/>
          </p:cNvPicPr>
          <p:nvPr>
            <p:ph idx="1"/>
          </p:nvPr>
        </p:nvPicPr>
        <p:blipFill rotWithShape="1">
          <a:blip r:embed="rId2">
            <a:extLst>
              <a:ext uri="{28A0092B-C50C-407E-A947-70E740481C1C}">
                <a14:useLocalDpi xmlns:a14="http://schemas.microsoft.com/office/drawing/2010/main" val="0"/>
              </a:ext>
            </a:extLst>
          </a:blip>
          <a:srcRect l="3"/>
          <a:stretch/>
        </p:blipFill>
        <p:spPr>
          <a:xfrm>
            <a:off x="701894" y="859295"/>
            <a:ext cx="6510767" cy="2601017"/>
          </a:xfrm>
        </p:spPr>
      </p:pic>
      <p:pic>
        <p:nvPicPr>
          <p:cNvPr id="5" name="图片 4" descr="屏幕快照 2015-12-09 下午12.40.5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0754" y="3429000"/>
            <a:ext cx="4749800" cy="3073400"/>
          </a:xfrm>
          <a:prstGeom prst="rect">
            <a:avLst/>
          </a:prstGeom>
        </p:spPr>
      </p:pic>
    </p:spTree>
    <p:extLst>
      <p:ext uri="{BB962C8B-B14F-4D97-AF65-F5344CB8AC3E}">
        <p14:creationId xmlns:p14="http://schemas.microsoft.com/office/powerpoint/2010/main" val="502189033"/>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0596" y="131925"/>
            <a:ext cx="6508377" cy="1143000"/>
          </a:xfrm>
        </p:spPr>
        <p:txBody>
          <a:bodyPr/>
          <a:lstStyle/>
          <a:p>
            <a:pPr algn="ctr"/>
            <a:r>
              <a:rPr kumimoji="1" lang="en-US" altLang="zh-CN" dirty="0" err="1" smtClean="0"/>
              <a:t>MLlib</a:t>
            </a:r>
            <a:r>
              <a:rPr kumimoji="1" lang="zh-CN" altLang="en-US" dirty="0" smtClean="0"/>
              <a:t> </a:t>
            </a:r>
            <a:r>
              <a:rPr kumimoji="1" lang="en-US" altLang="zh-CN" dirty="0" smtClean="0"/>
              <a:t>–Basic</a:t>
            </a:r>
            <a:r>
              <a:rPr kumimoji="1" lang="zh-CN" altLang="en-US" dirty="0" smtClean="0"/>
              <a:t> </a:t>
            </a:r>
            <a:r>
              <a:rPr kumimoji="1" lang="en-US" altLang="zh-CN" dirty="0" smtClean="0"/>
              <a:t>Statistic</a:t>
            </a:r>
            <a:endParaRPr kumimoji="1" lang="zh-CN" altLang="en-US" dirty="0"/>
          </a:p>
        </p:txBody>
      </p:sp>
      <p:sp>
        <p:nvSpPr>
          <p:cNvPr id="3" name="内容占位符 2"/>
          <p:cNvSpPr>
            <a:spLocks noGrp="1"/>
          </p:cNvSpPr>
          <p:nvPr>
            <p:ph idx="1"/>
          </p:nvPr>
        </p:nvSpPr>
        <p:spPr>
          <a:xfrm>
            <a:off x="457199" y="1440208"/>
            <a:ext cx="6508377" cy="4685955"/>
          </a:xfrm>
        </p:spPr>
        <p:txBody>
          <a:bodyPr/>
          <a:lstStyle/>
          <a:p>
            <a:r>
              <a:rPr kumimoji="1" lang="en-US" altLang="zh-CN" dirty="0" smtClean="0"/>
              <a:t>Summary</a:t>
            </a:r>
            <a:r>
              <a:rPr kumimoji="1" lang="zh-CN" altLang="en-US" dirty="0" smtClean="0"/>
              <a:t> </a:t>
            </a:r>
            <a:r>
              <a:rPr kumimoji="1" lang="en-US" altLang="zh-CN" dirty="0" smtClean="0"/>
              <a:t>statistic</a:t>
            </a:r>
          </a:p>
          <a:p>
            <a:r>
              <a:rPr kumimoji="1" lang="en-US" altLang="zh-CN" dirty="0" smtClean="0"/>
              <a:t>Correlation</a:t>
            </a:r>
          </a:p>
          <a:p>
            <a:r>
              <a:rPr kumimoji="1" lang="en-US" altLang="zh-CN" dirty="0" smtClean="0"/>
              <a:t>Stratified</a:t>
            </a:r>
            <a:r>
              <a:rPr kumimoji="1" lang="zh-CN" altLang="en-US" dirty="0" smtClean="0"/>
              <a:t> </a:t>
            </a:r>
            <a:r>
              <a:rPr kumimoji="1" lang="en-US" altLang="zh-CN" dirty="0" smtClean="0"/>
              <a:t>sampling</a:t>
            </a:r>
          </a:p>
          <a:p>
            <a:r>
              <a:rPr kumimoji="1" lang="en-US" altLang="zh-CN" dirty="0" smtClean="0"/>
              <a:t>Hypothesis</a:t>
            </a:r>
            <a:r>
              <a:rPr kumimoji="1" lang="zh-CN" altLang="en-US" dirty="0" smtClean="0"/>
              <a:t> </a:t>
            </a:r>
            <a:r>
              <a:rPr kumimoji="1" lang="en-US" altLang="zh-CN" dirty="0" smtClean="0"/>
              <a:t>testing</a:t>
            </a:r>
          </a:p>
          <a:p>
            <a:r>
              <a:rPr kumimoji="1" lang="en-US" altLang="zh-CN" dirty="0" smtClean="0"/>
              <a:t>Random</a:t>
            </a:r>
            <a:r>
              <a:rPr kumimoji="1" lang="zh-CN" altLang="en-US" dirty="0" smtClean="0"/>
              <a:t> </a:t>
            </a:r>
            <a:r>
              <a:rPr kumimoji="1" lang="en-US" altLang="zh-CN" dirty="0" smtClean="0"/>
              <a:t>data</a:t>
            </a:r>
            <a:r>
              <a:rPr kumimoji="1" lang="zh-CN" altLang="en-US" dirty="0" smtClean="0"/>
              <a:t> </a:t>
            </a:r>
            <a:r>
              <a:rPr kumimoji="1" lang="en-US" altLang="zh-CN" dirty="0" smtClean="0"/>
              <a:t>generation</a:t>
            </a:r>
          </a:p>
          <a:p>
            <a:r>
              <a:rPr kumimoji="1" lang="en-US" altLang="zh-CN" dirty="0" smtClean="0"/>
              <a:t>Kernel</a:t>
            </a:r>
            <a:r>
              <a:rPr kumimoji="1" lang="zh-CN" altLang="en-US" dirty="0" smtClean="0"/>
              <a:t> </a:t>
            </a:r>
            <a:r>
              <a:rPr kumimoji="1" lang="en-US" altLang="zh-CN" dirty="0" smtClean="0"/>
              <a:t>Density</a:t>
            </a:r>
            <a:r>
              <a:rPr kumimoji="1" lang="zh-CN" altLang="en-US" dirty="0" smtClean="0"/>
              <a:t> </a:t>
            </a:r>
            <a:r>
              <a:rPr kumimoji="1" lang="en-US" altLang="zh-CN" dirty="0" smtClean="0"/>
              <a:t>estimation</a:t>
            </a:r>
            <a:endParaRPr kumimoji="1" lang="zh-CN" altLang="en-US" dirty="0"/>
          </a:p>
        </p:txBody>
      </p:sp>
    </p:spTree>
    <p:extLst>
      <p:ext uri="{BB962C8B-B14F-4D97-AF65-F5344CB8AC3E}">
        <p14:creationId xmlns:p14="http://schemas.microsoft.com/office/powerpoint/2010/main" val="4017246926"/>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9256" y="211306"/>
            <a:ext cx="6508377" cy="1143000"/>
          </a:xfrm>
        </p:spPr>
        <p:txBody>
          <a:bodyPr/>
          <a:lstStyle/>
          <a:p>
            <a:pPr algn="ctr"/>
            <a:r>
              <a:rPr kumimoji="1" lang="en-US" altLang="zh-CN" sz="3200" dirty="0" smtClean="0"/>
              <a:t> </a:t>
            </a:r>
            <a:r>
              <a:rPr kumimoji="1" lang="en-US" altLang="en-US" sz="3200" dirty="0" smtClean="0"/>
              <a:t>Classification and Regression</a:t>
            </a:r>
            <a:endParaRPr kumimoji="1" lang="zh-CN" altLang="en-US" sz="3200" dirty="0"/>
          </a:p>
        </p:txBody>
      </p:sp>
      <p:sp>
        <p:nvSpPr>
          <p:cNvPr id="5" name="内容占位符 4"/>
          <p:cNvSpPr>
            <a:spLocks noGrp="1"/>
          </p:cNvSpPr>
          <p:nvPr>
            <p:ph idx="1"/>
          </p:nvPr>
        </p:nvSpPr>
        <p:spPr>
          <a:xfrm>
            <a:off x="457199" y="1456360"/>
            <a:ext cx="6767114" cy="4669803"/>
          </a:xfrm>
        </p:spPr>
        <p:txBody>
          <a:bodyPr/>
          <a:lstStyle/>
          <a:p>
            <a:r>
              <a:rPr kumimoji="1" lang="en-US" altLang="zh-CN" b="1" dirty="0" smtClean="0"/>
              <a:t>Binary</a:t>
            </a:r>
            <a:r>
              <a:rPr kumimoji="1" lang="zh-CN" altLang="en-US" b="1" dirty="0" smtClean="0"/>
              <a:t> </a:t>
            </a:r>
            <a:r>
              <a:rPr kumimoji="1" lang="en-US" altLang="zh-CN" b="1" dirty="0" smtClean="0"/>
              <a:t>classification:</a:t>
            </a:r>
          </a:p>
          <a:p>
            <a:pPr marL="0" indent="0">
              <a:buNone/>
            </a:pPr>
            <a:r>
              <a:rPr kumimoji="1" lang="en-US" altLang="zh-CN" dirty="0" smtClean="0"/>
              <a:t>Linear</a:t>
            </a:r>
            <a:r>
              <a:rPr kumimoji="1" lang="zh-CN" altLang="en-US" dirty="0" smtClean="0"/>
              <a:t> </a:t>
            </a:r>
            <a:r>
              <a:rPr kumimoji="1" lang="en-US" altLang="zh-CN" dirty="0" smtClean="0"/>
              <a:t>SVM/LR/Decision</a:t>
            </a:r>
            <a:r>
              <a:rPr kumimoji="1" lang="zh-CN" altLang="en-US" dirty="0" smtClean="0"/>
              <a:t> </a:t>
            </a:r>
            <a:r>
              <a:rPr kumimoji="1" lang="en-US" altLang="zh-CN" dirty="0" smtClean="0"/>
              <a:t>Tree/Random</a:t>
            </a:r>
            <a:r>
              <a:rPr kumimoji="1" lang="zh-CN" altLang="en-US" dirty="0" smtClean="0"/>
              <a:t> </a:t>
            </a:r>
            <a:r>
              <a:rPr kumimoji="1" lang="en-US" altLang="zh-CN" dirty="0" smtClean="0"/>
              <a:t>Forest/Gradient</a:t>
            </a:r>
            <a:r>
              <a:rPr kumimoji="1" lang="zh-CN" altLang="en-US" dirty="0" smtClean="0"/>
              <a:t> </a:t>
            </a:r>
            <a:r>
              <a:rPr kumimoji="1" lang="en-US" altLang="zh-CN" dirty="0" smtClean="0"/>
              <a:t>Boosted</a:t>
            </a:r>
            <a:r>
              <a:rPr kumimoji="1" lang="zh-CN" altLang="en-US" dirty="0" smtClean="0"/>
              <a:t> </a:t>
            </a:r>
            <a:r>
              <a:rPr kumimoji="1" lang="en-US" altLang="zh-CN" dirty="0" smtClean="0"/>
              <a:t>Tree/Naïve</a:t>
            </a:r>
            <a:r>
              <a:rPr kumimoji="1" lang="zh-CN" altLang="en-US" dirty="0" smtClean="0"/>
              <a:t> </a:t>
            </a:r>
            <a:r>
              <a:rPr kumimoji="1" lang="en-US" altLang="zh-CN" dirty="0" smtClean="0"/>
              <a:t>Bayes</a:t>
            </a:r>
          </a:p>
          <a:p>
            <a:r>
              <a:rPr kumimoji="1" lang="en-US" altLang="zh-CN" b="1" dirty="0" smtClean="0"/>
              <a:t>Multiclass</a:t>
            </a:r>
            <a:r>
              <a:rPr kumimoji="1" lang="zh-CN" altLang="en-US" b="1" dirty="0" smtClean="0"/>
              <a:t> </a:t>
            </a:r>
            <a:r>
              <a:rPr kumimoji="1" lang="en-US" altLang="zh-CN" b="1" dirty="0" smtClean="0"/>
              <a:t>classification:</a:t>
            </a:r>
          </a:p>
          <a:p>
            <a:pPr marL="0" indent="0">
              <a:buNone/>
            </a:pPr>
            <a:r>
              <a:rPr kumimoji="1" lang="en-US" altLang="zh-CN" dirty="0" smtClean="0"/>
              <a:t>LR/Decision</a:t>
            </a:r>
            <a:r>
              <a:rPr kumimoji="1" lang="zh-CN" altLang="en-US" dirty="0" smtClean="0"/>
              <a:t> </a:t>
            </a:r>
            <a:r>
              <a:rPr kumimoji="1" lang="en-US" altLang="zh-CN" dirty="0" smtClean="0"/>
              <a:t>Tree/Random</a:t>
            </a:r>
            <a:r>
              <a:rPr kumimoji="1" lang="zh-CN" altLang="en-US" dirty="0" smtClean="0"/>
              <a:t> </a:t>
            </a:r>
            <a:r>
              <a:rPr kumimoji="1" lang="en-US" altLang="zh-CN" dirty="0" smtClean="0"/>
              <a:t>Forest/Naïve</a:t>
            </a:r>
            <a:r>
              <a:rPr kumimoji="1" lang="zh-CN" altLang="en-US" dirty="0" smtClean="0"/>
              <a:t> </a:t>
            </a:r>
            <a:r>
              <a:rPr kumimoji="1" lang="en-US" altLang="zh-CN" dirty="0" smtClean="0"/>
              <a:t>Bayes</a:t>
            </a:r>
          </a:p>
          <a:p>
            <a:r>
              <a:rPr kumimoji="1" lang="en-US" altLang="zh-CN" b="1" dirty="0" smtClean="0"/>
              <a:t>Regression:</a:t>
            </a:r>
          </a:p>
          <a:p>
            <a:pPr marL="0" indent="0">
              <a:buNone/>
            </a:pPr>
            <a:r>
              <a:rPr kumimoji="1" lang="en-US" altLang="zh-CN" dirty="0" smtClean="0"/>
              <a:t>Linear</a:t>
            </a:r>
            <a:r>
              <a:rPr kumimoji="1" lang="zh-CN" altLang="en-US" dirty="0" smtClean="0"/>
              <a:t> </a:t>
            </a:r>
            <a:r>
              <a:rPr kumimoji="1" lang="en-US" altLang="zh-CN" dirty="0" smtClean="0"/>
              <a:t>least</a:t>
            </a:r>
            <a:r>
              <a:rPr kumimoji="1" lang="zh-CN" altLang="en-US" dirty="0" smtClean="0"/>
              <a:t> </a:t>
            </a:r>
            <a:r>
              <a:rPr kumimoji="1" lang="en-US" altLang="zh-CN" dirty="0" smtClean="0"/>
              <a:t>squares/Lasso/Ridge</a:t>
            </a:r>
            <a:r>
              <a:rPr kumimoji="1" lang="zh-CN" altLang="en-US" dirty="0" smtClean="0"/>
              <a:t> </a:t>
            </a:r>
            <a:r>
              <a:rPr kumimoji="1" lang="en-US" altLang="zh-CN" dirty="0" smtClean="0"/>
              <a:t>Regression/Decision</a:t>
            </a:r>
          </a:p>
          <a:p>
            <a:pPr marL="0" indent="0">
              <a:buNone/>
            </a:pPr>
            <a:r>
              <a:rPr kumimoji="1" lang="en-US" altLang="zh-CN" dirty="0" smtClean="0"/>
              <a:t>Trees/Random</a:t>
            </a:r>
            <a:r>
              <a:rPr kumimoji="1" lang="zh-CN" altLang="en-US" dirty="0" smtClean="0"/>
              <a:t> </a:t>
            </a:r>
            <a:r>
              <a:rPr kumimoji="1" lang="en-US" altLang="zh-CN" dirty="0" smtClean="0"/>
              <a:t>Forests/gradient-boost</a:t>
            </a:r>
            <a:r>
              <a:rPr kumimoji="1" lang="zh-CN" altLang="en-US" dirty="0" smtClean="0"/>
              <a:t> </a:t>
            </a:r>
            <a:r>
              <a:rPr kumimoji="1" lang="en-US" altLang="zh-CN" dirty="0" smtClean="0"/>
              <a:t>tree/isotonic</a:t>
            </a:r>
            <a:r>
              <a:rPr kumimoji="1" lang="zh-CN" altLang="en-US" dirty="0" smtClean="0"/>
              <a:t> </a:t>
            </a:r>
            <a:r>
              <a:rPr kumimoji="1" lang="en-US" altLang="zh-CN" dirty="0" smtClean="0"/>
              <a:t>regression</a:t>
            </a:r>
          </a:p>
          <a:p>
            <a:pPr marL="0" indent="0">
              <a:buNone/>
            </a:pPr>
            <a:endParaRPr kumimoji="1" lang="en-US" altLang="zh-CN" dirty="0" smtClean="0"/>
          </a:p>
          <a:p>
            <a:pPr marL="0" indent="0">
              <a:buNone/>
            </a:pPr>
            <a:endParaRPr kumimoji="1" lang="zh-CN" altLang="en-US" dirty="0"/>
          </a:p>
        </p:txBody>
      </p:sp>
    </p:spTree>
    <p:extLst>
      <p:ext uri="{BB962C8B-B14F-4D97-AF65-F5344CB8AC3E}">
        <p14:creationId xmlns:p14="http://schemas.microsoft.com/office/powerpoint/2010/main" val="2961671497"/>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342900"/>
            <a:ext cx="6508377" cy="1143000"/>
          </a:xfrm>
        </p:spPr>
        <p:txBody>
          <a:bodyPr/>
          <a:lstStyle/>
          <a:p>
            <a:pPr algn="ctr"/>
            <a:r>
              <a:rPr kumimoji="1" lang="en-US" altLang="zh-CN" dirty="0" smtClean="0"/>
              <a:t>Clustering</a:t>
            </a:r>
            <a:endParaRPr kumimoji="1" lang="zh-CN" altLang="en-US" dirty="0"/>
          </a:p>
        </p:txBody>
      </p:sp>
      <p:sp>
        <p:nvSpPr>
          <p:cNvPr id="3" name="内容占位符 2"/>
          <p:cNvSpPr>
            <a:spLocks noGrp="1"/>
          </p:cNvSpPr>
          <p:nvPr>
            <p:ph idx="1"/>
          </p:nvPr>
        </p:nvSpPr>
        <p:spPr>
          <a:xfrm>
            <a:off x="457199" y="1485900"/>
            <a:ext cx="6508377" cy="4640263"/>
          </a:xfrm>
        </p:spPr>
        <p:txBody>
          <a:bodyPr/>
          <a:lstStyle/>
          <a:p>
            <a:r>
              <a:rPr kumimoji="1" lang="en-US" altLang="zh-CN" dirty="0" smtClean="0"/>
              <a:t>K-means</a:t>
            </a:r>
          </a:p>
          <a:p>
            <a:r>
              <a:rPr kumimoji="1" lang="en-US" altLang="zh-CN" dirty="0" smtClean="0"/>
              <a:t>Gaussian</a:t>
            </a:r>
            <a:r>
              <a:rPr kumimoji="1" lang="zh-CN" altLang="en-US" dirty="0" smtClean="0"/>
              <a:t> </a:t>
            </a:r>
            <a:r>
              <a:rPr kumimoji="1" lang="en-US" altLang="zh-CN" dirty="0" smtClean="0"/>
              <a:t>mixture</a:t>
            </a:r>
          </a:p>
          <a:p>
            <a:r>
              <a:rPr kumimoji="1" lang="en-US" altLang="zh-CN" dirty="0" smtClean="0"/>
              <a:t>Power</a:t>
            </a:r>
            <a:r>
              <a:rPr kumimoji="1" lang="zh-CN" altLang="en-US" dirty="0" smtClean="0"/>
              <a:t> </a:t>
            </a:r>
            <a:r>
              <a:rPr kumimoji="1" lang="en-US" altLang="zh-CN" dirty="0" smtClean="0"/>
              <a:t>iteration</a:t>
            </a:r>
            <a:r>
              <a:rPr kumimoji="1" lang="zh-CN" altLang="en-US" dirty="0" smtClean="0"/>
              <a:t> </a:t>
            </a:r>
            <a:r>
              <a:rPr kumimoji="1" lang="en-US" altLang="zh-CN" dirty="0" smtClean="0"/>
              <a:t>clustering</a:t>
            </a:r>
          </a:p>
          <a:p>
            <a:r>
              <a:rPr kumimoji="1" lang="en-US" altLang="zh-CN" dirty="0" smtClean="0"/>
              <a:t>LDA</a:t>
            </a:r>
          </a:p>
          <a:p>
            <a:r>
              <a:rPr kumimoji="1" lang="en-US" altLang="zh-CN" dirty="0" smtClean="0"/>
              <a:t>Streaming</a:t>
            </a:r>
            <a:r>
              <a:rPr kumimoji="1" lang="zh-CN" altLang="en-US" dirty="0" smtClean="0"/>
              <a:t> </a:t>
            </a:r>
            <a:r>
              <a:rPr kumimoji="1" lang="en-US" altLang="zh-CN" dirty="0" smtClean="0"/>
              <a:t>K-means</a:t>
            </a:r>
            <a:endParaRPr kumimoji="1" lang="zh-CN" altLang="en-US" dirty="0"/>
          </a:p>
        </p:txBody>
      </p:sp>
    </p:spTree>
    <p:extLst>
      <p:ext uri="{BB962C8B-B14F-4D97-AF65-F5344CB8AC3E}">
        <p14:creationId xmlns:p14="http://schemas.microsoft.com/office/powerpoint/2010/main" val="4064319442"/>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0596" y="104756"/>
            <a:ext cx="6508377" cy="1143000"/>
          </a:xfrm>
        </p:spPr>
        <p:txBody>
          <a:bodyPr/>
          <a:lstStyle/>
          <a:p>
            <a:pPr algn="ctr"/>
            <a:r>
              <a:rPr kumimoji="1" lang="en-US" altLang="zh-CN" dirty="0" smtClean="0"/>
              <a:t>Dimension</a:t>
            </a:r>
            <a:r>
              <a:rPr kumimoji="1" lang="zh-CN" altLang="en-US" dirty="0" smtClean="0"/>
              <a:t> </a:t>
            </a:r>
            <a:r>
              <a:rPr kumimoji="1" lang="en-US" altLang="zh-CN" dirty="0" smtClean="0"/>
              <a:t>Reduction</a:t>
            </a:r>
            <a:endParaRPr kumimoji="1" lang="zh-CN" altLang="en-US" dirty="0"/>
          </a:p>
        </p:txBody>
      </p:sp>
      <p:sp>
        <p:nvSpPr>
          <p:cNvPr id="3" name="内容占位符 2"/>
          <p:cNvSpPr>
            <a:spLocks noGrp="1"/>
          </p:cNvSpPr>
          <p:nvPr>
            <p:ph idx="1"/>
          </p:nvPr>
        </p:nvSpPr>
        <p:spPr>
          <a:xfrm>
            <a:off x="457199" y="1417528"/>
            <a:ext cx="6508377" cy="4708635"/>
          </a:xfrm>
        </p:spPr>
        <p:txBody>
          <a:bodyPr/>
          <a:lstStyle/>
          <a:p>
            <a:r>
              <a:rPr kumimoji="1" lang="en-US" altLang="zh-CN" dirty="0" smtClean="0"/>
              <a:t>Singular</a:t>
            </a:r>
            <a:r>
              <a:rPr kumimoji="1" lang="zh-CN" altLang="en-US" dirty="0" smtClean="0"/>
              <a:t> </a:t>
            </a:r>
            <a:r>
              <a:rPr kumimoji="1" lang="en-US" altLang="zh-CN" dirty="0" smtClean="0"/>
              <a:t>value</a:t>
            </a:r>
            <a:r>
              <a:rPr kumimoji="1" lang="zh-CN" altLang="en-US" dirty="0" smtClean="0"/>
              <a:t> </a:t>
            </a:r>
            <a:r>
              <a:rPr kumimoji="1" lang="en-US" altLang="zh-CN" dirty="0" smtClean="0"/>
              <a:t>decomposition</a:t>
            </a:r>
            <a:r>
              <a:rPr kumimoji="1" lang="zh-CN" altLang="en-US" dirty="0" smtClean="0"/>
              <a:t> </a:t>
            </a:r>
            <a:r>
              <a:rPr kumimoji="1" lang="en-US" altLang="zh-CN" dirty="0" smtClean="0"/>
              <a:t>(SVD)</a:t>
            </a:r>
          </a:p>
          <a:p>
            <a:r>
              <a:rPr kumimoji="1" lang="en-US" altLang="zh-CN" dirty="0" smtClean="0"/>
              <a:t>Principal</a:t>
            </a:r>
            <a:r>
              <a:rPr kumimoji="1" lang="zh-CN" altLang="en-US" dirty="0" smtClean="0"/>
              <a:t> </a:t>
            </a:r>
            <a:r>
              <a:rPr kumimoji="1" lang="en-US" altLang="zh-CN" dirty="0" smtClean="0"/>
              <a:t>component</a:t>
            </a:r>
            <a:r>
              <a:rPr kumimoji="1" lang="zh-CN" altLang="en-US" dirty="0" smtClean="0"/>
              <a:t> </a:t>
            </a:r>
            <a:r>
              <a:rPr kumimoji="1" lang="en-US" altLang="zh-CN" dirty="0" smtClean="0"/>
              <a:t>Analysis(PCA)</a:t>
            </a:r>
          </a:p>
          <a:p>
            <a:endParaRPr kumimoji="1" lang="zh-CN" altLang="en-US" dirty="0"/>
          </a:p>
        </p:txBody>
      </p:sp>
    </p:spTree>
    <p:extLst>
      <p:ext uri="{BB962C8B-B14F-4D97-AF65-F5344CB8AC3E}">
        <p14:creationId xmlns:p14="http://schemas.microsoft.com/office/powerpoint/2010/main" val="699327678"/>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342900"/>
            <a:ext cx="6508377" cy="1143000"/>
          </a:xfrm>
        </p:spPr>
        <p:txBody>
          <a:bodyPr/>
          <a:lstStyle/>
          <a:p>
            <a:pPr algn="ctr"/>
            <a:r>
              <a:rPr kumimoji="1" lang="en-US" altLang="zh-CN" sz="2800" dirty="0" smtClean="0"/>
              <a:t>Feature</a:t>
            </a:r>
            <a:r>
              <a:rPr kumimoji="1" lang="zh-CN" altLang="en-US" sz="2800" dirty="0" smtClean="0"/>
              <a:t> </a:t>
            </a:r>
            <a:r>
              <a:rPr kumimoji="1" lang="en-US" altLang="zh-CN" sz="2800" dirty="0" smtClean="0"/>
              <a:t>extraction</a:t>
            </a:r>
            <a:r>
              <a:rPr kumimoji="1" lang="zh-CN" altLang="en-US" sz="2800" dirty="0" smtClean="0"/>
              <a:t> </a:t>
            </a:r>
            <a:r>
              <a:rPr kumimoji="1" lang="en-US" altLang="zh-CN" sz="2800" dirty="0" smtClean="0"/>
              <a:t>and</a:t>
            </a:r>
            <a:r>
              <a:rPr kumimoji="1" lang="zh-CN" altLang="en-US" sz="2800" dirty="0" smtClean="0"/>
              <a:t> </a:t>
            </a:r>
            <a:r>
              <a:rPr kumimoji="1" lang="en-US" altLang="zh-CN" sz="2800" dirty="0" smtClean="0"/>
              <a:t>Transformation</a:t>
            </a:r>
            <a:endParaRPr kumimoji="1" lang="zh-CN" altLang="en-US" sz="2800" dirty="0"/>
          </a:p>
        </p:txBody>
      </p:sp>
      <p:sp>
        <p:nvSpPr>
          <p:cNvPr id="3" name="内容占位符 2"/>
          <p:cNvSpPr>
            <a:spLocks noGrp="1"/>
          </p:cNvSpPr>
          <p:nvPr>
            <p:ph idx="1"/>
          </p:nvPr>
        </p:nvSpPr>
        <p:spPr>
          <a:xfrm>
            <a:off x="457199" y="1485900"/>
            <a:ext cx="6508377" cy="4640263"/>
          </a:xfrm>
        </p:spPr>
        <p:txBody>
          <a:bodyPr/>
          <a:lstStyle/>
          <a:p>
            <a:r>
              <a:rPr kumimoji="1" lang="en-US" altLang="zh-CN" b="1" dirty="0" smtClean="0"/>
              <a:t>TF-IDF</a:t>
            </a:r>
          </a:p>
          <a:p>
            <a:r>
              <a:rPr kumimoji="1" lang="en-US" altLang="zh-CN" b="1" dirty="0" smtClean="0"/>
              <a:t>Word2Vec</a:t>
            </a:r>
          </a:p>
          <a:p>
            <a:r>
              <a:rPr kumimoji="1" lang="en-US" altLang="zh-CN" dirty="0" smtClean="0"/>
              <a:t>Standard</a:t>
            </a:r>
            <a:r>
              <a:rPr kumimoji="1" lang="zh-CN" altLang="en-US" dirty="0" smtClean="0"/>
              <a:t> </a:t>
            </a:r>
            <a:r>
              <a:rPr kumimoji="1" lang="en-US" altLang="zh-CN" dirty="0" err="1" smtClean="0"/>
              <a:t>Scaler</a:t>
            </a:r>
            <a:endParaRPr kumimoji="1" lang="en-US" altLang="zh-CN" dirty="0" smtClean="0"/>
          </a:p>
          <a:p>
            <a:r>
              <a:rPr kumimoji="1" lang="en-US" altLang="zh-CN" b="1" dirty="0" smtClean="0"/>
              <a:t>Normalizer</a:t>
            </a:r>
          </a:p>
          <a:p>
            <a:r>
              <a:rPr kumimoji="1" lang="en-US" altLang="zh-CN" dirty="0" smtClean="0"/>
              <a:t>Feature</a:t>
            </a:r>
            <a:r>
              <a:rPr kumimoji="1" lang="zh-CN" altLang="en-US" dirty="0" smtClean="0"/>
              <a:t> </a:t>
            </a:r>
            <a:r>
              <a:rPr kumimoji="1" lang="en-US" altLang="zh-CN" dirty="0" smtClean="0"/>
              <a:t>selection</a:t>
            </a:r>
          </a:p>
          <a:p>
            <a:r>
              <a:rPr kumimoji="1" lang="en-US" altLang="zh-CN" dirty="0" smtClean="0"/>
              <a:t>Element</a:t>
            </a:r>
            <a:r>
              <a:rPr kumimoji="1" lang="zh-CN" altLang="en-US" dirty="0" smtClean="0"/>
              <a:t> </a:t>
            </a:r>
            <a:r>
              <a:rPr kumimoji="1" lang="en-US" altLang="zh-CN" dirty="0" smtClean="0"/>
              <a:t>wise</a:t>
            </a:r>
            <a:r>
              <a:rPr kumimoji="1" lang="zh-CN" altLang="en-US" dirty="0" smtClean="0"/>
              <a:t> </a:t>
            </a:r>
            <a:r>
              <a:rPr kumimoji="1" lang="en-US" altLang="zh-CN" dirty="0" smtClean="0"/>
              <a:t>Product</a:t>
            </a:r>
          </a:p>
          <a:p>
            <a:r>
              <a:rPr kumimoji="1" lang="en-US" altLang="zh-CN" b="1" dirty="0" smtClean="0"/>
              <a:t>PCA</a:t>
            </a:r>
          </a:p>
          <a:p>
            <a:endParaRPr kumimoji="1" lang="zh-CN" altLang="en-US" dirty="0"/>
          </a:p>
        </p:txBody>
      </p:sp>
    </p:spTree>
    <p:extLst>
      <p:ext uri="{BB962C8B-B14F-4D97-AF65-F5344CB8AC3E}">
        <p14:creationId xmlns:p14="http://schemas.microsoft.com/office/powerpoint/2010/main" val="3804463762"/>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59394"/>
            <a:ext cx="6508377" cy="1143000"/>
          </a:xfrm>
        </p:spPr>
        <p:txBody>
          <a:bodyPr/>
          <a:lstStyle/>
          <a:p>
            <a:pPr algn="ctr"/>
            <a:r>
              <a:rPr kumimoji="1" lang="en-US" altLang="zh-CN" dirty="0" smtClean="0"/>
              <a:t>Frequent</a:t>
            </a:r>
            <a:r>
              <a:rPr kumimoji="1" lang="zh-CN" altLang="en-US" dirty="0" smtClean="0"/>
              <a:t> </a:t>
            </a:r>
            <a:r>
              <a:rPr kumimoji="1" lang="en-US" altLang="zh-CN" dirty="0" smtClean="0"/>
              <a:t>Pattern</a:t>
            </a:r>
            <a:r>
              <a:rPr kumimoji="1" lang="zh-CN" altLang="en-US" dirty="0" smtClean="0"/>
              <a:t> </a:t>
            </a:r>
            <a:r>
              <a:rPr kumimoji="1" lang="en-US" altLang="zh-CN" dirty="0" smtClean="0"/>
              <a:t>mining</a:t>
            </a:r>
            <a:endParaRPr kumimoji="1" lang="zh-CN" altLang="en-US" dirty="0"/>
          </a:p>
        </p:txBody>
      </p:sp>
      <p:sp>
        <p:nvSpPr>
          <p:cNvPr id="3" name="内容占位符 2"/>
          <p:cNvSpPr>
            <a:spLocks noGrp="1"/>
          </p:cNvSpPr>
          <p:nvPr>
            <p:ph idx="1"/>
          </p:nvPr>
        </p:nvSpPr>
        <p:spPr>
          <a:xfrm>
            <a:off x="457199" y="1383508"/>
            <a:ext cx="6508377" cy="4742656"/>
          </a:xfrm>
        </p:spPr>
        <p:txBody>
          <a:bodyPr/>
          <a:lstStyle/>
          <a:p>
            <a:r>
              <a:rPr kumimoji="1" lang="en-US" altLang="zh-CN" b="1" dirty="0" smtClean="0"/>
              <a:t>FP-growth</a:t>
            </a:r>
          </a:p>
          <a:p>
            <a:r>
              <a:rPr kumimoji="1" lang="en-US" altLang="zh-CN" b="1" dirty="0" smtClean="0"/>
              <a:t>Association</a:t>
            </a:r>
            <a:r>
              <a:rPr kumimoji="1" lang="zh-CN" altLang="en-US" b="1" dirty="0" smtClean="0"/>
              <a:t> </a:t>
            </a:r>
            <a:r>
              <a:rPr kumimoji="1" lang="en-US" altLang="zh-CN" b="1" dirty="0" smtClean="0"/>
              <a:t>rules</a:t>
            </a:r>
          </a:p>
          <a:p>
            <a:r>
              <a:rPr kumimoji="1" lang="en-US" altLang="zh-CN" dirty="0" smtClean="0"/>
              <a:t>Prefix</a:t>
            </a:r>
            <a:r>
              <a:rPr kumimoji="1" lang="zh-CN" altLang="en-US" dirty="0" smtClean="0"/>
              <a:t> </a:t>
            </a:r>
            <a:r>
              <a:rPr kumimoji="1" lang="en-US" altLang="zh-CN" dirty="0" smtClean="0"/>
              <a:t>scan</a:t>
            </a:r>
            <a:endParaRPr kumimoji="1" lang="zh-CN" altLang="en-US" dirty="0"/>
          </a:p>
        </p:txBody>
      </p:sp>
    </p:spTree>
    <p:extLst>
      <p:ext uri="{BB962C8B-B14F-4D97-AF65-F5344CB8AC3E}">
        <p14:creationId xmlns:p14="http://schemas.microsoft.com/office/powerpoint/2010/main" val="178746217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229923"/>
            <a:ext cx="6508377" cy="1157007"/>
          </a:xfrm>
        </p:spPr>
        <p:txBody>
          <a:bodyPr/>
          <a:lstStyle/>
          <a:p>
            <a:pPr algn="ctr"/>
            <a:r>
              <a:rPr kumimoji="1" lang="en-US" altLang="zh-CN" sz="2400" dirty="0" err="1"/>
              <a:t>Hadoop</a:t>
            </a:r>
            <a:r>
              <a:rPr kumimoji="1" lang="zh-CN" altLang="en-US" sz="2400" dirty="0"/>
              <a:t> </a:t>
            </a:r>
            <a:r>
              <a:rPr kumimoji="1" lang="en-US" altLang="zh-CN" sz="2400" dirty="0"/>
              <a:t>Distributed</a:t>
            </a:r>
            <a:r>
              <a:rPr kumimoji="1" lang="zh-CN" altLang="en-US" sz="2400" dirty="0"/>
              <a:t> </a:t>
            </a:r>
            <a:r>
              <a:rPr kumimoji="1" lang="en-US" altLang="zh-CN" sz="2400" dirty="0"/>
              <a:t>File</a:t>
            </a:r>
            <a:r>
              <a:rPr kumimoji="1" lang="zh-CN" altLang="en-US" sz="2400" dirty="0"/>
              <a:t> </a:t>
            </a:r>
            <a:r>
              <a:rPr kumimoji="1" lang="en-US" altLang="zh-CN" sz="2400" dirty="0" smtClean="0"/>
              <a:t>System</a:t>
            </a:r>
            <a:br>
              <a:rPr kumimoji="1" lang="en-US" altLang="zh-CN" sz="2400" dirty="0" smtClean="0"/>
            </a:br>
            <a:r>
              <a:rPr kumimoji="1" lang="zh-CN" altLang="zh-CN" sz="2400" dirty="0"/>
              <a:t> </a:t>
            </a:r>
            <a:r>
              <a:rPr kumimoji="1" lang="zh-CN" altLang="en-US" sz="2400" dirty="0" smtClean="0"/>
              <a:t>              </a:t>
            </a:r>
            <a:r>
              <a:rPr kumimoji="1" lang="en-US" altLang="zh-CN" sz="2400" dirty="0" smtClean="0"/>
              <a:t>—</a:t>
            </a:r>
            <a:r>
              <a:rPr kumimoji="1" lang="zh-CN" altLang="en-US" sz="2400" dirty="0" smtClean="0"/>
              <a:t>分布式文件系统</a:t>
            </a:r>
            <a:endParaRPr kumimoji="1" lang="zh-CN" altLang="en-US" sz="2400" dirty="0"/>
          </a:p>
        </p:txBody>
      </p:sp>
      <p:pic>
        <p:nvPicPr>
          <p:cNvPr id="7" name="图片 6" descr="无标题.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1450640"/>
            <a:ext cx="6764724" cy="3761232"/>
          </a:xfrm>
          <a:prstGeom prst="rect">
            <a:avLst/>
          </a:prstGeom>
        </p:spPr>
      </p:pic>
      <p:sp>
        <p:nvSpPr>
          <p:cNvPr id="3" name="文本框 2"/>
          <p:cNvSpPr txBox="1"/>
          <p:nvPr/>
        </p:nvSpPr>
        <p:spPr>
          <a:xfrm>
            <a:off x="3481593" y="4442431"/>
            <a:ext cx="3614548" cy="769441"/>
          </a:xfrm>
          <a:prstGeom prst="rect">
            <a:avLst/>
          </a:prstGeom>
          <a:noFill/>
          <a:ln w="79375">
            <a:solidFill>
              <a:srgbClr val="990000"/>
            </a:solidFill>
          </a:ln>
        </p:spPr>
        <p:txBody>
          <a:bodyPr wrap="square" rtlCol="0">
            <a:spAutoFit/>
          </a:bodyPr>
          <a:lstStyle/>
          <a:p>
            <a:endParaRPr kumimoji="1" lang="zh-CN" altLang="en-US" sz="4400" dirty="0"/>
          </a:p>
        </p:txBody>
      </p:sp>
    </p:spTree>
    <p:extLst>
      <p:ext uri="{BB962C8B-B14F-4D97-AF65-F5344CB8AC3E}">
        <p14:creationId xmlns:p14="http://schemas.microsoft.com/office/powerpoint/2010/main" val="348587625"/>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686166"/>
            <a:ext cx="6508377" cy="700764"/>
          </a:xfrm>
        </p:spPr>
        <p:txBody>
          <a:bodyPr/>
          <a:lstStyle/>
          <a:p>
            <a:pPr algn="ctr"/>
            <a:r>
              <a:rPr kumimoji="1" lang="en-US" altLang="zh-CN" sz="4000" dirty="0" smtClean="0"/>
              <a:t>Yarn</a:t>
            </a:r>
            <a:endParaRPr kumimoji="1" lang="zh-CN" altLang="en-US" sz="4000" dirty="0"/>
          </a:p>
        </p:txBody>
      </p:sp>
      <p:pic>
        <p:nvPicPr>
          <p:cNvPr id="7" name="图片 6" descr="无标题.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1450640"/>
            <a:ext cx="6764724" cy="3761232"/>
          </a:xfrm>
          <a:prstGeom prst="rect">
            <a:avLst/>
          </a:prstGeom>
        </p:spPr>
      </p:pic>
      <p:sp>
        <p:nvSpPr>
          <p:cNvPr id="3" name="文本框 2"/>
          <p:cNvSpPr txBox="1"/>
          <p:nvPr/>
        </p:nvSpPr>
        <p:spPr>
          <a:xfrm>
            <a:off x="3481593" y="3711388"/>
            <a:ext cx="3614548" cy="769441"/>
          </a:xfrm>
          <a:prstGeom prst="rect">
            <a:avLst/>
          </a:prstGeom>
          <a:noFill/>
          <a:ln w="79375">
            <a:solidFill>
              <a:srgbClr val="990000"/>
            </a:solidFill>
          </a:ln>
        </p:spPr>
        <p:txBody>
          <a:bodyPr wrap="square" rtlCol="0">
            <a:spAutoFit/>
          </a:bodyPr>
          <a:lstStyle/>
          <a:p>
            <a:endParaRPr kumimoji="1" lang="zh-CN" altLang="en-US" sz="4400" dirty="0"/>
          </a:p>
        </p:txBody>
      </p:sp>
    </p:spTree>
    <p:extLst>
      <p:ext uri="{BB962C8B-B14F-4D97-AF65-F5344CB8AC3E}">
        <p14:creationId xmlns:p14="http://schemas.microsoft.com/office/powerpoint/2010/main" val="3952346061"/>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460792"/>
            <a:ext cx="6508377" cy="900035"/>
          </a:xfrm>
        </p:spPr>
        <p:txBody>
          <a:bodyPr/>
          <a:lstStyle/>
          <a:p>
            <a:pPr algn="ctr"/>
            <a:r>
              <a:rPr kumimoji="1" lang="en-US" altLang="zh-CN" dirty="0" smtClean="0"/>
              <a:t>Why</a:t>
            </a:r>
            <a:r>
              <a:rPr kumimoji="1" lang="zh-CN" altLang="en-US" dirty="0" smtClean="0"/>
              <a:t> </a:t>
            </a:r>
            <a:r>
              <a:rPr kumimoji="1" lang="en-US" altLang="zh-CN" dirty="0" smtClean="0"/>
              <a:t>Yarn</a:t>
            </a:r>
            <a:r>
              <a:rPr kumimoji="1" lang="zh-CN" altLang="en-US" dirty="0" smtClean="0"/>
              <a:t>？</a:t>
            </a:r>
            <a:endParaRPr kumimoji="1" lang="zh-CN" altLang="en-US" dirty="0"/>
          </a:p>
        </p:txBody>
      </p:sp>
      <p:sp>
        <p:nvSpPr>
          <p:cNvPr id="3" name="内容占位符 2"/>
          <p:cNvSpPr>
            <a:spLocks noGrp="1"/>
          </p:cNvSpPr>
          <p:nvPr>
            <p:ph idx="1"/>
          </p:nvPr>
        </p:nvSpPr>
        <p:spPr>
          <a:xfrm>
            <a:off x="457199" y="1474230"/>
            <a:ext cx="6508377" cy="4651934"/>
          </a:xfrm>
        </p:spPr>
        <p:txBody>
          <a:bodyPr>
            <a:normAutofit fontScale="92500" lnSpcReduction="10000"/>
          </a:bodyPr>
          <a:lstStyle/>
          <a:p>
            <a:r>
              <a:rPr kumimoji="1" lang="en-US" altLang="zh-CN" b="1" dirty="0" smtClean="0"/>
              <a:t>The</a:t>
            </a:r>
            <a:r>
              <a:rPr kumimoji="1" lang="zh-CN" altLang="en-US" b="1" dirty="0" smtClean="0"/>
              <a:t> </a:t>
            </a:r>
            <a:r>
              <a:rPr kumimoji="1" lang="en-US" altLang="zh-CN" b="1" dirty="0" smtClean="0"/>
              <a:t>main</a:t>
            </a:r>
            <a:r>
              <a:rPr kumimoji="1" lang="zh-CN" altLang="en-US" b="1" dirty="0" smtClean="0"/>
              <a:t> </a:t>
            </a:r>
            <a:r>
              <a:rPr kumimoji="1" lang="en-US" altLang="zh-CN" b="1" dirty="0" smtClean="0"/>
              <a:t>challenges</a:t>
            </a:r>
            <a:r>
              <a:rPr kumimoji="1" lang="zh-CN" altLang="en-US" b="1" dirty="0" smtClean="0"/>
              <a:t> </a:t>
            </a:r>
            <a:r>
              <a:rPr kumimoji="1" lang="en-US" altLang="zh-CN" b="1" dirty="0" smtClean="0"/>
              <a:t>for</a:t>
            </a:r>
            <a:r>
              <a:rPr kumimoji="1" lang="zh-CN" altLang="en-US" b="1" dirty="0" smtClean="0"/>
              <a:t> </a:t>
            </a:r>
            <a:r>
              <a:rPr kumimoji="1" lang="en-US" altLang="zh-CN" b="1" dirty="0" err="1" smtClean="0"/>
              <a:t>Hadoop</a:t>
            </a:r>
            <a:r>
              <a:rPr kumimoji="1" lang="zh-CN" altLang="en-US" b="1" dirty="0" smtClean="0"/>
              <a:t> </a:t>
            </a:r>
            <a:r>
              <a:rPr kumimoji="1" lang="en-US" altLang="zh-CN" b="1" dirty="0" smtClean="0"/>
              <a:t>1.x</a:t>
            </a:r>
          </a:p>
          <a:p>
            <a:pPr marL="0" indent="0">
              <a:buNone/>
            </a:pPr>
            <a:r>
              <a:rPr kumimoji="1" lang="zh-CN" altLang="zh-CN" dirty="0" smtClean="0"/>
              <a:t>-</a:t>
            </a:r>
            <a:r>
              <a:rPr kumimoji="1" lang="zh-CN" altLang="en-US" dirty="0" smtClean="0"/>
              <a:t>可伸缩性</a:t>
            </a:r>
            <a:endParaRPr kumimoji="1" lang="en-US" altLang="zh-CN" dirty="0" smtClean="0"/>
          </a:p>
          <a:p>
            <a:pPr marL="0" indent="0">
              <a:buNone/>
            </a:pPr>
            <a:r>
              <a:rPr kumimoji="1" lang="zh-CN" altLang="zh-CN" dirty="0" smtClean="0"/>
              <a:t>-</a:t>
            </a:r>
            <a:r>
              <a:rPr kumimoji="1" lang="zh-CN" altLang="en-US" dirty="0" smtClean="0"/>
              <a:t>资源利用率</a:t>
            </a:r>
            <a:endParaRPr kumimoji="1" lang="en-US" altLang="zh-CN" dirty="0" smtClean="0"/>
          </a:p>
          <a:p>
            <a:pPr marL="0" indent="0">
              <a:buNone/>
            </a:pPr>
            <a:r>
              <a:rPr kumimoji="1" lang="zh-CN" altLang="zh-CN" dirty="0" smtClean="0"/>
              <a:t>-</a:t>
            </a:r>
            <a:r>
              <a:rPr kumimoji="1" lang="zh-CN" altLang="en-US" dirty="0" smtClean="0"/>
              <a:t>不可以支持多种编程模型</a:t>
            </a:r>
            <a:r>
              <a:rPr kumimoji="1" lang="en-US" altLang="zh-CN" dirty="0" smtClean="0"/>
              <a:t>(</a:t>
            </a:r>
            <a:r>
              <a:rPr kumimoji="1" lang="en-US" altLang="zh-CN" dirty="0" err="1" smtClean="0"/>
              <a:t>Hadoop</a:t>
            </a:r>
            <a:r>
              <a:rPr kumimoji="1" lang="zh-CN" altLang="en-US" dirty="0" smtClean="0"/>
              <a:t> </a:t>
            </a:r>
            <a:r>
              <a:rPr kumimoji="1" lang="en-US" altLang="zh-CN" dirty="0" smtClean="0"/>
              <a:t>1.x</a:t>
            </a:r>
            <a:r>
              <a:rPr kumimoji="1" lang="zh-CN" altLang="en-US" dirty="0" smtClean="0"/>
              <a:t> 只支持 </a:t>
            </a:r>
            <a:r>
              <a:rPr kumimoji="1" lang="en-US" altLang="zh-CN" dirty="0" smtClean="0"/>
              <a:t>Map</a:t>
            </a:r>
            <a:r>
              <a:rPr kumimoji="1" lang="zh-CN" altLang="en-US" dirty="0" smtClean="0"/>
              <a:t> </a:t>
            </a:r>
            <a:r>
              <a:rPr kumimoji="1" lang="en-US" altLang="zh-CN" dirty="0" smtClean="0"/>
              <a:t>Reduce)</a:t>
            </a:r>
          </a:p>
          <a:p>
            <a:r>
              <a:rPr kumimoji="1" lang="en-US" altLang="zh-CN" b="1" dirty="0" smtClean="0"/>
              <a:t>The</a:t>
            </a:r>
            <a:r>
              <a:rPr kumimoji="1" lang="zh-CN" altLang="en-US" b="1" dirty="0" smtClean="0"/>
              <a:t> </a:t>
            </a:r>
            <a:r>
              <a:rPr kumimoji="1" lang="en-US" altLang="zh-CN" b="1" dirty="0" smtClean="0"/>
              <a:t>advantage</a:t>
            </a:r>
            <a:r>
              <a:rPr kumimoji="1" lang="zh-CN" altLang="en-US" b="1" dirty="0" smtClean="0"/>
              <a:t> </a:t>
            </a:r>
            <a:r>
              <a:rPr kumimoji="1" lang="en-US" altLang="zh-CN" b="1" dirty="0" smtClean="0"/>
              <a:t>of</a:t>
            </a:r>
            <a:r>
              <a:rPr kumimoji="1" lang="zh-CN" altLang="en-US" b="1" dirty="0" smtClean="0"/>
              <a:t> </a:t>
            </a:r>
            <a:r>
              <a:rPr kumimoji="1" lang="en-US" altLang="zh-CN" b="1" dirty="0" smtClean="0"/>
              <a:t>yarn</a:t>
            </a:r>
          </a:p>
          <a:p>
            <a:pPr marL="0" indent="0">
              <a:buNone/>
            </a:pPr>
            <a:r>
              <a:rPr kumimoji="1" lang="zh-CN" altLang="zh-CN" dirty="0" smtClean="0"/>
              <a:t>-</a:t>
            </a:r>
            <a:r>
              <a:rPr kumimoji="1" lang="en-US" altLang="zh-CN" dirty="0" err="1" smtClean="0"/>
              <a:t>Hadoop</a:t>
            </a:r>
            <a:r>
              <a:rPr kumimoji="1" lang="zh-CN" altLang="en-US" dirty="0" smtClean="0"/>
              <a:t> </a:t>
            </a:r>
            <a:r>
              <a:rPr kumimoji="1" lang="en-US" altLang="zh-CN" dirty="0" smtClean="0"/>
              <a:t>2</a:t>
            </a:r>
            <a:r>
              <a:rPr kumimoji="1" lang="zh-CN" altLang="en-US" dirty="0" smtClean="0"/>
              <a:t>.</a:t>
            </a:r>
            <a:r>
              <a:rPr kumimoji="1" lang="en-US" altLang="zh-CN" dirty="0" smtClean="0"/>
              <a:t>0</a:t>
            </a:r>
            <a:r>
              <a:rPr kumimoji="1" lang="zh-CN" altLang="en-US" dirty="0" smtClean="0"/>
              <a:t>的操作系统</a:t>
            </a:r>
            <a:endParaRPr kumimoji="1" lang="en-US" altLang="zh-CN" dirty="0" smtClean="0"/>
          </a:p>
          <a:p>
            <a:pPr marL="0" indent="0">
              <a:buNone/>
            </a:pPr>
            <a:r>
              <a:rPr kumimoji="1" lang="zh-CN" altLang="zh-CN" dirty="0" smtClean="0"/>
              <a:t>-</a:t>
            </a:r>
            <a:r>
              <a:rPr kumimoji="1" lang="zh-CN" altLang="en-US" dirty="0" smtClean="0"/>
              <a:t>允许多个应用同时存在</a:t>
            </a:r>
            <a:endParaRPr kumimoji="1" lang="en-US" altLang="zh-CN" dirty="0"/>
          </a:p>
          <a:p>
            <a:pPr marL="0" indent="0">
              <a:buNone/>
            </a:pPr>
            <a:r>
              <a:rPr kumimoji="1" lang="zh-CN" altLang="zh-CN" dirty="0" smtClean="0"/>
              <a:t>-</a:t>
            </a:r>
            <a:r>
              <a:rPr kumimoji="1" lang="zh-CN" altLang="en-US" dirty="0" smtClean="0"/>
              <a:t>可扩充性</a:t>
            </a:r>
            <a:r>
              <a:rPr kumimoji="1" lang="en-US" altLang="zh-CN" dirty="0" smtClean="0"/>
              <a:t>,</a:t>
            </a:r>
            <a:r>
              <a:rPr kumimoji="1" lang="zh-CN" altLang="en-US" dirty="0" smtClean="0"/>
              <a:t> </a:t>
            </a:r>
            <a:r>
              <a:rPr kumimoji="1" lang="zh-CN" altLang="en-US" dirty="0" smtClean="0"/>
              <a:t>安全</a:t>
            </a:r>
            <a:r>
              <a:rPr kumimoji="1" lang="en-US" altLang="zh-CN" dirty="0" smtClean="0"/>
              <a:t>,</a:t>
            </a:r>
            <a:r>
              <a:rPr kumimoji="1" lang="zh-CN" altLang="en-US" dirty="0" smtClean="0"/>
              <a:t> </a:t>
            </a:r>
            <a:r>
              <a:rPr kumimoji="1" lang="zh-CN" altLang="en-US" dirty="0" smtClean="0"/>
              <a:t>可靠</a:t>
            </a:r>
            <a:r>
              <a:rPr kumimoji="1" lang="en-US" altLang="zh-CN" dirty="0" smtClean="0"/>
              <a:t>,</a:t>
            </a:r>
            <a:r>
              <a:rPr kumimoji="1" lang="zh-CN" altLang="en-US" dirty="0" smtClean="0"/>
              <a:t> </a:t>
            </a:r>
            <a:r>
              <a:rPr kumimoji="1" lang="zh-CN" altLang="en-US" dirty="0" smtClean="0"/>
              <a:t>兼容</a:t>
            </a:r>
            <a:endParaRPr kumimoji="1" lang="en-US" altLang="zh-CN" dirty="0" smtClean="0"/>
          </a:p>
          <a:p>
            <a:pPr marL="0" indent="0">
              <a:buNone/>
            </a:pPr>
            <a:r>
              <a:rPr kumimoji="1" lang="zh-CN" altLang="zh-CN" dirty="0" smtClean="0"/>
              <a:t>-</a:t>
            </a:r>
            <a:r>
              <a:rPr kumimoji="1" lang="zh-CN" altLang="en-US" dirty="0" smtClean="0"/>
              <a:t>高资源利用率，允许多种编程模型</a:t>
            </a:r>
            <a:endParaRPr kumimoji="1" lang="zh-CN" altLang="en-US" dirty="0"/>
          </a:p>
        </p:txBody>
      </p:sp>
    </p:spTree>
    <p:extLst>
      <p:ext uri="{BB962C8B-B14F-4D97-AF65-F5344CB8AC3E}">
        <p14:creationId xmlns:p14="http://schemas.microsoft.com/office/powerpoint/2010/main" val="4070071172"/>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686166"/>
            <a:ext cx="6508377" cy="700764"/>
          </a:xfrm>
        </p:spPr>
        <p:txBody>
          <a:bodyPr/>
          <a:lstStyle/>
          <a:p>
            <a:pPr algn="ctr"/>
            <a:r>
              <a:rPr kumimoji="1" lang="en-US" altLang="zh-CN" dirty="0" smtClean="0"/>
              <a:t>Hadoop1.x </a:t>
            </a:r>
            <a:r>
              <a:rPr kumimoji="1" lang="en-US" altLang="zh-CN" dirty="0" err="1" smtClean="0"/>
              <a:t>Vs</a:t>
            </a:r>
            <a:r>
              <a:rPr kumimoji="1" lang="en-US" altLang="zh-CN" dirty="0" smtClean="0"/>
              <a:t> Hadoop2.0</a:t>
            </a:r>
            <a:endParaRPr kumimoji="1" lang="zh-CN" altLang="en-US" dirty="0"/>
          </a:p>
        </p:txBody>
      </p:sp>
      <p:sp>
        <p:nvSpPr>
          <p:cNvPr id="3" name="文本框 2"/>
          <p:cNvSpPr txBox="1"/>
          <p:nvPr/>
        </p:nvSpPr>
        <p:spPr>
          <a:xfrm>
            <a:off x="3638597" y="4816787"/>
            <a:ext cx="3583326" cy="769441"/>
          </a:xfrm>
          <a:prstGeom prst="rect">
            <a:avLst/>
          </a:prstGeom>
          <a:noFill/>
          <a:ln>
            <a:solidFill>
              <a:srgbClr val="990000"/>
            </a:solidFill>
          </a:ln>
        </p:spPr>
        <p:txBody>
          <a:bodyPr wrap="square" rtlCol="0">
            <a:spAutoFit/>
          </a:bodyPr>
          <a:lstStyle/>
          <a:p>
            <a:endParaRPr kumimoji="1" lang="zh-CN" altLang="en-US" sz="4400" dirty="0"/>
          </a:p>
        </p:txBody>
      </p:sp>
      <p:pic>
        <p:nvPicPr>
          <p:cNvPr id="7" name="图片 6" descr="无标题.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1824996"/>
            <a:ext cx="7022592" cy="3761232"/>
          </a:xfrm>
          <a:prstGeom prst="rect">
            <a:avLst/>
          </a:prstGeom>
        </p:spPr>
      </p:pic>
    </p:spTree>
    <p:extLst>
      <p:ext uri="{BB962C8B-B14F-4D97-AF65-F5344CB8AC3E}">
        <p14:creationId xmlns:p14="http://schemas.microsoft.com/office/powerpoint/2010/main" val="1067973675"/>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418025"/>
            <a:ext cx="6508377" cy="895908"/>
          </a:xfrm>
        </p:spPr>
        <p:txBody>
          <a:bodyPr/>
          <a:lstStyle/>
          <a:p>
            <a:pPr algn="ctr"/>
            <a:r>
              <a:rPr kumimoji="1" lang="en-US" altLang="zh-CN" dirty="0" smtClean="0"/>
              <a:t>Main Components</a:t>
            </a:r>
            <a:r>
              <a:rPr kumimoji="1" lang="zh-CN" altLang="en-US" dirty="0" smtClean="0"/>
              <a:t> </a:t>
            </a:r>
            <a:r>
              <a:rPr kumimoji="1" lang="en-US" altLang="zh-CN" dirty="0" smtClean="0"/>
              <a:t>of</a:t>
            </a:r>
            <a:r>
              <a:rPr kumimoji="1" lang="zh-CN" altLang="en-US" dirty="0" smtClean="0"/>
              <a:t> </a:t>
            </a:r>
            <a:r>
              <a:rPr kumimoji="1" lang="en-US" altLang="zh-CN" dirty="0"/>
              <a:t>Y</a:t>
            </a:r>
            <a:r>
              <a:rPr kumimoji="1" lang="en-US" altLang="zh-CN" dirty="0" smtClean="0"/>
              <a:t>arn </a:t>
            </a:r>
            <a:endParaRPr kumimoji="1" lang="zh-CN" altLang="en-US" dirty="0"/>
          </a:p>
        </p:txBody>
      </p:sp>
      <p:pic>
        <p:nvPicPr>
          <p:cNvPr id="4" name="内容占位符 3" descr="屏幕快照 2015-12-03 下午5.00.46.png"/>
          <p:cNvPicPr>
            <a:picLocks noGrp="1" noChangeAspect="1"/>
          </p:cNvPicPr>
          <p:nvPr>
            <p:ph idx="1"/>
          </p:nvPr>
        </p:nvPicPr>
        <p:blipFill>
          <a:blip r:embed="rId2">
            <a:extLst>
              <a:ext uri="{28A0092B-C50C-407E-A947-70E740481C1C}">
                <a14:useLocalDpi xmlns:a14="http://schemas.microsoft.com/office/drawing/2010/main" val="0"/>
              </a:ext>
            </a:extLst>
          </a:blip>
          <a:srcRect l="5492" r="5492"/>
          <a:stretch>
            <a:fillRect/>
          </a:stretch>
        </p:blipFill>
        <p:spPr>
          <a:xfrm>
            <a:off x="457200" y="1503363"/>
            <a:ext cx="6508750" cy="4622800"/>
          </a:xfrm>
        </p:spPr>
      </p:pic>
    </p:spTree>
    <p:extLst>
      <p:ext uri="{BB962C8B-B14F-4D97-AF65-F5344CB8AC3E}">
        <p14:creationId xmlns:p14="http://schemas.microsoft.com/office/powerpoint/2010/main" val="116389335"/>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67710"/>
            <a:ext cx="6508377" cy="1143000"/>
          </a:xfrm>
        </p:spPr>
        <p:txBody>
          <a:bodyPr/>
          <a:lstStyle/>
          <a:p>
            <a:pPr algn="ctr"/>
            <a:r>
              <a:rPr kumimoji="1" lang="en-US" altLang="zh-CN" dirty="0" smtClean="0"/>
              <a:t>Main Components</a:t>
            </a:r>
            <a:r>
              <a:rPr kumimoji="1" lang="zh-CN" altLang="en-US" dirty="0" smtClean="0"/>
              <a:t> </a:t>
            </a:r>
            <a:r>
              <a:rPr kumimoji="1" lang="en-US" altLang="zh-CN" dirty="0" smtClean="0"/>
              <a:t>of</a:t>
            </a:r>
            <a:r>
              <a:rPr kumimoji="1" lang="zh-CN" altLang="en-US" dirty="0" smtClean="0"/>
              <a:t> </a:t>
            </a:r>
            <a:r>
              <a:rPr kumimoji="1" lang="en-US" altLang="zh-CN" dirty="0" smtClean="0"/>
              <a:t>Yarn</a:t>
            </a:r>
            <a:endParaRPr kumimoji="1" lang="zh-CN" altLang="en-US" dirty="0"/>
          </a:p>
        </p:txBody>
      </p:sp>
      <p:sp>
        <p:nvSpPr>
          <p:cNvPr id="3" name="内容占位符 2"/>
          <p:cNvSpPr>
            <a:spLocks noGrp="1"/>
          </p:cNvSpPr>
          <p:nvPr>
            <p:ph idx="1"/>
          </p:nvPr>
        </p:nvSpPr>
        <p:spPr>
          <a:xfrm>
            <a:off x="457199" y="1430726"/>
            <a:ext cx="6508377" cy="4695437"/>
          </a:xfrm>
        </p:spPr>
        <p:txBody>
          <a:bodyPr>
            <a:normAutofit fontScale="92500" lnSpcReduction="20000"/>
          </a:bodyPr>
          <a:lstStyle/>
          <a:p>
            <a:r>
              <a:rPr kumimoji="1" lang="en-US" altLang="zh-CN" b="1" dirty="0" smtClean="0"/>
              <a:t>Resource</a:t>
            </a:r>
            <a:r>
              <a:rPr kumimoji="1" lang="zh-CN" altLang="en-US" b="1" dirty="0" smtClean="0"/>
              <a:t> </a:t>
            </a:r>
            <a:r>
              <a:rPr kumimoji="1" lang="en-US" altLang="zh-CN" b="1" dirty="0" smtClean="0"/>
              <a:t>Manager(RM)</a:t>
            </a:r>
          </a:p>
          <a:p>
            <a:pPr marL="0" indent="0">
              <a:buNone/>
            </a:pPr>
            <a:r>
              <a:rPr kumimoji="1" lang="zh-CN" altLang="zh-CN" dirty="0" smtClean="0"/>
              <a:t>-</a:t>
            </a:r>
            <a:r>
              <a:rPr kumimoji="1" lang="zh-CN" altLang="en-US" dirty="0" smtClean="0"/>
              <a:t>全局资源调度器</a:t>
            </a:r>
            <a:endParaRPr kumimoji="1" lang="en-US" altLang="zh-CN" dirty="0" smtClean="0"/>
          </a:p>
          <a:p>
            <a:pPr marL="0" indent="0">
              <a:buNone/>
            </a:pPr>
            <a:r>
              <a:rPr kumimoji="1" lang="zh-CN" altLang="zh-CN" dirty="0" smtClean="0"/>
              <a:t>-</a:t>
            </a:r>
            <a:r>
              <a:rPr kumimoji="1" lang="zh-CN" altLang="en-US" dirty="0" smtClean="0"/>
              <a:t>负责资源管理和调度</a:t>
            </a:r>
            <a:endParaRPr kumimoji="1" lang="en-US" altLang="zh-CN" dirty="0" smtClean="0"/>
          </a:p>
          <a:p>
            <a:r>
              <a:rPr kumimoji="1" lang="en-US" altLang="zh-CN" b="1" dirty="0" smtClean="0"/>
              <a:t>Application</a:t>
            </a:r>
            <a:r>
              <a:rPr kumimoji="1" lang="zh-CN" altLang="en-US" b="1" dirty="0" smtClean="0"/>
              <a:t> </a:t>
            </a:r>
            <a:r>
              <a:rPr kumimoji="1" lang="en-US" altLang="zh-CN" b="1" dirty="0" smtClean="0"/>
              <a:t>Master(AM)</a:t>
            </a:r>
          </a:p>
          <a:p>
            <a:pPr marL="0" indent="0">
              <a:buNone/>
            </a:pPr>
            <a:r>
              <a:rPr kumimoji="1" lang="zh-CN" altLang="zh-CN" dirty="0" smtClean="0"/>
              <a:t>-</a:t>
            </a:r>
            <a:r>
              <a:rPr kumimoji="1" lang="en-US" altLang="zh-CN" dirty="0" smtClean="0"/>
              <a:t>work</a:t>
            </a:r>
            <a:r>
              <a:rPr kumimoji="1" lang="zh-CN" altLang="en-US" dirty="0" smtClean="0"/>
              <a:t> </a:t>
            </a:r>
            <a:r>
              <a:rPr kumimoji="1" lang="en-US" altLang="zh-CN" dirty="0" smtClean="0"/>
              <a:t>at</a:t>
            </a:r>
            <a:r>
              <a:rPr kumimoji="1" lang="zh-CN" altLang="en-US" dirty="0" smtClean="0"/>
              <a:t> </a:t>
            </a:r>
            <a:r>
              <a:rPr kumimoji="1" lang="en-US" altLang="zh-CN" dirty="0" smtClean="0"/>
              <a:t>application</a:t>
            </a:r>
            <a:r>
              <a:rPr kumimoji="1" lang="zh-CN" altLang="en-US" dirty="0" smtClean="0"/>
              <a:t> </a:t>
            </a:r>
            <a:r>
              <a:rPr kumimoji="1" lang="en-US" altLang="zh-CN" dirty="0" smtClean="0"/>
              <a:t>level</a:t>
            </a:r>
          </a:p>
          <a:p>
            <a:pPr marL="0" indent="0">
              <a:buNone/>
            </a:pPr>
            <a:r>
              <a:rPr kumimoji="1" lang="zh-CN" altLang="zh-CN" dirty="0" smtClean="0"/>
              <a:t>-</a:t>
            </a:r>
            <a:r>
              <a:rPr kumimoji="1" lang="zh-CN" altLang="en-US" dirty="0" smtClean="0"/>
              <a:t>负责</a:t>
            </a:r>
            <a:r>
              <a:rPr kumimoji="1" lang="en-US" altLang="zh-CN" dirty="0" smtClean="0"/>
              <a:t>application</a:t>
            </a:r>
            <a:r>
              <a:rPr kumimoji="1" lang="zh-CN" altLang="en-US" dirty="0" smtClean="0"/>
              <a:t>生命周期管理，和</a:t>
            </a:r>
            <a:r>
              <a:rPr kumimoji="1" lang="en-US" altLang="zh-CN" dirty="0" smtClean="0"/>
              <a:t>RM</a:t>
            </a:r>
            <a:r>
              <a:rPr kumimoji="1" lang="zh-CN" altLang="en-US" dirty="0" smtClean="0"/>
              <a:t>申请资源</a:t>
            </a:r>
            <a:endParaRPr kumimoji="1" lang="en-US" altLang="zh-CN" dirty="0" smtClean="0"/>
          </a:p>
          <a:p>
            <a:pPr marL="0" indent="0">
              <a:buNone/>
            </a:pPr>
            <a:r>
              <a:rPr kumimoji="1" lang="zh-CN" altLang="zh-CN" dirty="0" smtClean="0"/>
              <a:t>-</a:t>
            </a:r>
            <a:r>
              <a:rPr kumimoji="1" lang="zh-CN" altLang="en-US" dirty="0" smtClean="0"/>
              <a:t>跟踪</a:t>
            </a:r>
            <a:r>
              <a:rPr kumimoji="1" lang="en-US" altLang="zh-CN" dirty="0" smtClean="0"/>
              <a:t>application</a:t>
            </a:r>
            <a:r>
              <a:rPr kumimoji="1" lang="zh-CN" altLang="en-US" dirty="0" smtClean="0"/>
              <a:t>的状态和监控执行进度</a:t>
            </a:r>
            <a:endParaRPr kumimoji="1" lang="en-US" altLang="zh-CN" dirty="0" smtClean="0"/>
          </a:p>
          <a:p>
            <a:r>
              <a:rPr kumimoji="1" lang="en-US" altLang="zh-CN" b="1" dirty="0" smtClean="0"/>
              <a:t>Node</a:t>
            </a:r>
            <a:r>
              <a:rPr kumimoji="1" lang="zh-CN" altLang="en-US" b="1" dirty="0" smtClean="0"/>
              <a:t> </a:t>
            </a:r>
            <a:r>
              <a:rPr kumimoji="1" lang="en-US" altLang="zh-CN" b="1" dirty="0" smtClean="0"/>
              <a:t>Manager(NM)</a:t>
            </a:r>
          </a:p>
          <a:p>
            <a:pPr marL="0" indent="0">
              <a:buNone/>
            </a:pPr>
            <a:r>
              <a:rPr kumimoji="1" lang="zh-CN" altLang="zh-CN" dirty="0" smtClean="0"/>
              <a:t>-</a:t>
            </a:r>
            <a:r>
              <a:rPr kumimoji="1" lang="zh-CN" altLang="en-US" dirty="0" smtClean="0"/>
              <a:t>作为每个机器的代理</a:t>
            </a:r>
            <a:r>
              <a:rPr kumimoji="1" lang="en-US" altLang="zh-CN" dirty="0" smtClean="0"/>
              <a:t>(Agent)</a:t>
            </a:r>
            <a:endParaRPr kumimoji="1" lang="en-US" altLang="zh-CN" dirty="0" smtClean="0"/>
          </a:p>
          <a:p>
            <a:pPr marL="0" indent="0">
              <a:buNone/>
            </a:pPr>
            <a:r>
              <a:rPr kumimoji="1" lang="zh-CN" altLang="zh-CN" dirty="0" smtClean="0"/>
              <a:t>-</a:t>
            </a:r>
            <a:r>
              <a:rPr kumimoji="1" lang="zh-CN" altLang="en-US" dirty="0" smtClean="0"/>
              <a:t>负责管理</a:t>
            </a:r>
            <a:r>
              <a:rPr kumimoji="1" lang="en-US" altLang="zh-CN" dirty="0" smtClean="0"/>
              <a:t>Container</a:t>
            </a:r>
            <a:r>
              <a:rPr kumimoji="1" lang="zh-CN" altLang="en-US" dirty="0" smtClean="0"/>
              <a:t>的生命周期和资源利用</a:t>
            </a:r>
            <a:endParaRPr kumimoji="1" lang="en-US" altLang="zh-CN" dirty="0" smtClean="0"/>
          </a:p>
          <a:p>
            <a:endParaRPr kumimoji="1" lang="zh-CN" altLang="en-US" dirty="0"/>
          </a:p>
        </p:txBody>
      </p:sp>
    </p:spTree>
    <p:extLst>
      <p:ext uri="{BB962C8B-B14F-4D97-AF65-F5344CB8AC3E}">
        <p14:creationId xmlns:p14="http://schemas.microsoft.com/office/powerpoint/2010/main" val="3241212562"/>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534819"/>
            <a:ext cx="6508377" cy="895908"/>
          </a:xfrm>
        </p:spPr>
        <p:txBody>
          <a:bodyPr/>
          <a:lstStyle/>
          <a:p>
            <a:pPr algn="ctr"/>
            <a:r>
              <a:rPr kumimoji="1" lang="en-US" altLang="zh-CN" dirty="0" smtClean="0"/>
              <a:t>Yarn Workflow</a:t>
            </a:r>
            <a:endParaRPr kumimoji="1" lang="zh-CN" altLang="en-US" dirty="0"/>
          </a:p>
        </p:txBody>
      </p:sp>
      <p:pic>
        <p:nvPicPr>
          <p:cNvPr id="4" name="内容占位符 3" descr="屏幕快照 2015-12-03 下午6.57.15.png"/>
          <p:cNvPicPr>
            <a:picLocks noGrp="1" noChangeAspect="1"/>
          </p:cNvPicPr>
          <p:nvPr>
            <p:ph idx="1"/>
          </p:nvPr>
        </p:nvPicPr>
        <p:blipFill rotWithShape="1">
          <a:blip r:embed="rId2">
            <a:extLst>
              <a:ext uri="{28A0092B-C50C-407E-A947-70E740481C1C}">
                <a14:useLocalDpi xmlns:a14="http://schemas.microsoft.com/office/drawing/2010/main" val="0"/>
              </a:ext>
            </a:extLst>
          </a:blip>
          <a:srcRect t="-2545" r="382" b="-732"/>
          <a:stretch/>
        </p:blipFill>
        <p:spPr>
          <a:xfrm>
            <a:off x="0" y="1871138"/>
            <a:ext cx="9109075" cy="4048460"/>
          </a:xfrm>
        </p:spPr>
      </p:pic>
    </p:spTree>
    <p:extLst>
      <p:ext uri="{BB962C8B-B14F-4D97-AF65-F5344CB8AC3E}">
        <p14:creationId xmlns:p14="http://schemas.microsoft.com/office/powerpoint/2010/main" val="1248866723"/>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7821" y="342900"/>
            <a:ext cx="6508377" cy="689060"/>
          </a:xfrm>
        </p:spPr>
        <p:txBody>
          <a:bodyPr/>
          <a:lstStyle/>
          <a:p>
            <a:pPr algn="ctr"/>
            <a:r>
              <a:rPr kumimoji="1" lang="en-US" altLang="zh-CN" dirty="0" smtClean="0"/>
              <a:t>Yarn Workflow</a:t>
            </a:r>
            <a:endParaRPr kumimoji="1" lang="zh-CN" altLang="en-US" dirty="0"/>
          </a:p>
        </p:txBody>
      </p:sp>
      <p:sp>
        <p:nvSpPr>
          <p:cNvPr id="3" name="内容占位符 2"/>
          <p:cNvSpPr>
            <a:spLocks noGrp="1"/>
          </p:cNvSpPr>
          <p:nvPr>
            <p:ph idx="1"/>
          </p:nvPr>
        </p:nvSpPr>
        <p:spPr>
          <a:xfrm>
            <a:off x="457199" y="1270106"/>
            <a:ext cx="6508377" cy="4856058"/>
          </a:xfrm>
        </p:spPr>
        <p:txBody>
          <a:bodyPr>
            <a:normAutofit fontScale="92500" lnSpcReduction="20000"/>
          </a:bodyPr>
          <a:lstStyle/>
          <a:p>
            <a:r>
              <a:rPr kumimoji="1" lang="en-US" altLang="zh-CN" dirty="0" smtClean="0"/>
              <a:t>Resource</a:t>
            </a:r>
            <a:r>
              <a:rPr kumimoji="1" lang="zh-CN" altLang="en-US" dirty="0" smtClean="0"/>
              <a:t> </a:t>
            </a:r>
            <a:r>
              <a:rPr kumimoji="1" lang="en-US" altLang="zh-CN" dirty="0" smtClean="0"/>
              <a:t>Manager</a:t>
            </a:r>
            <a:r>
              <a:rPr kumimoji="1" lang="zh-CN" altLang="en-US" dirty="0"/>
              <a:t>(</a:t>
            </a:r>
            <a:r>
              <a:rPr kumimoji="1" lang="en-US" altLang="zh-CN" dirty="0" smtClean="0"/>
              <a:t>RM)</a:t>
            </a:r>
            <a:r>
              <a:rPr kumimoji="1" lang="zh-CN" altLang="en-US" dirty="0" smtClean="0"/>
              <a:t> </a:t>
            </a:r>
            <a:r>
              <a:rPr kumimoji="1" lang="en-US" altLang="zh-CN" dirty="0" smtClean="0"/>
              <a:t>allocates</a:t>
            </a:r>
            <a:r>
              <a:rPr kumimoji="1" lang="zh-CN" altLang="en-US" dirty="0" smtClean="0"/>
              <a:t> </a:t>
            </a:r>
            <a:r>
              <a:rPr kumimoji="1" lang="en-US" altLang="zh-CN" dirty="0" smtClean="0"/>
              <a:t>a</a:t>
            </a:r>
            <a:r>
              <a:rPr kumimoji="1" lang="zh-CN" altLang="en-US" dirty="0" smtClean="0"/>
              <a:t> </a:t>
            </a:r>
            <a:r>
              <a:rPr kumimoji="1" lang="en-US" altLang="zh-CN" b="1" dirty="0" smtClean="0"/>
              <a:t>container</a:t>
            </a:r>
            <a:r>
              <a:rPr kumimoji="1" lang="zh-CN" altLang="en-US" dirty="0" smtClean="0"/>
              <a:t> </a:t>
            </a:r>
            <a:r>
              <a:rPr kumimoji="1" lang="en-US" altLang="zh-CN" dirty="0" smtClean="0"/>
              <a:t>to</a:t>
            </a:r>
            <a:r>
              <a:rPr kumimoji="1" lang="zh-CN" altLang="en-US" dirty="0" smtClean="0"/>
              <a:t> </a:t>
            </a:r>
            <a:r>
              <a:rPr kumimoji="1" lang="en-US" altLang="zh-CN" dirty="0" smtClean="0"/>
              <a:t>start</a:t>
            </a:r>
            <a:r>
              <a:rPr kumimoji="1" lang="zh-CN" altLang="en-US" dirty="0" smtClean="0"/>
              <a:t> </a:t>
            </a:r>
            <a:r>
              <a:rPr kumimoji="1" lang="en-US" altLang="zh-CN" dirty="0" smtClean="0"/>
              <a:t>up</a:t>
            </a:r>
            <a:r>
              <a:rPr kumimoji="1" lang="zh-CN" altLang="en-US" dirty="0" smtClean="0"/>
              <a:t> </a:t>
            </a:r>
            <a:r>
              <a:rPr kumimoji="1" lang="en-US" altLang="zh-CN" dirty="0" smtClean="0"/>
              <a:t>Application</a:t>
            </a:r>
            <a:r>
              <a:rPr kumimoji="1" lang="zh-CN" altLang="en-US" dirty="0" smtClean="0"/>
              <a:t> </a:t>
            </a:r>
            <a:r>
              <a:rPr kumimoji="1" lang="en-US" altLang="zh-CN" dirty="0" smtClean="0"/>
              <a:t>Master</a:t>
            </a:r>
            <a:r>
              <a:rPr kumimoji="1" lang="en-US" altLang="zh-CN" dirty="0" smtClean="0"/>
              <a:t>(AM)</a:t>
            </a:r>
            <a:r>
              <a:rPr kumimoji="1" lang="zh-CN" altLang="en-US" dirty="0" smtClean="0"/>
              <a:t> </a:t>
            </a:r>
            <a:r>
              <a:rPr kumimoji="1" lang="en-US" altLang="zh-CN" dirty="0" smtClean="0"/>
              <a:t>for</a:t>
            </a:r>
            <a:r>
              <a:rPr kumimoji="1" lang="zh-CN" altLang="en-US" dirty="0" smtClean="0"/>
              <a:t> </a:t>
            </a:r>
            <a:r>
              <a:rPr kumimoji="1" lang="en-US" altLang="zh-CN" dirty="0" smtClean="0"/>
              <a:t>each</a:t>
            </a:r>
            <a:r>
              <a:rPr kumimoji="1" lang="zh-CN" altLang="en-US" dirty="0" smtClean="0"/>
              <a:t> </a:t>
            </a:r>
            <a:r>
              <a:rPr kumimoji="1" lang="en-US" altLang="zh-CN" dirty="0" smtClean="0"/>
              <a:t>application</a:t>
            </a:r>
            <a:r>
              <a:rPr kumimoji="1" lang="zh-CN" altLang="en-US" dirty="0" smtClean="0"/>
              <a:t> </a:t>
            </a:r>
            <a:r>
              <a:rPr kumimoji="1" lang="en-US" altLang="zh-CN" dirty="0" smtClean="0"/>
              <a:t>request</a:t>
            </a:r>
          </a:p>
          <a:p>
            <a:r>
              <a:rPr kumimoji="1" lang="en-US" altLang="zh-CN" dirty="0" smtClean="0"/>
              <a:t>AM</a:t>
            </a:r>
            <a:r>
              <a:rPr kumimoji="1" lang="zh-CN" altLang="en-US" dirty="0" smtClean="0"/>
              <a:t> </a:t>
            </a:r>
            <a:r>
              <a:rPr kumimoji="1" lang="en-US" altLang="zh-CN" dirty="0" smtClean="0"/>
              <a:t>registers</a:t>
            </a:r>
            <a:r>
              <a:rPr kumimoji="1" lang="zh-CN" altLang="en-US" dirty="0" smtClean="0"/>
              <a:t> </a:t>
            </a:r>
            <a:r>
              <a:rPr kumimoji="1" lang="en-US" altLang="zh-CN" dirty="0" smtClean="0"/>
              <a:t>application</a:t>
            </a:r>
            <a:r>
              <a:rPr kumimoji="1" lang="zh-CN" altLang="en-US" dirty="0" smtClean="0"/>
              <a:t> </a:t>
            </a:r>
            <a:r>
              <a:rPr kumimoji="1" lang="en-US" altLang="zh-CN" dirty="0" smtClean="0"/>
              <a:t>with</a:t>
            </a:r>
            <a:r>
              <a:rPr kumimoji="1" lang="zh-CN" altLang="en-US" dirty="0" smtClean="0"/>
              <a:t> </a:t>
            </a:r>
            <a:r>
              <a:rPr kumimoji="1" lang="en-US" altLang="zh-CN" dirty="0" smtClean="0"/>
              <a:t>Resource</a:t>
            </a:r>
            <a:r>
              <a:rPr kumimoji="1" lang="zh-CN" altLang="en-US" dirty="0" smtClean="0"/>
              <a:t> </a:t>
            </a:r>
            <a:r>
              <a:rPr kumimoji="1" lang="en-US" altLang="zh-CN" dirty="0" smtClean="0"/>
              <a:t>Manager</a:t>
            </a:r>
            <a:endParaRPr kumimoji="1" lang="en-US" altLang="zh-CN" dirty="0" smtClean="0"/>
          </a:p>
          <a:p>
            <a:r>
              <a:rPr kumimoji="1" lang="en-US" altLang="zh-CN" dirty="0" smtClean="0"/>
              <a:t>AM</a:t>
            </a:r>
            <a:r>
              <a:rPr kumimoji="1" lang="zh-CN" altLang="en-US" dirty="0" smtClean="0"/>
              <a:t> </a:t>
            </a:r>
            <a:r>
              <a:rPr kumimoji="1" lang="en-US" altLang="zh-CN" dirty="0" smtClean="0"/>
              <a:t>negotiates</a:t>
            </a:r>
            <a:r>
              <a:rPr kumimoji="1" lang="zh-CN" altLang="en-US" dirty="0" smtClean="0"/>
              <a:t> </a:t>
            </a:r>
            <a:r>
              <a:rPr kumimoji="1" lang="en-US" altLang="zh-CN" dirty="0" smtClean="0"/>
              <a:t>with</a:t>
            </a:r>
            <a:r>
              <a:rPr kumimoji="1" lang="zh-CN" altLang="en-US" dirty="0" smtClean="0"/>
              <a:t> </a:t>
            </a:r>
            <a:r>
              <a:rPr kumimoji="1" lang="en-US" altLang="zh-CN" dirty="0" smtClean="0"/>
              <a:t>RM</a:t>
            </a:r>
            <a:r>
              <a:rPr kumimoji="1" lang="zh-CN" altLang="en-US" dirty="0" smtClean="0"/>
              <a:t> </a:t>
            </a:r>
            <a:r>
              <a:rPr kumimoji="1" lang="en-US" altLang="zh-CN" dirty="0" smtClean="0"/>
              <a:t>for</a:t>
            </a:r>
            <a:r>
              <a:rPr kumimoji="1" lang="zh-CN" altLang="en-US" dirty="0" smtClean="0"/>
              <a:t> </a:t>
            </a:r>
            <a:r>
              <a:rPr kumimoji="1" lang="en-US" altLang="zh-CN" dirty="0" smtClean="0"/>
              <a:t>appropriate</a:t>
            </a:r>
            <a:r>
              <a:rPr kumimoji="1" lang="zh-CN" altLang="en-US" dirty="0" smtClean="0"/>
              <a:t> </a:t>
            </a:r>
            <a:r>
              <a:rPr kumimoji="1" lang="en-US" altLang="zh-CN" dirty="0" smtClean="0"/>
              <a:t>resource</a:t>
            </a:r>
            <a:r>
              <a:rPr kumimoji="1" lang="zh-CN" altLang="en-US" dirty="0" smtClean="0"/>
              <a:t> </a:t>
            </a:r>
            <a:endParaRPr kumimoji="1" lang="en-US" altLang="zh-CN" dirty="0" smtClean="0"/>
          </a:p>
          <a:p>
            <a:r>
              <a:rPr kumimoji="1" lang="en-US" altLang="zh-CN" dirty="0" smtClean="0"/>
              <a:t>AM</a:t>
            </a:r>
            <a:r>
              <a:rPr kumimoji="1" lang="zh-CN" altLang="en-US" dirty="0" smtClean="0"/>
              <a:t> </a:t>
            </a:r>
            <a:r>
              <a:rPr kumimoji="1" lang="en-US" altLang="zh-CN" dirty="0" smtClean="0"/>
              <a:t>requests</a:t>
            </a:r>
            <a:r>
              <a:rPr kumimoji="1" lang="zh-CN" altLang="en-US" dirty="0" smtClean="0"/>
              <a:t> </a:t>
            </a:r>
            <a:r>
              <a:rPr kumimoji="1" lang="en-US" altLang="zh-CN" dirty="0" smtClean="0"/>
              <a:t>Node</a:t>
            </a:r>
            <a:r>
              <a:rPr kumimoji="1" lang="zh-CN" altLang="en-US" dirty="0" smtClean="0"/>
              <a:t> </a:t>
            </a:r>
            <a:r>
              <a:rPr kumimoji="1" lang="en-US" altLang="zh-CN" dirty="0" smtClean="0"/>
              <a:t>Manager</a:t>
            </a:r>
            <a:r>
              <a:rPr kumimoji="1" lang="zh-CN" altLang="en-US" dirty="0" smtClean="0"/>
              <a:t> </a:t>
            </a:r>
            <a:r>
              <a:rPr kumimoji="1" lang="en-US" altLang="zh-CN" dirty="0" smtClean="0"/>
              <a:t>to</a:t>
            </a:r>
            <a:r>
              <a:rPr kumimoji="1" lang="zh-CN" altLang="en-US" dirty="0" smtClean="0"/>
              <a:t> </a:t>
            </a:r>
            <a:r>
              <a:rPr kumimoji="1" lang="en-US" altLang="zh-CN" dirty="0" smtClean="0"/>
              <a:t>launch</a:t>
            </a:r>
            <a:r>
              <a:rPr kumimoji="1" lang="zh-CN" altLang="en-US" dirty="0" smtClean="0"/>
              <a:t> </a:t>
            </a:r>
            <a:r>
              <a:rPr kumimoji="1" lang="en-US" altLang="zh-CN" dirty="0" smtClean="0"/>
              <a:t>the</a:t>
            </a:r>
            <a:r>
              <a:rPr kumimoji="1" lang="zh-CN" altLang="en-US" dirty="0" smtClean="0"/>
              <a:t> </a:t>
            </a:r>
            <a:r>
              <a:rPr kumimoji="1" lang="en-US" altLang="zh-CN" dirty="0" smtClean="0"/>
              <a:t>container</a:t>
            </a:r>
          </a:p>
          <a:p>
            <a:r>
              <a:rPr kumimoji="1" lang="en-US" altLang="zh-CN" dirty="0" smtClean="0"/>
              <a:t>Application</a:t>
            </a:r>
            <a:r>
              <a:rPr kumimoji="1" lang="zh-CN" altLang="en-US" dirty="0" smtClean="0"/>
              <a:t> </a:t>
            </a:r>
            <a:r>
              <a:rPr kumimoji="1" lang="en-US" altLang="zh-CN" dirty="0" smtClean="0"/>
              <a:t>code</a:t>
            </a:r>
            <a:r>
              <a:rPr kumimoji="1" lang="zh-CN" altLang="en-US" dirty="0" smtClean="0"/>
              <a:t> </a:t>
            </a:r>
            <a:r>
              <a:rPr kumimoji="1" lang="en-US" altLang="zh-CN" dirty="0" smtClean="0"/>
              <a:t>executes</a:t>
            </a:r>
            <a:r>
              <a:rPr kumimoji="1" lang="zh-CN" altLang="en-US" dirty="0" smtClean="0"/>
              <a:t> </a:t>
            </a:r>
            <a:r>
              <a:rPr kumimoji="1" lang="en-US" altLang="zh-CN" dirty="0" smtClean="0"/>
              <a:t>within</a:t>
            </a:r>
            <a:r>
              <a:rPr kumimoji="1" lang="zh-CN" altLang="en-US" dirty="0" smtClean="0"/>
              <a:t> </a:t>
            </a:r>
            <a:r>
              <a:rPr kumimoji="1" lang="en-US" altLang="zh-CN" dirty="0" smtClean="0"/>
              <a:t>the</a:t>
            </a:r>
            <a:r>
              <a:rPr kumimoji="1" lang="zh-CN" altLang="en-US" dirty="0" smtClean="0"/>
              <a:t> </a:t>
            </a:r>
            <a:r>
              <a:rPr kumimoji="1" lang="en-US" altLang="zh-CN" dirty="0" smtClean="0"/>
              <a:t>containers</a:t>
            </a:r>
          </a:p>
          <a:p>
            <a:r>
              <a:rPr kumimoji="1" lang="en-US" altLang="zh-CN" dirty="0" smtClean="0"/>
              <a:t>AM</a:t>
            </a:r>
            <a:r>
              <a:rPr kumimoji="1" lang="zh-CN" altLang="en-US" dirty="0" smtClean="0"/>
              <a:t> </a:t>
            </a:r>
            <a:r>
              <a:rPr kumimoji="1" lang="en-US" altLang="zh-CN" dirty="0" smtClean="0"/>
              <a:t>reports</a:t>
            </a:r>
            <a:r>
              <a:rPr kumimoji="1" lang="zh-CN" altLang="en-US" dirty="0" smtClean="0"/>
              <a:t> </a:t>
            </a:r>
            <a:r>
              <a:rPr kumimoji="1" lang="en-US" altLang="zh-CN" dirty="0" smtClean="0"/>
              <a:t>back</a:t>
            </a:r>
            <a:r>
              <a:rPr kumimoji="1" lang="zh-CN" altLang="en-US" dirty="0" smtClean="0"/>
              <a:t> </a:t>
            </a:r>
            <a:r>
              <a:rPr kumimoji="1" lang="en-US" altLang="zh-CN" dirty="0" smtClean="0"/>
              <a:t>to</a:t>
            </a:r>
            <a:r>
              <a:rPr kumimoji="1" lang="zh-CN" altLang="en-US" dirty="0" smtClean="0"/>
              <a:t> </a:t>
            </a:r>
            <a:r>
              <a:rPr kumimoji="1" lang="en-US" altLang="zh-CN" dirty="0" smtClean="0"/>
              <a:t>RM</a:t>
            </a:r>
            <a:r>
              <a:rPr kumimoji="1" lang="zh-CN" altLang="en-US" dirty="0" smtClean="0"/>
              <a:t> </a:t>
            </a:r>
            <a:r>
              <a:rPr kumimoji="1" lang="en-US" altLang="zh-CN" dirty="0" smtClean="0"/>
              <a:t>with</a:t>
            </a:r>
            <a:r>
              <a:rPr kumimoji="1" lang="zh-CN" altLang="en-US" dirty="0" smtClean="0"/>
              <a:t> </a:t>
            </a:r>
            <a:r>
              <a:rPr kumimoji="1" lang="en-US" altLang="zh-CN" dirty="0" smtClean="0"/>
              <a:t>execution</a:t>
            </a:r>
            <a:r>
              <a:rPr kumimoji="1" lang="zh-CN" altLang="en-US" dirty="0" smtClean="0"/>
              <a:t> </a:t>
            </a:r>
            <a:r>
              <a:rPr kumimoji="1" lang="en-US" altLang="zh-CN" dirty="0" smtClean="0"/>
              <a:t>status</a:t>
            </a:r>
          </a:p>
          <a:p>
            <a:r>
              <a:rPr kumimoji="1" lang="en-US" altLang="zh-CN" dirty="0" smtClean="0"/>
              <a:t>During</a:t>
            </a:r>
            <a:r>
              <a:rPr kumimoji="1" lang="zh-CN" altLang="en-US" dirty="0" smtClean="0"/>
              <a:t> </a:t>
            </a:r>
            <a:r>
              <a:rPr kumimoji="1" lang="en-US" altLang="zh-CN" dirty="0" smtClean="0"/>
              <a:t>process,</a:t>
            </a:r>
            <a:r>
              <a:rPr kumimoji="1" lang="zh-CN" altLang="en-US" dirty="0" smtClean="0"/>
              <a:t> </a:t>
            </a:r>
            <a:r>
              <a:rPr kumimoji="1" lang="en-US" altLang="zh-CN" dirty="0" smtClean="0"/>
              <a:t>client</a:t>
            </a:r>
            <a:r>
              <a:rPr kumimoji="1" lang="zh-CN" altLang="en-US" dirty="0" smtClean="0"/>
              <a:t> </a:t>
            </a:r>
            <a:r>
              <a:rPr kumimoji="1" lang="en-US" altLang="zh-CN" dirty="0" smtClean="0"/>
              <a:t>can</a:t>
            </a:r>
            <a:r>
              <a:rPr kumimoji="1" lang="zh-CN" altLang="en-US" dirty="0" smtClean="0"/>
              <a:t> </a:t>
            </a:r>
            <a:r>
              <a:rPr kumimoji="1" lang="en-US" altLang="zh-CN" dirty="0" smtClean="0"/>
              <a:t>request</a:t>
            </a:r>
            <a:r>
              <a:rPr kumimoji="1" lang="zh-CN" altLang="en-US" dirty="0" smtClean="0"/>
              <a:t> </a:t>
            </a:r>
            <a:r>
              <a:rPr kumimoji="1" lang="en-US" altLang="zh-CN" dirty="0" smtClean="0"/>
              <a:t>AM</a:t>
            </a:r>
            <a:r>
              <a:rPr kumimoji="1" lang="zh-CN" altLang="en-US" dirty="0" smtClean="0"/>
              <a:t> </a:t>
            </a:r>
            <a:r>
              <a:rPr kumimoji="1" lang="en-US" altLang="zh-CN" dirty="0" smtClean="0"/>
              <a:t>or</a:t>
            </a:r>
            <a:r>
              <a:rPr kumimoji="1" lang="zh-CN" altLang="en-US" dirty="0" smtClean="0"/>
              <a:t> </a:t>
            </a:r>
            <a:r>
              <a:rPr kumimoji="1" lang="en-US" altLang="zh-CN" dirty="0" smtClean="0"/>
              <a:t>directly</a:t>
            </a:r>
            <a:r>
              <a:rPr kumimoji="1" lang="zh-CN" altLang="en-US" dirty="0" smtClean="0"/>
              <a:t> </a:t>
            </a:r>
            <a:r>
              <a:rPr kumimoji="1" lang="en-US" altLang="zh-CN" dirty="0" smtClean="0"/>
              <a:t>RM</a:t>
            </a:r>
            <a:r>
              <a:rPr kumimoji="1" lang="zh-CN" altLang="en-US" dirty="0" smtClean="0"/>
              <a:t> </a:t>
            </a:r>
            <a:r>
              <a:rPr kumimoji="1" lang="en-US" altLang="zh-CN" dirty="0" smtClean="0"/>
              <a:t>for</a:t>
            </a:r>
            <a:r>
              <a:rPr kumimoji="1" lang="zh-CN" altLang="en-US" dirty="0" smtClean="0"/>
              <a:t> </a:t>
            </a:r>
            <a:r>
              <a:rPr kumimoji="1" lang="en-US" altLang="zh-CN" dirty="0" smtClean="0"/>
              <a:t>process,</a:t>
            </a:r>
            <a:r>
              <a:rPr kumimoji="1" lang="zh-CN" altLang="en-US" dirty="0" smtClean="0"/>
              <a:t> </a:t>
            </a:r>
            <a:r>
              <a:rPr kumimoji="1" lang="en-US" altLang="zh-CN" dirty="0" smtClean="0"/>
              <a:t>status,</a:t>
            </a:r>
            <a:r>
              <a:rPr kumimoji="1" lang="zh-CN" altLang="en-US" dirty="0" smtClean="0"/>
              <a:t> </a:t>
            </a:r>
            <a:r>
              <a:rPr kumimoji="1" lang="en-US" altLang="zh-CN" dirty="0" smtClean="0"/>
              <a:t>update,</a:t>
            </a:r>
            <a:r>
              <a:rPr kumimoji="1" lang="zh-CN" altLang="en-US" dirty="0" smtClean="0"/>
              <a:t> </a:t>
            </a:r>
            <a:r>
              <a:rPr kumimoji="1" lang="en-US" altLang="zh-CN" dirty="0" smtClean="0"/>
              <a:t>etc.</a:t>
            </a:r>
          </a:p>
          <a:p>
            <a:r>
              <a:rPr kumimoji="1" lang="en-US" altLang="zh-CN" dirty="0" smtClean="0"/>
              <a:t>After</a:t>
            </a:r>
            <a:r>
              <a:rPr kumimoji="1" lang="zh-CN" altLang="en-US" dirty="0" smtClean="0"/>
              <a:t> </a:t>
            </a:r>
            <a:r>
              <a:rPr kumimoji="1" lang="en-US" altLang="zh-CN" dirty="0" smtClean="0"/>
              <a:t>execution</a:t>
            </a:r>
            <a:r>
              <a:rPr kumimoji="1" lang="zh-CN" altLang="en-US" dirty="0" smtClean="0"/>
              <a:t> </a:t>
            </a:r>
            <a:r>
              <a:rPr kumimoji="1" lang="en-US" altLang="zh-CN" dirty="0" smtClean="0"/>
              <a:t>process</a:t>
            </a:r>
            <a:r>
              <a:rPr kumimoji="1" lang="zh-CN" altLang="en-US" dirty="0" smtClean="0"/>
              <a:t> </a:t>
            </a:r>
            <a:r>
              <a:rPr kumimoji="1" lang="en-US" altLang="zh-CN" dirty="0" smtClean="0"/>
              <a:t>completion,</a:t>
            </a:r>
            <a:r>
              <a:rPr kumimoji="1" lang="zh-CN" altLang="en-US" dirty="0" smtClean="0"/>
              <a:t> </a:t>
            </a:r>
            <a:r>
              <a:rPr kumimoji="1" lang="en-US" altLang="zh-CN" dirty="0" smtClean="0"/>
              <a:t>AM</a:t>
            </a:r>
            <a:r>
              <a:rPr kumimoji="1" lang="zh-CN" altLang="en-US" dirty="0" smtClean="0"/>
              <a:t> </a:t>
            </a:r>
            <a:r>
              <a:rPr kumimoji="1" lang="en-US" altLang="zh-CN" dirty="0" smtClean="0"/>
              <a:t>request</a:t>
            </a:r>
            <a:r>
              <a:rPr kumimoji="1" lang="zh-CN" altLang="en-US" dirty="0" smtClean="0"/>
              <a:t> </a:t>
            </a:r>
            <a:r>
              <a:rPr kumimoji="1" lang="en-US" altLang="zh-CN" dirty="0" smtClean="0"/>
              <a:t>RM</a:t>
            </a:r>
            <a:r>
              <a:rPr kumimoji="1" lang="zh-CN" altLang="en-US" dirty="0" smtClean="0"/>
              <a:t> </a:t>
            </a:r>
            <a:r>
              <a:rPr kumimoji="1" lang="en-US" altLang="zh-CN" dirty="0" smtClean="0"/>
              <a:t>to</a:t>
            </a:r>
            <a:r>
              <a:rPr kumimoji="1" lang="zh-CN" altLang="en-US" dirty="0" smtClean="0"/>
              <a:t> </a:t>
            </a:r>
            <a:r>
              <a:rPr kumimoji="1" lang="en-US" altLang="zh-CN" dirty="0" smtClean="0"/>
              <a:t>unregister</a:t>
            </a:r>
            <a:r>
              <a:rPr kumimoji="1" lang="zh-CN" altLang="en-US" dirty="0" smtClean="0"/>
              <a:t> </a:t>
            </a:r>
            <a:r>
              <a:rPr kumimoji="1" lang="en-US" altLang="zh-CN" dirty="0" smtClean="0"/>
              <a:t>and</a:t>
            </a:r>
            <a:r>
              <a:rPr kumimoji="1" lang="zh-CN" altLang="en-US" dirty="0" smtClean="0"/>
              <a:t> </a:t>
            </a:r>
            <a:r>
              <a:rPr kumimoji="1" lang="en-US" altLang="zh-CN" dirty="0" smtClean="0"/>
              <a:t>shut</a:t>
            </a:r>
            <a:r>
              <a:rPr kumimoji="1" lang="zh-CN" altLang="en-US" dirty="0" smtClean="0"/>
              <a:t> </a:t>
            </a:r>
            <a:r>
              <a:rPr kumimoji="1" lang="en-US" altLang="zh-CN" dirty="0" smtClean="0"/>
              <a:t>down</a:t>
            </a:r>
            <a:r>
              <a:rPr kumimoji="1" lang="zh-CN" altLang="en-US" dirty="0" smtClean="0"/>
              <a:t> </a:t>
            </a:r>
            <a:r>
              <a:rPr kumimoji="1" lang="en-US" altLang="zh-CN" dirty="0" smtClean="0"/>
              <a:t>its</a:t>
            </a:r>
            <a:r>
              <a:rPr kumimoji="1" lang="zh-CN" altLang="en-US" dirty="0" smtClean="0"/>
              <a:t> </a:t>
            </a:r>
            <a:r>
              <a:rPr kumimoji="1" lang="en-US" altLang="zh-CN" dirty="0" smtClean="0"/>
              <a:t>own</a:t>
            </a:r>
            <a:r>
              <a:rPr kumimoji="1" lang="zh-CN" altLang="en-US" dirty="0" smtClean="0"/>
              <a:t> </a:t>
            </a:r>
            <a:r>
              <a:rPr kumimoji="1" lang="en-US" altLang="zh-CN" dirty="0" smtClean="0"/>
              <a:t>container.</a:t>
            </a:r>
          </a:p>
          <a:p>
            <a:endParaRPr kumimoji="1" lang="zh-CN" altLang="en-US" dirty="0"/>
          </a:p>
        </p:txBody>
      </p:sp>
    </p:spTree>
    <p:extLst>
      <p:ext uri="{BB962C8B-B14F-4D97-AF65-F5344CB8AC3E}">
        <p14:creationId xmlns:p14="http://schemas.microsoft.com/office/powerpoint/2010/main" val="505386717"/>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438111"/>
            <a:ext cx="6508377" cy="786633"/>
          </a:xfrm>
        </p:spPr>
        <p:txBody>
          <a:bodyPr/>
          <a:lstStyle/>
          <a:p>
            <a:pPr algn="ctr"/>
            <a:r>
              <a:rPr kumimoji="1" lang="en-US" altLang="zh-CN" dirty="0" smtClean="0"/>
              <a:t>Yarn</a:t>
            </a:r>
            <a:r>
              <a:rPr kumimoji="1" lang="zh-CN" altLang="en-US" dirty="0" smtClean="0"/>
              <a:t> </a:t>
            </a:r>
            <a:r>
              <a:rPr kumimoji="1" lang="en-US" altLang="zh-CN" dirty="0" smtClean="0"/>
              <a:t>Scheduler</a:t>
            </a:r>
            <a:r>
              <a:rPr kumimoji="1" lang="zh-CN" altLang="en-US" dirty="0" smtClean="0"/>
              <a:t> </a:t>
            </a:r>
            <a:r>
              <a:rPr kumimoji="1" lang="en-US" altLang="zh-CN" dirty="0" smtClean="0"/>
              <a:t>Policy</a:t>
            </a:r>
            <a:endParaRPr kumimoji="1" lang="zh-CN" altLang="en-US" dirty="0"/>
          </a:p>
        </p:txBody>
      </p:sp>
      <p:sp>
        <p:nvSpPr>
          <p:cNvPr id="3" name="内容占位符 2"/>
          <p:cNvSpPr>
            <a:spLocks noGrp="1"/>
          </p:cNvSpPr>
          <p:nvPr>
            <p:ph idx="1"/>
          </p:nvPr>
        </p:nvSpPr>
        <p:spPr>
          <a:xfrm>
            <a:off x="448313" y="1451550"/>
            <a:ext cx="6508377" cy="4674614"/>
          </a:xfrm>
        </p:spPr>
        <p:txBody>
          <a:bodyPr>
            <a:normAutofit fontScale="92500" lnSpcReduction="10000"/>
          </a:bodyPr>
          <a:lstStyle/>
          <a:p>
            <a:r>
              <a:rPr kumimoji="1" lang="en-US" altLang="zh-CN" b="1" dirty="0" smtClean="0"/>
              <a:t>FIFO</a:t>
            </a:r>
          </a:p>
          <a:p>
            <a:pPr marL="0" indent="0">
              <a:buNone/>
            </a:pPr>
            <a:r>
              <a:rPr kumimoji="1" lang="zh-CN" altLang="zh-CN" sz="2100" dirty="0"/>
              <a:t>-</a:t>
            </a:r>
            <a:r>
              <a:rPr kumimoji="1" lang="zh-CN" altLang="en-US" sz="2100" dirty="0"/>
              <a:t>默认调度器，先按照作业的优先级高低，再按照作业到达时间先后，选择被执行的作业。</a:t>
            </a:r>
            <a:endParaRPr kumimoji="1" lang="en-US" altLang="zh-CN" sz="2100" dirty="0"/>
          </a:p>
          <a:p>
            <a:r>
              <a:rPr kumimoji="1" lang="en-US" altLang="zh-CN" b="1" dirty="0" smtClean="0"/>
              <a:t>Fair</a:t>
            </a:r>
            <a:r>
              <a:rPr kumimoji="1" lang="zh-CN" altLang="en-US" b="1" dirty="0" smtClean="0"/>
              <a:t> </a:t>
            </a:r>
            <a:r>
              <a:rPr kumimoji="1" lang="en-US" altLang="zh-CN" b="1" dirty="0" smtClean="0"/>
              <a:t>Scheduler</a:t>
            </a:r>
            <a:r>
              <a:rPr kumimoji="1" lang="zh-CN" altLang="en-US" b="1" dirty="0" smtClean="0"/>
              <a:t>(</a:t>
            </a:r>
            <a:r>
              <a:rPr kumimoji="1" lang="en-US" altLang="zh-CN" b="1" dirty="0" smtClean="0"/>
              <a:t>Facebook</a:t>
            </a:r>
            <a:r>
              <a:rPr kumimoji="1" lang="zh-CN" altLang="en-US" b="1" dirty="0" smtClean="0"/>
              <a:t> </a:t>
            </a:r>
            <a:r>
              <a:rPr kumimoji="1" lang="en-US" altLang="zh-CN" b="1" dirty="0" smtClean="0"/>
              <a:t>commit)</a:t>
            </a:r>
          </a:p>
          <a:p>
            <a:pPr marL="0" indent="0">
              <a:buNone/>
            </a:pPr>
            <a:r>
              <a:rPr kumimoji="1" lang="zh-CN" altLang="zh-CN" dirty="0" smtClean="0"/>
              <a:t>-</a:t>
            </a:r>
            <a:r>
              <a:rPr kumimoji="1" lang="zh-CN" altLang="en-US" dirty="0" smtClean="0"/>
              <a:t>适用于多用户共享集群的调度器。</a:t>
            </a:r>
            <a:endParaRPr kumimoji="1" lang="en-US" altLang="zh-CN" dirty="0" smtClean="0"/>
          </a:p>
          <a:p>
            <a:pPr marL="0" indent="0">
              <a:buNone/>
            </a:pPr>
            <a:r>
              <a:rPr kumimoji="1" lang="zh-CN" altLang="zh-CN" dirty="0" smtClean="0"/>
              <a:t>-</a:t>
            </a:r>
            <a:r>
              <a:rPr kumimoji="1" lang="zh-CN" altLang="en-US" dirty="0" smtClean="0"/>
              <a:t>按照资源池组织作业，每个用户拥有一个独立的资源池。</a:t>
            </a:r>
            <a:endParaRPr kumimoji="1" lang="en-US" altLang="zh-CN" dirty="0" smtClean="0"/>
          </a:p>
          <a:p>
            <a:r>
              <a:rPr kumimoji="1" lang="en-US" altLang="zh-CN" b="1" dirty="0" smtClean="0"/>
              <a:t>Capacity</a:t>
            </a:r>
            <a:r>
              <a:rPr kumimoji="1" lang="zh-CN" altLang="en-US" b="1" dirty="0" smtClean="0"/>
              <a:t> </a:t>
            </a:r>
            <a:r>
              <a:rPr kumimoji="1" lang="en-US" altLang="zh-CN" b="1" dirty="0" smtClean="0"/>
              <a:t>Scheduler(Yahoo</a:t>
            </a:r>
            <a:r>
              <a:rPr kumimoji="1" lang="zh-CN" altLang="en-US" b="1" dirty="0" smtClean="0"/>
              <a:t> </a:t>
            </a:r>
            <a:r>
              <a:rPr kumimoji="1" lang="en-US" altLang="zh-CN" b="1" dirty="0" smtClean="0"/>
              <a:t>commit)</a:t>
            </a:r>
          </a:p>
          <a:p>
            <a:pPr marL="0" indent="0">
              <a:buNone/>
            </a:pPr>
            <a:r>
              <a:rPr kumimoji="1" lang="zh-CN" altLang="zh-CN" dirty="0" smtClean="0"/>
              <a:t>-</a:t>
            </a:r>
            <a:r>
              <a:rPr kumimoji="1" lang="zh-CN" altLang="en-US" dirty="0" smtClean="0"/>
              <a:t>支持多个队列，每个队列可配置一定的资源量。</a:t>
            </a:r>
            <a:endParaRPr kumimoji="1" lang="en-US" altLang="zh-CN" dirty="0" smtClean="0"/>
          </a:p>
          <a:p>
            <a:pPr marL="0" indent="0">
              <a:buNone/>
            </a:pPr>
            <a:r>
              <a:rPr kumimoji="1" lang="zh-CN" altLang="zh-CN" dirty="0" smtClean="0"/>
              <a:t>-</a:t>
            </a:r>
            <a:r>
              <a:rPr kumimoji="1" lang="zh-CN" altLang="en-US" dirty="0" smtClean="0"/>
              <a:t>调度时，先计算每个队列正在运行的任务数与其应该分得的计算资源之间的比值，选择一个比值最小的队列执行，在队列内部按照作业优先级和提交的顺序进行选择。</a:t>
            </a:r>
            <a:endParaRPr kumimoji="1" lang="zh-CN" altLang="en-US" dirty="0"/>
          </a:p>
        </p:txBody>
      </p:sp>
    </p:spTree>
    <p:extLst>
      <p:ext uri="{BB962C8B-B14F-4D97-AF65-F5344CB8AC3E}">
        <p14:creationId xmlns:p14="http://schemas.microsoft.com/office/powerpoint/2010/main" val="459219172"/>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342900"/>
            <a:ext cx="6508377" cy="859164"/>
          </a:xfrm>
        </p:spPr>
        <p:txBody>
          <a:bodyPr/>
          <a:lstStyle/>
          <a:p>
            <a:pPr algn="ctr"/>
            <a:r>
              <a:rPr kumimoji="1" lang="en-US" altLang="zh-CN" dirty="0" smtClean="0"/>
              <a:t>What’s</a:t>
            </a:r>
            <a:r>
              <a:rPr kumimoji="1" lang="zh-CN" altLang="en-US" dirty="0" smtClean="0"/>
              <a:t> </a:t>
            </a:r>
            <a:r>
              <a:rPr kumimoji="1" lang="en-US" altLang="zh-CN" dirty="0" smtClean="0"/>
              <a:t>Hive</a:t>
            </a:r>
            <a:r>
              <a:rPr kumimoji="1" lang="zh-CN" altLang="en-US" dirty="0" smtClean="0"/>
              <a:t>？</a:t>
            </a:r>
            <a:endParaRPr kumimoji="1" lang="zh-CN" altLang="en-US" dirty="0"/>
          </a:p>
        </p:txBody>
      </p:sp>
      <p:sp>
        <p:nvSpPr>
          <p:cNvPr id="3" name="内容占位符 2"/>
          <p:cNvSpPr>
            <a:spLocks noGrp="1"/>
          </p:cNvSpPr>
          <p:nvPr>
            <p:ph idx="1"/>
          </p:nvPr>
        </p:nvSpPr>
        <p:spPr>
          <a:xfrm>
            <a:off x="457199" y="1338146"/>
            <a:ext cx="6941896" cy="4788017"/>
          </a:xfrm>
        </p:spPr>
        <p:txBody>
          <a:bodyPr>
            <a:normAutofit/>
          </a:bodyPr>
          <a:lstStyle/>
          <a:p>
            <a:r>
              <a:rPr kumimoji="1" lang="en-US" altLang="zh-CN" dirty="0" smtClean="0"/>
              <a:t>Hive</a:t>
            </a:r>
            <a:r>
              <a:rPr kumimoji="1" lang="zh-CN" altLang="en-US" dirty="0" smtClean="0"/>
              <a:t>是为处理</a:t>
            </a:r>
            <a:r>
              <a:rPr kumimoji="1" lang="en-US" altLang="zh-CN" dirty="0" err="1" smtClean="0"/>
              <a:t>Hadoop</a:t>
            </a:r>
            <a:r>
              <a:rPr kumimoji="1" lang="zh-CN" altLang="en-US" dirty="0" smtClean="0"/>
              <a:t>中结构化数据的数据仓库工具，它使得用户查询和分析大数据更加简单。</a:t>
            </a:r>
            <a:endParaRPr kumimoji="1" lang="en-US" altLang="zh-CN" dirty="0" smtClean="0"/>
          </a:p>
          <a:p>
            <a:r>
              <a:rPr kumimoji="1" lang="en-US" altLang="zh-CN" dirty="0"/>
              <a:t>Hive</a:t>
            </a:r>
            <a:r>
              <a:rPr kumimoji="1" lang="zh-CN" altLang="en-US" dirty="0"/>
              <a:t>的特征：</a:t>
            </a:r>
            <a:endParaRPr kumimoji="1" lang="en-US" altLang="zh-CN" dirty="0"/>
          </a:p>
          <a:p>
            <a:pPr marL="0" indent="0">
              <a:buNone/>
            </a:pPr>
            <a:r>
              <a:rPr kumimoji="1" lang="zh-CN" altLang="zh-CN" dirty="0"/>
              <a:t> </a:t>
            </a:r>
            <a:r>
              <a:rPr kumimoji="1" lang="zh-CN" altLang="en-US" dirty="0"/>
              <a:t>  </a:t>
            </a:r>
            <a:r>
              <a:rPr kumimoji="1" lang="en-US" altLang="zh-CN" dirty="0"/>
              <a:t>-Hive</a:t>
            </a:r>
            <a:r>
              <a:rPr kumimoji="1" lang="zh-CN" altLang="en-US" dirty="0"/>
              <a:t>存储</a:t>
            </a:r>
            <a:r>
              <a:rPr kumimoji="1" lang="en-US" altLang="zh-CN" dirty="0"/>
              <a:t>Schema</a:t>
            </a:r>
            <a:r>
              <a:rPr kumimoji="1" lang="zh-CN" altLang="en-US" dirty="0"/>
              <a:t>在</a:t>
            </a:r>
            <a:r>
              <a:rPr kumimoji="1" lang="en-US" altLang="zh-CN" dirty="0" err="1"/>
              <a:t>metastore</a:t>
            </a:r>
            <a:r>
              <a:rPr kumimoji="1" lang="zh-CN" altLang="en-US" dirty="0"/>
              <a:t>中，并分析存储在       </a:t>
            </a:r>
            <a:r>
              <a:rPr kumimoji="1" lang="en-US" altLang="zh-CN" dirty="0"/>
              <a:t>HDFS</a:t>
            </a:r>
            <a:r>
              <a:rPr kumimoji="1" lang="zh-CN" altLang="en-US" dirty="0"/>
              <a:t>的数据。</a:t>
            </a:r>
            <a:endParaRPr kumimoji="1" lang="en-US" altLang="zh-CN" dirty="0"/>
          </a:p>
          <a:p>
            <a:pPr marL="0" indent="0">
              <a:buNone/>
            </a:pPr>
            <a:r>
              <a:rPr kumimoji="1" lang="zh-CN" altLang="zh-CN" dirty="0"/>
              <a:t> </a:t>
            </a:r>
            <a:r>
              <a:rPr kumimoji="1" lang="zh-CN" altLang="en-US" dirty="0"/>
              <a:t>  </a:t>
            </a:r>
            <a:r>
              <a:rPr kumimoji="1" lang="en-US" altLang="zh-CN" dirty="0"/>
              <a:t>-Hive</a:t>
            </a:r>
            <a:r>
              <a:rPr kumimoji="1" lang="zh-CN" altLang="en-US" dirty="0"/>
              <a:t> </a:t>
            </a:r>
            <a:r>
              <a:rPr kumimoji="1" lang="en-US" altLang="zh-CN" dirty="0"/>
              <a:t>is</a:t>
            </a:r>
            <a:r>
              <a:rPr kumimoji="1" lang="zh-CN" altLang="en-US" dirty="0"/>
              <a:t> </a:t>
            </a:r>
            <a:r>
              <a:rPr kumimoji="1" lang="en-US" altLang="zh-CN" dirty="0"/>
              <a:t>OLAP</a:t>
            </a:r>
            <a:r>
              <a:rPr kumimoji="1" lang="zh-CN" altLang="en-US" dirty="0"/>
              <a:t> </a:t>
            </a:r>
            <a:r>
              <a:rPr kumimoji="1" lang="en-US" altLang="zh-CN" dirty="0"/>
              <a:t>not</a:t>
            </a:r>
            <a:r>
              <a:rPr kumimoji="1" lang="zh-CN" altLang="en-US" dirty="0"/>
              <a:t> </a:t>
            </a:r>
            <a:r>
              <a:rPr kumimoji="1" lang="en-US" altLang="zh-CN" dirty="0"/>
              <a:t>OLTP</a:t>
            </a:r>
          </a:p>
          <a:p>
            <a:pPr marL="0" indent="0">
              <a:buNone/>
            </a:pPr>
            <a:r>
              <a:rPr kumimoji="1" lang="zh-CN" altLang="zh-CN" dirty="0"/>
              <a:t> </a:t>
            </a:r>
            <a:r>
              <a:rPr kumimoji="1" lang="zh-CN" altLang="en-US" dirty="0"/>
              <a:t>  </a:t>
            </a:r>
            <a:r>
              <a:rPr kumimoji="1" lang="en-US" altLang="zh-CN" dirty="0"/>
              <a:t>-</a:t>
            </a:r>
            <a:r>
              <a:rPr kumimoji="1" lang="zh-CN" altLang="en-US" dirty="0"/>
              <a:t>它提供类似</a:t>
            </a:r>
            <a:r>
              <a:rPr kumimoji="1" lang="en-US" altLang="zh-CN" dirty="0"/>
              <a:t>SQL</a:t>
            </a:r>
            <a:r>
              <a:rPr kumimoji="1" lang="zh-CN" altLang="en-US" dirty="0"/>
              <a:t>的查询语言，称为</a:t>
            </a:r>
            <a:r>
              <a:rPr kumimoji="1" lang="en-US" altLang="zh-CN" dirty="0" smtClean="0"/>
              <a:t>HQL</a:t>
            </a:r>
          </a:p>
          <a:p>
            <a:r>
              <a:rPr kumimoji="1" lang="en-US" altLang="zh-CN" dirty="0" smtClean="0"/>
              <a:t>Hive</a:t>
            </a:r>
            <a:r>
              <a:rPr kumimoji="1" lang="zh-CN" altLang="en-US" dirty="0" smtClean="0"/>
              <a:t>使懂</a:t>
            </a:r>
            <a:r>
              <a:rPr kumimoji="1" lang="en-US" altLang="zh-CN" dirty="0" smtClean="0"/>
              <a:t>SQL</a:t>
            </a:r>
            <a:r>
              <a:rPr kumimoji="1" lang="zh-CN" altLang="en-US" dirty="0" smtClean="0"/>
              <a:t>的人更容易上手，查询快速响应，可拓展</a:t>
            </a:r>
            <a:r>
              <a:rPr kumimoji="1" lang="zh-CN" altLang="en-US" dirty="0" smtClean="0"/>
              <a:t>。</a:t>
            </a:r>
            <a:endParaRPr kumimoji="1" lang="en-US" altLang="zh-CN" dirty="0" smtClean="0"/>
          </a:p>
          <a:p>
            <a:r>
              <a:rPr kumimoji="1" lang="en-US" altLang="zh-CN" b="1" dirty="0" err="1">
                <a:solidFill>
                  <a:srgbClr val="FF0000"/>
                </a:solidFill>
              </a:rPr>
              <a:t>Hive</a:t>
            </a:r>
            <a:r>
              <a:rPr kumimoji="1" lang="en-US" altLang="en-US" b="1" dirty="0" err="1">
                <a:solidFill>
                  <a:srgbClr val="FF0000"/>
                </a:solidFill>
              </a:rPr>
              <a:t>本质上是一个解析器</a:t>
            </a:r>
            <a:r>
              <a:rPr kumimoji="1" lang="zh-CN" altLang="en-US" b="1" dirty="0">
                <a:solidFill>
                  <a:srgbClr val="FF0000"/>
                </a:solidFill>
              </a:rPr>
              <a:t> </a:t>
            </a:r>
            <a:r>
              <a:rPr kumimoji="1" lang="en-US" altLang="en-US" b="1" dirty="0">
                <a:solidFill>
                  <a:srgbClr val="FF0000"/>
                </a:solidFill>
              </a:rPr>
              <a:t>，</a:t>
            </a:r>
            <a:r>
              <a:rPr kumimoji="1" lang="en-US" altLang="en-US" b="1" dirty="0" err="1">
                <a:solidFill>
                  <a:srgbClr val="FF0000"/>
                </a:solidFill>
              </a:rPr>
              <a:t>它可以解析SQL语句</a:t>
            </a:r>
            <a:r>
              <a:rPr kumimoji="1" lang="zh-CN" altLang="en-US" b="1" dirty="0">
                <a:solidFill>
                  <a:srgbClr val="FF0000"/>
                </a:solidFill>
              </a:rPr>
              <a:t>并将其转换成</a:t>
            </a:r>
            <a:r>
              <a:rPr kumimoji="1" lang="en-US" altLang="zh-CN" b="1" dirty="0" err="1">
                <a:solidFill>
                  <a:srgbClr val="FF0000"/>
                </a:solidFill>
              </a:rPr>
              <a:t>MR</a:t>
            </a:r>
            <a:r>
              <a:rPr kumimoji="1" lang="en-US" altLang="en-US" b="1" dirty="0" err="1">
                <a:solidFill>
                  <a:srgbClr val="FF0000"/>
                </a:solidFill>
              </a:rPr>
              <a:t>程序来分布</a:t>
            </a:r>
            <a:r>
              <a:rPr kumimoji="1" lang="en-US" altLang="en-US" b="1" dirty="0" err="1" smtClean="0">
                <a:solidFill>
                  <a:srgbClr val="FF0000"/>
                </a:solidFill>
              </a:rPr>
              <a:t>式执行</a:t>
            </a:r>
            <a:r>
              <a:rPr kumimoji="1" lang="en-US" altLang="en-US" b="1" dirty="0" smtClean="0">
                <a:solidFill>
                  <a:srgbClr val="FF0000"/>
                </a:solidFill>
              </a:rPr>
              <a:t>。</a:t>
            </a:r>
            <a:endParaRPr kumimoji="1" lang="en-US" altLang="zh-CN" b="1" dirty="0" smtClean="0">
              <a:solidFill>
                <a:srgbClr val="FF0000"/>
              </a:solidFill>
            </a:endParaRPr>
          </a:p>
          <a:p>
            <a:pPr marL="0" indent="0">
              <a:buNone/>
            </a:pPr>
            <a:endParaRPr kumimoji="1" lang="en-US" altLang="zh-CN" dirty="0" smtClean="0"/>
          </a:p>
        </p:txBody>
      </p:sp>
    </p:spTree>
    <p:extLst>
      <p:ext uri="{BB962C8B-B14F-4D97-AF65-F5344CB8AC3E}">
        <p14:creationId xmlns:p14="http://schemas.microsoft.com/office/powerpoint/2010/main" val="3384625702"/>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215347"/>
            <a:ext cx="6508377" cy="1143000"/>
          </a:xfrm>
        </p:spPr>
        <p:txBody>
          <a:bodyPr/>
          <a:lstStyle/>
          <a:p>
            <a:pPr algn="ctr"/>
            <a:r>
              <a:rPr kumimoji="1" lang="en-US" altLang="zh-CN" dirty="0" smtClean="0"/>
              <a:t>Architecture</a:t>
            </a:r>
            <a:r>
              <a:rPr kumimoji="1" lang="zh-CN" altLang="en-US" dirty="0" smtClean="0"/>
              <a:t> </a:t>
            </a:r>
            <a:r>
              <a:rPr kumimoji="1" lang="en-US" altLang="zh-CN" dirty="0" smtClean="0"/>
              <a:t>of</a:t>
            </a:r>
            <a:r>
              <a:rPr kumimoji="1" lang="zh-CN" altLang="en-US" dirty="0" smtClean="0"/>
              <a:t> </a:t>
            </a:r>
            <a:r>
              <a:rPr kumimoji="1" lang="en-US" altLang="zh-CN" dirty="0" smtClean="0"/>
              <a:t>Hive</a:t>
            </a:r>
            <a:endParaRPr kumimoji="1" lang="zh-CN" altLang="en-US" dirty="0"/>
          </a:p>
        </p:txBody>
      </p:sp>
      <p:pic>
        <p:nvPicPr>
          <p:cNvPr id="4" name="内容占位符 3" descr="屏幕快照 2015-12-09 下午4.56.02.png"/>
          <p:cNvPicPr>
            <a:picLocks noGrp="1" noChangeAspect="1"/>
          </p:cNvPicPr>
          <p:nvPr>
            <p:ph idx="1"/>
          </p:nvPr>
        </p:nvPicPr>
        <p:blipFill>
          <a:blip r:embed="rId2">
            <a:extLst>
              <a:ext uri="{28A0092B-C50C-407E-A947-70E740481C1C}">
                <a14:useLocalDpi xmlns:a14="http://schemas.microsoft.com/office/drawing/2010/main" val="0"/>
              </a:ext>
            </a:extLst>
          </a:blip>
          <a:srcRect l="2912" r="2912"/>
          <a:stretch>
            <a:fillRect/>
          </a:stretch>
        </p:blipFill>
        <p:spPr>
          <a:xfrm>
            <a:off x="457199" y="1650558"/>
            <a:ext cx="6508377" cy="3916363"/>
          </a:xfrm>
        </p:spPr>
      </p:pic>
    </p:spTree>
    <p:extLst>
      <p:ext uri="{BB962C8B-B14F-4D97-AF65-F5344CB8AC3E}">
        <p14:creationId xmlns:p14="http://schemas.microsoft.com/office/powerpoint/2010/main" val="47634935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317513"/>
            <a:ext cx="6508377" cy="900232"/>
          </a:xfrm>
        </p:spPr>
        <p:txBody>
          <a:bodyPr/>
          <a:lstStyle/>
          <a:p>
            <a:pPr algn="ctr"/>
            <a:r>
              <a:rPr kumimoji="1" lang="en-US" altLang="zh-CN" sz="2800" dirty="0" err="1"/>
              <a:t>Hadoop</a:t>
            </a:r>
            <a:r>
              <a:rPr kumimoji="1" lang="zh-CN" altLang="en-US" sz="2800" dirty="0"/>
              <a:t> </a:t>
            </a:r>
            <a:r>
              <a:rPr kumimoji="1" lang="en-US" altLang="zh-CN" sz="2800" dirty="0"/>
              <a:t>Distributed</a:t>
            </a:r>
            <a:r>
              <a:rPr kumimoji="1" lang="zh-CN" altLang="en-US" sz="2800" dirty="0"/>
              <a:t> </a:t>
            </a:r>
            <a:r>
              <a:rPr kumimoji="1" lang="en-US" altLang="zh-CN" sz="2800" dirty="0"/>
              <a:t>File</a:t>
            </a:r>
            <a:r>
              <a:rPr kumimoji="1" lang="zh-CN" altLang="en-US" sz="2800" dirty="0"/>
              <a:t> </a:t>
            </a:r>
            <a:r>
              <a:rPr kumimoji="1" lang="en-US" altLang="zh-CN" sz="2800" dirty="0"/>
              <a:t>System</a:t>
            </a:r>
            <a:br>
              <a:rPr kumimoji="1" lang="en-US" altLang="zh-CN" sz="2800" dirty="0"/>
            </a:br>
            <a:r>
              <a:rPr kumimoji="1" lang="zh-CN" altLang="zh-CN" sz="2800" dirty="0"/>
              <a:t> </a:t>
            </a:r>
            <a:r>
              <a:rPr kumimoji="1" lang="zh-CN" altLang="en-US" sz="2800" dirty="0"/>
              <a:t>              </a:t>
            </a:r>
            <a:r>
              <a:rPr kumimoji="1" lang="en-US" altLang="zh-CN" sz="2800" dirty="0"/>
              <a:t>—</a:t>
            </a:r>
            <a:r>
              <a:rPr kumimoji="1" lang="zh-CN" altLang="en-US" sz="2800" dirty="0"/>
              <a:t>分布式文件系统</a:t>
            </a:r>
          </a:p>
        </p:txBody>
      </p:sp>
      <p:sp>
        <p:nvSpPr>
          <p:cNvPr id="3" name="内容占位符 2"/>
          <p:cNvSpPr>
            <a:spLocks noGrp="1"/>
          </p:cNvSpPr>
          <p:nvPr>
            <p:ph idx="1"/>
          </p:nvPr>
        </p:nvSpPr>
        <p:spPr>
          <a:xfrm>
            <a:off x="457199" y="1217745"/>
            <a:ext cx="6508377" cy="4908419"/>
          </a:xfrm>
        </p:spPr>
        <p:txBody>
          <a:bodyPr>
            <a:normAutofit fontScale="70000" lnSpcReduction="20000"/>
          </a:bodyPr>
          <a:lstStyle/>
          <a:p>
            <a:r>
              <a:rPr kumimoji="1" lang="zh-CN" altLang="en-US" b="1" dirty="0" smtClean="0"/>
              <a:t>可以存储</a:t>
            </a:r>
            <a:r>
              <a:rPr kumimoji="1" lang="en-US" altLang="zh-CN" b="1" dirty="0" err="1" smtClean="0"/>
              <a:t>Patabyte</a:t>
            </a:r>
            <a:r>
              <a:rPr kumimoji="1" lang="zh-CN" altLang="en-US" b="1" dirty="0" smtClean="0"/>
              <a:t>级数据的分布式文件系统</a:t>
            </a:r>
            <a:endParaRPr kumimoji="1" lang="en-US" altLang="zh-CN" b="1" dirty="0" smtClean="0"/>
          </a:p>
          <a:p>
            <a:pPr marL="0" indent="0">
              <a:buNone/>
            </a:pPr>
            <a:r>
              <a:rPr kumimoji="1" lang="zh-CN" altLang="zh-CN" b="1" dirty="0"/>
              <a:t> </a:t>
            </a:r>
            <a:r>
              <a:rPr kumimoji="1" lang="zh-CN" altLang="en-US" b="1" dirty="0" smtClean="0"/>
              <a:t>  </a:t>
            </a:r>
            <a:r>
              <a:rPr kumimoji="1" lang="en-US" altLang="zh-CN" dirty="0" smtClean="0"/>
              <a:t>--</a:t>
            </a:r>
            <a:r>
              <a:rPr kumimoji="1" lang="zh-CN" altLang="en-US" dirty="0" smtClean="0"/>
              <a:t>由</a:t>
            </a:r>
            <a:r>
              <a:rPr kumimoji="1" lang="en-US" altLang="zh-CN" dirty="0" err="1" smtClean="0"/>
              <a:t>NameNode</a:t>
            </a:r>
            <a:r>
              <a:rPr kumimoji="1" lang="zh-CN" altLang="en-US" dirty="0" smtClean="0"/>
              <a:t>节点管理</a:t>
            </a:r>
            <a:endParaRPr kumimoji="1" lang="en-US" altLang="zh-CN" dirty="0"/>
          </a:p>
          <a:p>
            <a:pPr marL="0" indent="0">
              <a:buNone/>
            </a:pPr>
            <a:r>
              <a:rPr kumimoji="1" lang="zh-CN" altLang="zh-CN" dirty="0" smtClean="0"/>
              <a:t> </a:t>
            </a:r>
            <a:r>
              <a:rPr kumimoji="1" lang="zh-CN" altLang="zh-CN" dirty="0"/>
              <a:t> </a:t>
            </a:r>
            <a:r>
              <a:rPr kumimoji="1" lang="zh-CN" altLang="en-US" dirty="0" smtClean="0"/>
              <a:t>  </a:t>
            </a:r>
            <a:r>
              <a:rPr kumimoji="1" lang="en-US" altLang="zh-CN" dirty="0" smtClean="0"/>
              <a:t>--</a:t>
            </a:r>
            <a:r>
              <a:rPr kumimoji="1" lang="zh-CN" altLang="en-US" dirty="0" smtClean="0"/>
              <a:t>文件可以被读</a:t>
            </a:r>
            <a:r>
              <a:rPr kumimoji="1" lang="en-US" altLang="zh-CN" dirty="0" smtClean="0"/>
              <a:t>/</a:t>
            </a:r>
            <a:r>
              <a:rPr kumimoji="1" lang="zh-CN" altLang="en-US" dirty="0" smtClean="0"/>
              <a:t>写</a:t>
            </a:r>
            <a:r>
              <a:rPr kumimoji="1" lang="en-US" altLang="zh-CN" dirty="0" smtClean="0"/>
              <a:t>/</a:t>
            </a:r>
            <a:r>
              <a:rPr kumimoji="1" lang="zh-CN" altLang="en-US" dirty="0" smtClean="0"/>
              <a:t>重命名</a:t>
            </a:r>
            <a:r>
              <a:rPr kumimoji="1" lang="en-US" altLang="zh-CN" dirty="0" smtClean="0"/>
              <a:t>/</a:t>
            </a:r>
            <a:r>
              <a:rPr kumimoji="1" lang="zh-CN" altLang="en-US" dirty="0" smtClean="0"/>
              <a:t>删除</a:t>
            </a:r>
            <a:endParaRPr kumimoji="1" lang="en-US" altLang="zh-CN" dirty="0"/>
          </a:p>
          <a:p>
            <a:pPr marL="0" indent="0">
              <a:buNone/>
            </a:pPr>
            <a:r>
              <a:rPr kumimoji="1" lang="zh-CN" altLang="zh-CN" dirty="0" smtClean="0"/>
              <a:t> </a:t>
            </a:r>
            <a:r>
              <a:rPr kumimoji="1" lang="zh-CN" altLang="en-US" dirty="0" smtClean="0"/>
              <a:t>  </a:t>
            </a:r>
            <a:r>
              <a:rPr kumimoji="1" lang="en-US" altLang="zh-CN" dirty="0" smtClean="0"/>
              <a:t>--</a:t>
            </a:r>
            <a:r>
              <a:rPr kumimoji="1" lang="zh-CN" altLang="en-US" dirty="0" smtClean="0"/>
              <a:t>对读取大文件做了优化</a:t>
            </a:r>
            <a:endParaRPr kumimoji="1" lang="en-US" altLang="zh-CN" b="1" dirty="0" smtClean="0"/>
          </a:p>
          <a:p>
            <a:r>
              <a:rPr kumimoji="1" lang="zh-CN" altLang="en-US" b="1" dirty="0" smtClean="0"/>
              <a:t>文件被拆分成</a:t>
            </a:r>
            <a:r>
              <a:rPr kumimoji="1" lang="en-US" altLang="zh-CN" b="1" dirty="0" smtClean="0"/>
              <a:t>Block</a:t>
            </a:r>
          </a:p>
          <a:p>
            <a:pPr marL="0" indent="0">
              <a:buNone/>
            </a:pPr>
            <a:r>
              <a:rPr kumimoji="1" lang="zh-CN" altLang="zh-CN" b="1" dirty="0" smtClean="0"/>
              <a:t> </a:t>
            </a:r>
            <a:r>
              <a:rPr kumimoji="1" lang="zh-CN" altLang="en-US" b="1" dirty="0" smtClean="0"/>
              <a:t> </a:t>
            </a:r>
            <a:r>
              <a:rPr kumimoji="1" lang="zh-CN" altLang="zh-CN" b="1" dirty="0"/>
              <a:t> </a:t>
            </a:r>
            <a:r>
              <a:rPr kumimoji="1" lang="zh-CN" altLang="en-US" b="1" dirty="0" smtClean="0"/>
              <a:t>   </a:t>
            </a:r>
            <a:r>
              <a:rPr kumimoji="1" lang="zh-CN" altLang="zh-CN" sz="2100" dirty="0" smtClean="0"/>
              <a:t>--</a:t>
            </a:r>
            <a:r>
              <a:rPr kumimoji="1" lang="zh-CN" altLang="en-US" sz="2100" dirty="0" smtClean="0"/>
              <a:t>文件的拆分对客户端是透明的</a:t>
            </a:r>
            <a:endParaRPr kumimoji="1" lang="en-US" altLang="zh-CN" sz="2100" dirty="0"/>
          </a:p>
          <a:p>
            <a:pPr marL="0" indent="0">
              <a:buNone/>
            </a:pPr>
            <a:r>
              <a:rPr kumimoji="1" lang="zh-CN" altLang="en-US" sz="2100" dirty="0" smtClean="0"/>
              <a:t>  </a:t>
            </a:r>
            <a:r>
              <a:rPr kumimoji="1" lang="zh-CN" altLang="en-US" sz="2100" dirty="0"/>
              <a:t> </a:t>
            </a:r>
            <a:r>
              <a:rPr kumimoji="1" lang="zh-CN" altLang="zh-CN" sz="2100" dirty="0"/>
              <a:t>-</a:t>
            </a:r>
            <a:r>
              <a:rPr kumimoji="1" lang="zh-CN" altLang="zh-CN" sz="2100" dirty="0" smtClean="0"/>
              <a:t>-</a:t>
            </a:r>
            <a:r>
              <a:rPr kumimoji="1" lang="zh-CN" altLang="en-US" sz="2100" dirty="0" smtClean="0"/>
              <a:t>每一个</a:t>
            </a:r>
            <a:r>
              <a:rPr kumimoji="1" lang="en-US" altLang="zh-CN" sz="2100" dirty="0" smtClean="0"/>
              <a:t>Block</a:t>
            </a:r>
            <a:r>
              <a:rPr kumimoji="1" lang="zh-CN" altLang="en-US" sz="2100" dirty="0" smtClean="0"/>
              <a:t>的大小为</a:t>
            </a:r>
            <a:r>
              <a:rPr kumimoji="1" lang="en-US" altLang="zh-CN" sz="2100" dirty="0" smtClean="0"/>
              <a:t>12</a:t>
            </a:r>
            <a:r>
              <a:rPr kumimoji="1" lang="zh-CN" altLang="en-US" sz="2100" dirty="0" smtClean="0"/>
              <a:t>8 </a:t>
            </a:r>
            <a:r>
              <a:rPr kumimoji="1" lang="en-US" altLang="zh-CN" sz="2100" dirty="0" smtClean="0"/>
              <a:t>MB</a:t>
            </a:r>
            <a:endParaRPr kumimoji="1" lang="en-US" altLang="zh-CN" sz="2100" dirty="0"/>
          </a:p>
          <a:p>
            <a:pPr marL="0" indent="0">
              <a:buNone/>
            </a:pPr>
            <a:r>
              <a:rPr kumimoji="1" lang="zh-CN" altLang="en-US" sz="2100" dirty="0"/>
              <a:t>  </a:t>
            </a:r>
            <a:r>
              <a:rPr kumimoji="1" lang="zh-CN" altLang="zh-CN" sz="2100" dirty="0" smtClean="0"/>
              <a:t>--</a:t>
            </a:r>
            <a:r>
              <a:rPr kumimoji="1" lang="zh-CN" altLang="en-US" sz="2100" dirty="0" smtClean="0"/>
              <a:t>在</a:t>
            </a:r>
            <a:r>
              <a:rPr kumimoji="1" lang="en-US" altLang="zh-CN" sz="2100" dirty="0" err="1" smtClean="0"/>
              <a:t>DataNode</a:t>
            </a:r>
            <a:r>
              <a:rPr kumimoji="1" lang="zh-CN" altLang="en-US" sz="2100" dirty="0" smtClean="0"/>
              <a:t>节点上有多个备份</a:t>
            </a:r>
            <a:endParaRPr kumimoji="1" lang="en-US" altLang="zh-CN" sz="2100" dirty="0"/>
          </a:p>
          <a:p>
            <a:r>
              <a:rPr kumimoji="1" lang="zh-CN" altLang="en-US" b="1" dirty="0" smtClean="0"/>
              <a:t>客户端和</a:t>
            </a:r>
            <a:r>
              <a:rPr kumimoji="1" lang="en-US" altLang="zh-CN" b="1" dirty="0" err="1" smtClean="0"/>
              <a:t>Namenode</a:t>
            </a:r>
            <a:r>
              <a:rPr kumimoji="1" lang="zh-CN" altLang="en-US" b="1" dirty="0" smtClean="0"/>
              <a:t>和</a:t>
            </a:r>
            <a:r>
              <a:rPr kumimoji="1" lang="en-US" altLang="zh-CN" b="1" dirty="0" err="1" smtClean="0"/>
              <a:t>DataNode</a:t>
            </a:r>
            <a:r>
              <a:rPr kumimoji="1" lang="zh-CN" altLang="en-US" b="1" dirty="0" smtClean="0"/>
              <a:t>通讯</a:t>
            </a:r>
            <a:endParaRPr kumimoji="1" lang="en-US" altLang="zh-CN" b="1" dirty="0" smtClean="0"/>
          </a:p>
          <a:p>
            <a:pPr marL="0" indent="0">
              <a:buNone/>
            </a:pPr>
            <a:r>
              <a:rPr kumimoji="1" lang="zh-CN" altLang="zh-CN" b="1" dirty="0"/>
              <a:t> </a:t>
            </a:r>
            <a:r>
              <a:rPr kumimoji="1" lang="zh-CN" altLang="zh-CN" sz="2100" dirty="0"/>
              <a:t>  </a:t>
            </a:r>
            <a:r>
              <a:rPr kumimoji="1" lang="en-US" altLang="zh-CN" sz="2100" dirty="0" smtClean="0"/>
              <a:t>--</a:t>
            </a:r>
            <a:r>
              <a:rPr kumimoji="1" lang="zh-CN" altLang="en-US" sz="2100" dirty="0" smtClean="0"/>
              <a:t>数据不是由</a:t>
            </a:r>
            <a:r>
              <a:rPr kumimoji="1" lang="en-US" altLang="zh-CN" sz="2100" dirty="0" err="1" smtClean="0"/>
              <a:t>NameNode</a:t>
            </a:r>
            <a:r>
              <a:rPr kumimoji="1" lang="zh-CN" altLang="en-US" sz="2100" dirty="0" smtClean="0"/>
              <a:t>发送到文件系统</a:t>
            </a:r>
            <a:endParaRPr kumimoji="1" lang="en-US" altLang="zh-CN" sz="2100" dirty="0"/>
          </a:p>
          <a:p>
            <a:pPr marL="0" indent="0">
              <a:buNone/>
            </a:pPr>
            <a:r>
              <a:rPr kumimoji="1" lang="zh-CN" altLang="zh-CN" sz="2100" dirty="0"/>
              <a:t> </a:t>
            </a:r>
            <a:r>
              <a:rPr kumimoji="1" lang="zh-CN" altLang="en-US" sz="2100" dirty="0"/>
              <a:t> </a:t>
            </a:r>
            <a:r>
              <a:rPr kumimoji="1" lang="zh-CN" altLang="en-US" sz="2100" dirty="0" smtClean="0"/>
              <a:t>  </a:t>
            </a:r>
            <a:r>
              <a:rPr kumimoji="1" lang="en-US" altLang="zh-CN" sz="2100" dirty="0" smtClean="0"/>
              <a:t>--</a:t>
            </a:r>
            <a:r>
              <a:rPr kumimoji="1" lang="zh-CN" altLang="en-US" sz="2100" dirty="0" smtClean="0"/>
              <a:t>文件系统的吞吐量可以线性拓展</a:t>
            </a:r>
            <a:endParaRPr kumimoji="1" lang="en-US" altLang="zh-CN" sz="2100" dirty="0"/>
          </a:p>
          <a:p>
            <a:r>
              <a:rPr kumimoji="1" lang="zh-CN" altLang="en-US" b="1" dirty="0" smtClean="0"/>
              <a:t>可以由 </a:t>
            </a:r>
            <a:r>
              <a:rPr kumimoji="1" lang="en-US" altLang="zh-CN" b="1" dirty="0" smtClean="0"/>
              <a:t>Java</a:t>
            </a:r>
            <a:r>
              <a:rPr kumimoji="1" lang="zh-CN" altLang="en-US" b="1" dirty="0" smtClean="0"/>
              <a:t>,</a:t>
            </a:r>
            <a:r>
              <a:rPr kumimoji="1" lang="en-US" altLang="zh-CN" b="1" dirty="0"/>
              <a:t>C</a:t>
            </a:r>
            <a:r>
              <a:rPr kumimoji="1" lang="zh-CN" altLang="zh-CN" b="1" dirty="0" smtClean="0"/>
              <a:t>,</a:t>
            </a:r>
            <a:r>
              <a:rPr kumimoji="1" lang="zh-CN" altLang="en-US" b="1" dirty="0" smtClean="0"/>
              <a:t>或者</a:t>
            </a:r>
            <a:r>
              <a:rPr kumimoji="1" lang="en-US" altLang="zh-CN" b="1" dirty="0" smtClean="0"/>
              <a:t>command</a:t>
            </a:r>
            <a:r>
              <a:rPr kumimoji="1" lang="zh-CN" altLang="en-US" b="1" dirty="0" smtClean="0"/>
              <a:t>  </a:t>
            </a:r>
            <a:r>
              <a:rPr kumimoji="1" lang="en-US" altLang="zh-CN" b="1" dirty="0" smtClean="0"/>
              <a:t>line</a:t>
            </a:r>
            <a:r>
              <a:rPr kumimoji="1" lang="zh-CN" altLang="en-US" b="1" dirty="0" smtClean="0"/>
              <a:t>访问</a:t>
            </a:r>
            <a:endParaRPr kumimoji="1" lang="en-US" altLang="zh-CN" b="1" dirty="0" smtClean="0"/>
          </a:p>
          <a:p>
            <a:endParaRPr kumimoji="1" lang="en-US" altLang="zh-CN" b="1" dirty="0" smtClean="0"/>
          </a:p>
          <a:p>
            <a:pPr marL="0" indent="0">
              <a:buNone/>
            </a:pPr>
            <a:endParaRPr kumimoji="1" lang="en-US" altLang="zh-CN" dirty="0" smtClean="0"/>
          </a:p>
          <a:p>
            <a:pPr marL="0" indent="0">
              <a:buNone/>
            </a:pPr>
            <a:endParaRPr kumimoji="1" lang="en-US" altLang="zh-CN" dirty="0" smtClean="0"/>
          </a:p>
          <a:p>
            <a:pPr marL="0" indent="0">
              <a:buNone/>
            </a:pPr>
            <a:endParaRPr kumimoji="1" lang="en-US" altLang="zh-CN" dirty="0" smtClean="0"/>
          </a:p>
          <a:p>
            <a:pPr marL="0" indent="0">
              <a:buNone/>
            </a:pPr>
            <a:endParaRPr kumimoji="1" lang="zh-CN" altLang="en-US" dirty="0"/>
          </a:p>
        </p:txBody>
      </p:sp>
    </p:spTree>
    <p:extLst>
      <p:ext uri="{BB962C8B-B14F-4D97-AF65-F5344CB8AC3E}">
        <p14:creationId xmlns:p14="http://schemas.microsoft.com/office/powerpoint/2010/main" val="3186870995"/>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226998"/>
            <a:ext cx="6508377" cy="1143000"/>
          </a:xfrm>
        </p:spPr>
        <p:txBody>
          <a:bodyPr/>
          <a:lstStyle/>
          <a:p>
            <a:pPr algn="ctr"/>
            <a:r>
              <a:rPr kumimoji="1" lang="en-US" altLang="zh-CN" dirty="0" err="1" smtClean="0"/>
              <a:t>HBase</a:t>
            </a:r>
            <a:endParaRPr kumimoji="1" lang="zh-CN" altLang="en-US" dirty="0"/>
          </a:p>
        </p:txBody>
      </p:sp>
      <p:sp>
        <p:nvSpPr>
          <p:cNvPr id="3" name="内容占位符 2"/>
          <p:cNvSpPr>
            <a:spLocks noGrp="1"/>
          </p:cNvSpPr>
          <p:nvPr>
            <p:ph idx="1"/>
          </p:nvPr>
        </p:nvSpPr>
        <p:spPr>
          <a:xfrm>
            <a:off x="457199" y="1549568"/>
            <a:ext cx="6508377" cy="4576596"/>
          </a:xfrm>
        </p:spPr>
        <p:txBody>
          <a:bodyPr/>
          <a:lstStyle/>
          <a:p>
            <a:r>
              <a:rPr kumimoji="1" lang="en-US" altLang="zh-CN" dirty="0" err="1" smtClean="0"/>
              <a:t>Hbase</a:t>
            </a:r>
            <a:r>
              <a:rPr kumimoji="1" lang="zh-CN" altLang="en-US" dirty="0" smtClean="0"/>
              <a:t>是</a:t>
            </a:r>
            <a:r>
              <a:rPr kumimoji="1" lang="en-US" altLang="zh-CN" dirty="0" smtClean="0"/>
              <a:t>Google</a:t>
            </a:r>
            <a:r>
              <a:rPr kumimoji="1" lang="zh-CN" altLang="en-US" dirty="0" smtClean="0"/>
              <a:t> </a:t>
            </a:r>
            <a:r>
              <a:rPr kumimoji="1" lang="en-US" altLang="zh-CN" dirty="0" err="1" smtClean="0"/>
              <a:t>BigTable</a:t>
            </a:r>
            <a:r>
              <a:rPr kumimoji="1" lang="zh-CN" altLang="en-US" dirty="0" smtClean="0"/>
              <a:t>的开源实现，它利用</a:t>
            </a:r>
            <a:r>
              <a:rPr kumimoji="1" lang="en-US" altLang="zh-CN" dirty="0" err="1" smtClean="0"/>
              <a:t>Hadoop</a:t>
            </a:r>
            <a:r>
              <a:rPr kumimoji="1" lang="zh-CN" altLang="en-US" dirty="0" smtClean="0"/>
              <a:t> </a:t>
            </a:r>
            <a:r>
              <a:rPr kumimoji="1" lang="en-US" altLang="zh-CN" dirty="0" smtClean="0"/>
              <a:t>HDFS</a:t>
            </a:r>
            <a:r>
              <a:rPr kumimoji="1" lang="zh-CN" altLang="en-US" dirty="0" smtClean="0"/>
              <a:t>作为其文件系统，利用</a:t>
            </a:r>
            <a:r>
              <a:rPr kumimoji="1" lang="en-US" altLang="zh-CN" dirty="0" err="1" smtClean="0"/>
              <a:t>Hadoop</a:t>
            </a:r>
            <a:r>
              <a:rPr kumimoji="1" lang="zh-CN" altLang="en-US" dirty="0" smtClean="0"/>
              <a:t> </a:t>
            </a:r>
            <a:r>
              <a:rPr kumimoji="1" lang="en-US" altLang="zh-CN" dirty="0" err="1" smtClean="0"/>
              <a:t>MapReduce</a:t>
            </a:r>
            <a:r>
              <a:rPr kumimoji="1" lang="zh-CN" altLang="en-US" dirty="0" smtClean="0"/>
              <a:t>来处理</a:t>
            </a:r>
            <a:r>
              <a:rPr kumimoji="1" lang="en-US" altLang="zh-CN" dirty="0" err="1" smtClean="0"/>
              <a:t>Hbase</a:t>
            </a:r>
            <a:r>
              <a:rPr kumimoji="1" lang="zh-CN" altLang="en-US" dirty="0" smtClean="0"/>
              <a:t>中的海量数据，利用</a:t>
            </a:r>
            <a:r>
              <a:rPr kumimoji="1" lang="en-US" altLang="zh-CN" dirty="0" smtClean="0"/>
              <a:t>Zookeeper</a:t>
            </a:r>
            <a:r>
              <a:rPr kumimoji="1" lang="zh-CN" altLang="en-US" dirty="0" smtClean="0"/>
              <a:t>作为协同服务。</a:t>
            </a:r>
            <a:endParaRPr kumimoji="1" lang="en-US" altLang="zh-CN" dirty="0" smtClean="0"/>
          </a:p>
          <a:p>
            <a:r>
              <a:rPr kumimoji="1" lang="en-US" altLang="zh-CN" dirty="0" err="1" smtClean="0"/>
              <a:t>Hbase</a:t>
            </a:r>
            <a:r>
              <a:rPr kumimoji="1" lang="zh-CN" altLang="en-US" dirty="0" smtClean="0"/>
              <a:t>是列式数据库，这样会有更快的查询效率。</a:t>
            </a:r>
            <a:endParaRPr kumimoji="1" lang="en-US" altLang="zh-CN" dirty="0" smtClean="0"/>
          </a:p>
          <a:p>
            <a:pPr marL="0" indent="0">
              <a:buNone/>
            </a:pPr>
            <a:endParaRPr kumimoji="1" lang="en-US" altLang="zh-CN" dirty="0" smtClean="0"/>
          </a:p>
        </p:txBody>
      </p:sp>
      <p:pic>
        <p:nvPicPr>
          <p:cNvPr id="4" name="图片 3" descr="屏幕快照 2015-12-09 下午9.47.1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3615581"/>
            <a:ext cx="6508377" cy="3098800"/>
          </a:xfrm>
          <a:prstGeom prst="rect">
            <a:avLst/>
          </a:prstGeom>
        </p:spPr>
      </p:pic>
    </p:spTree>
    <p:extLst>
      <p:ext uri="{BB962C8B-B14F-4D97-AF65-F5344CB8AC3E}">
        <p14:creationId xmlns:p14="http://schemas.microsoft.com/office/powerpoint/2010/main" val="826900653"/>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361" y="2720938"/>
            <a:ext cx="6508377" cy="1143000"/>
          </a:xfrm>
        </p:spPr>
        <p:txBody>
          <a:bodyPr/>
          <a:lstStyle/>
          <a:p>
            <a:pPr algn="ctr"/>
            <a:r>
              <a:rPr kumimoji="1" lang="en-US" altLang="zh-CN" sz="4400" dirty="0" smtClean="0"/>
              <a:t>The</a:t>
            </a:r>
            <a:r>
              <a:rPr kumimoji="1" lang="zh-CN" altLang="en-US" sz="4400" dirty="0" smtClean="0"/>
              <a:t> </a:t>
            </a:r>
            <a:r>
              <a:rPr kumimoji="1" lang="en-US" altLang="zh-CN" sz="4400" dirty="0" smtClean="0"/>
              <a:t>End</a:t>
            </a:r>
            <a:r>
              <a:rPr kumimoji="1" lang="zh-CN" altLang="en-US" sz="4400" dirty="0" smtClean="0"/>
              <a:t>，</a:t>
            </a:r>
            <a:r>
              <a:rPr kumimoji="1" lang="en-US" altLang="zh-CN" sz="4400" dirty="0" smtClean="0"/>
              <a:t>Any</a:t>
            </a:r>
            <a:r>
              <a:rPr kumimoji="1" lang="zh-CN" altLang="en-US" sz="4400" dirty="0" smtClean="0"/>
              <a:t> </a:t>
            </a:r>
            <a:r>
              <a:rPr kumimoji="1" lang="en-US" altLang="zh-CN" sz="4400" dirty="0" err="1" smtClean="0"/>
              <a:t>Ques</a:t>
            </a:r>
            <a:r>
              <a:rPr kumimoji="1" lang="zh-CN" altLang="en-US" sz="4400" dirty="0" smtClean="0"/>
              <a:t>？</a:t>
            </a:r>
            <a:endParaRPr kumimoji="1" lang="zh-CN" altLang="en-US" sz="4400" dirty="0"/>
          </a:p>
        </p:txBody>
      </p:sp>
    </p:spTree>
    <p:extLst>
      <p:ext uri="{BB962C8B-B14F-4D97-AF65-F5344CB8AC3E}">
        <p14:creationId xmlns:p14="http://schemas.microsoft.com/office/powerpoint/2010/main" val="1436013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664572"/>
            <a:ext cx="6508377" cy="753180"/>
          </a:xfrm>
        </p:spPr>
        <p:txBody>
          <a:bodyPr/>
          <a:lstStyle/>
          <a:p>
            <a:pPr algn="ctr"/>
            <a:r>
              <a:rPr kumimoji="1" lang="en-US" altLang="zh-CN" dirty="0" smtClean="0"/>
              <a:t>HDFS</a:t>
            </a:r>
            <a:r>
              <a:rPr kumimoji="1" lang="zh-CN" altLang="en-US" dirty="0" smtClean="0"/>
              <a:t> </a:t>
            </a:r>
            <a:r>
              <a:rPr kumimoji="1" lang="en-US" altLang="zh-CN" dirty="0" smtClean="0"/>
              <a:t>Architecture</a:t>
            </a:r>
            <a:endParaRPr kumimoji="1" lang="zh-CN" altLang="en-US" dirty="0"/>
          </a:p>
        </p:txBody>
      </p:sp>
      <p:pic>
        <p:nvPicPr>
          <p:cNvPr id="4" name="内容占位符 3" descr="屏幕快照 2015-12-03 上午11.37.57.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86" r="1"/>
          <a:stretch/>
        </p:blipFill>
        <p:spPr>
          <a:xfrm>
            <a:off x="457200" y="1668463"/>
            <a:ext cx="7537244" cy="4457700"/>
          </a:xfrm>
        </p:spPr>
      </p:pic>
    </p:spTree>
    <p:extLst>
      <p:ext uri="{BB962C8B-B14F-4D97-AF65-F5344CB8AC3E}">
        <p14:creationId xmlns:p14="http://schemas.microsoft.com/office/powerpoint/2010/main" val="15398067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630895"/>
            <a:ext cx="6508377" cy="854674"/>
          </a:xfrm>
        </p:spPr>
        <p:txBody>
          <a:bodyPr/>
          <a:lstStyle/>
          <a:p>
            <a:pPr algn="ctr"/>
            <a:r>
              <a:rPr kumimoji="1" lang="en-US" altLang="zh-CN" dirty="0" smtClean="0"/>
              <a:t>Main Components</a:t>
            </a:r>
            <a:r>
              <a:rPr kumimoji="1" lang="zh-CN" altLang="en-US" dirty="0" smtClean="0"/>
              <a:t> </a:t>
            </a:r>
            <a:r>
              <a:rPr kumimoji="1" lang="en-US" altLang="zh-CN" dirty="0" smtClean="0"/>
              <a:t>of</a:t>
            </a:r>
            <a:r>
              <a:rPr kumimoji="1" lang="zh-CN" altLang="en-US" dirty="0" smtClean="0"/>
              <a:t> </a:t>
            </a:r>
            <a:r>
              <a:rPr kumimoji="1" lang="en-US" altLang="zh-CN" dirty="0" smtClean="0"/>
              <a:t>HDFS</a:t>
            </a:r>
            <a:endParaRPr kumimoji="1" lang="zh-CN" altLang="en-US" dirty="0"/>
          </a:p>
        </p:txBody>
      </p:sp>
      <p:sp>
        <p:nvSpPr>
          <p:cNvPr id="3" name="内容占位符 2"/>
          <p:cNvSpPr>
            <a:spLocks noGrp="1"/>
          </p:cNvSpPr>
          <p:nvPr>
            <p:ph idx="1"/>
          </p:nvPr>
        </p:nvSpPr>
        <p:spPr>
          <a:xfrm>
            <a:off x="457199" y="1678354"/>
            <a:ext cx="6508377" cy="4447810"/>
          </a:xfrm>
        </p:spPr>
        <p:txBody>
          <a:bodyPr>
            <a:normAutofit/>
          </a:bodyPr>
          <a:lstStyle/>
          <a:p>
            <a:r>
              <a:rPr kumimoji="1" lang="en-US" altLang="zh-CN" b="1" dirty="0" smtClean="0"/>
              <a:t>Name</a:t>
            </a:r>
            <a:r>
              <a:rPr kumimoji="1" lang="zh-CN" altLang="en-US" b="1" dirty="0" smtClean="0"/>
              <a:t> </a:t>
            </a:r>
            <a:r>
              <a:rPr kumimoji="1" lang="en-US" altLang="zh-CN" b="1" dirty="0" smtClean="0"/>
              <a:t>Node:</a:t>
            </a:r>
            <a:endParaRPr kumimoji="1" lang="en-US" altLang="zh-CN" b="1" dirty="0"/>
          </a:p>
          <a:p>
            <a:pPr marL="0" indent="0">
              <a:buNone/>
            </a:pPr>
            <a:r>
              <a:rPr kumimoji="1" lang="zh-CN" altLang="zh-CN" dirty="0" smtClean="0"/>
              <a:t>-</a:t>
            </a:r>
            <a:r>
              <a:rPr kumimoji="1" lang="zh-CN" altLang="en-US" dirty="0" smtClean="0"/>
              <a:t>文件系统的主节点</a:t>
            </a:r>
            <a:r>
              <a:rPr kumimoji="1" lang="en-US" altLang="zh-CN" dirty="0" smtClean="0"/>
              <a:t>(Master)</a:t>
            </a:r>
          </a:p>
          <a:p>
            <a:pPr marL="0" indent="0">
              <a:buNone/>
            </a:pPr>
            <a:r>
              <a:rPr kumimoji="1" lang="zh-CN" altLang="zh-CN" dirty="0" smtClean="0"/>
              <a:t>-</a:t>
            </a:r>
            <a:r>
              <a:rPr kumimoji="1" lang="zh-CN" altLang="en-US" dirty="0" smtClean="0"/>
              <a:t>维护和管理存储在</a:t>
            </a:r>
            <a:r>
              <a:rPr kumimoji="1" lang="en-US" altLang="zh-CN" dirty="0" smtClean="0"/>
              <a:t>Data</a:t>
            </a:r>
            <a:r>
              <a:rPr kumimoji="1" lang="zh-CN" altLang="en-US" dirty="0" smtClean="0"/>
              <a:t> </a:t>
            </a:r>
            <a:r>
              <a:rPr kumimoji="1" lang="en-US" altLang="zh-CN" dirty="0" smtClean="0"/>
              <a:t>Node</a:t>
            </a:r>
            <a:r>
              <a:rPr kumimoji="1" lang="zh-CN" altLang="en-US" dirty="0" smtClean="0"/>
              <a:t>中的</a:t>
            </a:r>
            <a:r>
              <a:rPr kumimoji="1" lang="en-US" altLang="zh-CN" dirty="0" smtClean="0"/>
              <a:t>Block</a:t>
            </a:r>
            <a:r>
              <a:rPr kumimoji="1" lang="zh-CN" altLang="en-US" dirty="0" smtClean="0"/>
              <a:t>信息</a:t>
            </a:r>
            <a:endParaRPr kumimoji="1" lang="en-US" altLang="zh-CN" dirty="0" smtClean="0"/>
          </a:p>
          <a:p>
            <a:pPr marL="0" indent="0">
              <a:buNone/>
            </a:pPr>
            <a:r>
              <a:rPr kumimoji="1" lang="zh-CN" altLang="zh-CN" dirty="0" smtClean="0"/>
              <a:t>-</a:t>
            </a:r>
            <a:r>
              <a:rPr kumimoji="1" lang="zh-CN" altLang="en-US" dirty="0" smtClean="0"/>
              <a:t>跟踪全局的文件结构和</a:t>
            </a:r>
            <a:r>
              <a:rPr kumimoji="1" lang="en-US" altLang="zh-CN" dirty="0" smtClean="0"/>
              <a:t>Block</a:t>
            </a:r>
            <a:r>
              <a:rPr kumimoji="1" lang="zh-CN" altLang="en-US" dirty="0" smtClean="0"/>
              <a:t>的存储位置</a:t>
            </a:r>
            <a:endParaRPr kumimoji="1" lang="en-US" altLang="zh-CN" dirty="0" smtClean="0"/>
          </a:p>
          <a:p>
            <a:r>
              <a:rPr kumimoji="1" lang="en-US" altLang="zh-CN" b="1" dirty="0" smtClean="0"/>
              <a:t>Data</a:t>
            </a:r>
            <a:r>
              <a:rPr kumimoji="1" lang="zh-CN" altLang="en-US" b="1" dirty="0" smtClean="0"/>
              <a:t> </a:t>
            </a:r>
            <a:r>
              <a:rPr kumimoji="1" lang="en-US" altLang="zh-CN" b="1" dirty="0" smtClean="0"/>
              <a:t>Nodes:</a:t>
            </a:r>
          </a:p>
          <a:p>
            <a:pPr marL="0" indent="0">
              <a:buNone/>
            </a:pPr>
            <a:r>
              <a:rPr kumimoji="1" lang="en-US" altLang="zh-CN" dirty="0" smtClean="0"/>
              <a:t>--</a:t>
            </a:r>
            <a:r>
              <a:rPr kumimoji="1" lang="zh-CN" altLang="en-US" dirty="0" smtClean="0"/>
              <a:t>文件系统的从节点</a:t>
            </a:r>
            <a:r>
              <a:rPr kumimoji="1" lang="en-US" altLang="zh-CN" dirty="0" smtClean="0"/>
              <a:t>(Slaves),Data</a:t>
            </a:r>
            <a:r>
              <a:rPr kumimoji="1" lang="zh-CN" altLang="en-US" dirty="0" smtClean="0"/>
              <a:t> </a:t>
            </a:r>
            <a:r>
              <a:rPr kumimoji="1" lang="en-US" altLang="zh-CN" dirty="0" smtClean="0"/>
              <a:t>Node</a:t>
            </a:r>
            <a:r>
              <a:rPr kumimoji="1" lang="zh-CN" altLang="en-US" dirty="0" smtClean="0"/>
              <a:t>被部署在每台机器并提供真实的存储空间</a:t>
            </a:r>
            <a:endParaRPr kumimoji="1" lang="en-US" altLang="zh-CN" dirty="0" smtClean="0"/>
          </a:p>
          <a:p>
            <a:pPr marL="0" indent="0">
              <a:buNone/>
            </a:pPr>
            <a:r>
              <a:rPr kumimoji="1" lang="zh-CN" altLang="zh-CN" dirty="0" smtClean="0"/>
              <a:t>-</a:t>
            </a:r>
            <a:r>
              <a:rPr kumimoji="1" lang="zh-CN" altLang="en-US" dirty="0" smtClean="0"/>
              <a:t>负责来自处理来自</a:t>
            </a:r>
            <a:r>
              <a:rPr kumimoji="1" lang="en-US" altLang="zh-CN" dirty="0" smtClean="0"/>
              <a:t>Client</a:t>
            </a:r>
            <a:r>
              <a:rPr kumimoji="1" lang="zh-CN" altLang="en-US" dirty="0" smtClean="0"/>
              <a:t>的读写请求</a:t>
            </a:r>
            <a:endParaRPr kumimoji="1" lang="en-US" altLang="zh-CN" dirty="0" smtClean="0"/>
          </a:p>
        </p:txBody>
      </p:sp>
    </p:spTree>
    <p:extLst>
      <p:ext uri="{BB962C8B-B14F-4D97-AF65-F5344CB8AC3E}">
        <p14:creationId xmlns:p14="http://schemas.microsoft.com/office/powerpoint/2010/main" val="186849191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914400"/>
            <a:ext cx="6508377" cy="729932"/>
          </a:xfrm>
        </p:spPr>
        <p:txBody>
          <a:bodyPr/>
          <a:lstStyle/>
          <a:p>
            <a:pPr algn="ctr"/>
            <a:r>
              <a:rPr kumimoji="1" lang="en-US" altLang="zh-CN" dirty="0" smtClean="0"/>
              <a:t>Name</a:t>
            </a:r>
            <a:r>
              <a:rPr kumimoji="1" lang="zh-CN" altLang="en-US" dirty="0" smtClean="0"/>
              <a:t> </a:t>
            </a:r>
            <a:r>
              <a:rPr kumimoji="1" lang="en-US" altLang="zh-CN" dirty="0" smtClean="0"/>
              <a:t>Node</a:t>
            </a:r>
            <a:r>
              <a:rPr kumimoji="1" lang="zh-CN" altLang="en-US" dirty="0" smtClean="0"/>
              <a:t> </a:t>
            </a:r>
            <a:r>
              <a:rPr kumimoji="1" lang="en-US" altLang="zh-CN" dirty="0" smtClean="0"/>
              <a:t>Metadata</a:t>
            </a:r>
            <a:endParaRPr kumimoji="1" lang="zh-CN" altLang="en-US" dirty="0"/>
          </a:p>
        </p:txBody>
      </p:sp>
      <p:sp>
        <p:nvSpPr>
          <p:cNvPr id="3" name="内容占位符 2"/>
          <p:cNvSpPr>
            <a:spLocks noGrp="1"/>
          </p:cNvSpPr>
          <p:nvPr>
            <p:ph idx="1"/>
          </p:nvPr>
        </p:nvSpPr>
        <p:spPr>
          <a:xfrm>
            <a:off x="457199" y="1825776"/>
            <a:ext cx="6508377" cy="4300387"/>
          </a:xfrm>
        </p:spPr>
        <p:txBody>
          <a:bodyPr>
            <a:normAutofit fontScale="85000" lnSpcReduction="20000"/>
          </a:bodyPr>
          <a:lstStyle/>
          <a:p>
            <a:r>
              <a:rPr kumimoji="1" lang="en-US" altLang="zh-CN" b="1" dirty="0" smtClean="0"/>
              <a:t>Meta-data</a:t>
            </a:r>
            <a:r>
              <a:rPr kumimoji="1" lang="zh-CN" altLang="en-US" b="1" dirty="0" smtClean="0"/>
              <a:t> 存储在内存中</a:t>
            </a:r>
            <a:endParaRPr kumimoji="1" lang="en-US" altLang="zh-CN" b="1" dirty="0" smtClean="0"/>
          </a:p>
          <a:p>
            <a:pPr>
              <a:buFontTx/>
              <a:buChar char="-"/>
            </a:pPr>
            <a:r>
              <a:rPr kumimoji="1" lang="zh-CN" altLang="en-US" dirty="0" smtClean="0"/>
              <a:t>全部元数据存储在内存中</a:t>
            </a:r>
            <a:endParaRPr kumimoji="1" lang="en-US" altLang="zh-CN" dirty="0" smtClean="0"/>
          </a:p>
          <a:p>
            <a:pPr>
              <a:buFontTx/>
              <a:buChar char="-"/>
            </a:pPr>
            <a:r>
              <a:rPr kumimoji="1" lang="zh-CN" altLang="en-US" dirty="0" smtClean="0"/>
              <a:t>没必要做内存</a:t>
            </a:r>
            <a:r>
              <a:rPr kumimoji="1" lang="en-US" altLang="zh-CN" dirty="0" smtClean="0"/>
              <a:t>/</a:t>
            </a:r>
            <a:r>
              <a:rPr kumimoji="1" lang="zh-CN" altLang="en-US" dirty="0" smtClean="0"/>
              <a:t>外存的地址映射</a:t>
            </a:r>
            <a:endParaRPr kumimoji="1" lang="en-US" altLang="zh-CN" dirty="0" smtClean="0"/>
          </a:p>
          <a:p>
            <a:r>
              <a:rPr kumimoji="1" lang="en-US" altLang="zh-CN" b="1" dirty="0" smtClean="0"/>
              <a:t>Meta-data</a:t>
            </a:r>
            <a:r>
              <a:rPr kumimoji="1" lang="zh-CN" altLang="en-US" b="1" dirty="0" smtClean="0"/>
              <a:t> 类型</a:t>
            </a:r>
            <a:endParaRPr kumimoji="1" lang="en-US" altLang="zh-CN" b="1" dirty="0" smtClean="0"/>
          </a:p>
          <a:p>
            <a:pPr marL="0" indent="0">
              <a:buNone/>
            </a:pPr>
            <a:r>
              <a:rPr kumimoji="1" lang="zh-CN" altLang="zh-CN" dirty="0" smtClean="0"/>
              <a:t>-</a:t>
            </a:r>
            <a:r>
              <a:rPr kumimoji="1" lang="zh-CN" altLang="en-US" dirty="0" smtClean="0"/>
              <a:t>文件系统有哪些文件</a:t>
            </a:r>
            <a:endParaRPr kumimoji="1" lang="en-US" altLang="zh-CN" dirty="0" smtClean="0"/>
          </a:p>
          <a:p>
            <a:pPr marL="0" indent="0">
              <a:buNone/>
            </a:pPr>
            <a:r>
              <a:rPr kumimoji="1" lang="zh-CN" altLang="zh-CN" dirty="0" smtClean="0"/>
              <a:t>-</a:t>
            </a:r>
            <a:r>
              <a:rPr kumimoji="1" lang="zh-CN" altLang="en-US" dirty="0" smtClean="0"/>
              <a:t>每一个文件由哪些块</a:t>
            </a:r>
            <a:r>
              <a:rPr kumimoji="1" lang="en-US" altLang="zh-CN" dirty="0" smtClean="0"/>
              <a:t>(Block)</a:t>
            </a:r>
            <a:r>
              <a:rPr kumimoji="1" lang="zh-CN" altLang="en-US" dirty="0" smtClean="0"/>
              <a:t>构成</a:t>
            </a:r>
            <a:endParaRPr kumimoji="1" lang="en-US" altLang="zh-CN" dirty="0" smtClean="0"/>
          </a:p>
          <a:p>
            <a:pPr marL="0" indent="0">
              <a:buNone/>
            </a:pPr>
            <a:r>
              <a:rPr kumimoji="1" lang="zh-CN" altLang="zh-CN" dirty="0" smtClean="0"/>
              <a:t>-</a:t>
            </a:r>
            <a:r>
              <a:rPr kumimoji="1" lang="zh-CN" altLang="en-US" dirty="0" smtClean="0"/>
              <a:t>每一个块分布在哪些</a:t>
            </a:r>
            <a:r>
              <a:rPr kumimoji="1" lang="en-US" altLang="zh-CN" dirty="0" smtClean="0"/>
              <a:t>Data</a:t>
            </a:r>
            <a:r>
              <a:rPr kumimoji="1" lang="zh-CN" altLang="en-US" dirty="0" smtClean="0"/>
              <a:t> </a:t>
            </a:r>
            <a:r>
              <a:rPr kumimoji="1" lang="en-US" altLang="zh-CN" dirty="0" smtClean="0"/>
              <a:t>Node</a:t>
            </a:r>
            <a:r>
              <a:rPr kumimoji="1" lang="zh-CN" altLang="en-US" dirty="0" smtClean="0"/>
              <a:t>上</a:t>
            </a:r>
            <a:endParaRPr kumimoji="1" lang="en-US" altLang="zh-CN" dirty="0" smtClean="0"/>
          </a:p>
          <a:p>
            <a:pPr marL="0" indent="0">
              <a:buNone/>
            </a:pPr>
            <a:r>
              <a:rPr kumimoji="1" lang="zh-CN" altLang="zh-CN" dirty="0" smtClean="0"/>
              <a:t>-</a:t>
            </a:r>
            <a:r>
              <a:rPr kumimoji="1" lang="zh-CN" altLang="en-US" dirty="0" smtClean="0"/>
              <a:t>每一个文件的属性</a:t>
            </a:r>
            <a:r>
              <a:rPr kumimoji="1" lang="zh-CN" altLang="zh-CN" dirty="0" smtClean="0"/>
              <a:t>，</a:t>
            </a:r>
            <a:r>
              <a:rPr kumimoji="1" lang="zh-CN" altLang="en-US" dirty="0" smtClean="0"/>
              <a:t>比如访问时间</a:t>
            </a:r>
            <a:r>
              <a:rPr kumimoji="1" lang="en-US" altLang="zh-CN" dirty="0" smtClean="0"/>
              <a:t>,</a:t>
            </a:r>
            <a:r>
              <a:rPr kumimoji="1" lang="zh-CN" altLang="en-US" dirty="0" smtClean="0"/>
              <a:t>备份因子</a:t>
            </a:r>
            <a:endParaRPr kumimoji="1" lang="en-US" altLang="zh-CN" dirty="0" smtClean="0"/>
          </a:p>
          <a:p>
            <a:r>
              <a:rPr kumimoji="1" lang="en-US" altLang="zh-CN" b="1" dirty="0" smtClean="0"/>
              <a:t>A</a:t>
            </a:r>
            <a:r>
              <a:rPr kumimoji="1" lang="zh-CN" altLang="en-US" b="1" dirty="0" smtClean="0"/>
              <a:t> </a:t>
            </a:r>
            <a:r>
              <a:rPr kumimoji="1" lang="en-US" altLang="zh-CN" b="1" dirty="0" smtClean="0"/>
              <a:t>transaction</a:t>
            </a:r>
            <a:r>
              <a:rPr kumimoji="1" lang="zh-CN" altLang="en-US" b="1" dirty="0" smtClean="0"/>
              <a:t> </a:t>
            </a:r>
            <a:r>
              <a:rPr kumimoji="1" lang="en-US" altLang="zh-CN" b="1" dirty="0" smtClean="0"/>
              <a:t>Log</a:t>
            </a:r>
            <a:r>
              <a:rPr kumimoji="1" lang="zh-CN" altLang="en-US" b="1" dirty="0" smtClean="0"/>
              <a:t>(事务日志</a:t>
            </a:r>
            <a:r>
              <a:rPr kumimoji="1" lang="en-US" altLang="zh-CN" b="1" dirty="0" smtClean="0"/>
              <a:t>)</a:t>
            </a:r>
            <a:endParaRPr kumimoji="1" lang="en-US" altLang="zh-CN" dirty="0" smtClean="0"/>
          </a:p>
          <a:p>
            <a:pPr marL="0" indent="0">
              <a:buNone/>
            </a:pPr>
            <a:r>
              <a:rPr kumimoji="1" lang="zh-CN" altLang="zh-CN" dirty="0" smtClean="0"/>
              <a:t>-</a:t>
            </a:r>
            <a:r>
              <a:rPr kumimoji="1" lang="zh-CN" altLang="en-US" dirty="0" smtClean="0"/>
              <a:t>文件创建和删除的记录信息</a:t>
            </a:r>
            <a:endParaRPr kumimoji="1" lang="en-US" altLang="zh-CN" dirty="0" smtClean="0"/>
          </a:p>
          <a:p>
            <a:pPr marL="0" indent="0">
              <a:buNone/>
            </a:pPr>
            <a:endParaRPr kumimoji="1" lang="zh-CN" altLang="en-US" dirty="0"/>
          </a:p>
        </p:txBody>
      </p:sp>
    </p:spTree>
    <p:extLst>
      <p:ext uri="{BB962C8B-B14F-4D97-AF65-F5344CB8AC3E}">
        <p14:creationId xmlns:p14="http://schemas.microsoft.com/office/powerpoint/2010/main" val="293238975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广场">
  <a:themeElements>
    <a:clrScheme name="Plaza">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Plaza">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广场.thmx</Template>
  <TotalTime>13041</TotalTime>
  <Words>2086</Words>
  <Application>Microsoft Macintosh PowerPoint</Application>
  <PresentationFormat>全屏显示(4:3)</PresentationFormat>
  <Paragraphs>327</Paragraphs>
  <Slides>61</Slides>
  <Notes>0</Notes>
  <HiddenSlides>0</HiddenSlides>
  <MMClips>0</MMClips>
  <ScaleCrop>false</ScaleCrop>
  <HeadingPairs>
    <vt:vector size="4" baseType="variant">
      <vt:variant>
        <vt:lpstr>主题</vt:lpstr>
      </vt:variant>
      <vt:variant>
        <vt:i4>1</vt:i4>
      </vt:variant>
      <vt:variant>
        <vt:lpstr>幻灯片标题</vt:lpstr>
      </vt:variant>
      <vt:variant>
        <vt:i4>61</vt:i4>
      </vt:variant>
    </vt:vector>
  </HeadingPairs>
  <TitlesOfParts>
    <vt:vector size="62" baseType="lpstr">
      <vt:lpstr>广场</vt:lpstr>
      <vt:lpstr>Spark Tutorial</vt:lpstr>
      <vt:lpstr>Content</vt:lpstr>
      <vt:lpstr>HADOOP</vt:lpstr>
      <vt:lpstr>Hadoop,是什么？</vt:lpstr>
      <vt:lpstr>Hadoop Distributed File System                —分布式文件系统</vt:lpstr>
      <vt:lpstr>Hadoop Distributed File System                —分布式文件系统</vt:lpstr>
      <vt:lpstr>HDFS Architecture</vt:lpstr>
      <vt:lpstr>Main Components of HDFS</vt:lpstr>
      <vt:lpstr>Name Node Metadata</vt:lpstr>
      <vt:lpstr>Secondary Name Node</vt:lpstr>
      <vt:lpstr>Block Placement</vt:lpstr>
      <vt:lpstr>Data Correctness</vt:lpstr>
      <vt:lpstr>Map/Reduce</vt:lpstr>
      <vt:lpstr>Map/Reduce</vt:lpstr>
      <vt:lpstr>Map/Reduce features</vt:lpstr>
      <vt:lpstr>Word Count Example</vt:lpstr>
      <vt:lpstr>Word Count Dataflow</vt:lpstr>
      <vt:lpstr>Example：WordCountMapper</vt:lpstr>
      <vt:lpstr>Example：Word Count Reducer</vt:lpstr>
      <vt:lpstr>But! Word Count In Spark</vt:lpstr>
      <vt:lpstr>Spark</vt:lpstr>
      <vt:lpstr>Architecture of Spark</vt:lpstr>
      <vt:lpstr>Apache Spark</vt:lpstr>
      <vt:lpstr> Spark,Why？</vt:lpstr>
      <vt:lpstr>Resilient Distributed Datasets(RDD)</vt:lpstr>
      <vt:lpstr>Resilient Distributed Datasets(RDD)</vt:lpstr>
      <vt:lpstr>RDD Operations</vt:lpstr>
      <vt:lpstr>RDD Vs DSM</vt:lpstr>
      <vt:lpstr>Example: Log Mining(交互式)</vt:lpstr>
      <vt:lpstr>Example：LogisticRegression(迭代式)</vt:lpstr>
      <vt:lpstr>Apache Spark</vt:lpstr>
      <vt:lpstr>Spark SQL,why？</vt:lpstr>
      <vt:lpstr>Spark SQL，Why？</vt:lpstr>
      <vt:lpstr>Spark SQL，Why？</vt:lpstr>
      <vt:lpstr>Spark SQL</vt:lpstr>
      <vt:lpstr>Spark SQL 核心</vt:lpstr>
      <vt:lpstr>The component of Spark SQL</vt:lpstr>
      <vt:lpstr>Example：Spark SQL示例应用</vt:lpstr>
      <vt:lpstr>SQLContext里对sql的执行流程</vt:lpstr>
      <vt:lpstr>Apache Spark</vt:lpstr>
      <vt:lpstr>Spark-MLlib</vt:lpstr>
      <vt:lpstr>Higher Level Pipeline API</vt:lpstr>
      <vt:lpstr>Example：Logistic Regression</vt:lpstr>
      <vt:lpstr>MLlib –Basic Statistic</vt:lpstr>
      <vt:lpstr> Classification and Regression</vt:lpstr>
      <vt:lpstr>Clustering</vt:lpstr>
      <vt:lpstr>Dimension Reduction</vt:lpstr>
      <vt:lpstr>Feature extraction and Transformation</vt:lpstr>
      <vt:lpstr>Frequent Pattern mining</vt:lpstr>
      <vt:lpstr>Yarn</vt:lpstr>
      <vt:lpstr>Why Yarn？</vt:lpstr>
      <vt:lpstr>Hadoop1.x Vs Hadoop2.0</vt:lpstr>
      <vt:lpstr>Main Components of Yarn </vt:lpstr>
      <vt:lpstr>Main Components of Yarn</vt:lpstr>
      <vt:lpstr>Yarn Workflow</vt:lpstr>
      <vt:lpstr>Yarn Workflow</vt:lpstr>
      <vt:lpstr>Yarn Scheduler Policy</vt:lpstr>
      <vt:lpstr>What’s Hive？</vt:lpstr>
      <vt:lpstr>Architecture of Hive</vt:lpstr>
      <vt:lpstr>HBase</vt:lpstr>
      <vt:lpstr>The End，Any Ques？</vt:lpstr>
    </vt:vector>
  </TitlesOfParts>
  <Company>bupt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 Tutorial</dc:title>
  <dc:creator>extends_die li</dc:creator>
  <cp:lastModifiedBy>extends_die li</cp:lastModifiedBy>
  <cp:revision>296</cp:revision>
  <dcterms:created xsi:type="dcterms:W3CDTF">2015-11-28T08:22:03Z</dcterms:created>
  <dcterms:modified xsi:type="dcterms:W3CDTF">2015-12-09T17:36:40Z</dcterms:modified>
</cp:coreProperties>
</file>