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78" r:id="rId3"/>
    <p:sldId id="305" r:id="rId4"/>
    <p:sldId id="308" r:id="rId5"/>
    <p:sldId id="303" r:id="rId6"/>
    <p:sldId id="309" r:id="rId7"/>
    <p:sldId id="304" r:id="rId8"/>
    <p:sldId id="306" r:id="rId9"/>
    <p:sldId id="307" r:id="rId10"/>
    <p:sldId id="29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86"/>
    <p:restoredTop sz="94648"/>
  </p:normalViewPr>
  <p:slideViewPr>
    <p:cSldViewPr snapToGrid="0">
      <p:cViewPr varScale="1">
        <p:scale>
          <a:sx n="107" d="100"/>
          <a:sy n="107" d="100"/>
        </p:scale>
        <p:origin x="108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77D45-4198-7D44-8DF8-A8FAE240A1CB}" type="datetimeFigureOut">
              <a:rPr lang="en-US" smtClean="0"/>
              <a:t>2/3/23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CE979-E256-0949-8CFE-7ECCD8766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9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CE979-E256-0949-8CFE-7ECCD87667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26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solid may help a simple paper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CE979-E256-0949-8CFE-7ECCD87667C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51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Remind that girl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CE979-E256-0949-8CFE-7ECCD87667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01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CE979-E256-0949-8CFE-7ECCD87667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66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CE979-E256-0949-8CFE-7ECCD87667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25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CE979-E256-0949-8CFE-7ECCD87667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18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CE979-E256-0949-8CFE-7ECCD87667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81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CE979-E256-0949-8CFE-7ECCD87667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87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CE979-E256-0949-8CFE-7ECCD87667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20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CE979-E256-0949-8CFE-7ECCD87667C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92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05BA3-DA10-9EF5-798B-9837B70D1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69D272-3E3D-1336-18A0-405FD7FB8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16BF7-B80C-B7B5-2B92-E4A3CB05C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FAA3-917A-394F-A1C6-11C70B6AEAD7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998E0-61F6-DC7F-613E-85C265A55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B6C25-8D40-6A05-E1BE-1589BECBE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2BD67-906E-A74D-AA96-1FB239DBA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85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C6575-194B-C101-70B2-D7034D16A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DAAA65-AD9E-FC08-6224-808E4F951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1F0F7-4F8F-D609-644E-00F810C43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FAA3-917A-394F-A1C6-11C70B6AEAD7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CA3B0-02BF-E88A-DAAF-EFE8C3451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A46CF-98BA-9E69-A674-760B8BA6F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2BD67-906E-A74D-AA96-1FB239DBA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85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E2FB5D-7CC9-8865-27E7-C305DEA4C8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C7AB6A-72F7-9928-B70C-FA2CBCB1F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C1937-53A7-87D1-E8F3-585FB8209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FAA3-917A-394F-A1C6-11C70B6AEAD7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47F36-1A55-174F-D60C-DD2F01E1C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09C5E-02FF-C72C-5909-E823112B0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2BD67-906E-A74D-AA96-1FB239DBA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99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25191" y="488950"/>
            <a:ext cx="10537902" cy="1003300"/>
          </a:xfrm>
          <a:prstGeom prst="rect">
            <a:avLst/>
          </a:prstGeom>
        </p:spPr>
        <p:txBody>
          <a:bodyPr anchor="ctr"/>
          <a:lstStyle>
            <a:lvl1pPr algn="l">
              <a:defRPr sz="4000">
                <a:solidFill>
                  <a:schemeClr val="tx2"/>
                </a:solidFill>
                <a:latin typeface="Comic Sans MS" panose="030F0902030302020204" pitchFamily="66" charset="0"/>
              </a:defRPr>
            </a:lvl1pPr>
          </a:lstStyle>
          <a:p>
            <a:r>
              <a:rPr lang="en-US" altLang="zh-CN" dirty="0"/>
              <a:t>Title</a:t>
            </a:r>
            <a:endParaRPr dirty="0"/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25191" y="6246555"/>
            <a:ext cx="360676" cy="282129"/>
          </a:xfrm>
          <a:prstGeom prst="rect">
            <a:avLst/>
          </a:prstGeom>
        </p:spPr>
        <p:txBody>
          <a:bodyPr/>
          <a:lstStyle>
            <a:lvl1pPr algn="l">
              <a:defRPr sz="1500" b="0">
                <a:solidFill>
                  <a:schemeClr val="bg2"/>
                </a:solidFill>
                <a:latin typeface="Comic Sans MS" panose="030F0902030302020204" pitchFamily="66" charset="0"/>
              </a:defRPr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 hasCustomPrompt="1"/>
          </p:nvPr>
        </p:nvSpPr>
        <p:spPr>
          <a:xfrm>
            <a:off x="825500" y="1773044"/>
            <a:ext cx="10537593" cy="4304700"/>
          </a:xfrm>
        </p:spPr>
        <p:txBody>
          <a:bodyPr/>
          <a:lstStyle>
            <a:lvl1pPr marL="379095" indent="-367665">
              <a:lnSpc>
                <a:spcPct val="100000"/>
              </a:lnSpc>
              <a:spcBef>
                <a:spcPct val="300000"/>
              </a:spcBef>
              <a:buSzPct val="100000"/>
              <a:buFont typeface="Wingdings" panose="05000000000000000000" pitchFamily="2" charset="2"/>
              <a:buChar char="Ø"/>
              <a:defRPr sz="2500" b="1">
                <a:latin typeface="Comic Sans MS" panose="030F0902030302020204" pitchFamily="66" charset="0"/>
              </a:defRPr>
            </a:lvl1pPr>
            <a:lvl2pPr marL="668655" indent="-350520">
              <a:lnSpc>
                <a:spcPct val="100000"/>
              </a:lnSpc>
              <a:spcBef>
                <a:spcPct val="300000"/>
              </a:spcBef>
              <a:buFont typeface="Wingdings" panose="05000000000000000000" pitchFamily="2" charset="2"/>
              <a:buChar char="ü"/>
              <a:defRPr sz="2000">
                <a:latin typeface="Comic Sans MS" panose="030F0902030302020204" pitchFamily="66" charset="0"/>
              </a:defRPr>
            </a:lvl2pPr>
            <a:lvl3pPr>
              <a:lnSpc>
                <a:spcPct val="100000"/>
              </a:lnSpc>
              <a:spcBef>
                <a:spcPct val="300000"/>
              </a:spcBef>
              <a:defRPr sz="1600">
                <a:latin typeface="Comic Sans MS" panose="030F0902030302020204" pitchFamily="66" charset="0"/>
              </a:defRPr>
            </a:lvl3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first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</a:p>
          <a:p>
            <a:pPr lvl="2"/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second</a:t>
            </a:r>
          </a:p>
        </p:txBody>
      </p:sp>
    </p:spTree>
    <p:extLst>
      <p:ext uri="{BB962C8B-B14F-4D97-AF65-F5344CB8AC3E}">
        <p14:creationId xmlns:p14="http://schemas.microsoft.com/office/powerpoint/2010/main" val="1133781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A8ACF-FCF4-4310-6FFF-9B118001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371F1-36C9-1187-A507-2EE5CE7BA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6E31E-0B9F-AFAD-0283-4CA4CD9AB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FAA3-917A-394F-A1C6-11C70B6AEAD7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F084D-8387-7C5C-E169-6FE69A493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B25C5-C763-91CF-3232-31107F9C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2BD67-906E-A74D-AA96-1FB239DBA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34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5BF10-AC03-D010-341C-A7B6C866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6BF05-9F4A-A86C-B123-BD2FC4EF3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81F1D-B38E-4F56-3F75-40A37E7CB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FAA3-917A-394F-A1C6-11C70B6AEAD7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5E9EE-5881-859C-0B02-86C2B7DA0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1B994-D199-E911-D604-8A2EA9994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2BD67-906E-A74D-AA96-1FB239DBA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7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69146-06A0-6B38-F1B4-EBE7F0E19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CC7E8-C738-4270-895C-FA53C995D0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1364AA-E8CC-463C-2A0D-D446A86B5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F3B1C-9B78-04C3-BD82-A7E7261B6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FAA3-917A-394F-A1C6-11C70B6AEAD7}" type="datetimeFigureOut">
              <a:rPr lang="en-US" smtClean="0"/>
              <a:t>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826B0-E021-8492-F9BD-8129EE6BC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191CA-81A1-20DA-0242-5AF2FD12A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2BD67-906E-A74D-AA96-1FB239DBA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2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C790-7621-361C-BC39-B83F22347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AE318-C58F-4534-7ED4-5B17C973F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1CDCA-65B1-91B2-0E6A-CCFFC0FB3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BA6C88-D817-04C2-DB72-D27024771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CE9E24-0E4E-578B-ED1E-CE56488015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2B7C15-0BB0-3217-C01A-F4E45862C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FAA3-917A-394F-A1C6-11C70B6AEAD7}" type="datetimeFigureOut">
              <a:rPr lang="en-US" smtClean="0"/>
              <a:t>2/3/23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387936-F9C9-B361-CAC1-857ECFAD0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B30DAD-0FD1-B4D2-5694-D1ADF9582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2BD67-906E-A74D-AA96-1FB239DBA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86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C3514-48FD-0421-5597-06816AC31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71A67-1FF2-9CBB-9F5C-556232986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FAA3-917A-394F-A1C6-11C70B6AEAD7}" type="datetimeFigureOut">
              <a:rPr lang="en-US" smtClean="0"/>
              <a:t>2/3/23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C95A3B-7488-AA47-1762-75A1D02A1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5B7671-3E09-E80D-12D8-BF460E555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2BD67-906E-A74D-AA96-1FB239DBA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56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E7168E-4D34-B5EE-19FE-D41A3EECE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FAA3-917A-394F-A1C6-11C70B6AEAD7}" type="datetimeFigureOut">
              <a:rPr lang="en-US" smtClean="0"/>
              <a:t>2/3/23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454C5B-B8EA-B4CD-94F0-F4B3C60FC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47868-71C1-6DF0-16CB-9EA6B816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2BD67-906E-A74D-AA96-1FB239DBA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1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8DB61-3B69-E85F-AAF1-738D5BAF5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DBE57-F119-F5D3-2F29-2C18053FF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26159-7120-DD81-EC36-A960BE57A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DF73A4-3BE3-22BB-1D2C-521E72BA5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FAA3-917A-394F-A1C6-11C70B6AEAD7}" type="datetimeFigureOut">
              <a:rPr lang="en-US" smtClean="0"/>
              <a:t>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C3B7E-8EC8-D1C1-8C90-E8D74864C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60E7F-8E6F-DAF2-6027-A7B84D245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2BD67-906E-A74D-AA96-1FB239DBA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46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2DF7E-8644-B5D6-7DA3-D5AE57612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7A118-C943-EE83-6546-6F2C95A456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E7D7B-A336-8DDF-05B9-8FDBEC17D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93A03-C054-B0CC-16ED-D6CEB07FA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FAA3-917A-394F-A1C6-11C70B6AEAD7}" type="datetimeFigureOut">
              <a:rPr lang="en-US" smtClean="0"/>
              <a:t>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520AD-7DDA-AFEB-833B-FB1003113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EFE28-FFE3-367E-8905-34A204643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2BD67-906E-A74D-AA96-1FB239DBA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74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425136-6F59-09A3-0488-15A5ECF9F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A3F78-5211-C449-AD51-4CC9ADC93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4FA0A-04A4-B82C-5A26-F64D54C07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7FAA3-917A-394F-A1C6-11C70B6AEAD7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888CB-3979-F007-C1B5-41905BCB3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AE73D-A80D-BCF5-880C-265DBF41C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2BD67-906E-A74D-AA96-1FB239DBA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06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XXX">
            <a:extLst>
              <a:ext uri="{FF2B5EF4-FFF2-40B4-BE49-F238E27FC236}">
                <a16:creationId xmlns:a16="http://schemas.microsoft.com/office/drawing/2014/main" id="{516EDD6B-A458-8A96-CD8B-A0D51A9ED00B}"/>
              </a:ext>
            </a:extLst>
          </p:cNvPr>
          <p:cNvSpPr txBox="1"/>
          <p:nvPr/>
        </p:nvSpPr>
        <p:spPr>
          <a:xfrm>
            <a:off x="4664519" y="4070095"/>
            <a:ext cx="2862964" cy="764312"/>
          </a:xfrm>
          <a:prstGeom prst="rect">
            <a:avLst/>
          </a:prstGeom>
          <a:ln w="12700">
            <a:miter lim="400000"/>
          </a:ln>
        </p:spPr>
        <p:txBody>
          <a:bodyPr wrap="none" lIns="12700" tIns="12700" rIns="12700" bIns="12700" anchor="ctr">
            <a:spAutoFit/>
          </a:bodyPr>
          <a:lstStyle>
            <a:lvl1pPr algn="l">
              <a:defRPr sz="5000">
                <a:solidFill>
                  <a:srgbClr val="59C4D0"/>
                </a:solidFill>
              </a:defRPr>
            </a:lvl1pPr>
          </a:lstStyle>
          <a:p>
            <a:pPr algn="ctr"/>
            <a:r>
              <a:rPr lang="en-US" sz="2400" dirty="0">
                <a:solidFill>
                  <a:srgbClr val="3A5BAE"/>
                </a:solidFill>
                <a:latin typeface="Songti SC" panose="02010800040101010101" pitchFamily="2" charset="-122"/>
                <a:ea typeface="Songti SC" panose="02010800040101010101" pitchFamily="2" charset="-122"/>
              </a:rPr>
              <a:t>Zoey Song</a:t>
            </a:r>
          </a:p>
          <a:p>
            <a:pPr algn="ctr"/>
            <a:r>
              <a:rPr lang="en-US" sz="2400" dirty="0">
                <a:solidFill>
                  <a:srgbClr val="3A5BAE"/>
                </a:solidFill>
                <a:latin typeface="Songti SC" panose="02010800040101010101" pitchFamily="2" charset="-122"/>
                <a:ea typeface="Songti SC" panose="02010800040101010101" pitchFamily="2" charset="-122"/>
              </a:rPr>
              <a:t>CS190I Deep Learning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F4B79C-99A9-57AF-C1E6-043D413CD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61413"/>
            <a:ext cx="2768151" cy="8965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986BB4-CA76-4D1D-DCE0-7DAFA8E367E1}"/>
              </a:ext>
            </a:extLst>
          </p:cNvPr>
          <p:cNvSpPr txBox="1"/>
          <p:nvPr/>
        </p:nvSpPr>
        <p:spPr>
          <a:xfrm>
            <a:off x="2416629" y="2136710"/>
            <a:ext cx="7501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Comic Sans MS" panose="030F0902030302020204" pitchFamily="66" charset="0"/>
              </a:rPr>
              <a:t>Week4 Recitation</a:t>
            </a:r>
          </a:p>
        </p:txBody>
      </p:sp>
      <p:pic>
        <p:nvPicPr>
          <p:cNvPr id="10" name="Picture 9" descr="Icon&#10;&#10;Description automatically generated with medium confidence">
            <a:extLst>
              <a:ext uri="{FF2B5EF4-FFF2-40B4-BE49-F238E27FC236}">
                <a16:creationId xmlns:a16="http://schemas.microsoft.com/office/drawing/2014/main" id="{39DD7997-162D-6D9B-862E-1C3188FD8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8546" y="5844462"/>
            <a:ext cx="1168141" cy="994845"/>
          </a:xfrm>
          <a:prstGeom prst="rect">
            <a:avLst/>
          </a:prstGeom>
        </p:spPr>
      </p:pic>
      <p:pic>
        <p:nvPicPr>
          <p:cNvPr id="12" name="Picture 11" descr="Text&#10;&#10;Description automatically generated with low confidence">
            <a:extLst>
              <a:ext uri="{FF2B5EF4-FFF2-40B4-BE49-F238E27FC236}">
                <a16:creationId xmlns:a16="http://schemas.microsoft.com/office/drawing/2014/main" id="{9B9E3014-7D72-CC6E-32E4-3477A0AF49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4400" y="5871984"/>
            <a:ext cx="36576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243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27049" y="2780887"/>
            <a:ext cx="10537902" cy="1003300"/>
          </a:xfrm>
        </p:spPr>
        <p:txBody>
          <a:bodyPr>
            <a:normAutofit fontScale="90000"/>
          </a:bodyPr>
          <a:lstStyle/>
          <a:p>
            <a:pPr algn="ctr"/>
            <a:br>
              <a:rPr lang="en-US" altLang="zh-CN" dirty="0"/>
            </a:br>
            <a:r>
              <a:rPr lang="en-US" altLang="zh-CN" dirty="0"/>
              <a:t>Any Question?</a:t>
            </a:r>
          </a:p>
        </p:txBody>
      </p:sp>
    </p:spTree>
    <p:extLst>
      <p:ext uri="{BB962C8B-B14F-4D97-AF65-F5344CB8AC3E}">
        <p14:creationId xmlns:p14="http://schemas.microsoft.com/office/powerpoint/2010/main" val="165876270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z="750" smtClean="0"/>
              <a:t>2</a:t>
            </a:fld>
            <a:endParaRPr lang="zh-CN" altLang="en-US" sz="75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35025" y="1525905"/>
            <a:ext cx="112318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charset="0"/>
              <a:buChar char=""/>
            </a:pPr>
            <a:r>
              <a:rPr lang="en-GB" altLang="en-GB" sz="2400" b="1" dirty="0">
                <a:latin typeface="Comic Sans MS Bold" panose="030F0902030302020204" charset="0"/>
                <a:cs typeface="Comic Sans MS Bold" panose="030F0902030302020204" charset="0"/>
                <a:sym typeface="+mn-ea"/>
              </a:rPr>
              <a:t>Training &amp; Inference</a:t>
            </a:r>
          </a:p>
          <a:p>
            <a:pPr marL="914400" lvl="1" indent="-457200">
              <a:buFont typeface="Wingdings" panose="05000000000000000000" charset="0"/>
              <a:buChar char=""/>
            </a:pPr>
            <a:endParaRPr lang="en-GB" altLang="en-GB" sz="2400" b="1" dirty="0">
              <a:latin typeface="Comic Sans MS Bold" panose="030F0902030302020204" charset="0"/>
              <a:cs typeface="Comic Sans MS Bold" panose="030F0902030302020204" charset="0"/>
              <a:sym typeface="+mn-ea"/>
            </a:endParaRPr>
          </a:p>
          <a:p>
            <a:endParaRPr lang="en-GB" altLang="en-GB" sz="2400" b="1" dirty="0">
              <a:latin typeface="Comic Sans MS Bold" panose="030F0902030302020204" charset="0"/>
              <a:cs typeface="Comic Sans MS Bold" panose="030F0902030302020204" charset="0"/>
              <a:sym typeface="+mn-ea"/>
            </a:endParaRPr>
          </a:p>
          <a:p>
            <a:pPr marL="457200" indent="-457200">
              <a:buFont typeface="Wingdings" panose="05000000000000000000" charset="0"/>
              <a:buChar char=""/>
            </a:pPr>
            <a:r>
              <a:rPr lang="en-GB" altLang="en-GB" sz="2400" b="1" dirty="0">
                <a:latin typeface="Comic Sans MS Bold" panose="030F0902030302020204" charset="0"/>
                <a:cs typeface="Comic Sans MS Bold" panose="030F0902030302020204" charset="0"/>
                <a:sym typeface="+mn-ea"/>
              </a:rPr>
              <a:t>Gradient Descent</a:t>
            </a:r>
          </a:p>
          <a:p>
            <a:pPr marL="457200" indent="-457200">
              <a:buFont typeface="Wingdings" panose="05000000000000000000" charset="0"/>
              <a:buChar char=""/>
            </a:pPr>
            <a:endParaRPr lang="en-GB" altLang="en-GB" sz="2400" b="1" dirty="0">
              <a:latin typeface="Comic Sans MS Bold" panose="030F0902030302020204" charset="0"/>
              <a:cs typeface="Comic Sans MS Bold" panose="030F0902030302020204" charset="0"/>
              <a:sym typeface="+mn-ea"/>
            </a:endParaRPr>
          </a:p>
          <a:p>
            <a:pPr marL="457200" indent="-457200">
              <a:buFont typeface="Wingdings" panose="05000000000000000000" charset="0"/>
              <a:buChar char=""/>
            </a:pPr>
            <a:endParaRPr lang="en-GB" altLang="en-GB" sz="2400" b="1" dirty="0">
              <a:latin typeface="Comic Sans MS Bold" panose="030F0902030302020204" charset="0"/>
              <a:cs typeface="Comic Sans MS Bold" panose="030F0902030302020204" charset="0"/>
              <a:sym typeface="+mn-ea"/>
            </a:endParaRPr>
          </a:p>
          <a:p>
            <a:pPr marL="457200" indent="-457200">
              <a:buFont typeface="Wingdings" panose="05000000000000000000" charset="0"/>
              <a:buChar char=""/>
            </a:pPr>
            <a:r>
              <a:rPr lang="en-GB" altLang="en-GB" sz="2400" b="1" dirty="0">
                <a:latin typeface="Comic Sans MS Bold" panose="030F0902030302020204" charset="0"/>
                <a:cs typeface="Comic Sans MS Bold" panose="030F0902030302020204" charset="0"/>
                <a:sym typeface="+mn-ea"/>
              </a:rPr>
              <a:t>Regularization</a:t>
            </a:r>
          </a:p>
          <a:p>
            <a:pPr marL="457200" indent="-457200">
              <a:buFont typeface="Wingdings" panose="05000000000000000000" charset="0"/>
              <a:buChar char=""/>
            </a:pPr>
            <a:endParaRPr lang="en-GB" altLang="en-GB" sz="2400" b="1" dirty="0">
              <a:latin typeface="Comic Sans MS Bold" panose="030F0902030302020204" charset="0"/>
              <a:cs typeface="Comic Sans MS Bold" panose="030F0902030302020204" charset="0"/>
              <a:sym typeface="+mn-ea"/>
            </a:endParaRPr>
          </a:p>
          <a:p>
            <a:pPr marL="457200" indent="-457200">
              <a:buFont typeface="Wingdings" panose="05000000000000000000" charset="0"/>
              <a:buChar char=""/>
            </a:pPr>
            <a:endParaRPr lang="en-GB" altLang="en-GB" sz="2400" b="1" dirty="0">
              <a:latin typeface="Comic Sans MS Bold" panose="030F0902030302020204" charset="0"/>
              <a:cs typeface="Comic Sans MS Bold" panose="030F0902030302020204" charset="0"/>
              <a:sym typeface="+mn-ea"/>
            </a:endParaRPr>
          </a:p>
          <a:p>
            <a:pPr marL="457200" indent="-457200">
              <a:buFont typeface="Wingdings" panose="05000000000000000000" charset="0"/>
              <a:buChar char=""/>
            </a:pPr>
            <a:r>
              <a:rPr lang="en-GB" altLang="en-GB" sz="2400" b="1" dirty="0">
                <a:latin typeface="Comic Sans MS Bold" panose="030F0902030302020204" charset="0"/>
                <a:cs typeface="Comic Sans MS Bold" panose="030F0902030302020204" charset="0"/>
                <a:sym typeface="+mn-ea"/>
              </a:rPr>
              <a:t>Example for Forward &amp; Backward propagation</a:t>
            </a:r>
          </a:p>
          <a:p>
            <a:pPr marL="457200" indent="-457200">
              <a:buFont typeface="Wingdings" panose="05000000000000000000" charset="0"/>
              <a:buChar char=""/>
            </a:pPr>
            <a:endParaRPr lang="en-GB" altLang="en-GB" sz="2400" b="1" dirty="0">
              <a:latin typeface="Comic Sans MS Bold" panose="030F0902030302020204" charset="0"/>
              <a:cs typeface="Comic Sans MS Bold" panose="030F090203030202020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905495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z="750" smtClean="0"/>
              <a:t>3</a:t>
            </a:fld>
            <a:endParaRPr lang="zh-CN" altLang="en-US" sz="75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Classification 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835025" y="1525905"/>
                <a:ext cx="11231880" cy="5120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charset="0"/>
                  <a:buChar char=""/>
                </a:pPr>
                <a:r>
                  <a:rPr lang="en-GB" altLang="en-GB" sz="2400" b="1" dirty="0">
                    <a:latin typeface="Comic Sans MS Bold" panose="030F0902030302020204" charset="0"/>
                    <a:cs typeface="Comic Sans MS Bold" panose="030F0902030302020204" charset="0"/>
                    <a:sym typeface="+mn-ea"/>
                  </a:rPr>
                  <a:t>E.g., hand-written digit classification</a:t>
                </a:r>
              </a:p>
              <a:p>
                <a:pPr marL="457200" indent="-457200">
                  <a:buFont typeface="Wingdings" panose="05000000000000000000" charset="0"/>
                  <a:buChar char=""/>
                </a:pPr>
                <a:endParaRPr lang="en-GB" altLang="en-GB" sz="2400" b="1" dirty="0">
                  <a:latin typeface="Comic Sans MS Bold" panose="030F0902030302020204" charset="0"/>
                  <a:cs typeface="Comic Sans MS Bold" panose="030F0902030302020204" charset="0"/>
                  <a:sym typeface="+mn-ea"/>
                </a:endParaRPr>
              </a:p>
              <a:p>
                <a:pPr marL="457200" indent="-457200">
                  <a:buFont typeface="Wingdings" panose="05000000000000000000" charset="0"/>
                  <a:buChar char=""/>
                </a:pPr>
                <a:endParaRPr lang="en-GB" altLang="en-GB" sz="2400" b="1" dirty="0">
                  <a:latin typeface="Comic Sans MS Bold" panose="030F0902030302020204" charset="0"/>
                  <a:cs typeface="Comic Sans MS Bold" panose="030F0902030302020204" charset="0"/>
                  <a:sym typeface="+mn-ea"/>
                </a:endParaRPr>
              </a:p>
              <a:p>
                <a:pPr marL="457200" indent="-457200">
                  <a:buFont typeface="Wingdings" panose="05000000000000000000" charset="0"/>
                  <a:buChar char=""/>
                </a:pPr>
                <a:r>
                  <a:rPr lang="en-GB" altLang="en-GB" sz="2400" b="1" dirty="0">
                    <a:latin typeface="Comic Sans MS Bold" panose="030F0902030302020204" charset="0"/>
                    <a:cs typeface="Comic Sans MS Bold" panose="030F0902030302020204" charset="0"/>
                    <a:sym typeface="+mn-ea"/>
                  </a:rPr>
                  <a:t>Training</a:t>
                </a:r>
              </a:p>
              <a:p>
                <a:pPr marL="914400" lvl="1" indent="-457200">
                  <a:buFont typeface="Wingdings" panose="05000000000000000000" charset="0"/>
                  <a:buChar char=""/>
                </a:pPr>
                <a:endParaRPr lang="en-GB" altLang="en-GB" sz="2400" b="1" dirty="0">
                  <a:latin typeface="Comic Sans MS Bold" panose="030F0902030302020204" charset="0"/>
                  <a:cs typeface="Comic Sans MS Bold" panose="030F0902030302020204" charset="0"/>
                  <a:sym typeface="+mn-ea"/>
                </a:endParaRPr>
              </a:p>
              <a:p>
                <a:pPr marL="914400" lvl="1" indent="-457200">
                  <a:buFont typeface="Wingdings" panose="05000000000000000000" charset="0"/>
                  <a:buChar char=""/>
                </a:pPr>
                <a:r>
                  <a:rPr lang="en-GB" altLang="en-GB" sz="2400" b="1" dirty="0">
                    <a:latin typeface="Comic Sans MS Bold" panose="030F0902030302020204" charset="0"/>
                    <a:cs typeface="Comic Sans MS Bold" panose="030F0902030302020204" charset="0"/>
                    <a:sym typeface="+mn-ea"/>
                  </a:rPr>
                  <a:t>Cross-entropy</a:t>
                </a:r>
              </a:p>
              <a:p>
                <a:pPr marL="1371600" lvl="2" indent="-457200">
                  <a:buFont typeface="Wingdings" panose="05000000000000000000" charset="0"/>
                  <a:buChar char=""/>
                </a:pPr>
                <a:r>
                  <a:rPr lang="en-GB" altLang="en-GB" sz="2400" b="1" dirty="0">
                    <a:latin typeface="Comic Sans MS Bold" panose="030F0902030302020204" charset="0"/>
                    <a:cs typeface="Comic Sans MS Bold" panose="030F0902030302020204" charset="0"/>
                    <a:sym typeface="+mn-ea"/>
                  </a:rPr>
                  <a:t>Model output: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altLang="en-GB" sz="2400" b="1" i="1" smtClean="0">
                            <a:latin typeface="Cambria Math" panose="02040503050406030204" pitchFamily="18" charset="0"/>
                            <a:sym typeface="+mn-ea"/>
                          </a:rPr>
                        </m:ctrlPr>
                      </m:accPr>
                      <m:e>
                        <m:r>
                          <a:rPr lang="en-US" altLang="en-GB" sz="2400" b="1" i="1" smtClean="0">
                            <a:latin typeface="Cambria Math" panose="02040503050406030204" pitchFamily="18" charset="0"/>
                            <a:sym typeface="+mn-ea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GB" altLang="en-GB" sz="2400" b="1" dirty="0">
                    <a:latin typeface="Comic Sans MS Bold" panose="030F0902030302020204" charset="0"/>
                    <a:cs typeface="Comic Sans MS Bold" panose="030F0902030302020204" charset="0"/>
                    <a:sym typeface="+mn-ea"/>
                  </a:rPr>
                  <a:t> = </a:t>
                </a:r>
                <a:r>
                  <a:rPr lang="en-GB" altLang="en-GB" sz="2400" b="1" dirty="0" err="1">
                    <a:latin typeface="Comic Sans MS Bold" panose="030F0902030302020204" charset="0"/>
                    <a:cs typeface="Comic Sans MS Bold" panose="030F0902030302020204" charset="0"/>
                    <a:sym typeface="+mn-ea"/>
                  </a:rPr>
                  <a:t>Softmax</a:t>
                </a:r>
                <a:r>
                  <a:rPr lang="en-GB" altLang="en-GB" sz="2400" b="1" dirty="0">
                    <a:latin typeface="Comic Sans MS Bold" panose="030F0902030302020204" charset="0"/>
                    <a:cs typeface="Comic Sans MS Bold" panose="030F0902030302020204" charset="0"/>
                    <a:sym typeface="+mn-ea"/>
                  </a:rPr>
                  <a:t>(</a:t>
                </a:r>
                <a:r>
                  <a:rPr lang="en-GB" altLang="en-GB" sz="2400" b="1" dirty="0" err="1">
                    <a:latin typeface="Comic Sans MS Bold" panose="030F0902030302020204" charset="0"/>
                    <a:cs typeface="Comic Sans MS Bold" panose="030F0902030302020204" charset="0"/>
                    <a:sym typeface="+mn-ea"/>
                  </a:rPr>
                  <a:t>Wh+b</a:t>
                </a:r>
                <a:r>
                  <a:rPr lang="en-GB" altLang="en-GB" sz="2400" b="1" dirty="0">
                    <a:latin typeface="Comic Sans MS Bold" panose="030F0902030302020204" charset="0"/>
                    <a:cs typeface="Comic Sans MS Bold" panose="030F0902030302020204" charset="0"/>
                    <a:sym typeface="+mn-ea"/>
                  </a:rPr>
                  <a:t>)</a:t>
                </a:r>
              </a:p>
              <a:p>
                <a:pPr marL="1371600" lvl="2" indent="-457200">
                  <a:buFont typeface="Wingdings" panose="05000000000000000000" charset="0"/>
                  <a:buChar char=""/>
                </a:pPr>
                <a:r>
                  <a:rPr lang="en-GB" altLang="en-GB" sz="2400" b="1" dirty="0">
                    <a:latin typeface="Comic Sans MS Bold" panose="030F0902030302020204" charset="0"/>
                    <a:cs typeface="Comic Sans MS Bold" panose="030F0902030302020204" charset="0"/>
                    <a:sym typeface="+mn-ea"/>
                  </a:rPr>
                  <a:t>Loss: l = -y log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altLang="en-GB" sz="2400" b="1" i="1" smtClean="0">
                            <a:latin typeface="Cambria Math" panose="02040503050406030204" pitchFamily="18" charset="0"/>
                            <a:sym typeface="+mn-ea"/>
                          </a:rPr>
                        </m:ctrlPr>
                      </m:accPr>
                      <m:e>
                        <m:r>
                          <a:rPr lang="en-US" altLang="en-GB" sz="2400" b="1" i="1" smtClean="0">
                            <a:latin typeface="Cambria Math" panose="02040503050406030204" pitchFamily="18" charset="0"/>
                            <a:sym typeface="+mn-ea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GB" altLang="en-GB" sz="2400" b="1" dirty="0">
                    <a:latin typeface="Comic Sans MS Bold" panose="030F0902030302020204" charset="0"/>
                    <a:cs typeface="Comic Sans MS Bold" panose="030F0902030302020204" charset="0"/>
                    <a:sym typeface="+mn-ea"/>
                  </a:rPr>
                  <a:t> </a:t>
                </a:r>
              </a:p>
              <a:p>
                <a:pPr marL="914400" lvl="1" indent="-457200">
                  <a:buFont typeface="Wingdings" panose="05000000000000000000" charset="0"/>
                  <a:buChar char=""/>
                </a:pPr>
                <a:endParaRPr lang="en-GB" altLang="en-GB" sz="2400" b="1" dirty="0">
                  <a:latin typeface="Comic Sans MS Bold" panose="030F0902030302020204" charset="0"/>
                  <a:cs typeface="Comic Sans MS Bold" panose="030F0902030302020204" charset="0"/>
                  <a:sym typeface="+mn-ea"/>
                </a:endParaRPr>
              </a:p>
              <a:p>
                <a:pPr marL="457200" indent="-457200">
                  <a:buFont typeface="Wingdings" panose="05000000000000000000" charset="0"/>
                  <a:buChar char=""/>
                </a:pPr>
                <a:r>
                  <a:rPr lang="en-GB" altLang="en-GB" sz="2400" b="1" dirty="0">
                    <a:latin typeface="Comic Sans MS Bold" panose="030F0902030302020204" charset="0"/>
                    <a:cs typeface="Comic Sans MS Bold" panose="030F0902030302020204" charset="0"/>
                    <a:sym typeface="+mn-ea"/>
                  </a:rPr>
                  <a:t>Inference</a:t>
                </a:r>
              </a:p>
              <a:p>
                <a:pPr marL="914400" lvl="1" indent="-457200">
                  <a:buFont typeface="Wingdings" panose="05000000000000000000" charset="0"/>
                  <a:buChar char=""/>
                </a:pPr>
                <a:endParaRPr lang="en-GB" altLang="en-GB" sz="2400" b="1" dirty="0">
                  <a:latin typeface="Comic Sans MS Bold" panose="030F0902030302020204" charset="0"/>
                  <a:cs typeface="Comic Sans MS Bold" panose="030F0902030302020204" charset="0"/>
                  <a:sym typeface="+mn-ea"/>
                </a:endParaRPr>
              </a:p>
              <a:p>
                <a:pPr marL="914400" lvl="1" indent="-457200">
                  <a:buFont typeface="Wingdings" panose="05000000000000000000" charset="0"/>
                  <a:buChar char=""/>
                </a:pPr>
                <a:r>
                  <a:rPr lang="en-GB" altLang="en-GB" sz="2400" b="1" dirty="0" err="1">
                    <a:latin typeface="Comic Sans MS Bold" panose="030F0902030302020204" charset="0"/>
                    <a:cs typeface="Comic Sans MS Bold" panose="030F0902030302020204" charset="0"/>
                    <a:sym typeface="+mn-ea"/>
                  </a:rPr>
                  <a:t>i</a:t>
                </a:r>
                <a:r>
                  <a:rPr lang="en-GB" altLang="en-GB" sz="2400" b="1" dirty="0">
                    <a:latin typeface="Comic Sans MS Bold" panose="030F0902030302020204" charset="0"/>
                    <a:cs typeface="Comic Sans MS Bold" panose="030F0902030302020204" charset="0"/>
                    <a:sym typeface="+mn-ea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altLang="en-GB" sz="2400" b="1" i="1" smtClean="0">
                            <a:latin typeface="Cambria Math" panose="02040503050406030204" pitchFamily="18" charset="0"/>
                            <a:cs typeface="Comic Sans MS Bold" panose="030F0902030302020204" charset="0"/>
                            <a:sym typeface="+mn-ea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altLang="en-GB" sz="2400" b="1" i="1" smtClean="0">
                                <a:latin typeface="Cambria Math" panose="02040503050406030204" pitchFamily="18" charset="0"/>
                                <a:cs typeface="Comic Sans MS Bold" panose="030F0902030302020204" charset="0"/>
                                <a:sym typeface="+mn-ea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GB" sz="2400" b="0" i="0" smtClean="0">
                                <a:latin typeface="Cambria Math" panose="02040503050406030204" pitchFamily="18" charset="0"/>
                                <a:cs typeface="Comic Sans MS Bold" panose="030F0902030302020204" charset="0"/>
                                <a:sym typeface="+mn-ea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GB" altLang="en-GB" sz="2400" b="0" i="0" smtClean="0">
                                <a:latin typeface="Cambria Math" panose="02040503050406030204" pitchFamily="18" charset="0"/>
                                <a:cs typeface="Comic Sans MS Bold" panose="030F0902030302020204" charset="0"/>
                                <a:sym typeface="+mn-ea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en-GB" sz="2400" b="1" i="1" smtClean="0">
                                <a:latin typeface="Cambria Math" panose="02040503050406030204" pitchFamily="18" charset="0"/>
                                <a:cs typeface="Comic Sans MS Bold" panose="030F0902030302020204" charset="0"/>
                                <a:sym typeface="+mn-ea"/>
                              </a:rPr>
                              <m:t>𝒊</m:t>
                            </m:r>
                            <m:r>
                              <a:rPr lang="en-US" altLang="en-GB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 Bold" panose="030F0902030302020204" charset="0"/>
                                <a:sym typeface="+mn-ea"/>
                              </a:rPr>
                              <m:t>∈{</m:t>
                            </m:r>
                            <m:r>
                              <a:rPr lang="en-US" altLang="en-GB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 Bold" panose="030F0902030302020204" charset="0"/>
                                <a:sym typeface="+mn-ea"/>
                              </a:rPr>
                              <m:t>𝟏</m:t>
                            </m:r>
                            <m:r>
                              <a:rPr lang="en-US" altLang="en-GB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 Bold" panose="030F0902030302020204" charset="0"/>
                                <a:sym typeface="+mn-ea"/>
                              </a:rPr>
                              <m:t>,</m:t>
                            </m:r>
                            <m:r>
                              <a:rPr lang="en-US" altLang="en-GB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 Bold" panose="030F0902030302020204" charset="0"/>
                                <a:sym typeface="+mn-ea"/>
                              </a:rPr>
                              <m:t>𝟐</m:t>
                            </m:r>
                            <m:r>
                              <a:rPr lang="en-US" altLang="en-GB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 Bold" panose="030F0902030302020204" charset="0"/>
                                <a:sym typeface="+mn-ea"/>
                              </a:rPr>
                              <m:t>,..,</m:t>
                            </m:r>
                            <m:r>
                              <a:rPr lang="en-US" altLang="en-GB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 Bold" panose="030F0902030302020204" charset="0"/>
                                <a:sym typeface="+mn-ea"/>
                              </a:rPr>
                              <m:t>𝒌</m:t>
                            </m:r>
                            <m:r>
                              <a:rPr lang="en-US" altLang="en-GB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 Bold" panose="030F0902030302020204" charset="0"/>
                                <a:sym typeface="+mn-ea"/>
                              </a:rPr>
                              <m:t>}</m:t>
                            </m:r>
                          </m:lim>
                        </m:limLow>
                        <m:sSub>
                          <m:sSubPr>
                            <m:ctrlPr>
                              <a:rPr lang="en-GB" altLang="en-GB" sz="2400" b="1" i="1" smtClean="0">
                                <a:latin typeface="Cambria Math" panose="02040503050406030204" pitchFamily="18" charset="0"/>
                                <a:sym typeface="+mn-ea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GB" altLang="en-GB" sz="2400" b="1" i="1" smtClean="0">
                                    <a:latin typeface="Cambria Math" panose="02040503050406030204" pitchFamily="18" charset="0"/>
                                    <a:sym typeface="+mn-ea"/>
                                  </a:rPr>
                                </m:ctrlPr>
                              </m:accPr>
                              <m:e>
                                <m:r>
                                  <a:rPr lang="en-US" altLang="en-GB" sz="2400" b="1" i="1" smtClean="0">
                                    <a:latin typeface="Cambria Math" panose="02040503050406030204" pitchFamily="18" charset="0"/>
                                    <a:sym typeface="+mn-ea"/>
                                  </a:rPr>
                                  <m:t>𝒚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en-GB" sz="2400" b="1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𝒊</m:t>
                            </m:r>
                          </m:sub>
                        </m:sSub>
                      </m:fName>
                      <m:e/>
                    </m:func>
                  </m:oMath>
                </a14:m>
                <a:endParaRPr lang="en-GB" altLang="en-GB" sz="2400" b="1" dirty="0">
                  <a:latin typeface="Comic Sans MS Bold" panose="030F0902030302020204" charset="0"/>
                  <a:cs typeface="Comic Sans MS Bold" panose="030F0902030302020204" charset="0"/>
                  <a:sym typeface="+mn-ea"/>
                </a:endParaRPr>
              </a:p>
              <a:p>
                <a:endParaRPr lang="en-GB" altLang="en-GB" sz="2400" b="1" dirty="0">
                  <a:latin typeface="Comic Sans MS Bold" panose="030F0902030302020204" charset="0"/>
                  <a:cs typeface="Comic Sans MS Bold" panose="030F0902030302020204" charset="0"/>
                  <a:sym typeface="+mn-ea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25" y="1525905"/>
                <a:ext cx="11231880" cy="5120569"/>
              </a:xfrm>
              <a:prstGeom prst="rect">
                <a:avLst/>
              </a:prstGeom>
              <a:blipFill>
                <a:blip r:embed="rId3"/>
                <a:stretch>
                  <a:fillRect l="-678" t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C4CA362C-5B65-1557-7028-E479895ED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396" y="1602452"/>
            <a:ext cx="22860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75625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z="750" smtClean="0"/>
              <a:t>4</a:t>
            </a:fld>
            <a:endParaRPr lang="zh-CN" altLang="en-US" sz="75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Regression 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835025" y="1525905"/>
                <a:ext cx="11231880" cy="5139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charset="0"/>
                  <a:buChar char=""/>
                </a:pPr>
                <a:r>
                  <a:rPr lang="en-GB" altLang="en-GB" sz="2400" b="1" dirty="0">
                    <a:latin typeface="Comic Sans MS Bold" panose="030F0902030302020204" charset="0"/>
                    <a:cs typeface="Comic Sans MS Bold" panose="030F0902030302020204" charset="0"/>
                    <a:sym typeface="+mn-ea"/>
                  </a:rPr>
                  <a:t>E.g., predict stock price</a:t>
                </a:r>
              </a:p>
              <a:p>
                <a:pPr marL="457200" indent="-457200">
                  <a:buFont typeface="Wingdings" panose="05000000000000000000" charset="0"/>
                  <a:buChar char=""/>
                </a:pPr>
                <a:endParaRPr lang="en-GB" altLang="en-GB" sz="2400" b="1" dirty="0">
                  <a:latin typeface="Comic Sans MS Bold" panose="030F0902030302020204" charset="0"/>
                  <a:cs typeface="Comic Sans MS Bold" panose="030F0902030302020204" charset="0"/>
                  <a:sym typeface="+mn-ea"/>
                </a:endParaRPr>
              </a:p>
              <a:p>
                <a:pPr marL="457200" indent="-457200">
                  <a:buFont typeface="Wingdings" panose="05000000000000000000" charset="0"/>
                  <a:buChar char=""/>
                </a:pPr>
                <a:r>
                  <a:rPr lang="en-GB" altLang="en-GB" sz="2400" b="1" dirty="0">
                    <a:latin typeface="Comic Sans MS Bold" panose="030F0902030302020204" charset="0"/>
                    <a:cs typeface="Comic Sans MS Bold" panose="030F0902030302020204" charset="0"/>
                    <a:sym typeface="+mn-ea"/>
                  </a:rPr>
                  <a:t>Training</a:t>
                </a:r>
              </a:p>
              <a:p>
                <a:pPr marL="914400" lvl="1" indent="-457200">
                  <a:buFont typeface="Wingdings" panose="05000000000000000000" charset="0"/>
                  <a:buChar char=""/>
                </a:pPr>
                <a:endParaRPr lang="en-GB" altLang="en-GB" sz="2400" b="1" dirty="0">
                  <a:latin typeface="Comic Sans MS Bold" panose="030F0902030302020204" charset="0"/>
                  <a:cs typeface="Comic Sans MS Bold" panose="030F0902030302020204" charset="0"/>
                  <a:sym typeface="+mn-ea"/>
                </a:endParaRPr>
              </a:p>
              <a:p>
                <a:pPr marL="914400" lvl="1" indent="-457200">
                  <a:buFont typeface="Wingdings" panose="05000000000000000000" charset="0"/>
                  <a:buChar char=""/>
                </a:pPr>
                <a:r>
                  <a:rPr lang="en-GB" altLang="en-GB" sz="2400" b="1" dirty="0">
                    <a:latin typeface="Comic Sans MS Bold" panose="030F0902030302020204" charset="0"/>
                    <a:cs typeface="Comic Sans MS Bold" panose="030F0902030302020204" charset="0"/>
                    <a:sym typeface="+mn-ea"/>
                  </a:rPr>
                  <a:t>MSE-loss</a:t>
                </a:r>
              </a:p>
              <a:p>
                <a:pPr marL="1371600" lvl="2" indent="-457200">
                  <a:buFont typeface="Wingdings" panose="05000000000000000000" charset="0"/>
                  <a:buChar char=""/>
                </a:pPr>
                <a:r>
                  <a:rPr lang="en-GB" altLang="en-GB" sz="2400" b="1" dirty="0">
                    <a:latin typeface="Comic Sans MS Bold" panose="030F0902030302020204" charset="0"/>
                    <a:cs typeface="Comic Sans MS Bold" panose="030F0902030302020204" charset="0"/>
                    <a:sym typeface="+mn-ea"/>
                  </a:rPr>
                  <a:t>Model output: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altLang="en-GB" sz="2400" b="1" i="1" smtClean="0">
                            <a:latin typeface="Cambria Math" panose="02040503050406030204" pitchFamily="18" charset="0"/>
                            <a:sym typeface="+mn-ea"/>
                          </a:rPr>
                        </m:ctrlPr>
                      </m:accPr>
                      <m:e>
                        <m:r>
                          <a:rPr lang="en-US" altLang="en-GB" sz="2400" b="1" i="1" smtClean="0">
                            <a:latin typeface="Cambria Math" panose="02040503050406030204" pitchFamily="18" charset="0"/>
                            <a:sym typeface="+mn-ea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GB" altLang="en-GB" sz="2400" b="1" dirty="0">
                    <a:latin typeface="Comic Sans MS Bold" panose="030F0902030302020204" charset="0"/>
                    <a:cs typeface="Comic Sans MS Bold" panose="030F0902030302020204" charset="0"/>
                    <a:sym typeface="+mn-ea"/>
                  </a:rPr>
                  <a:t> = f(</a:t>
                </a:r>
                <a:r>
                  <a:rPr lang="en-GB" altLang="en-GB" sz="2400" b="1" dirty="0" err="1">
                    <a:latin typeface="Comic Sans MS Bold" panose="030F0902030302020204" charset="0"/>
                    <a:cs typeface="Comic Sans MS Bold" panose="030F0902030302020204" charset="0"/>
                    <a:sym typeface="+mn-ea"/>
                  </a:rPr>
                  <a:t>Wh+b</a:t>
                </a:r>
                <a:r>
                  <a:rPr lang="en-GB" altLang="en-GB" sz="2400" b="1" dirty="0">
                    <a:latin typeface="Comic Sans MS Bold" panose="030F0902030302020204" charset="0"/>
                    <a:cs typeface="Comic Sans MS Bold" panose="030F0902030302020204" charset="0"/>
                    <a:sym typeface="+mn-ea"/>
                  </a:rPr>
                  <a:t>)</a:t>
                </a:r>
              </a:p>
              <a:p>
                <a:pPr marL="1371600" lvl="2" indent="-457200">
                  <a:buFont typeface="Wingdings" panose="05000000000000000000" charset="0"/>
                  <a:buChar char=""/>
                </a:pPr>
                <a:r>
                  <a:rPr lang="en-GB" altLang="en-GB" sz="2400" b="1" dirty="0">
                    <a:latin typeface="Comic Sans MS Bold" panose="030F0902030302020204" charset="0"/>
                    <a:cs typeface="Comic Sans MS Bold" panose="030F0902030302020204" charset="0"/>
                    <a:sym typeface="+mn-ea"/>
                  </a:rPr>
                  <a:t>Loss: l = </a:t>
                </a:r>
                <a:r>
                  <a:rPr lang="en-US" altLang="en-GB" sz="2400" b="1" dirty="0">
                    <a:latin typeface="Comic Sans MS Bold" panose="030F0902030302020204" charset="0"/>
                    <a:cs typeface="Comic Sans MS Bold" panose="030F0902030302020204" charset="0"/>
                    <a:sym typeface="+mn-ea"/>
                  </a:rPr>
                  <a:t>½ (y -</a:t>
                </a:r>
                <a:r>
                  <a:rPr lang="en-GB" altLang="en-GB" sz="2400" b="1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altLang="en-GB" sz="2400" b="1" i="1" smtClean="0">
                            <a:latin typeface="Cambria Math" panose="02040503050406030204" pitchFamily="18" charset="0"/>
                            <a:sym typeface="+mn-ea"/>
                          </a:rPr>
                        </m:ctrlPr>
                      </m:accPr>
                      <m:e>
                        <m:r>
                          <a:rPr lang="en-US" altLang="en-GB" sz="2400" b="1" i="1" smtClean="0">
                            <a:latin typeface="Cambria Math" panose="02040503050406030204" pitchFamily="18" charset="0"/>
                            <a:sym typeface="+mn-ea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GB" altLang="en-GB" sz="2400" b="1" dirty="0">
                    <a:latin typeface="Comic Sans MS Bold" panose="030F0902030302020204" charset="0"/>
                    <a:cs typeface="Comic Sans MS Bold" panose="030F0902030302020204" charset="0"/>
                    <a:sym typeface="+mn-ea"/>
                  </a:rPr>
                  <a:t> </a:t>
                </a:r>
                <a:r>
                  <a:rPr lang="en-US" altLang="en-GB" sz="2400" b="1" dirty="0">
                    <a:latin typeface="Comic Sans MS Bold" panose="030F0902030302020204" charset="0"/>
                    <a:cs typeface="Comic Sans MS Bold" panose="030F0902030302020204" charset="0"/>
                    <a:sym typeface="+mn-ea"/>
                  </a:rPr>
                  <a:t>)^2</a:t>
                </a:r>
                <a:endParaRPr lang="en-GB" altLang="en-GB" sz="2400" b="1" dirty="0">
                  <a:latin typeface="Comic Sans MS Bold" panose="030F0902030302020204" charset="0"/>
                  <a:cs typeface="Comic Sans MS Bold" panose="030F0902030302020204" charset="0"/>
                  <a:sym typeface="+mn-ea"/>
                </a:endParaRPr>
              </a:p>
              <a:p>
                <a:pPr marL="914400" lvl="1" indent="-457200">
                  <a:buFont typeface="Wingdings" panose="05000000000000000000" charset="0"/>
                  <a:buChar char=""/>
                </a:pPr>
                <a:endParaRPr lang="en-GB" altLang="en-GB" sz="2400" b="1" dirty="0">
                  <a:latin typeface="Comic Sans MS Bold" panose="030F0902030302020204" charset="0"/>
                  <a:cs typeface="Comic Sans MS Bold" panose="030F0902030302020204" charset="0"/>
                  <a:sym typeface="+mn-ea"/>
                </a:endParaRPr>
              </a:p>
              <a:p>
                <a:pPr marL="457200" indent="-457200">
                  <a:buFont typeface="Wingdings" panose="05000000000000000000" charset="0"/>
                  <a:buChar char=""/>
                </a:pPr>
                <a:r>
                  <a:rPr lang="en-GB" altLang="en-GB" sz="2400" b="1" dirty="0">
                    <a:latin typeface="Comic Sans MS Bold" panose="030F0902030302020204" charset="0"/>
                    <a:cs typeface="Comic Sans MS Bold" panose="030F0902030302020204" charset="0"/>
                    <a:sym typeface="+mn-ea"/>
                  </a:rPr>
                  <a:t>Inference</a:t>
                </a:r>
              </a:p>
              <a:p>
                <a:pPr marL="914400" lvl="1" indent="-457200">
                  <a:buFont typeface="Wingdings" panose="05000000000000000000" charset="0"/>
                  <a:buChar char=""/>
                </a:pPr>
                <a:endParaRPr lang="en-GB" altLang="en-GB" sz="2400" b="1" dirty="0">
                  <a:latin typeface="Comic Sans MS Bold" panose="030F0902030302020204" charset="0"/>
                  <a:cs typeface="Comic Sans MS Bold" panose="030F0902030302020204" charset="0"/>
                  <a:sym typeface="+mn-ea"/>
                </a:endParaRPr>
              </a:p>
              <a:p>
                <a:pPr marL="914400" lvl="1" indent="-457200">
                  <a:buFont typeface="Wingdings" panose="05000000000000000000" charset="0"/>
                  <a:buChar char="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altLang="en-GB" sz="2400" b="1" i="1">
                            <a:latin typeface="Cambria Math" panose="02040503050406030204" pitchFamily="18" charset="0"/>
                            <a:sym typeface="+mn-ea"/>
                          </a:rPr>
                        </m:ctrlPr>
                      </m:accPr>
                      <m:e>
                        <m:r>
                          <a:rPr lang="en-US" altLang="en-GB" sz="2400" b="1" i="1">
                            <a:latin typeface="Cambria Math" panose="02040503050406030204" pitchFamily="18" charset="0"/>
                            <a:sym typeface="+mn-ea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GB" altLang="en-GB" sz="2400" b="1" dirty="0">
                    <a:latin typeface="Comic Sans MS Bold" panose="030F0902030302020204" charset="0"/>
                    <a:cs typeface="Comic Sans MS Bold" panose="030F0902030302020204" charset="0"/>
                    <a:sym typeface="+mn-ea"/>
                  </a:rPr>
                  <a:t> = f(</a:t>
                </a:r>
                <a:r>
                  <a:rPr lang="en-GB" altLang="en-GB" sz="2400" b="1" dirty="0" err="1">
                    <a:latin typeface="Comic Sans MS Bold" panose="030F0902030302020204" charset="0"/>
                    <a:cs typeface="Comic Sans MS Bold" panose="030F0902030302020204" charset="0"/>
                    <a:sym typeface="+mn-ea"/>
                  </a:rPr>
                  <a:t>Wh+b</a:t>
                </a:r>
                <a:r>
                  <a:rPr lang="en-GB" altLang="en-GB" sz="2400" b="1" dirty="0">
                    <a:latin typeface="Comic Sans MS Bold" panose="030F0902030302020204" charset="0"/>
                    <a:cs typeface="Comic Sans MS Bold" panose="030F0902030302020204" charset="0"/>
                    <a:sym typeface="+mn-ea"/>
                  </a:rPr>
                  <a:t>)</a:t>
                </a:r>
              </a:p>
              <a:p>
                <a:endParaRPr lang="en-GB" altLang="en-GB" sz="2400" b="1" dirty="0">
                  <a:latin typeface="Comic Sans MS Bold" panose="030F0902030302020204" charset="0"/>
                  <a:cs typeface="Comic Sans MS Bold" panose="030F0902030302020204" charset="0"/>
                  <a:sym typeface="+mn-ea"/>
                </a:endParaRPr>
              </a:p>
              <a:p>
                <a:pPr marL="457200" indent="-457200">
                  <a:buFont typeface="Wingdings" panose="05000000000000000000" charset="0"/>
                  <a:buChar char=""/>
                </a:pPr>
                <a:endParaRPr lang="en-GB" altLang="en-GB" sz="2400" b="1" dirty="0">
                  <a:latin typeface="Comic Sans MS Bold" panose="030F0902030302020204" charset="0"/>
                  <a:cs typeface="Comic Sans MS Bold" panose="030F0902030302020204" charset="0"/>
                  <a:sym typeface="+mn-ea"/>
                </a:endParaRPr>
              </a:p>
              <a:p>
                <a:pPr lvl="1"/>
                <a:endParaRPr lang="en-GB" altLang="en-GB" sz="1600" dirty="0">
                  <a:latin typeface="Comic Sans MS Bold" panose="030F0902030302020204" charset="0"/>
                  <a:cs typeface="Comic Sans MS Bold" panose="030F0902030302020204" charset="0"/>
                  <a:sym typeface="+mn-ea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25" y="1525905"/>
                <a:ext cx="11231880" cy="5139869"/>
              </a:xfrm>
              <a:prstGeom prst="rect">
                <a:avLst/>
              </a:prstGeom>
              <a:blipFill>
                <a:blip r:embed="rId3"/>
                <a:stretch>
                  <a:fillRect l="-678" t="-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950888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z="750" smtClean="0"/>
              <a:t>5</a:t>
            </a:fld>
            <a:endParaRPr lang="zh-CN" altLang="en-US" sz="75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Gradient Descent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835025" y="1525905"/>
                <a:ext cx="11231880" cy="3679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charset="0"/>
                  <a:buChar char=""/>
                </a:pPr>
                <a:r>
                  <a:rPr lang="en-GB" altLang="en-GB" sz="2400" b="1" dirty="0">
                    <a:latin typeface="Comic Sans MS Bold" panose="030F0902030302020204" charset="0"/>
                    <a:cs typeface="Comic Sans MS Bold" panose="030F0902030302020204" charset="0"/>
                    <a:sym typeface="+mn-ea"/>
                  </a:rPr>
                  <a:t>Considering the optimization objective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GB" sz="2400" b="0" i="1" smtClean="0">
                              <a:latin typeface="Cambria Math" panose="02040503050406030204" pitchFamily="18" charset="0"/>
                              <a:cs typeface="Comic Sans MS Bold" panose="030F0902030302020204" charset="0"/>
                              <a:sym typeface="+mn-ea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lang="en-US" altLang="en-GB" sz="2400" b="0" i="1" smtClean="0">
                                  <a:latin typeface="Cambria Math" panose="02040503050406030204" pitchFamily="18" charset="0"/>
                                  <a:cs typeface="Comic Sans MS Bold" panose="030F0902030302020204" charset="0"/>
                                  <a:sym typeface="+mn-ea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en-GB" sz="2400" b="0" i="1" smtClean="0">
                                      <a:latin typeface="Cambria Math" panose="02040503050406030204" pitchFamily="18" charset="0"/>
                                      <a:cs typeface="Comic Sans MS Bold" panose="030F0902030302020204" charset="0"/>
                                      <a:sym typeface="+mn-ea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en-GB" sz="2400" b="0" i="0" smtClean="0">
                                      <a:latin typeface="Cambria Math" panose="02040503050406030204" pitchFamily="18" charset="0"/>
                                      <a:cs typeface="Comic Sans MS Bold" panose="030F0902030302020204" charset="0"/>
                                      <a:sym typeface="+mn-ea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en-GB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omic Sans MS Bold" panose="030F0902030302020204" charset="0"/>
                                      <a:sym typeface="+mn-ea"/>
                                    </a:rPr>
                                    <m:t>𝜃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en-GB" sz="2400" i="1">
                                  <a:latin typeface="Cambria Math" panose="02040503050406030204" pitchFamily="18" charset="0"/>
                                  <a:cs typeface="Comic Sans MS Bold" panose="030F0902030302020204" charset="0"/>
                                  <a:sym typeface="+mn-ea"/>
                                </a:rPr>
                                <m:t>𝐹</m:t>
                              </m:r>
                              <m:r>
                                <a:rPr lang="en-US" altLang="en-GB" sz="2400" i="1">
                                  <a:latin typeface="Cambria Math" panose="02040503050406030204" pitchFamily="18" charset="0"/>
                                  <a:cs typeface="Comic Sans MS Bold" panose="030F0902030302020204" charset="0"/>
                                  <a:sym typeface="+mn-ea"/>
                                </a:rPr>
                                <m:t>(</m:t>
                              </m:r>
                              <m:r>
                                <a:rPr lang="en-US" altLang="en-GB" sz="2400" i="1">
                                  <a:latin typeface="Cambria Math" panose="02040503050406030204" pitchFamily="18" charset="0"/>
                                  <a:cs typeface="Comic Sans MS Bold" panose="030F0902030302020204" charset="0"/>
                                  <a:sym typeface="+mn-ea"/>
                                </a:rPr>
                                <m:t>𝑥</m:t>
                              </m:r>
                              <m:r>
                                <a:rPr lang="en-US" altLang="en-GB" sz="2400" i="1">
                                  <a:latin typeface="Cambria Math" panose="02040503050406030204" pitchFamily="18" charset="0"/>
                                  <a:cs typeface="Comic Sans MS Bold" panose="030F0902030302020204" charset="0"/>
                                  <a:sym typeface="+mn-ea"/>
                                </a:rPr>
                                <m:t>, </m:t>
                              </m:r>
                              <m:r>
                                <a:rPr lang="en-US" alt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mic Sans MS Bold" panose="030F0902030302020204" charset="0"/>
                                  <a:sym typeface="+mn-ea"/>
                                </a:rPr>
                                <m:t>𝜃</m:t>
                              </m:r>
                            </m:e>
                          </m:func>
                        </m:fName>
                        <m:e>
                          <m:r>
                            <a:rPr lang="en-US" altLang="en-GB" sz="2400" b="0" i="1" smtClean="0">
                              <a:latin typeface="Cambria Math" panose="02040503050406030204" pitchFamily="18" charset="0"/>
                              <a:cs typeface="Comic Sans MS Bold" panose="030F0902030302020204" charset="0"/>
                              <a:sym typeface="+mn-ea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GB" altLang="en-GB" sz="2400" dirty="0">
                  <a:latin typeface="Comic Sans MS Bold" panose="030F0902030302020204" charset="0"/>
                  <a:cs typeface="Comic Sans MS Bold" panose="030F0902030302020204" charset="0"/>
                  <a:sym typeface="+mn-ea"/>
                </a:endParaRPr>
              </a:p>
              <a:p>
                <a:pPr marL="342900" indent="-342900">
                  <a:buFont typeface="Wingdings" pitchFamily="2" charset="2"/>
                  <a:buChar char="Ø"/>
                </a:pPr>
                <a:r>
                  <a:rPr lang="en-GB" altLang="en-GB" sz="2400" dirty="0">
                    <a:latin typeface="Comic Sans MS Bold" panose="030F0902030302020204" charset="0"/>
                    <a:cs typeface="Comic Sans MS Bold" panose="030F0902030302020204" charset="0"/>
                    <a:sym typeface="+mn-ea"/>
                  </a:rPr>
                  <a:t>Suppose we have N samples, at time step t</a:t>
                </a:r>
              </a:p>
              <a:p>
                <a:pPr marL="800100" lvl="1" indent="-342900">
                  <a:buFont typeface="Wingdings" pitchFamily="2" charset="2"/>
                  <a:buChar char="Ø"/>
                </a:pPr>
                <a:endParaRPr lang="en-GB" altLang="en-GB" sz="2400" dirty="0">
                  <a:latin typeface="Comic Sans MS Bold" panose="030F0902030302020204" charset="0"/>
                  <a:cs typeface="Comic Sans MS Bold" panose="030F0902030302020204" charset="0"/>
                  <a:sym typeface="+mn-ea"/>
                </a:endParaRPr>
              </a:p>
              <a:p>
                <a:pPr marL="800100" lvl="1" indent="-342900">
                  <a:buFont typeface="Wingdings" pitchFamily="2" charset="2"/>
                  <a:buChar char="Ø"/>
                </a:pPr>
                <a:r>
                  <a:rPr lang="en-GB" altLang="en-GB" sz="2400" dirty="0">
                    <a:latin typeface="Comic Sans MS Bold" panose="030F0902030302020204" charset="0"/>
                    <a:cs typeface="Comic Sans MS Bold" panose="030F0902030302020204" charset="0"/>
                    <a:sym typeface="+mn-ea"/>
                  </a:rPr>
                  <a:t>Full gradient descent</a:t>
                </a:r>
              </a:p>
              <a:p>
                <a:pPr lvl="1"/>
                <a:r>
                  <a:rPr lang="en-GB" altLang="en-GB" sz="2400" dirty="0">
                    <a:latin typeface="Comic Sans MS Bold" panose="030F0902030302020204" charset="0"/>
                    <a:cs typeface="Comic Sans MS Bold" panose="030F0902030302020204" charset="0"/>
                    <a:sym typeface="+mn-ea"/>
                  </a:rPr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altLang="en-GB" sz="2400" i="1" smtClean="0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a:rPr lang="en-GB" altLang="en-GB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+mn-ea"/>
                          </a:rPr>
                          <m:t>𝜃</m:t>
                        </m:r>
                      </m:e>
                      <m:sup>
                        <m:r>
                          <a:rPr lang="en-US" altLang="en-GB" sz="2400" b="0" i="1" smtClean="0">
                            <a:latin typeface="Cambria Math" panose="02040503050406030204" pitchFamily="18" charset="0"/>
                            <a:sym typeface="+mn-ea"/>
                          </a:rPr>
                          <m:t>𝑡</m:t>
                        </m:r>
                      </m:sup>
                    </m:sSup>
                    <m:r>
                      <a:rPr lang="en-US" altLang="en-GB" sz="2400" b="0" i="1" smtClean="0">
                        <a:latin typeface="Cambria Math" panose="02040503050406030204" pitchFamily="18" charset="0"/>
                        <a:sym typeface="+mn-ea"/>
                      </a:rPr>
                      <m:t>=</m:t>
                    </m:r>
                    <m:sSup>
                      <m:sSupPr>
                        <m:ctrlPr>
                          <a:rPr lang="en-GB" altLang="en-GB" sz="2400" i="1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a:rPr lang="en-GB" alt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+mn-ea"/>
                          </a:rPr>
                          <m:t>𝜃</m:t>
                        </m:r>
                      </m:e>
                      <m:sup>
                        <m:r>
                          <a:rPr lang="en-US" altLang="en-GB" sz="2400" i="1">
                            <a:latin typeface="Cambria Math" panose="02040503050406030204" pitchFamily="18" charset="0"/>
                            <a:sym typeface="+mn-ea"/>
                          </a:rPr>
                          <m:t>𝑡</m:t>
                        </m:r>
                        <m:r>
                          <a:rPr lang="en-US" altLang="en-GB" sz="2400" b="0" i="1" smtClean="0">
                            <a:latin typeface="Cambria Math" panose="02040503050406030204" pitchFamily="18" charset="0"/>
                            <a:sym typeface="+mn-ea"/>
                          </a:rPr>
                          <m:t>−1</m:t>
                        </m:r>
                      </m:sup>
                    </m:sSup>
                    <m:r>
                      <a:rPr lang="en-US" altLang="en-GB" sz="2400" b="0" i="1" smtClean="0">
                        <a:latin typeface="Cambria Math" panose="02040503050406030204" pitchFamily="18" charset="0"/>
                        <a:sym typeface="+mn-ea"/>
                      </a:rPr>
                      <m:t> −</m:t>
                    </m:r>
                    <m:sSub>
                      <m:sSubPr>
                        <m:ctrlPr>
                          <a:rPr lang="en-US" altLang="en-GB" sz="2400" b="0" i="1" smtClean="0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GB" sz="2400" b="0" i="1" smtClean="0">
                            <a:latin typeface="Cambria Math" panose="02040503050406030204" pitchFamily="18" charset="0"/>
                            <a:sym typeface="+mn-ea"/>
                          </a:rPr>
                          <m:t>𝑙𝑟</m:t>
                        </m:r>
                      </m:e>
                      <m:sub>
                        <m:r>
                          <a:rPr lang="en-US" altLang="en-GB" sz="2400" b="0" i="1" smtClean="0">
                            <a:latin typeface="Cambria Math" panose="02040503050406030204" pitchFamily="18" charset="0"/>
                            <a:sym typeface="+mn-ea"/>
                          </a:rPr>
                          <m:t>𝑡</m:t>
                        </m:r>
                      </m:sub>
                    </m:sSub>
                    <m:r>
                      <a:rPr lang="en-US" altLang="en-GB" sz="2400" b="0" i="1" smtClean="0">
                        <a:latin typeface="Cambria Math" panose="02040503050406030204" pitchFamily="18" charset="0"/>
                        <a:sym typeface="+mn-ea"/>
                      </a:rPr>
                      <m:t> </m:t>
                    </m:r>
                    <m:f>
                      <m:fPr>
                        <m:ctrlPr>
                          <a:rPr lang="en-US" altLang="en-GB" sz="2400" b="0" i="1" smtClean="0">
                            <a:latin typeface="Cambria Math" panose="02040503050406030204" pitchFamily="18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en-GB" sz="2400" b="0" i="1" smtClean="0">
                            <a:latin typeface="Cambria Math" panose="02040503050406030204" pitchFamily="18" charset="0"/>
                            <a:sym typeface="+mn-ea"/>
                          </a:rPr>
                          <m:t>1</m:t>
                        </m:r>
                      </m:num>
                      <m:den>
                        <m:r>
                          <a:rPr lang="en-US" altLang="en-GB" sz="2400" b="0" i="1" smtClean="0">
                            <a:latin typeface="Cambria Math" panose="02040503050406030204" pitchFamily="18" charset="0"/>
                            <a:sym typeface="+mn-ea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en-GB" sz="2400" b="0" i="1" smtClean="0">
                            <a:latin typeface="Cambria Math" panose="02040503050406030204" pitchFamily="18" charset="0"/>
                            <a:sym typeface="+mn-ea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en-GB" sz="2400" b="0" i="1" smtClean="0">
                            <a:latin typeface="Cambria Math" panose="02040503050406030204" pitchFamily="18" charset="0"/>
                            <a:sym typeface="+mn-ea"/>
                          </a:rPr>
                          <m:t>𝑖</m:t>
                        </m:r>
                        <m:r>
                          <a:rPr lang="en-US" altLang="en-GB" sz="2400" b="0" i="1" smtClean="0">
                            <a:latin typeface="Cambria Math" panose="02040503050406030204" pitchFamily="18" charset="0"/>
                            <a:sym typeface="+mn-ea"/>
                          </a:rPr>
                          <m:t>=1</m:t>
                        </m:r>
                      </m:sub>
                      <m:sup>
                        <m:r>
                          <a:rPr lang="en-US" altLang="en-GB" sz="2400" b="0" i="1" smtClean="0">
                            <a:latin typeface="Cambria Math" panose="02040503050406030204" pitchFamily="18" charset="0"/>
                            <a:sym typeface="+mn-ea"/>
                          </a:rPr>
                          <m:t>𝑁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+mn-ea"/>
                          </a:rPr>
                          <m:t>∇</m:t>
                        </m:r>
                        <m:r>
                          <a:rPr lang="en-US" altLang="en-GB" sz="2400" b="0" i="1" smtClean="0">
                            <a:latin typeface="Cambria Math" panose="02040503050406030204" pitchFamily="18" charset="0"/>
                            <a:sym typeface="+mn-ea"/>
                          </a:rPr>
                          <m:t>𝐹</m:t>
                        </m:r>
                        <m:r>
                          <a:rPr lang="en-US" altLang="en-GB" sz="2400" b="0" i="1" smtClean="0">
                            <a:latin typeface="Cambria Math" panose="02040503050406030204" pitchFamily="18" charset="0"/>
                            <a:sym typeface="+mn-ea"/>
                          </a:rPr>
                          <m:t>(</m:t>
                        </m:r>
                        <m:sSub>
                          <m:sSubPr>
                            <m:ctrlPr>
                              <a:rPr lang="en-US" altLang="en-GB" sz="2400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GB" sz="2400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GB" sz="2400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GB" sz="2400" b="0" i="1" smtClean="0">
                            <a:latin typeface="Cambria Math" panose="02040503050406030204" pitchFamily="18" charset="0"/>
                            <a:sym typeface="+mn-ea"/>
                          </a:rPr>
                          <m:t>,</m:t>
                        </m:r>
                        <m:sSup>
                          <m:sSupPr>
                            <m:ctrlPr>
                              <a:rPr lang="en-GB" altLang="en-GB" sz="2400" i="1">
                                <a:latin typeface="Cambria Math" panose="02040503050406030204" pitchFamily="18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GB" alt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+mn-ea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en-GB" sz="2400" i="1">
                                <a:latin typeface="Cambria Math" panose="02040503050406030204" pitchFamily="18" charset="0"/>
                                <a:sym typeface="+mn-ea"/>
                              </a:rPr>
                              <m:t>𝑡</m:t>
                            </m:r>
                            <m:r>
                              <a:rPr lang="en-US" altLang="en-GB" sz="2400" i="1">
                                <a:latin typeface="Cambria Math" panose="02040503050406030204" pitchFamily="18" charset="0"/>
                                <a:sym typeface="+mn-ea"/>
                              </a:rPr>
                              <m:t>−1</m:t>
                            </m:r>
                          </m:sup>
                        </m:sSup>
                        <m:r>
                          <a:rPr lang="en-US" altLang="en-GB" sz="2400" b="0" i="1" smtClean="0">
                            <a:latin typeface="Cambria Math" panose="02040503050406030204" pitchFamily="18" charset="0"/>
                            <a:sym typeface="+mn-ea"/>
                          </a:rPr>
                          <m:t>)</m:t>
                        </m:r>
                      </m:e>
                    </m:nary>
                  </m:oMath>
                </a14:m>
                <a:endParaRPr lang="en-GB" altLang="en-GB" sz="2400" dirty="0">
                  <a:latin typeface="Comic Sans MS Bold" panose="030F0902030302020204" charset="0"/>
                  <a:cs typeface="Comic Sans MS Bold" panose="030F0902030302020204" charset="0"/>
                  <a:sym typeface="+mn-ea"/>
                </a:endParaRPr>
              </a:p>
              <a:p>
                <a:pPr lvl="1"/>
                <a:endParaRPr lang="en-GB" altLang="en-GB" sz="2400" dirty="0">
                  <a:latin typeface="Comic Sans MS Bold" panose="030F0902030302020204" charset="0"/>
                  <a:cs typeface="Comic Sans MS Bold" panose="030F0902030302020204" charset="0"/>
                  <a:sym typeface="+mn-ea"/>
                </a:endParaRPr>
              </a:p>
              <a:p>
                <a:pPr marL="1257300" lvl="2" indent="-342900">
                  <a:buFont typeface="Wingdings" pitchFamily="2" charset="2"/>
                  <a:buChar char="Ø"/>
                </a:pPr>
                <a:r>
                  <a:rPr lang="en-GB" altLang="en-GB" sz="1600" dirty="0">
                    <a:latin typeface="Comic Sans MS Bold" panose="030F0902030302020204" charset="0"/>
                    <a:cs typeface="Comic Sans MS Bold" panose="030F0902030302020204" charset="0"/>
                    <a:sym typeface="+mn-ea"/>
                  </a:rPr>
                  <a:t>Highly Efficient</a:t>
                </a:r>
              </a:p>
              <a:p>
                <a:pPr marL="1257300" lvl="2" indent="-342900">
                  <a:buFont typeface="Wingdings" pitchFamily="2" charset="2"/>
                  <a:buChar char="Ø"/>
                </a:pPr>
                <a:endParaRPr lang="en-GB" altLang="en-GB" sz="1600" dirty="0">
                  <a:latin typeface="Comic Sans MS Bold" panose="030F0902030302020204" charset="0"/>
                  <a:cs typeface="Comic Sans MS Bold" panose="030F0902030302020204" charset="0"/>
                  <a:sym typeface="+mn-ea"/>
                </a:endParaRPr>
              </a:p>
              <a:p>
                <a:pPr marL="1257300" lvl="2" indent="-342900">
                  <a:buFont typeface="Wingdings" pitchFamily="2" charset="2"/>
                  <a:buChar char="Ø"/>
                </a:pPr>
                <a:r>
                  <a:rPr lang="en-GB" altLang="en-GB" sz="1600" dirty="0">
                    <a:latin typeface="Comic Sans MS Bold" panose="030F0902030302020204" charset="0"/>
                    <a:cs typeface="Comic Sans MS Bold" panose="030F0902030302020204" charset="0"/>
                    <a:sym typeface="+mn-ea"/>
                  </a:rPr>
                  <a:t>but can not fully utilize the data</a:t>
                </a: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25" y="1525905"/>
                <a:ext cx="11231880" cy="3679982"/>
              </a:xfrm>
              <a:prstGeom prst="rect">
                <a:avLst/>
              </a:prstGeom>
              <a:blipFill>
                <a:blip r:embed="rId3"/>
                <a:stretch>
                  <a:fillRect l="-678" t="-1379" b="-1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358823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z="750" smtClean="0"/>
              <a:t>6</a:t>
            </a:fld>
            <a:endParaRPr lang="zh-CN" altLang="en-US" sz="75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Gradient Descent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835025" y="1525905"/>
                <a:ext cx="11231880" cy="4555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charset="0"/>
                  <a:buChar char=""/>
                </a:pPr>
                <a:r>
                  <a:rPr lang="en-GB" altLang="en-GB" sz="2400" dirty="0">
                    <a:latin typeface="Comic Sans MS Bold" panose="030F0902030302020204" charset="0"/>
                    <a:cs typeface="Comic Sans MS Bold" panose="030F0902030302020204" charset="0"/>
                    <a:sym typeface="+mn-ea"/>
                  </a:rPr>
                  <a:t>Suppose we have N samples, at time step t</a:t>
                </a:r>
              </a:p>
              <a:p>
                <a:pPr lvl="1"/>
                <a:endParaRPr lang="en-GB" altLang="en-GB" sz="2400" dirty="0">
                  <a:latin typeface="Comic Sans MS Bold" panose="030F0902030302020204" charset="0"/>
                  <a:cs typeface="Comic Sans MS Bold" panose="030F0902030302020204" charset="0"/>
                  <a:sym typeface="+mn-ea"/>
                </a:endParaRPr>
              </a:p>
              <a:p>
                <a:pPr marL="800100" lvl="1" indent="-342900">
                  <a:buFont typeface="Wingdings" pitchFamily="2" charset="2"/>
                  <a:buChar char="Ø"/>
                </a:pPr>
                <a:r>
                  <a:rPr lang="en-GB" altLang="en-GB" sz="2400" dirty="0">
                    <a:latin typeface="Comic Sans MS Bold" panose="030F0902030302020204" charset="0"/>
                    <a:cs typeface="Comic Sans MS Bold" panose="030F0902030302020204" charset="0"/>
                    <a:sym typeface="+mn-ea"/>
                  </a:rPr>
                  <a:t>Stochastic gradient descent</a:t>
                </a:r>
              </a:p>
              <a:p>
                <a:pPr lvl="1"/>
                <a:r>
                  <a:rPr lang="en-GB" altLang="en-GB" sz="2400" dirty="0">
                    <a:sym typeface="+mn-ea"/>
                  </a:rPr>
                  <a:t>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altLang="en-GB" sz="2400" i="1" smtClean="0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a:rPr lang="en-GB" altLang="en-GB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+mn-ea"/>
                          </a:rPr>
                          <m:t>𝜃</m:t>
                        </m:r>
                      </m:e>
                      <m:sup>
                        <m:r>
                          <a:rPr lang="en-US" altLang="en-GB" sz="2400" b="0" i="1" smtClean="0">
                            <a:latin typeface="Cambria Math" panose="02040503050406030204" pitchFamily="18" charset="0"/>
                            <a:sym typeface="+mn-ea"/>
                          </a:rPr>
                          <m:t>𝑡</m:t>
                        </m:r>
                      </m:sup>
                    </m:sSup>
                    <m:r>
                      <a:rPr lang="en-US" altLang="en-GB" sz="2400" b="0" i="1" smtClean="0">
                        <a:latin typeface="Cambria Math" panose="02040503050406030204" pitchFamily="18" charset="0"/>
                        <a:sym typeface="+mn-ea"/>
                      </a:rPr>
                      <m:t>=</m:t>
                    </m:r>
                    <m:sSup>
                      <m:sSupPr>
                        <m:ctrlPr>
                          <a:rPr lang="en-GB" altLang="en-GB" sz="2400" i="1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a:rPr lang="en-GB" alt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+mn-ea"/>
                          </a:rPr>
                          <m:t>𝜃</m:t>
                        </m:r>
                      </m:e>
                      <m:sup>
                        <m:r>
                          <a:rPr lang="en-US" altLang="en-GB" sz="2400" i="1">
                            <a:latin typeface="Cambria Math" panose="02040503050406030204" pitchFamily="18" charset="0"/>
                            <a:sym typeface="+mn-ea"/>
                          </a:rPr>
                          <m:t>𝑡</m:t>
                        </m:r>
                        <m:r>
                          <a:rPr lang="en-US" altLang="en-GB" sz="2400" b="0" i="1" smtClean="0">
                            <a:latin typeface="Cambria Math" panose="02040503050406030204" pitchFamily="18" charset="0"/>
                            <a:sym typeface="+mn-ea"/>
                          </a:rPr>
                          <m:t>−1</m:t>
                        </m:r>
                      </m:sup>
                    </m:sSup>
                    <m:r>
                      <a:rPr lang="en-US" altLang="en-GB" sz="2400" b="0" i="1" smtClean="0">
                        <a:latin typeface="Cambria Math" panose="02040503050406030204" pitchFamily="18" charset="0"/>
                        <a:sym typeface="+mn-ea"/>
                      </a:rPr>
                      <m:t> −</m:t>
                    </m:r>
                    <m:sSub>
                      <m:sSubPr>
                        <m:ctrlPr>
                          <a:rPr lang="en-US" altLang="en-GB" sz="2400" b="0" i="1" smtClean="0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GB" sz="2400" b="0" i="1" smtClean="0">
                            <a:latin typeface="Cambria Math" panose="02040503050406030204" pitchFamily="18" charset="0"/>
                            <a:sym typeface="+mn-ea"/>
                          </a:rPr>
                          <m:t>𝑙𝑟</m:t>
                        </m:r>
                      </m:e>
                      <m:sub>
                        <m:r>
                          <a:rPr lang="en-US" altLang="en-GB" sz="2400" b="0" i="1" smtClean="0">
                            <a:latin typeface="Cambria Math" panose="02040503050406030204" pitchFamily="18" charset="0"/>
                            <a:sym typeface="+mn-ea"/>
                          </a:rPr>
                          <m:t>𝑡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+mn-ea"/>
                      </a:rPr>
                      <m:t>∇</m:t>
                    </m:r>
                    <m:r>
                      <a:rPr lang="en-US" altLang="en-GB" sz="2400" i="1">
                        <a:latin typeface="Cambria Math" panose="02040503050406030204" pitchFamily="18" charset="0"/>
                        <a:sym typeface="+mn-ea"/>
                      </a:rPr>
                      <m:t>𝐹</m:t>
                    </m:r>
                    <m:r>
                      <a:rPr lang="en-US" altLang="en-GB" sz="2400" i="1">
                        <a:latin typeface="Cambria Math" panose="02040503050406030204" pitchFamily="18" charset="0"/>
                        <a:sym typeface="+mn-ea"/>
                      </a:rPr>
                      <m:t>(</m:t>
                    </m:r>
                    <m:sSub>
                      <m:sSubPr>
                        <m:ctrlPr>
                          <a:rPr lang="en-US" altLang="en-GB" sz="2400" i="1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GB" sz="2400" i="1">
                            <a:latin typeface="Cambria Math" panose="02040503050406030204" pitchFamily="18" charset="0"/>
                            <a:sym typeface="+mn-ea"/>
                          </a:rPr>
                          <m:t>𝑥</m:t>
                        </m:r>
                      </m:e>
                      <m:sub>
                        <m:r>
                          <a:rPr lang="en-US" altLang="en-GB" sz="2400" b="0" i="1" smtClean="0">
                            <a:latin typeface="Cambria Math" panose="02040503050406030204" pitchFamily="18" charset="0"/>
                            <a:sym typeface="+mn-ea"/>
                          </a:rPr>
                          <m:t>𝑘</m:t>
                        </m:r>
                      </m:sub>
                    </m:sSub>
                    <m:r>
                      <a:rPr lang="en-US" altLang="en-GB" sz="2400" i="1">
                        <a:latin typeface="Cambria Math" panose="02040503050406030204" pitchFamily="18" charset="0"/>
                        <a:sym typeface="+mn-ea"/>
                      </a:rPr>
                      <m:t>,</m:t>
                    </m:r>
                    <m:sSup>
                      <m:sSupPr>
                        <m:ctrlPr>
                          <a:rPr lang="en-GB" altLang="en-GB" sz="2400" i="1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a:rPr lang="en-GB" alt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+mn-ea"/>
                          </a:rPr>
                          <m:t>𝜃</m:t>
                        </m:r>
                      </m:e>
                      <m:sup>
                        <m:r>
                          <a:rPr lang="en-US" altLang="en-GB" sz="2400" i="1">
                            <a:latin typeface="Cambria Math" panose="02040503050406030204" pitchFamily="18" charset="0"/>
                            <a:sym typeface="+mn-ea"/>
                          </a:rPr>
                          <m:t>𝑡</m:t>
                        </m:r>
                        <m:r>
                          <a:rPr lang="en-US" altLang="en-GB" sz="2400" i="1">
                            <a:latin typeface="Cambria Math" panose="02040503050406030204" pitchFamily="18" charset="0"/>
                            <a:sym typeface="+mn-ea"/>
                          </a:rPr>
                          <m:t>−1</m:t>
                        </m:r>
                      </m:sup>
                    </m:sSup>
                    <m:r>
                      <a:rPr lang="en-US" altLang="en-GB" sz="2400" b="0" i="1" smtClean="0">
                        <a:latin typeface="Cambria Math" panose="02040503050406030204" pitchFamily="18" charset="0"/>
                        <a:sym typeface="+mn-ea"/>
                      </a:rPr>
                      <m:t>)</m:t>
                    </m:r>
                  </m:oMath>
                </a14:m>
                <a:r>
                  <a:rPr lang="en-GB" altLang="en-GB" sz="2400" dirty="0">
                    <a:latin typeface="Comic Sans MS Bold" panose="030F0902030302020204" charset="0"/>
                    <a:cs typeface="Comic Sans MS Bold" panose="030F0902030302020204" charset="0"/>
                    <a:sym typeface="+mn-ea"/>
                  </a:rPr>
                  <a:t>, k in {1, 2, …, N}</a:t>
                </a:r>
              </a:p>
              <a:p>
                <a:pPr marL="1257300" lvl="2" indent="-342900">
                  <a:buFont typeface="Wingdings" pitchFamily="2" charset="2"/>
                  <a:buChar char="Ø"/>
                </a:pPr>
                <a:endParaRPr lang="en-GB" altLang="en-GB" sz="2400" dirty="0">
                  <a:latin typeface="Comic Sans MS Bold" panose="030F0902030302020204" charset="0"/>
                  <a:cs typeface="Comic Sans MS Bold" panose="030F0902030302020204" charset="0"/>
                  <a:sym typeface="+mn-ea"/>
                </a:endParaRPr>
              </a:p>
              <a:p>
                <a:pPr marL="1257300" lvl="2" indent="-342900">
                  <a:buFont typeface="Wingdings" pitchFamily="2" charset="2"/>
                  <a:buChar char="Ø"/>
                </a:pPr>
                <a:r>
                  <a:rPr lang="en-GB" altLang="en-GB" sz="1600" dirty="0">
                    <a:latin typeface="Comic Sans MS Bold" panose="030F0902030302020204" charset="0"/>
                    <a:cs typeface="Comic Sans MS Bold" panose="030F0902030302020204" charset="0"/>
                    <a:sym typeface="+mn-ea"/>
                  </a:rPr>
                  <a:t>Computation is slow</a:t>
                </a:r>
              </a:p>
              <a:p>
                <a:pPr lvl="2"/>
                <a:endParaRPr lang="en-GB" altLang="en-GB" sz="1600" dirty="0">
                  <a:latin typeface="Comic Sans MS Bold" panose="030F0902030302020204" charset="0"/>
                  <a:cs typeface="Comic Sans MS Bold" panose="030F0902030302020204" charset="0"/>
                  <a:sym typeface="+mn-ea"/>
                </a:endParaRPr>
              </a:p>
              <a:p>
                <a:pPr marL="1257300" lvl="2" indent="-342900">
                  <a:buFont typeface="Wingdings" pitchFamily="2" charset="2"/>
                  <a:buChar char="Ø"/>
                </a:pPr>
                <a:r>
                  <a:rPr lang="en-GB" altLang="en-GB" sz="1600" dirty="0">
                    <a:latin typeface="Comic Sans MS Bold" panose="030F0902030302020204" charset="0"/>
                    <a:cs typeface="Comic Sans MS Bold" panose="030F0902030302020204" charset="0"/>
                    <a:sym typeface="+mn-ea"/>
                  </a:rPr>
                  <a:t>Can fully utilize the training data</a:t>
                </a:r>
              </a:p>
              <a:p>
                <a:pPr lvl="1"/>
                <a:endParaRPr lang="en-GB" altLang="en-GB" sz="2400" dirty="0">
                  <a:latin typeface="Comic Sans MS Bold" panose="030F0902030302020204" charset="0"/>
                  <a:cs typeface="Comic Sans MS Bold" panose="030F0902030302020204" charset="0"/>
                  <a:sym typeface="+mn-ea"/>
                </a:endParaRPr>
              </a:p>
              <a:p>
                <a:pPr marL="800100" lvl="1" indent="-342900">
                  <a:buFont typeface="Wingdings" pitchFamily="2" charset="2"/>
                  <a:buChar char="Ø"/>
                </a:pPr>
                <a:r>
                  <a:rPr lang="en-GB" altLang="en-GB" sz="2400" dirty="0">
                    <a:latin typeface="Comic Sans MS Bold" panose="030F0902030302020204" charset="0"/>
                    <a:cs typeface="Comic Sans MS Bold" panose="030F0902030302020204" charset="0"/>
                    <a:sym typeface="+mn-ea"/>
                  </a:rPr>
                  <a:t>Mini-batch with batch size s</a:t>
                </a:r>
              </a:p>
              <a:p>
                <a:pPr lvl="1"/>
                <a:r>
                  <a:rPr lang="en-GB" altLang="en-GB" sz="2400" dirty="0">
                    <a:sym typeface="+mn-ea"/>
                  </a:rPr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altLang="en-GB" sz="2400" i="1" smtClean="0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a:rPr lang="en-GB" altLang="en-GB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+mn-ea"/>
                          </a:rPr>
                          <m:t>𝜃</m:t>
                        </m:r>
                      </m:e>
                      <m:sup>
                        <m:r>
                          <a:rPr lang="en-US" altLang="en-GB" sz="2400" b="0" i="1" smtClean="0">
                            <a:latin typeface="Cambria Math" panose="02040503050406030204" pitchFamily="18" charset="0"/>
                            <a:sym typeface="+mn-ea"/>
                          </a:rPr>
                          <m:t>𝑡</m:t>
                        </m:r>
                      </m:sup>
                    </m:sSup>
                    <m:r>
                      <a:rPr lang="en-US" altLang="en-GB" sz="2400" b="0" i="1" smtClean="0">
                        <a:latin typeface="Cambria Math" panose="02040503050406030204" pitchFamily="18" charset="0"/>
                        <a:sym typeface="+mn-ea"/>
                      </a:rPr>
                      <m:t>=</m:t>
                    </m:r>
                    <m:sSup>
                      <m:sSupPr>
                        <m:ctrlPr>
                          <a:rPr lang="en-GB" altLang="en-GB" sz="2400" i="1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a:rPr lang="en-GB" alt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+mn-ea"/>
                          </a:rPr>
                          <m:t>𝜃</m:t>
                        </m:r>
                      </m:e>
                      <m:sup>
                        <m:r>
                          <a:rPr lang="en-US" altLang="en-GB" sz="2400" i="1">
                            <a:latin typeface="Cambria Math" panose="02040503050406030204" pitchFamily="18" charset="0"/>
                            <a:sym typeface="+mn-ea"/>
                          </a:rPr>
                          <m:t>𝑡</m:t>
                        </m:r>
                        <m:r>
                          <a:rPr lang="en-US" altLang="en-GB" sz="2400" b="0" i="1" smtClean="0">
                            <a:latin typeface="Cambria Math" panose="02040503050406030204" pitchFamily="18" charset="0"/>
                            <a:sym typeface="+mn-ea"/>
                          </a:rPr>
                          <m:t>−1</m:t>
                        </m:r>
                      </m:sup>
                    </m:sSup>
                    <m:r>
                      <a:rPr lang="en-US" altLang="en-GB" sz="2400" b="0" i="1" smtClean="0">
                        <a:latin typeface="Cambria Math" panose="02040503050406030204" pitchFamily="18" charset="0"/>
                        <a:sym typeface="+mn-ea"/>
                      </a:rPr>
                      <m:t> −</m:t>
                    </m:r>
                    <m:sSub>
                      <m:sSubPr>
                        <m:ctrlPr>
                          <a:rPr lang="en-US" altLang="en-GB" sz="2400" b="0" i="1" smtClean="0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GB" sz="2400" b="0" i="1" smtClean="0">
                            <a:latin typeface="Cambria Math" panose="02040503050406030204" pitchFamily="18" charset="0"/>
                            <a:sym typeface="+mn-ea"/>
                          </a:rPr>
                          <m:t>𝑙𝑟</m:t>
                        </m:r>
                      </m:e>
                      <m:sub>
                        <m:r>
                          <a:rPr lang="en-US" altLang="en-GB" sz="2400" b="0" i="1" smtClean="0">
                            <a:latin typeface="Cambria Math" panose="02040503050406030204" pitchFamily="18" charset="0"/>
                            <a:sym typeface="+mn-ea"/>
                          </a:rPr>
                          <m:t>𝑡</m:t>
                        </m:r>
                      </m:sub>
                    </m:sSub>
                    <m:r>
                      <a:rPr lang="en-US" altLang="en-GB" sz="2400" b="0" i="1" smtClean="0">
                        <a:latin typeface="Cambria Math" panose="02040503050406030204" pitchFamily="18" charset="0"/>
                        <a:sym typeface="+mn-ea"/>
                      </a:rPr>
                      <m:t> </m:t>
                    </m:r>
                    <m:f>
                      <m:fPr>
                        <m:ctrlPr>
                          <a:rPr lang="en-US" altLang="en-GB" sz="2400" b="0" i="1" smtClean="0">
                            <a:latin typeface="Cambria Math" panose="02040503050406030204" pitchFamily="18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en-GB" sz="2400" b="0" i="1" smtClean="0">
                            <a:latin typeface="Cambria Math" panose="02040503050406030204" pitchFamily="18" charset="0"/>
                            <a:sym typeface="+mn-ea"/>
                          </a:rPr>
                          <m:t>1</m:t>
                        </m:r>
                      </m:num>
                      <m:den>
                        <m:r>
                          <a:rPr lang="en-US" altLang="en-GB" sz="2400" b="0" i="1" smtClean="0">
                            <a:latin typeface="Cambria Math" panose="02040503050406030204" pitchFamily="18" charset="0"/>
                            <a:sym typeface="+mn-ea"/>
                          </a:rPr>
                          <m:t>𝑠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en-GB" sz="2400" b="0" i="1" smtClean="0">
                            <a:latin typeface="Cambria Math" panose="02040503050406030204" pitchFamily="18" charset="0"/>
                            <a:sym typeface="+mn-ea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en-GB" sz="2400" b="0" i="1" smtClean="0">
                            <a:latin typeface="Cambria Math" panose="02040503050406030204" pitchFamily="18" charset="0"/>
                            <a:sym typeface="+mn-ea"/>
                          </a:rPr>
                          <m:t>𝑘</m:t>
                        </m:r>
                        <m:r>
                          <a:rPr lang="en-US" alt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+mn-ea"/>
                          </a:rPr>
                          <m:t>𝜖</m:t>
                        </m:r>
                        <m:sSub>
                          <m:sSubPr>
                            <m:ctrlPr>
                              <a:rPr lang="en-US" altLang="en-GB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GB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+mn-ea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en-GB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+mn-ea"/>
                              </a:rPr>
                              <m:t>𝑠</m:t>
                            </m:r>
                          </m:sub>
                        </m:sSub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+mn-ea"/>
                          </a:rPr>
                          <m:t>∇</m:t>
                        </m:r>
                        <m:r>
                          <a:rPr lang="en-US" altLang="en-GB" sz="2400" i="1">
                            <a:latin typeface="Cambria Math" panose="02040503050406030204" pitchFamily="18" charset="0"/>
                            <a:sym typeface="+mn-ea"/>
                          </a:rPr>
                          <m:t>𝐹</m:t>
                        </m:r>
                        <m:d>
                          <m:dPr>
                            <m:ctrlPr>
                              <a:rPr lang="en-US" altLang="en-GB" sz="2400" i="1">
                                <a:latin typeface="Cambria Math" panose="02040503050406030204" pitchFamily="18" charset="0"/>
                                <a:sym typeface="+mn-ea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GB" sz="2400" i="1">
                                    <a:latin typeface="Cambria Math" panose="02040503050406030204" pitchFamily="18" charset="0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en-GB" sz="2400" i="1">
                                    <a:latin typeface="Cambria Math" panose="02040503050406030204" pitchFamily="18" charset="0"/>
                                    <a:sym typeface="+mn-ea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en-GB" sz="2400" b="0" i="1" smtClean="0">
                                    <a:latin typeface="Cambria Math" panose="02040503050406030204" pitchFamily="18" charset="0"/>
                                    <a:sym typeface="+mn-ea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en-GB" sz="2400" i="1">
                                <a:latin typeface="Cambria Math" panose="02040503050406030204" pitchFamily="18" charset="0"/>
                                <a:sym typeface="+mn-ea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GB" altLang="en-GB" sz="2400" i="1">
                                    <a:latin typeface="Cambria Math" panose="02040503050406030204" pitchFamily="18" charset="0"/>
                                    <a:sym typeface="+mn-ea"/>
                                  </a:rPr>
                                </m:ctrlPr>
                              </m:sSupPr>
                              <m:e>
                                <m:r>
                                  <a:rPr lang="en-GB" alt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+mn-ea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en-GB" sz="2400" i="1">
                                    <a:latin typeface="Cambria Math" panose="02040503050406030204" pitchFamily="18" charset="0"/>
                                    <a:sym typeface="+mn-ea"/>
                                  </a:rPr>
                                  <m:t>𝑡</m:t>
                                </m:r>
                                <m:r>
                                  <a:rPr lang="en-US" altLang="en-GB" sz="2400" i="1">
                                    <a:latin typeface="Cambria Math" panose="02040503050406030204" pitchFamily="18" charset="0"/>
                                    <a:sym typeface="+mn-ea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r>
                  <a:rPr lang="en-GB" altLang="en-GB" sz="2400" dirty="0">
                    <a:latin typeface="Comic Sans MS Bold" panose="030F0902030302020204" charset="0"/>
                    <a:cs typeface="Comic Sans MS Bold" panose="030F0902030302020204" charset="0"/>
                    <a:sym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en-GB" sz="2400" i="1" smtClean="0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GB" sz="2400" b="0" i="1" smtClean="0">
                            <a:latin typeface="Cambria Math" panose="02040503050406030204" pitchFamily="18" charset="0"/>
                            <a:sym typeface="+mn-ea"/>
                          </a:rPr>
                          <m:t>𝑡</m:t>
                        </m:r>
                      </m:e>
                      <m:sub>
                        <m:r>
                          <a:rPr lang="en-US" altLang="en-GB" sz="2400" b="0" i="1" smtClean="0">
                            <a:latin typeface="Cambria Math" panose="02040503050406030204" pitchFamily="18" charset="0"/>
                            <a:sym typeface="+mn-ea"/>
                          </a:rPr>
                          <m:t>𝑠</m:t>
                        </m:r>
                      </m:sub>
                    </m:sSub>
                    <m:r>
                      <a:rPr lang="en-GB" alt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+mn-ea"/>
                      </a:rPr>
                      <m:t>⊑</m:t>
                    </m:r>
                    <m:d>
                      <m:dPr>
                        <m:begChr m:val="{"/>
                        <m:endChr m:val="}"/>
                        <m:ctrlPr>
                          <a:rPr lang="en-US" alt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+mn-ea"/>
                          </a:rPr>
                        </m:ctrlPr>
                      </m:dPr>
                      <m:e>
                        <m:r>
                          <a:rPr lang="en-US" alt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+mn-ea"/>
                          </a:rPr>
                          <m:t>1, 2, …, </m:t>
                        </m:r>
                        <m:r>
                          <a:rPr lang="en-US" alt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+mn-ea"/>
                          </a:rPr>
                          <m:t>𝑁</m:t>
                        </m:r>
                      </m:e>
                    </m:d>
                  </m:oMath>
                </a14:m>
                <a:endParaRPr lang="en-US" altLang="en-GB" sz="2400" b="0" dirty="0">
                  <a:latin typeface="Comic Sans MS Bold" panose="030F0902030302020204" charset="0"/>
                  <a:ea typeface="Cambria Math" panose="02040503050406030204" pitchFamily="18" charset="0"/>
                  <a:sym typeface="+mn-ea"/>
                </a:endParaRPr>
              </a:p>
              <a:p>
                <a:pPr marL="1257300" lvl="2" indent="-342900">
                  <a:buFont typeface="Wingdings" pitchFamily="2" charset="2"/>
                  <a:buChar char="Ø"/>
                </a:pPr>
                <a:endParaRPr lang="en-GB" altLang="en-GB" sz="1600" dirty="0">
                  <a:latin typeface="Comic Sans MS Bold" panose="030F0902030302020204" charset="0"/>
                  <a:cs typeface="Comic Sans MS Bold" panose="030F0902030302020204" charset="0"/>
                  <a:sym typeface="+mn-ea"/>
                </a:endParaRPr>
              </a:p>
              <a:p>
                <a:pPr marL="1257300" lvl="2" indent="-342900">
                  <a:buFont typeface="Wingdings" pitchFamily="2" charset="2"/>
                  <a:buChar char="Ø"/>
                </a:pPr>
                <a:r>
                  <a:rPr lang="en-GB" altLang="en-GB" sz="1600" dirty="0">
                    <a:latin typeface="Comic Sans MS Bold" panose="030F0902030302020204" charset="0"/>
                    <a:cs typeface="Comic Sans MS Bold" panose="030F0902030302020204" charset="0"/>
                    <a:sym typeface="+mn-ea"/>
                  </a:rPr>
                  <a:t>Trade-off between the computation speed and data use</a:t>
                </a:r>
                <a:r>
                  <a:rPr lang="en-GB" altLang="en-GB" sz="2400" dirty="0">
                    <a:latin typeface="Comic Sans MS Bold" panose="030F0902030302020204" charset="0"/>
                    <a:cs typeface="Comic Sans MS Bold" panose="030F0902030302020204" charset="0"/>
                    <a:sym typeface="+mn-ea"/>
                  </a:rPr>
                  <a:t>		</a:t>
                </a: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25" y="1525905"/>
                <a:ext cx="11231880" cy="4555414"/>
              </a:xfrm>
              <a:prstGeom prst="rect">
                <a:avLst/>
              </a:prstGeom>
              <a:blipFill>
                <a:blip r:embed="rId3"/>
                <a:stretch>
                  <a:fillRect l="-678" t="-1111" b="-3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222717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z="750" smtClean="0"/>
              <a:t>7</a:t>
            </a:fld>
            <a:endParaRPr lang="zh-CN" altLang="en-US" sz="75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Regularization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35025" y="1525905"/>
            <a:ext cx="1123188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charset="0"/>
              <a:buChar char=""/>
            </a:pPr>
            <a:r>
              <a:rPr lang="en-GB" altLang="en-GB" sz="2400" b="1" dirty="0">
                <a:latin typeface="Comic Sans MS Bold" panose="030F0902030302020204" charset="0"/>
                <a:cs typeface="Comic Sans MS Bold" panose="030F0902030302020204" charset="0"/>
                <a:sym typeface="+mn-ea"/>
              </a:rPr>
              <a:t>Prevent overfitting</a:t>
            </a:r>
          </a:p>
          <a:p>
            <a:pPr marL="457200" indent="-457200">
              <a:buFont typeface="Wingdings" panose="05000000000000000000" charset="0"/>
              <a:buChar char=""/>
            </a:pPr>
            <a:r>
              <a:rPr lang="en-GB" altLang="en-GB" sz="2400" b="1" dirty="0">
                <a:latin typeface="Comic Sans MS Bold" panose="030F0902030302020204" charset="0"/>
                <a:cs typeface="Comic Sans MS Bold" panose="030F0902030302020204" charset="0"/>
                <a:sym typeface="+mn-ea"/>
              </a:rPr>
              <a:t>L1 </a:t>
            </a:r>
            <a:r>
              <a:rPr lang="en-GB" altLang="en-GB" sz="2400" b="1" dirty="0" err="1">
                <a:latin typeface="Comic Sans MS Bold" panose="030F0902030302020204" charset="0"/>
                <a:cs typeface="Comic Sans MS Bold" panose="030F0902030302020204" charset="0"/>
                <a:sym typeface="+mn-ea"/>
              </a:rPr>
              <a:t>regularizer</a:t>
            </a:r>
            <a:r>
              <a:rPr lang="en-GB" altLang="en-GB" sz="2400" b="1" dirty="0">
                <a:latin typeface="Comic Sans MS Bold" panose="030F0902030302020204" charset="0"/>
                <a:cs typeface="Comic Sans MS Bold" panose="030F0902030302020204" charset="0"/>
                <a:sym typeface="+mn-ea"/>
              </a:rPr>
              <a:t> (Lasso </a:t>
            </a:r>
            <a:r>
              <a:rPr lang="en-GB" altLang="en-GB" sz="2400" b="1" dirty="0" err="1">
                <a:latin typeface="Comic Sans MS Bold" panose="030F0902030302020204" charset="0"/>
                <a:cs typeface="Comic Sans MS Bold" panose="030F0902030302020204" charset="0"/>
                <a:sym typeface="+mn-ea"/>
              </a:rPr>
              <a:t>regularizer</a:t>
            </a:r>
            <a:r>
              <a:rPr lang="en-GB" altLang="en-GB" sz="2400" b="1" dirty="0">
                <a:latin typeface="Comic Sans MS Bold" panose="030F0902030302020204" charset="0"/>
                <a:cs typeface="Comic Sans MS Bold" panose="030F0902030302020204" charset="0"/>
                <a:sym typeface="+mn-ea"/>
              </a:rPr>
              <a:t>)</a:t>
            </a:r>
          </a:p>
          <a:p>
            <a:pPr marL="457200" indent="-457200">
              <a:buFont typeface="Wingdings" panose="05000000000000000000" charset="0"/>
              <a:buChar char=""/>
            </a:pPr>
            <a:endParaRPr lang="en-GB" altLang="en-GB" sz="2400" b="1" dirty="0">
              <a:latin typeface="Comic Sans MS Bold" panose="030F0902030302020204" charset="0"/>
              <a:cs typeface="Comic Sans MS Bold" panose="030F0902030302020204" charset="0"/>
              <a:sym typeface="+mn-ea"/>
            </a:endParaRPr>
          </a:p>
          <a:p>
            <a:pPr marL="800100" lvl="1" indent="-342900">
              <a:buFont typeface="Wingdings" pitchFamily="2" charset="2"/>
              <a:buChar char="Ø"/>
            </a:pPr>
            <a:endParaRPr lang="en-GB" altLang="en-GB" sz="1600" dirty="0">
              <a:latin typeface="Comic Sans MS Bold" panose="030F0902030302020204" charset="0"/>
              <a:cs typeface="Comic Sans MS Bold" panose="030F0902030302020204" charset="0"/>
              <a:sym typeface="+mn-ea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en-GB" altLang="en-GB" sz="1600" dirty="0">
                <a:latin typeface="Comic Sans MS Bold" panose="030F0902030302020204" charset="0"/>
                <a:cs typeface="Comic Sans MS Bold" panose="030F0902030302020204" charset="0"/>
                <a:sym typeface="+mn-ea"/>
              </a:rPr>
              <a:t>E.g., Alignment in machine translation, graph for social network</a:t>
            </a:r>
            <a:endParaRPr lang="en-GB" altLang="en-GB" sz="2400" b="1" dirty="0">
              <a:latin typeface="Comic Sans MS Bold" panose="030F0902030302020204" charset="0"/>
              <a:cs typeface="Comic Sans MS Bold" panose="030F0902030302020204" charset="0"/>
              <a:sym typeface="+mn-ea"/>
            </a:endParaRPr>
          </a:p>
          <a:p>
            <a:pPr marL="457200" indent="-457200">
              <a:buFont typeface="Wingdings" panose="05000000000000000000" charset="0"/>
              <a:buChar char=""/>
            </a:pPr>
            <a:endParaRPr lang="en-GB" altLang="en-GB" sz="2400" b="1" dirty="0">
              <a:latin typeface="Comic Sans MS Bold" panose="030F0902030302020204" charset="0"/>
              <a:cs typeface="Comic Sans MS Bold" panose="030F0902030302020204" charset="0"/>
              <a:sym typeface="+mn-ea"/>
            </a:endParaRPr>
          </a:p>
          <a:p>
            <a:pPr marL="457200" indent="-457200">
              <a:buFont typeface="Wingdings" panose="05000000000000000000" charset="0"/>
              <a:buChar char=""/>
            </a:pPr>
            <a:r>
              <a:rPr lang="en-GB" altLang="en-GB" sz="2400" b="1" dirty="0">
                <a:latin typeface="Comic Sans MS Bold" panose="030F0902030302020204" charset="0"/>
                <a:cs typeface="Comic Sans MS Bold" panose="030F0902030302020204" charset="0"/>
                <a:sym typeface="+mn-ea"/>
              </a:rPr>
              <a:t>L2 </a:t>
            </a:r>
            <a:r>
              <a:rPr lang="en-GB" altLang="en-GB" sz="2400" b="1" dirty="0" err="1">
                <a:latin typeface="Comic Sans MS Bold" panose="030F0902030302020204" charset="0"/>
                <a:cs typeface="Comic Sans MS Bold" panose="030F0902030302020204" charset="0"/>
                <a:sym typeface="+mn-ea"/>
              </a:rPr>
              <a:t>regularizer</a:t>
            </a:r>
            <a:r>
              <a:rPr lang="en-GB" altLang="en-GB" sz="2400" b="1" dirty="0">
                <a:latin typeface="Comic Sans MS Bold" panose="030F0902030302020204" charset="0"/>
                <a:cs typeface="Comic Sans MS Bold" panose="030F0902030302020204" charset="0"/>
                <a:sym typeface="+mn-ea"/>
              </a:rPr>
              <a:t> (Ridge </a:t>
            </a:r>
            <a:r>
              <a:rPr lang="en-GB" altLang="en-GB" sz="2400" b="1" dirty="0" err="1">
                <a:latin typeface="Comic Sans MS Bold" panose="030F0902030302020204" charset="0"/>
                <a:cs typeface="Comic Sans MS Bold" panose="030F0902030302020204" charset="0"/>
                <a:sym typeface="+mn-ea"/>
              </a:rPr>
              <a:t>regularizer</a:t>
            </a:r>
            <a:r>
              <a:rPr lang="en-GB" altLang="en-GB" sz="2400" b="1" dirty="0">
                <a:latin typeface="Comic Sans MS Bold" panose="030F0902030302020204" charset="0"/>
                <a:cs typeface="Comic Sans MS Bold" panose="030F0902030302020204" charset="0"/>
                <a:sym typeface="+mn-ea"/>
              </a:rPr>
              <a:t>)</a:t>
            </a:r>
          </a:p>
          <a:p>
            <a:endParaRPr lang="en-GB" altLang="en-GB" sz="2400" b="1" dirty="0">
              <a:latin typeface="Comic Sans MS Bold" panose="030F0902030302020204" charset="0"/>
              <a:cs typeface="Comic Sans MS Bold" panose="030F0902030302020204" charset="0"/>
              <a:sym typeface="+mn-ea"/>
            </a:endParaRPr>
          </a:p>
          <a:p>
            <a:pPr marL="457200" indent="-457200">
              <a:buFont typeface="Wingdings" panose="05000000000000000000" charset="0"/>
              <a:buChar char=""/>
            </a:pPr>
            <a:endParaRPr lang="en-GB" altLang="en-GB" sz="2400" b="1" dirty="0">
              <a:latin typeface="Comic Sans MS Bold" panose="030F0902030302020204" charset="0"/>
              <a:cs typeface="Comic Sans MS Bold" panose="030F0902030302020204" charset="0"/>
              <a:sym typeface="+mn-ea"/>
            </a:endParaRPr>
          </a:p>
          <a:p>
            <a:pPr marL="457200" indent="-457200">
              <a:buFont typeface="Wingdings" panose="05000000000000000000" charset="0"/>
              <a:buChar char=""/>
            </a:pPr>
            <a:endParaRPr lang="en-GB" altLang="en-GB" sz="2400" b="1" dirty="0">
              <a:latin typeface="Comic Sans MS Bold" panose="030F0902030302020204" charset="0"/>
              <a:cs typeface="Comic Sans MS Bold" panose="030F0902030302020204" charset="0"/>
              <a:sym typeface="+mn-ea"/>
            </a:endParaRPr>
          </a:p>
          <a:p>
            <a:pPr marL="457200" indent="-457200">
              <a:buFont typeface="Wingdings" panose="05000000000000000000" charset="0"/>
              <a:buChar char=""/>
            </a:pPr>
            <a:endParaRPr lang="en-GB" altLang="en-GB" sz="2400" b="1" dirty="0">
              <a:latin typeface="Comic Sans MS Bold" panose="030F0902030302020204" charset="0"/>
              <a:cs typeface="Comic Sans MS Bold" panose="030F0902030302020204" charset="0"/>
              <a:sym typeface="+mn-ea"/>
            </a:endParaRPr>
          </a:p>
          <a:p>
            <a:pPr marL="914400" lvl="1" indent="-457200">
              <a:buFont typeface="Wingdings" panose="05000000000000000000" charset="0"/>
              <a:buChar char=""/>
            </a:pPr>
            <a:r>
              <a:rPr lang="en-GB" altLang="en-GB" sz="1600" dirty="0">
                <a:latin typeface="Comic Sans MS Bold" panose="030F0902030302020204" charset="0"/>
                <a:cs typeface="Comic Sans MS Bold" panose="030F0902030302020204" charset="0"/>
                <a:sym typeface="+mn-ea"/>
              </a:rPr>
              <a:t>E.g. deep neural network training</a:t>
            </a:r>
          </a:p>
          <a:p>
            <a:pPr marL="457200" indent="-457200">
              <a:buFont typeface="Wingdings" panose="05000000000000000000" charset="0"/>
              <a:buChar char=""/>
            </a:pPr>
            <a:endParaRPr lang="en-GB" altLang="en-GB" sz="1600" dirty="0">
              <a:latin typeface="Comic Sans MS Bold" panose="030F0902030302020204" charset="0"/>
              <a:cs typeface="Comic Sans MS Bold" panose="030F0902030302020204" charset="0"/>
              <a:sym typeface="+mn-ea"/>
            </a:endParaRPr>
          </a:p>
          <a:p>
            <a:pPr marL="457200" indent="-457200">
              <a:buFont typeface="Wingdings" panose="05000000000000000000" charset="0"/>
              <a:buChar char=""/>
            </a:pPr>
            <a:r>
              <a:rPr lang="en-GB" altLang="en-GB" sz="2400" b="1" dirty="0">
                <a:latin typeface="Comic Sans MS Bold" panose="030F0902030302020204" charset="0"/>
                <a:cs typeface="Comic Sans MS Bold" panose="030F0902030302020204" charset="0"/>
                <a:sym typeface="+mn-ea"/>
              </a:rPr>
              <a:t>Dropout</a:t>
            </a:r>
          </a:p>
          <a:p>
            <a:pPr marL="914400" lvl="1" indent="-457200">
              <a:buFont typeface="Wingdings" panose="05000000000000000000" charset="0"/>
              <a:buChar char=""/>
            </a:pPr>
            <a:r>
              <a:rPr lang="en-GB" altLang="en-GB" sz="1600" dirty="0">
                <a:latin typeface="Comic Sans MS Bold" panose="030F0902030302020204" charset="0"/>
                <a:cs typeface="Comic Sans MS Bold" panose="030F0902030302020204" charset="0"/>
                <a:sym typeface="+mn-ea"/>
              </a:rPr>
              <a:t>0.1 ~ 0.5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A3551E-B458-5F16-1A9D-19D274F3B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076" y="2304400"/>
            <a:ext cx="2621677" cy="5654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E015AC-689C-303F-6EDF-4B45058279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1233" y="3988141"/>
            <a:ext cx="4120830" cy="106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69813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z="750" smtClean="0"/>
              <a:t>8</a:t>
            </a:fld>
            <a:endParaRPr lang="zh-CN" altLang="en-US" sz="75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Quiz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DFC77B-036F-2D44-BFDA-869A34E94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110" y="1321624"/>
            <a:ext cx="8762671" cy="529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29317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z="750" smtClean="0"/>
              <a:t>9</a:t>
            </a:fld>
            <a:endParaRPr lang="zh-CN" altLang="en-US" sz="75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calculating gradient is necessary?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3">
                <a:extLst>
                  <a:ext uri="{FF2B5EF4-FFF2-40B4-BE49-F238E27FC236}">
                    <a16:creationId xmlns:a16="http://schemas.microsoft.com/office/drawing/2014/main" id="{BD79F48A-C4B0-5F80-42B2-AE12D0F9D4AB}"/>
                  </a:ext>
                </a:extLst>
              </p:cNvPr>
              <p:cNvSpPr txBox="1"/>
              <p:nvPr/>
            </p:nvSpPr>
            <p:spPr>
              <a:xfrm>
                <a:off x="835025" y="1525905"/>
                <a:ext cx="11231880" cy="18461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charset="0"/>
                  <a:buChar char=""/>
                </a:pPr>
                <a:r>
                  <a:rPr lang="en-GB" altLang="en-GB" sz="2400" b="1" dirty="0">
                    <a:latin typeface="Comic Sans MS Bold" panose="030F0902030302020204" charset="0"/>
                    <a:cs typeface="Comic Sans MS Bold" panose="030F0902030302020204" charset="0"/>
                    <a:sym typeface="+mn-ea"/>
                  </a:rPr>
                  <a:t>Sometimes we can’t directly compute the gradient</a:t>
                </a:r>
              </a:p>
              <a:p>
                <a:pPr marL="914400" lvl="1" indent="-457200">
                  <a:buFont typeface="Wingdings" panose="05000000000000000000" charset="0"/>
                  <a:buChar char=""/>
                </a:pPr>
                <a:endParaRPr lang="en-GB" altLang="en-GB" sz="1600" b="1" dirty="0">
                  <a:latin typeface="Comic Sans MS Bold" panose="030F0902030302020204" charset="0"/>
                  <a:cs typeface="Comic Sans MS Bold" panose="030F0902030302020204" charset="0"/>
                  <a:sym typeface="+mn-ea"/>
                </a:endParaRPr>
              </a:p>
              <a:p>
                <a:pPr marL="914400" lvl="1" indent="-457200">
                  <a:buFont typeface="Wingdings" panose="05000000000000000000" charset="0"/>
                  <a:buChar char=""/>
                </a:pPr>
                <a:r>
                  <a:rPr lang="en-GB" altLang="en-GB" sz="1600" dirty="0">
                    <a:latin typeface="Comic Sans MS Bold" panose="030F0902030302020204" charset="0"/>
                    <a:cs typeface="Comic Sans MS Bold" panose="030F0902030302020204" charset="0"/>
                    <a:sym typeface="+mn-ea"/>
                  </a:rPr>
                  <a:t>Incorporating a latent variable into the MLE objective</a:t>
                </a:r>
              </a:p>
              <a:p>
                <a:pPr lvl="1"/>
                <a:endParaRPr lang="en-GB" altLang="en-GB" sz="1600" dirty="0">
                  <a:latin typeface="Comic Sans MS Bold" panose="030F0902030302020204" charset="0"/>
                  <a:cs typeface="Comic Sans MS Bold" panose="030F0902030302020204" charset="0"/>
                  <a:sym typeface="+mn-ea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GB" sz="1600" b="0" i="1" smtClean="0">
                              <a:latin typeface="Cambria Math" panose="02040503050406030204" pitchFamily="18" charset="0"/>
                              <a:cs typeface="Comic Sans MS Bold" panose="030F0902030302020204" charset="0"/>
                              <a:sym typeface="+mn-ea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GB" sz="1600" b="0" i="0" smtClean="0">
                              <a:latin typeface="Cambria Math" panose="02040503050406030204" pitchFamily="18" charset="0"/>
                              <a:cs typeface="Comic Sans MS Bold" panose="030F0902030302020204" charset="0"/>
                              <a:sym typeface="+mn-ea"/>
                            </a:rPr>
                            <m:t>log</m:t>
                          </m:r>
                        </m:fName>
                        <m:e>
                          <m:r>
                            <a:rPr lang="en-US" altLang="en-GB" sz="1600" b="0" i="1" smtClean="0">
                              <a:latin typeface="Cambria Math" panose="02040503050406030204" pitchFamily="18" charset="0"/>
                              <a:cs typeface="Comic Sans MS Bold" panose="030F0902030302020204" charset="0"/>
                              <a:sym typeface="+mn-ea"/>
                            </a:rPr>
                            <m:t>𝑃</m:t>
                          </m:r>
                          <m:r>
                            <a:rPr lang="en-US" altLang="en-GB" sz="1600" b="0" i="1" smtClean="0">
                              <a:latin typeface="Cambria Math" panose="02040503050406030204" pitchFamily="18" charset="0"/>
                              <a:cs typeface="Comic Sans MS Bold" panose="030F0902030302020204" charset="0"/>
                              <a:sym typeface="+mn-ea"/>
                            </a:rPr>
                            <m:t>(</m:t>
                          </m:r>
                          <m:r>
                            <a:rPr lang="en-US" altLang="en-GB" sz="1600" b="0" i="1" smtClean="0">
                              <a:latin typeface="Cambria Math" panose="02040503050406030204" pitchFamily="18" charset="0"/>
                              <a:cs typeface="Comic Sans MS Bold" panose="030F090203030202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en-GB" sz="1600" b="0" i="1" smtClean="0">
                              <a:latin typeface="Cambria Math" panose="02040503050406030204" pitchFamily="18" charset="0"/>
                              <a:cs typeface="Comic Sans MS Bold" panose="030F0902030302020204" charset="0"/>
                              <a:sym typeface="+mn-ea"/>
                            </a:rPr>
                            <m:t>;</m:t>
                          </m:r>
                          <m:r>
                            <a:rPr lang="en-US" alt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mic Sans MS Bold" panose="030F0902030302020204" charset="0"/>
                              <a:sym typeface="+mn-ea"/>
                            </a:rPr>
                            <m:t>𝜃</m:t>
                          </m:r>
                          <m:r>
                            <a:rPr lang="en-US" altLang="en-GB" sz="1600" b="0" i="1" smtClean="0">
                              <a:latin typeface="Cambria Math" panose="02040503050406030204" pitchFamily="18" charset="0"/>
                              <a:cs typeface="Comic Sans MS Bold" panose="030F0902030302020204" charset="0"/>
                              <a:sym typeface="+mn-ea"/>
                            </a:rPr>
                            <m:t>)</m:t>
                          </m:r>
                        </m:e>
                      </m:func>
                      <m:r>
                        <a:rPr lang="en-US" altLang="en-GB" sz="1600" b="0" i="1" smtClean="0">
                          <a:latin typeface="Cambria Math" panose="02040503050406030204" pitchFamily="18" charset="0"/>
                          <a:cs typeface="Comic Sans MS Bold" panose="030F0902030302020204" charset="0"/>
                          <a:sym typeface="+mn-ea"/>
                        </a:rPr>
                        <m:t>=</m:t>
                      </m:r>
                      <m:func>
                        <m:funcPr>
                          <m:ctrlPr>
                            <a:rPr lang="en-US" altLang="en-GB" sz="1600" b="0" i="1" smtClean="0">
                              <a:latin typeface="Cambria Math" panose="02040503050406030204" pitchFamily="18" charset="0"/>
                              <a:cs typeface="Comic Sans MS Bold" panose="030F0902030302020204" charset="0"/>
                              <a:sym typeface="+mn-ea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GB" sz="1600" b="0" i="0" smtClean="0">
                              <a:latin typeface="Cambria Math" panose="02040503050406030204" pitchFamily="18" charset="0"/>
                              <a:cs typeface="Comic Sans MS Bold" panose="030F0902030302020204" charset="0"/>
                              <a:sym typeface="+mn-ea"/>
                            </a:rPr>
                            <m:t>log</m:t>
                          </m:r>
                        </m:fName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altLang="en-GB" sz="1600" b="0" i="1" smtClean="0">
                                  <a:latin typeface="Cambria Math" panose="02040503050406030204" pitchFamily="18" charset="0"/>
                                  <a:sym typeface="+mn-ea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en-GB" sz="1600" b="0" i="1" smtClean="0">
                                  <a:latin typeface="Cambria Math" panose="02040503050406030204" pitchFamily="18" charset="0"/>
                                  <a:sym typeface="+mn-ea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en-GB" sz="1600" b="0" i="1" smtClean="0">
                                      <a:latin typeface="Cambria Math" panose="02040503050406030204" pitchFamily="18" charset="0"/>
                                      <a:sym typeface="+mn-ea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GB" sz="1600" b="0" i="1" smtClean="0">
                                      <a:latin typeface="Cambria Math" panose="02040503050406030204" pitchFamily="18" charset="0"/>
                                      <a:sym typeface="+mn-ea"/>
                                    </a:rPr>
                                    <m:t>𝑥</m:t>
                                  </m:r>
                                  <m:r>
                                    <a:rPr lang="en-US" altLang="en-GB" sz="1600" b="0" i="1" smtClean="0">
                                      <a:latin typeface="Cambria Math" panose="02040503050406030204" pitchFamily="18" charset="0"/>
                                      <a:sym typeface="+mn-ea"/>
                                    </a:rPr>
                                    <m:t>, </m:t>
                                  </m:r>
                                  <m:r>
                                    <a:rPr lang="en-US" altLang="en-GB" sz="1600" b="0" i="1" smtClean="0">
                                      <a:latin typeface="Cambria Math" panose="02040503050406030204" pitchFamily="18" charset="0"/>
                                      <a:sym typeface="+mn-ea"/>
                                    </a:rPr>
                                    <m:t>𝑧</m:t>
                                  </m:r>
                                  <m:r>
                                    <a:rPr lang="en-US" altLang="en-GB" sz="1600" b="0" i="1" smtClean="0">
                                      <a:latin typeface="Cambria Math" panose="02040503050406030204" pitchFamily="18" charset="0"/>
                                      <a:sym typeface="+mn-ea"/>
                                    </a:rPr>
                                    <m:t>;</m:t>
                                  </m:r>
                                  <m:r>
                                    <a:rPr lang="en-US" altLang="en-GB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+mn-ea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altLang="en-GB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+mn-ea"/>
                                </a:rPr>
                                <m:t>𝑑𝑧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GB" altLang="en-GB" sz="1600" dirty="0">
                  <a:latin typeface="Comic Sans MS Bold" panose="030F0902030302020204" charset="0"/>
                  <a:cs typeface="Comic Sans MS Bold" panose="030F0902030302020204" charset="0"/>
                  <a:sym typeface="+mn-ea"/>
                </a:endParaRPr>
              </a:p>
            </p:txBody>
          </p:sp>
        </mc:Choice>
        <mc:Fallback xmlns="">
          <p:sp>
            <p:nvSpPr>
              <p:cNvPr id="2" name="文本框 3">
                <a:extLst>
                  <a:ext uri="{FF2B5EF4-FFF2-40B4-BE49-F238E27FC236}">
                    <a16:creationId xmlns:a16="http://schemas.microsoft.com/office/drawing/2014/main" id="{BD79F48A-C4B0-5F80-42B2-AE12D0F9D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25" y="1525905"/>
                <a:ext cx="11231880" cy="1846146"/>
              </a:xfrm>
              <a:prstGeom prst="rect">
                <a:avLst/>
              </a:prstGeom>
              <a:blipFill>
                <a:blip r:embed="rId3"/>
                <a:stretch>
                  <a:fillRect l="-678" t="-2740" b="-71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220934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2903</TotalTime>
  <Words>305</Words>
  <Application>Microsoft Macintosh PowerPoint</Application>
  <PresentationFormat>Widescreen</PresentationFormat>
  <Paragraphs>109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Comic Sans MS Bold</vt:lpstr>
      <vt:lpstr>Songti SC</vt:lpstr>
      <vt:lpstr>Arial</vt:lpstr>
      <vt:lpstr>Calibri</vt:lpstr>
      <vt:lpstr>Calibri Light</vt:lpstr>
      <vt:lpstr>Cambria Math</vt:lpstr>
      <vt:lpstr>Comic Sans MS</vt:lpstr>
      <vt:lpstr>Wingdings</vt:lpstr>
      <vt:lpstr>Office Theme</vt:lpstr>
      <vt:lpstr>PowerPoint Presentation</vt:lpstr>
      <vt:lpstr>Outline</vt:lpstr>
      <vt:lpstr>Classification Task</vt:lpstr>
      <vt:lpstr>Regression Task</vt:lpstr>
      <vt:lpstr>Gradient Descent </vt:lpstr>
      <vt:lpstr>Gradient Descent </vt:lpstr>
      <vt:lpstr>Regularization</vt:lpstr>
      <vt:lpstr>Quiz</vt:lpstr>
      <vt:lpstr>Why calculating gradient is necessary?</vt:lpstr>
      <vt:lpstr> Any Question?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Modeling via Stochastic Processes</dc:title>
  <dc:creator>Zoey Song</dc:creator>
  <cp:lastModifiedBy>Zoey Song</cp:lastModifiedBy>
  <cp:revision>145</cp:revision>
  <dcterms:created xsi:type="dcterms:W3CDTF">2022-10-14T21:25:37Z</dcterms:created>
  <dcterms:modified xsi:type="dcterms:W3CDTF">2023-02-03T16:41:33Z</dcterms:modified>
</cp:coreProperties>
</file>