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2"/>
  </p:notesMasterIdLst>
  <p:sldIdLst>
    <p:sldId id="256" r:id="rId2"/>
    <p:sldId id="507" r:id="rId3"/>
    <p:sldId id="512" r:id="rId4"/>
    <p:sldId id="513" r:id="rId5"/>
    <p:sldId id="510" r:id="rId6"/>
    <p:sldId id="511" r:id="rId7"/>
    <p:sldId id="515" r:id="rId8"/>
    <p:sldId id="514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4" r:id="rId25"/>
    <p:sldId id="533" r:id="rId26"/>
    <p:sldId id="531" r:id="rId27"/>
    <p:sldId id="532" r:id="rId28"/>
    <p:sldId id="535" r:id="rId29"/>
    <p:sldId id="536" r:id="rId30"/>
    <p:sldId id="50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宇轩" initials="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8"/>
    <p:restoredTop sz="81176"/>
  </p:normalViewPr>
  <p:slideViewPr>
    <p:cSldViewPr snapToGrid="0" snapToObjects="1">
      <p:cViewPr varScale="1">
        <p:scale>
          <a:sx n="120" d="100"/>
          <a:sy n="120" d="100"/>
        </p:scale>
        <p:origin x="5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Num. of Houses (k)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noFill/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Sheet1!$A$2:$A$10</c:f>
              <c:strCache>
                <c:ptCount val="9"/>
                <c:pt idx="0">
                  <c:v>&lt;125k</c:v>
                </c:pt>
                <c:pt idx="1">
                  <c:v>125k-150k</c:v>
                </c:pt>
                <c:pt idx="2">
                  <c:v>150k-200k</c:v>
                </c:pt>
                <c:pt idx="3">
                  <c:v>200k-250k</c:v>
                </c:pt>
                <c:pt idx="4">
                  <c:v>250k-300k</c:v>
                </c:pt>
                <c:pt idx="5">
                  <c:v>300k-400k</c:v>
                </c:pt>
                <c:pt idx="6">
                  <c:v>400k-500k</c:v>
                </c:pt>
                <c:pt idx="7">
                  <c:v>500k-750k</c:v>
                </c:pt>
                <c:pt idx="8">
                  <c:v>&gt;750k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18</c:v>
                </c:pt>
                <c:pt idx="5">
                  <c:v>64</c:v>
                </c:pt>
                <c:pt idx="6">
                  <c:v>39</c:v>
                </c:pt>
                <c:pt idx="7">
                  <c:v>56</c:v>
                </c:pt>
                <c:pt idx="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8-6542-B925-EEF057F43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576176"/>
        <c:axId val="368259056"/>
      </c:barChart>
      <c:catAx>
        <c:axId val="36857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259056"/>
        <c:crosses val="autoZero"/>
        <c:auto val="1"/>
        <c:lblAlgn val="ctr"/>
        <c:lblOffset val="100"/>
        <c:noMultiLvlLbl val="0"/>
      </c:catAx>
      <c:valAx>
        <c:axId val="36825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57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E394-1F10-DF4E-BD74-865E5DD74903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1C15-8428-9A41-862E-504A260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graphical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1C15-8428-9A41-862E-504A26027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>
            <a:spLocks noChangeArrowheads="1"/>
          </p:cNvSpPr>
          <p:nvPr userDrawn="1"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26571" y="1219200"/>
            <a:ext cx="8360229" cy="24645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A4C7-8DF8-2641-AB69-4B0B64C3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0D51-C939-0148-BEB4-A406E7B6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7D8B-BAEC-3F48-98D5-4EEEE6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AE082C4-2125-0841-A7C5-9D669E0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224"/>
            <a:ext cx="3008313" cy="11787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6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09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E0F4C8-4A35-4F41-BD8B-52A6AAF7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22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32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ABCCAE-9BF4-4149-9BAD-4472722D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02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13095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44283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6007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FDC4DF4-96B1-624A-BDD8-C0F22379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84204" y="0"/>
            <a:ext cx="1359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>
                <a:solidFill>
                  <a:srgbClr val="1F497D"/>
                </a:solidFill>
                <a:latin typeface="Calibri"/>
              </a:rPr>
              <a:t>(details)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4CABD9-ABA0-8540-A8DF-96CB1057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3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68825" y="0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FF0000"/>
                </a:solidFill>
                <a:latin typeface="Calibri"/>
              </a:rPr>
              <a:t>(Background)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EF31AB7-96A5-044B-BBB9-0DBB8DD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9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4/8/19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912-1C00-42CF-ACEF-75D24F7DC090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0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05006"/>
            <a:ext cx="4038600" cy="47211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05004"/>
            <a:ext cx="4038600" cy="47211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7B1F7A-1A65-D544-A602-3B5C5B1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9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A9594DF-8337-7648-8777-2309C308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0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9B263F-13CC-2246-B9F4-801647B8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9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0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en-US" altLang="zh-CN" dirty="0" err="1"/>
              <a:t>abc</a:t>
            </a:r>
            <a:endParaRPr lang="en-US" altLang="zh-CN" dirty="0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 defTabSz="914400"/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7416-3288-5844-BF2A-9D9A79FF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24"/>
            <a:ext cx="9144000" cy="11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5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zh-CN" sz="4800" b="1" dirty="0">
          <a:ln>
            <a:noFill/>
          </a:ln>
          <a:solidFill>
            <a:srgbClr val="C00000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BD9E-CFC6-1A4F-A1F9-2D6EBD656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Lecture 10</a:t>
            </a:r>
            <a:br>
              <a:rPr lang="en-US" sz="4800" dirty="0"/>
            </a:br>
            <a:r>
              <a:rPr lang="en-US" sz="4800" dirty="0"/>
              <a:t>Gaussian Mixture Models</a:t>
            </a:r>
            <a:br>
              <a:rPr lang="en-US" sz="4800" dirty="0"/>
            </a:br>
            <a:r>
              <a:rPr lang="en-US" sz="4800" dirty="0"/>
              <a:t>Linear Dynamical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E173D-8CDE-3A41-A3F7-D01FE71D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Lei Li </a:t>
            </a:r>
            <a:r>
              <a:rPr lang="en-US" altLang="zh-CN" dirty="0"/>
              <a:t>and Yu-</a:t>
            </a:r>
            <a:r>
              <a:rPr lang="en-US" altLang="zh-CN" dirty="0" err="1"/>
              <a:t>xiang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UCSB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BA39-D104-044B-9003-80D95FD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E29D-7917-24BB-932E-CCA11BA17737}"/>
              </a:ext>
            </a:extLst>
          </p:cNvPr>
          <p:cNvSpPr txBox="1"/>
          <p:nvPr/>
        </p:nvSpPr>
        <p:spPr>
          <a:xfrm>
            <a:off x="2949207" y="0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291K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275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1A058-C0C6-05E9-ACE1-DCD0A1E8F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1A058-C0C6-05E9-ACE1-DCD0A1E8F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B40AC-A05C-8CC8-6DD7-D3F21D28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F5763A-0406-7AF2-FF44-7AA66AA7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log-likelihood</a:t>
            </a:r>
          </a:p>
        </p:txBody>
      </p:sp>
    </p:spTree>
    <p:extLst>
      <p:ext uri="{BB962C8B-B14F-4D97-AF65-F5344CB8AC3E}">
        <p14:creationId xmlns:p14="http://schemas.microsoft.com/office/powerpoint/2010/main" val="13109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F9301C-F3E8-D7B7-AB8B-009EA9E09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F9301C-F3E8-D7B7-AB8B-009EA9E09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1D2E2-DA07-467F-198B-A2E7E10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809D96-2414-1D61-F70B-72FAED0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83463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FEC115-3373-39EE-8B48-602EA54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D544A-3838-9186-1ADA-DF1F8FE0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821A46-96F9-4E70-4D93-EC178B65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mixture weights</a:t>
            </a:r>
          </a:p>
        </p:txBody>
      </p:sp>
    </p:spTree>
    <p:extLst>
      <p:ext uri="{BB962C8B-B14F-4D97-AF65-F5344CB8AC3E}">
        <p14:creationId xmlns:p14="http://schemas.microsoft.com/office/powerpoint/2010/main" val="171929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1757E-7ACA-FAD0-6D5F-C027BC69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D0289-3B31-2093-4CBF-09CE8635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6A3B7-C8C8-E1DA-9A48-DFF56017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mean</a:t>
            </a:r>
          </a:p>
        </p:txBody>
      </p:sp>
    </p:spTree>
    <p:extLst>
      <p:ext uri="{BB962C8B-B14F-4D97-AF65-F5344CB8AC3E}">
        <p14:creationId xmlns:p14="http://schemas.microsoft.com/office/powerpoint/2010/main" val="37224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348D0-067C-F7EB-2CAC-E2C9E984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DE7BA-3321-3F15-215D-A4CCB535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040085-74C8-D4AD-9B6E-2F1587DC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127929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E263CC-A71F-4621-D755-F445F528E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23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Iterate until convergence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 step: use X and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M step: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14350" indent="-457200"/>
                <a:r>
                  <a:rPr lang="en-US" dirty="0"/>
                  <a:t>Guaranteed to find local maximum</a:t>
                </a:r>
              </a:p>
              <a:p>
                <a:pPr marL="514350" indent="-457200"/>
                <a:r>
                  <a:rPr lang="en-US" dirty="0"/>
                  <a:t>Works for general mixture model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E263CC-A71F-4621-D755-F445F528E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2352"/>
              </a:xfrm>
              <a:blipFill>
                <a:blip r:embed="rId2"/>
                <a:stretch>
                  <a:fillRect l="-2006" t="-1741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AF501-EE9B-852F-6AD0-4097ED41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168ED-C7DA-80ED-0BF1-C5B61C62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EM algorithm</a:t>
            </a:r>
          </a:p>
        </p:txBody>
      </p:sp>
    </p:spTree>
    <p:extLst>
      <p:ext uri="{BB962C8B-B14F-4D97-AF65-F5344CB8AC3E}">
        <p14:creationId xmlns:p14="http://schemas.microsoft.com/office/powerpoint/2010/main" val="124570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4FD003-68F8-D3B7-70B5-C517DD1B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57" y="692599"/>
            <a:ext cx="8189843" cy="614238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8C1A6-90D9-CBF9-14F6-54DE3146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09498-AF00-6FBB-B502-DB1C3AAD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GMM</a:t>
            </a:r>
          </a:p>
        </p:txBody>
      </p:sp>
    </p:spTree>
    <p:extLst>
      <p:ext uri="{BB962C8B-B14F-4D97-AF65-F5344CB8AC3E}">
        <p14:creationId xmlns:p14="http://schemas.microsoft.com/office/powerpoint/2010/main" val="377627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47C85D-2361-2A71-CF99-84F9893F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Interpretable: </a:t>
            </a:r>
          </a:p>
          <a:p>
            <a:pPr lvl="1"/>
            <a:r>
              <a:rPr lang="en-US" dirty="0"/>
              <a:t>Participation weight of each data point from every component</a:t>
            </a:r>
          </a:p>
          <a:p>
            <a:r>
              <a:rPr lang="en-US" dirty="0"/>
              <a:t>Generative:</a:t>
            </a:r>
          </a:p>
          <a:p>
            <a:pPr lvl="1"/>
            <a:r>
              <a:rPr lang="en-US" dirty="0"/>
              <a:t>Able to generate new data</a:t>
            </a:r>
          </a:p>
          <a:p>
            <a:r>
              <a:rPr lang="en-US"/>
              <a:t>Handles missing </a:t>
            </a:r>
            <a:r>
              <a:rPr lang="en-US" dirty="0"/>
              <a:t>values</a:t>
            </a:r>
          </a:p>
          <a:p>
            <a:r>
              <a:rPr lang="en-US" dirty="0"/>
              <a:t>Efficient: O(TKN)</a:t>
            </a:r>
          </a:p>
          <a:p>
            <a:r>
              <a:rPr lang="en-US" dirty="0"/>
              <a:t>Local optimal:</a:t>
            </a:r>
          </a:p>
          <a:p>
            <a:pPr lvl="1"/>
            <a:r>
              <a:rPr lang="en-US" dirty="0"/>
              <a:t>Can be viewed as coordinate descent (why?)</a:t>
            </a:r>
          </a:p>
          <a:p>
            <a:r>
              <a:rPr lang="en-US" dirty="0"/>
              <a:t>Need to specify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0D40E-1D52-EB5A-9249-209D837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B1B3C-3DDF-9ECD-822C-283456BC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GMM</a:t>
            </a:r>
          </a:p>
        </p:txBody>
      </p:sp>
    </p:spTree>
    <p:extLst>
      <p:ext uri="{BB962C8B-B14F-4D97-AF65-F5344CB8AC3E}">
        <p14:creationId xmlns:p14="http://schemas.microsoft.com/office/powerpoint/2010/main" val="62024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15F4F-BC68-4839-3F41-40A20F6F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2B23FB-A1BB-12E2-A5C4-83E31283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vs GMM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44D48-2A25-0DEB-8DB4-C18A89858127}"/>
              </a:ext>
            </a:extLst>
          </p:cNvPr>
          <p:cNvSpPr txBox="1"/>
          <p:nvPr/>
        </p:nvSpPr>
        <p:spPr>
          <a:xfrm>
            <a:off x="2286000" y="12859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1. Decide on a value for </a:t>
            </a:r>
            <a:r>
              <a:rPr lang="en-US" sz="1800" dirty="0">
                <a:effectLst/>
                <a:latin typeface="Times New Roman,Italic" pitchFamily="2" charset="0"/>
              </a:rPr>
              <a:t>K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the number of clusters.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</a:rPr>
              <a:t>2. Initialize the </a:t>
            </a:r>
            <a:r>
              <a:rPr lang="en-US" sz="1800" dirty="0">
                <a:effectLst/>
                <a:latin typeface="Times New Roman,Italic" pitchFamily="2" charset="0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cluster centers / parameters (randomly). </a:t>
            </a:r>
            <a:endParaRPr lang="en-US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421ED-E9FA-82CF-99E0-379E4F08B5D6}"/>
              </a:ext>
            </a:extLst>
          </p:cNvPr>
          <p:cNvSpPr txBox="1"/>
          <p:nvPr/>
        </p:nvSpPr>
        <p:spPr>
          <a:xfrm>
            <a:off x="0" y="29673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3. Decide the class memberships of the </a:t>
            </a:r>
            <a:r>
              <a:rPr lang="en-US" sz="1800" dirty="0">
                <a:effectLst/>
                <a:latin typeface="Times New Roman,Italic" pitchFamily="2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objects by assigning them to the nearest cluster center. </a:t>
            </a:r>
            <a:endParaRPr lang="en-US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DAA44-FFA0-61AB-6560-6DD9F895B2CA}"/>
              </a:ext>
            </a:extLst>
          </p:cNvPr>
          <p:cNvSpPr txBox="1"/>
          <p:nvPr/>
        </p:nvSpPr>
        <p:spPr>
          <a:xfrm>
            <a:off x="0" y="4005953"/>
            <a:ext cx="4163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4. Re-estimate the </a:t>
            </a:r>
            <a:r>
              <a:rPr lang="en-US" sz="1800" dirty="0">
                <a:effectLst/>
                <a:latin typeface="Times New Roman,Italic" pitchFamily="2" charset="0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cluster centers using the memberships found above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endParaRPr lang="en-US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3F41B-FDF8-9ECD-0829-E47A32027DC0}"/>
              </a:ext>
            </a:extLst>
          </p:cNvPr>
          <p:cNvSpPr txBox="1"/>
          <p:nvPr/>
        </p:nvSpPr>
        <p:spPr>
          <a:xfrm>
            <a:off x="4980432" y="3026920"/>
            <a:ext cx="4163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3. E-step: assign </a:t>
            </a:r>
            <a:r>
              <a:rPr lang="en-US" sz="1800" dirty="0">
                <a:effectLst/>
                <a:latin typeface="Times New Roman,Italic" pitchFamily="2" charset="0"/>
              </a:rPr>
              <a:t>probabilistic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membership </a:t>
            </a:r>
            <a:endParaRPr lang="en-US" dirty="0">
              <a:effectLst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4. M-step: re-estimate parameters based on </a:t>
            </a:r>
            <a:r>
              <a:rPr lang="en-US" sz="1800" dirty="0">
                <a:effectLst/>
                <a:latin typeface="Times New Roman,Italic" pitchFamily="2" charset="0"/>
              </a:rPr>
              <a:t>probabilistic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membership </a:t>
            </a:r>
            <a:endParaRPr lang="en-US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9070F-CA86-D10F-8F84-2F657D5C636C}"/>
              </a:ext>
            </a:extLst>
          </p:cNvPr>
          <p:cNvSpPr txBox="1"/>
          <p:nvPr/>
        </p:nvSpPr>
        <p:spPr>
          <a:xfrm>
            <a:off x="2081784" y="5553430"/>
            <a:ext cx="4632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5. Repeat 3 and 4 until parameters do not change. </a:t>
            </a:r>
            <a:endParaRPr lang="en-US" dirty="0">
              <a:effectLst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7ABF25-9B44-8D7B-6432-EEE05BFFF8AD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2286000" y="2486272"/>
            <a:ext cx="2286000" cy="481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C7F8B6-E457-6EEE-FB57-20EA47BBB848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4693920" y="2464662"/>
            <a:ext cx="2368296" cy="5622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3F4205-5B6E-3769-6FA9-6FB06869DF07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>
            <a:off x="4450080" y="4504248"/>
            <a:ext cx="2612136" cy="10491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61FC7-1472-7985-3DD2-0A601938298D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2368296" y="4648727"/>
            <a:ext cx="2029968" cy="9047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C72E8D-CF2E-2973-BAE8-A8D0778F3853}"/>
              </a:ext>
            </a:extLst>
          </p:cNvPr>
          <p:cNvSpPr txBox="1"/>
          <p:nvPr/>
        </p:nvSpPr>
        <p:spPr>
          <a:xfrm>
            <a:off x="1665976" y="2473396"/>
            <a:ext cx="128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K-Means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F959F-4FFB-BF15-BCAE-760D2611CEC8}"/>
              </a:ext>
            </a:extLst>
          </p:cNvPr>
          <p:cNvSpPr txBox="1"/>
          <p:nvPr/>
        </p:nvSpPr>
        <p:spPr>
          <a:xfrm>
            <a:off x="5795772" y="2419198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GMM</a:t>
            </a:r>
          </a:p>
        </p:txBody>
      </p:sp>
    </p:spTree>
    <p:extLst>
      <p:ext uri="{BB962C8B-B14F-4D97-AF65-F5344CB8AC3E}">
        <p14:creationId xmlns:p14="http://schemas.microsoft.com/office/powerpoint/2010/main" val="151482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F87D22-4A2E-1DF9-D343-42FB8745A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latent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Observation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F87D22-4A2E-1DF9-D343-42FB8745A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3E965-AB18-F2E2-BCDA-786D2EFD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28D7B-8C9F-C957-D388-636EC56E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3E9E5-2F08-3ECE-E909-394F1676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" y="3856200"/>
            <a:ext cx="7772400" cy="26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B67FB-FB8D-A0AD-3D9D-B90E591F89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Bayesian networks: </a:t>
            </a:r>
          </a:p>
          <a:p>
            <a:pPr lvl="1"/>
            <a:r>
              <a:rPr lang="en-US" dirty="0"/>
              <a:t>Directed acyclic graph</a:t>
            </a:r>
          </a:p>
          <a:p>
            <a:pPr lvl="1"/>
            <a:r>
              <a:rPr lang="en-US" dirty="0"/>
              <a:t>Nodes are random variables</a:t>
            </a:r>
          </a:p>
          <a:p>
            <a:pPr lvl="1"/>
            <a:r>
              <a:rPr lang="en-US" dirty="0"/>
              <a:t>arcs are probabilistic dependencies</a:t>
            </a:r>
          </a:p>
          <a:p>
            <a:r>
              <a:rPr lang="en-US" dirty="0"/>
              <a:t>Examine dependence of two variables given observation: d-separation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3FC1-8253-A2D0-FC4F-50319B8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FD6CAA-7238-6161-CD0F-67FCBDFF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4399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738ABE-80D8-8BAE-4B26-743EBB303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Again EM algorithm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738ABE-80D8-8BAE-4B26-743EBB303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2DFB2-36C3-4662-7A90-D502CA69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E0126-48CC-4226-2CD9-69B3F17C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Parameters for PPCA</a:t>
            </a:r>
          </a:p>
        </p:txBody>
      </p:sp>
    </p:spTree>
    <p:extLst>
      <p:ext uri="{BB962C8B-B14F-4D97-AF65-F5344CB8AC3E}">
        <p14:creationId xmlns:p14="http://schemas.microsoft.com/office/powerpoint/2010/main" val="140200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1CC4F-91E8-597D-54A6-CF067966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non-IID data / sequential data</a:t>
            </a:r>
          </a:p>
          <a:p>
            <a:r>
              <a:rPr lang="en-US" dirty="0"/>
              <a:t>Markov assumption</a:t>
            </a:r>
          </a:p>
          <a:p>
            <a:endParaRPr lang="en-US" dirty="0"/>
          </a:p>
          <a:p>
            <a:r>
              <a:rPr lang="en-US" dirty="0"/>
              <a:t>GMM =&gt; Sequential =&gt; HMM</a:t>
            </a:r>
          </a:p>
          <a:p>
            <a:r>
              <a:rPr lang="en-US" dirty="0"/>
              <a:t>PPCA </a:t>
            </a:r>
            <a:r>
              <a:rPr lang="en-US" dirty="0">
                <a:sym typeface="Wingdings" pitchFamily="2" charset="2"/>
              </a:rPr>
              <a:t> Sequential  LDS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CB7AC-0FEA-7D0D-953A-AF8D637D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A7FE2-D7E0-4FE5-61C8-B9663C45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96643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76673-25C0-7990-DBBD-D877325E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1F660F-54EE-46B9-E22F-C3C5503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EBF801-A56F-A927-3DCB-88F3CC857D96}"/>
              </a:ext>
            </a:extLst>
          </p:cNvPr>
          <p:cNvSpPr/>
          <p:nvPr/>
        </p:nvSpPr>
        <p:spPr>
          <a:xfrm>
            <a:off x="1882522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60A0FB-EADF-D037-C427-F18949D602C3}"/>
              </a:ext>
            </a:extLst>
          </p:cNvPr>
          <p:cNvSpPr/>
          <p:nvPr/>
        </p:nvSpPr>
        <p:spPr>
          <a:xfrm>
            <a:off x="1882522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78FD6E-7E9E-9CEB-2C28-E7429A018911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225422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A9B7167-DA90-BE14-506E-73A8A25FADC1}"/>
              </a:ext>
            </a:extLst>
          </p:cNvPr>
          <p:cNvSpPr/>
          <p:nvPr/>
        </p:nvSpPr>
        <p:spPr>
          <a:xfrm>
            <a:off x="36847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26A9D9-37E3-D622-A82C-D493AD858407}"/>
              </a:ext>
            </a:extLst>
          </p:cNvPr>
          <p:cNvSpPr/>
          <p:nvPr/>
        </p:nvSpPr>
        <p:spPr>
          <a:xfrm>
            <a:off x="36847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AE63C2-466C-68EB-57E9-7815476CFE6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>
            <a:off x="40276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28E1A-377C-99B9-4191-95D3B1D524EC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2568322" y="2592492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2FC555A-02D0-0E93-F418-0C13A6710EDE}"/>
              </a:ext>
            </a:extLst>
          </p:cNvPr>
          <p:cNvSpPr/>
          <p:nvPr/>
        </p:nvSpPr>
        <p:spPr>
          <a:xfrm>
            <a:off x="54373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63C422-3668-8431-598F-141E3689815B}"/>
              </a:ext>
            </a:extLst>
          </p:cNvPr>
          <p:cNvSpPr/>
          <p:nvPr/>
        </p:nvSpPr>
        <p:spPr>
          <a:xfrm>
            <a:off x="54373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C54849-5306-09A3-CE79-1B4BA108AA66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57802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EE775-34CF-5F47-268D-7E0D74FA5103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4370567" y="259249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1AD8843-E7FA-8BD1-ABDC-EC5150D2FD0D}"/>
              </a:ext>
            </a:extLst>
          </p:cNvPr>
          <p:cNvSpPr/>
          <p:nvPr/>
        </p:nvSpPr>
        <p:spPr>
          <a:xfrm>
            <a:off x="72661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2D987B-C199-1D9E-390E-C4BFD4500CED}"/>
              </a:ext>
            </a:extLst>
          </p:cNvPr>
          <p:cNvSpPr/>
          <p:nvPr/>
        </p:nvSpPr>
        <p:spPr>
          <a:xfrm>
            <a:off x="72661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1EC86-520A-9753-70DE-CB14D2B0E9C8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76090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D65D3A-945E-B636-77B5-A015E6430BE6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>
            <a:off x="6123167" y="259249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BB0E63-6CE8-6BA2-61F7-4344B77A07B0}"/>
              </a:ext>
            </a:extLst>
          </p:cNvPr>
          <p:cNvSpPr txBox="1"/>
          <p:nvPr/>
        </p:nvSpPr>
        <p:spPr>
          <a:xfrm>
            <a:off x="2466845" y="2161460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55688E-BD67-8777-EEFA-4F4D01A64D3A}"/>
              </a:ext>
            </a:extLst>
          </p:cNvPr>
          <p:cNvSpPr txBox="1"/>
          <p:nvPr/>
        </p:nvSpPr>
        <p:spPr>
          <a:xfrm>
            <a:off x="1870432" y="2935392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emission</a:t>
            </a:r>
          </a:p>
        </p:txBody>
      </p:sp>
    </p:spTree>
    <p:extLst>
      <p:ext uri="{BB962C8B-B14F-4D97-AF65-F5344CB8AC3E}">
        <p14:creationId xmlns:p14="http://schemas.microsoft.com/office/powerpoint/2010/main" val="224231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4E1E0-78BA-8420-2B81-F9BAF96F2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 again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E-step: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M-step: optimizing for params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4E1E0-78BA-8420-2B81-F9BAF96F2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82764-D0CB-FA89-715B-B96FB2AF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F109C3-D92E-CC8C-0059-55203314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LDS</a:t>
            </a:r>
          </a:p>
        </p:txBody>
      </p:sp>
    </p:spTree>
    <p:extLst>
      <p:ext uri="{BB962C8B-B14F-4D97-AF65-F5344CB8AC3E}">
        <p14:creationId xmlns:p14="http://schemas.microsoft.com/office/powerpoint/2010/main" val="378611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36CC7C-83AC-FAE5-9636-20D7C4EFA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36CC7C-83AC-FAE5-9636-20D7C4EFA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B3F54-F5B7-BA4F-3669-F4969694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59F07-A231-CAA5-B4EE-C74E670C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Objective: Expected log-likelihood</a:t>
            </a:r>
          </a:p>
        </p:txBody>
      </p:sp>
    </p:spTree>
    <p:extLst>
      <p:ext uri="{BB962C8B-B14F-4D97-AF65-F5344CB8AC3E}">
        <p14:creationId xmlns:p14="http://schemas.microsoft.com/office/powerpoint/2010/main" val="131875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C7AD8-DC71-C787-2DAE-B07D483B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4AB59-A6B4-32C9-B1C0-089A48FD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D7844-6DE7-2AE4-4B5C-78B838C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Maximization</a:t>
            </a:r>
          </a:p>
        </p:txBody>
      </p:sp>
    </p:spTree>
    <p:extLst>
      <p:ext uri="{BB962C8B-B14F-4D97-AF65-F5344CB8AC3E}">
        <p14:creationId xmlns:p14="http://schemas.microsoft.com/office/powerpoint/2010/main" val="779741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B411A5-C4D5-A474-DF90-0C1D49B29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Forward-backward algorithm</a:t>
                </a:r>
              </a:p>
              <a:p>
                <a:r>
                  <a:rPr lang="en-US" dirty="0"/>
                  <a:t>Forward: also known as Kalman filter, estimate filtering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Backward: also known as Kalman smoothing, estimate smoothing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B411A5-C4D5-A474-DF90-0C1D49B29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FD1F9-1DA1-FDDF-AADF-7AA5ADFF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3E677BF-3B77-6AC6-EACC-B3D4103DFA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3E677BF-3B77-6AC6-EACC-B3D4103DF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26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1EA733-AC60-8778-9C05-BEAA2590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B44B3-0B10-2EB4-199D-17C01AFC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9830A-5A25-5FBA-C564-FE32B9D4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082AC-E7B2-85BD-3403-DB5817FFF8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Mixture Distribution: to build more complex distribution from simple ones</a:t>
            </a:r>
          </a:p>
          <a:p>
            <a:r>
              <a:rPr lang="en-US" dirty="0"/>
              <a:t>Gaussian Mixture Model: k Gaussian components</a:t>
            </a:r>
          </a:p>
          <a:p>
            <a:r>
              <a:rPr lang="en-US" dirty="0"/>
              <a:t>Expectation-Maximization: general for graphical models with latent variables</a:t>
            </a:r>
          </a:p>
          <a:p>
            <a:pPr lvl="1"/>
            <a:r>
              <a:rPr lang="en-US" dirty="0"/>
              <a:t>E-step: fix parameter, estimate posterior mean/variance</a:t>
            </a:r>
          </a:p>
          <a:p>
            <a:pPr lvl="1"/>
            <a:r>
              <a:rPr lang="en-US" dirty="0"/>
              <a:t>M-step: update parameter </a:t>
            </a:r>
          </a:p>
          <a:p>
            <a:r>
              <a:rPr lang="en-US" dirty="0"/>
              <a:t>Probabilistic PCA: latent is continuous</a:t>
            </a:r>
          </a:p>
          <a:p>
            <a:r>
              <a:rPr lang="en-US" dirty="0"/>
              <a:t>Linear Dynamical System:</a:t>
            </a:r>
          </a:p>
          <a:p>
            <a:pPr lvl="1"/>
            <a:r>
              <a:rPr lang="en-US" dirty="0"/>
              <a:t>E-step: Forward-backward alg.</a:t>
            </a:r>
          </a:p>
          <a:p>
            <a:pPr lvl="1"/>
            <a:r>
              <a:rPr lang="en-US" dirty="0"/>
              <a:t>M-step: update parameters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0AD90-B95F-B8B6-55A6-124E095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54ECB2-D486-5AFA-5240-F7AF33EF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3944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972DC0-2304-8CD2-BCAD-91E7960C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PRML Chapter 9, 12.2, 13.3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C8B90-8A6B-5829-FF54-A06A1CF7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B5E168-9D45-79E4-B98C-5B07731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</p:spTree>
    <p:extLst>
      <p:ext uri="{BB962C8B-B14F-4D97-AF65-F5344CB8AC3E}">
        <p14:creationId xmlns:p14="http://schemas.microsoft.com/office/powerpoint/2010/main" val="2212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2FE0CB-71D5-633F-948D-34B44E78B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13917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FE59D-9EBB-13E1-9F71-34CED745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EBD58-2A44-72D8-FF86-05C92ACF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Price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C7DB4-9166-93B5-731E-09F85F3BBF69}"/>
              </a:ext>
            </a:extLst>
          </p:cNvPr>
          <p:cNvSpPr txBox="1"/>
          <p:nvPr/>
        </p:nvSpPr>
        <p:spPr>
          <a:xfrm>
            <a:off x="6663193" y="1371600"/>
            <a:ext cx="1526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spikes</a:t>
            </a:r>
          </a:p>
        </p:txBody>
      </p:sp>
    </p:spTree>
    <p:extLst>
      <p:ext uri="{BB962C8B-B14F-4D97-AF65-F5344CB8AC3E}">
        <p14:creationId xmlns:p14="http://schemas.microsoft.com/office/powerpoint/2010/main" val="1049748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C8C93-A6A4-14DC-6A20-0922502D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Graphical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D75E8-AD23-8C6F-20BC-F2BB2FF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925512-8D0A-2807-7EEB-150E0F4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</p:spTree>
    <p:extLst>
      <p:ext uri="{BB962C8B-B14F-4D97-AF65-F5344CB8AC3E}">
        <p14:creationId xmlns:p14="http://schemas.microsoft.com/office/powerpoint/2010/main" val="14054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CE073-3545-B7AE-5509-3ECF6074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2B5417-56DD-83CD-21CC-0A1FAFD8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29A434-E146-D838-3EEB-988EF7FC0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57" y="1285943"/>
            <a:ext cx="6371011" cy="47782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1AF583-948A-B7DC-4DE2-614B4BD5B4A5}"/>
              </a:ext>
            </a:extLst>
          </p:cNvPr>
          <p:cNvSpPr txBox="1"/>
          <p:nvPr/>
        </p:nvSpPr>
        <p:spPr>
          <a:xfrm>
            <a:off x="6448508" y="1415332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single spike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A2B65-3AF2-CD20-9ACA-3322B0A2389B}"/>
                  </a:ext>
                </a:extLst>
              </p:cNvPr>
              <p:cNvSpPr txBox="1"/>
              <p:nvPr/>
            </p:nvSpPr>
            <p:spPr>
              <a:xfrm>
                <a:off x="1192696" y="5780255"/>
                <a:ext cx="6926191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A2B65-3AF2-CD20-9ACA-3322B0A2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6" y="5780255"/>
                <a:ext cx="6926191" cy="941220"/>
              </a:xfrm>
              <a:prstGeom prst="rect">
                <a:avLst/>
              </a:prstGeom>
              <a:blipFill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93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7FE656-71B7-20A2-433D-5D39147A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4472609" cy="4754563"/>
          </a:xfrm>
        </p:spPr>
        <p:txBody>
          <a:bodyPr/>
          <a:lstStyle/>
          <a:p>
            <a:r>
              <a:rPr lang="en-US" dirty="0"/>
              <a:t>It might be multiple underlying patterns of Gaussian distribution</a:t>
            </a:r>
          </a:p>
          <a:p>
            <a:pPr lvl="1"/>
            <a:r>
              <a:rPr lang="en-US" dirty="0"/>
              <a:t>Los Angeles and Pittsburgh have different median housing price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D0C69-5068-8CA4-64F2-F084EBB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03912-E805-5F86-440B-B249FBE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Underlying Patterns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2F701-3884-4E1C-0D3C-D2C48544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94559"/>
            <a:ext cx="4752047" cy="35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E47FB-C813-F9AB-10D7-078E13C74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71600"/>
                <a:ext cx="4838369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Generative process:</a:t>
                </a:r>
              </a:p>
              <a:p>
                <a:r>
                  <a:rPr lang="en-US" dirty="0"/>
                  <a:t>z ~ Categorical(K)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Gaussian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Density: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0E47FB-C813-F9AB-10D7-078E13C74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71600"/>
                <a:ext cx="4838369" cy="4754563"/>
              </a:xfrm>
              <a:blipFill>
                <a:blip r:embed="rId2"/>
                <a:stretch>
                  <a:fillRect l="-3141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71F76-D4A2-F8CC-FD05-8044D872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7C6D7-0704-A196-1504-FFAA3F32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</p:spTree>
    <p:extLst>
      <p:ext uri="{BB962C8B-B14F-4D97-AF65-F5344CB8AC3E}">
        <p14:creationId xmlns:p14="http://schemas.microsoft.com/office/powerpoint/2010/main" val="14829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6F9462-32E8-5ECE-947D-661149F3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97" y="1892085"/>
            <a:ext cx="5237692" cy="39282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5B39F-591F-A63E-1751-793B75BB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F42BD8-67A6-C519-AAB0-3B5393A5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5FD7D-0342-C8D2-800D-AE0E3350F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51" y="2506649"/>
            <a:ext cx="3575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6F75B-A305-0576-9240-1D62297D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Z: latent variable</a:t>
            </a:r>
          </a:p>
          <a:p>
            <a:r>
              <a:rPr lang="en-US" dirty="0" err="1"/>
              <a:t>x|z</a:t>
            </a:r>
            <a:r>
              <a:rPr lang="en-US" dirty="0"/>
              <a:t> can be any distribution in parametric form (e.g. exponential distribution)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44CF9-C37C-CFDC-880B-558FFE2F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87130-7281-8879-6DED-A57C46AC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9454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D89DFA-7F82-CF52-B9FF-C6A9795B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MLE (with latent variable z)</a:t>
                </a:r>
              </a:p>
              <a:p>
                <a:r>
                  <a:rPr lang="en-US" dirty="0"/>
                  <a:t>Log-likelihood:</a:t>
                </a:r>
              </a:p>
              <a:p>
                <a:r>
                  <a:rPr lang="en-US" dirty="0"/>
                  <a:t>Expectation-maximization algorithm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D89DFA-7F82-CF52-B9FF-C6A9795B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6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403748-0AB4-C8FC-8EC3-B1E33DC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DF0423-F315-BD87-F0D8-C7DE58DD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Parameters for GMM</a:t>
            </a:r>
          </a:p>
        </p:txBody>
      </p:sp>
    </p:spTree>
    <p:extLst>
      <p:ext uri="{BB962C8B-B14F-4D97-AF65-F5344CB8AC3E}">
        <p14:creationId xmlns:p14="http://schemas.microsoft.com/office/powerpoint/2010/main" val="1536049221"/>
      </p:ext>
    </p:extLst>
  </p:cSld>
  <p:clrMapOvr>
    <a:masterClrMapping/>
  </p:clrMapOvr>
</p:sld>
</file>

<file path=ppt/theme/theme1.xml><?xml version="1.0" encoding="utf-8"?>
<a:theme xmlns:a="http://schemas.openxmlformats.org/drawingml/2006/main" name="li2012-template">
  <a:themeElements>
    <a:clrScheme name="leitheme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6CDB"/>
      </a:accent1>
      <a:accent2>
        <a:srgbClr val="C34441"/>
      </a:accent2>
      <a:accent3>
        <a:srgbClr val="93BC36"/>
      </a:accent3>
      <a:accent4>
        <a:srgbClr val="8040C6"/>
      </a:accent4>
      <a:accent5>
        <a:srgbClr val="4BACC6"/>
      </a:accent5>
      <a:accent6>
        <a:srgbClr val="F5801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70000" lnSpcReduction="20000"/>
      </a:bodyPr>
      <a:lstStyle>
        <a:defPPr algn="ctr">
          <a:defRPr sz="2400" dirty="0" smtClean="0">
            <a:solidFill>
              <a:schemeClr val="tx1">
                <a:lumMod val="95000"/>
                <a:lumOff val="5000"/>
              </a:schemeClr>
            </a:solidFill>
            <a:effectLst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3BE3240-7290-804E-AE4A-EFEC2B5D8674}" vid="{D48611D9-F981-7045-8FD3-89C1A29CCC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li2012-template</Template>
  <TotalTime>5803</TotalTime>
  <Words>631</Words>
  <Application>Microsoft Macintosh PowerPoint</Application>
  <PresentationFormat>On-screen Show (4:3)</PresentationFormat>
  <Paragraphs>153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Helvetica</vt:lpstr>
      <vt:lpstr>Tahoma</vt:lpstr>
      <vt:lpstr>Times New Roman</vt:lpstr>
      <vt:lpstr>Times New Roman,Italic</vt:lpstr>
      <vt:lpstr>li2012-template</vt:lpstr>
      <vt:lpstr>Lecture 10 Gaussian Mixture Models Linear Dynamical Systems</vt:lpstr>
      <vt:lpstr>Recap</vt:lpstr>
      <vt:lpstr>Housing Price Pattern</vt:lpstr>
      <vt:lpstr>Gaussian Distribution</vt:lpstr>
      <vt:lpstr>Two Underlying Patterns</vt:lpstr>
      <vt:lpstr>Gaussian Mixture Model</vt:lpstr>
      <vt:lpstr>Gaussian Mixture</vt:lpstr>
      <vt:lpstr>Mixture Distribution</vt:lpstr>
      <vt:lpstr>Learning Parameters for GMM</vt:lpstr>
      <vt:lpstr>Expected log-likelihood</vt:lpstr>
      <vt:lpstr>Posterior</vt:lpstr>
      <vt:lpstr>Update mixture weights</vt:lpstr>
      <vt:lpstr>Update mean</vt:lpstr>
      <vt:lpstr>Update covariance matrix</vt:lpstr>
      <vt:lpstr>Summary of EM algorithm</vt:lpstr>
      <vt:lpstr>Illustration of GMM</vt:lpstr>
      <vt:lpstr>Property of GMM</vt:lpstr>
      <vt:lpstr>K-Means vs GMM</vt:lpstr>
      <vt:lpstr>Probabilistic PCA</vt:lpstr>
      <vt:lpstr>Learning Parameters for PPCA</vt:lpstr>
      <vt:lpstr>Dynamic Bayesian Networks</vt:lpstr>
      <vt:lpstr>Linear Dynamical Systems</vt:lpstr>
      <vt:lpstr>Learning LDS</vt:lpstr>
      <vt:lpstr>Objective: Expected log-likelihood</vt:lpstr>
      <vt:lpstr>Maximization</vt:lpstr>
      <vt:lpstr>Estimating p(z_n |x_(1..N))</vt:lpstr>
      <vt:lpstr>PowerPoint Presentation</vt:lpstr>
      <vt:lpstr>Summary</vt:lpstr>
      <vt:lpstr>Recommended Reading</vt:lpstr>
      <vt:lpstr>Next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subject/>
  <dc:creator>Lei Li</dc:creator>
  <cp:keywords/>
  <dc:description/>
  <cp:lastModifiedBy>Lei Li</cp:lastModifiedBy>
  <cp:revision>251</cp:revision>
  <dcterms:created xsi:type="dcterms:W3CDTF">2022-09-20T18:01:13Z</dcterms:created>
  <dcterms:modified xsi:type="dcterms:W3CDTF">2022-10-26T00:13:30Z</dcterms:modified>
  <cp:category/>
</cp:coreProperties>
</file>